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9" r:id="rId6"/>
    <p:sldId id="26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F205C-F9CF-4E17-8431-BE21580F465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2C67D-35B1-4021-B1EA-2736D3CBB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2C67D-35B1-4021-B1EA-2736D3CBB82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3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2C67D-35B1-4021-B1EA-2736D3CBB827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7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A4F4-9A4C-4AE8-B5E2-1F64CFD3A416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F8D8-EABC-4CB9-B950-DF5C4DD12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30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A4F4-9A4C-4AE8-B5E2-1F64CFD3A416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F8D8-EABC-4CB9-B950-DF5C4DD12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1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A4F4-9A4C-4AE8-B5E2-1F64CFD3A416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F8D8-EABC-4CB9-B950-DF5C4DD12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51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A4F4-9A4C-4AE8-B5E2-1F64CFD3A416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F8D8-EABC-4CB9-B950-DF5C4DD12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21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A4F4-9A4C-4AE8-B5E2-1F64CFD3A416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F8D8-EABC-4CB9-B950-DF5C4DD12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46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A4F4-9A4C-4AE8-B5E2-1F64CFD3A416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F8D8-EABC-4CB9-B950-DF5C4DD12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47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A4F4-9A4C-4AE8-B5E2-1F64CFD3A416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F8D8-EABC-4CB9-B950-DF5C4DD12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92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A4F4-9A4C-4AE8-B5E2-1F64CFD3A416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F8D8-EABC-4CB9-B950-DF5C4DD12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32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A4F4-9A4C-4AE8-B5E2-1F64CFD3A416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F8D8-EABC-4CB9-B950-DF5C4DD12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A4F4-9A4C-4AE8-B5E2-1F64CFD3A416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F8D8-EABC-4CB9-B950-DF5C4DD12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08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A4F4-9A4C-4AE8-B5E2-1F64CFD3A416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F8D8-EABC-4CB9-B950-DF5C4DD12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87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2A4F4-9A4C-4AE8-B5E2-1F64CFD3A416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F8D8-EABC-4CB9-B950-DF5C4DD12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21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965895"/>
            <a:ext cx="12192000" cy="189210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0"/>
            <a:ext cx="12192000" cy="189210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23424" y="2039816"/>
            <a:ext cx="101451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 News Popularity</a:t>
            </a:r>
            <a:endParaRPr lang="zh-CN" altLang="en-US" sz="6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36214" y="4115538"/>
            <a:ext cx="4451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Huimeng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Zhang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934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448972"/>
            <a:ext cx="12192000" cy="5409028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7286" y="191520"/>
            <a:ext cx="5647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Curation</a:t>
            </a:r>
            <a:endParaRPr lang="zh-CN" altLang="en-US" sz="600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266168F-773E-E14E-9390-29AFD57EA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651013"/>
              </p:ext>
            </p:extLst>
          </p:nvPr>
        </p:nvGraphicFramePr>
        <p:xfrm>
          <a:off x="2402731" y="2003897"/>
          <a:ext cx="7500026" cy="4250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0013">
                  <a:extLst>
                    <a:ext uri="{9D8B030D-6E8A-4147-A177-3AD203B41FA5}">
                      <a16:colId xmlns:a16="http://schemas.microsoft.com/office/drawing/2014/main" val="3559577781"/>
                    </a:ext>
                  </a:extLst>
                </a:gridCol>
                <a:gridCol w="3750013">
                  <a:extLst>
                    <a:ext uri="{9D8B030D-6E8A-4147-A177-3AD203B41FA5}">
                      <a16:colId xmlns:a16="http://schemas.microsoft.com/office/drawing/2014/main" val="1377467613"/>
                    </a:ext>
                  </a:extLst>
                </a:gridCol>
              </a:tblGrid>
              <a:tr h="472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Redundant Predictors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VIF value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8278595"/>
                  </a:ext>
                </a:extLst>
              </a:tr>
              <a:tr h="472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n_non_stop_words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2086.212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1828265"/>
                  </a:ext>
                </a:extLst>
              </a:tr>
              <a:tr h="472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weekday_is_monday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Inf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435510"/>
                  </a:ext>
                </a:extLst>
              </a:tr>
              <a:tr h="472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weekday_is_saturday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Inf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6413497"/>
                  </a:ext>
                </a:extLst>
              </a:tr>
              <a:tr h="472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LDA_04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981618118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7481329"/>
                  </a:ext>
                </a:extLst>
              </a:tr>
              <a:tr h="472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n_unique_tokens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13681.29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4108734"/>
                  </a:ext>
                </a:extLst>
              </a:tr>
              <a:tr h="472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rate_negative_words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18.21274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6343086"/>
                  </a:ext>
                </a:extLst>
              </a:tr>
              <a:tr h="472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self_reference_avg_sharess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19.14889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4316289"/>
                  </a:ext>
                </a:extLst>
              </a:tr>
              <a:tr h="472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kw_max_min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11.30715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375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76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honeycomb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448972"/>
            <a:ext cx="12192000" cy="5409028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895" y="255127"/>
            <a:ext cx="53879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Classification</a:t>
            </a:r>
            <a:endParaRPr lang="zh-CN" altLang="en-US" sz="5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031A8A-7296-FB4E-B87C-974E0CD45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34453"/>
              </p:ext>
            </p:extLst>
          </p:nvPr>
        </p:nvGraphicFramePr>
        <p:xfrm>
          <a:off x="2149813" y="1731523"/>
          <a:ext cx="8077400" cy="4435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8700">
                  <a:extLst>
                    <a:ext uri="{9D8B030D-6E8A-4147-A177-3AD203B41FA5}">
                      <a16:colId xmlns:a16="http://schemas.microsoft.com/office/drawing/2014/main" val="1055900326"/>
                    </a:ext>
                  </a:extLst>
                </a:gridCol>
                <a:gridCol w="4038700">
                  <a:extLst>
                    <a:ext uri="{9D8B030D-6E8A-4147-A177-3AD203B41FA5}">
                      <a16:colId xmlns:a16="http://schemas.microsoft.com/office/drawing/2014/main" val="803189916"/>
                    </a:ext>
                  </a:extLst>
                </a:gridCol>
              </a:tblGrid>
              <a:tr h="633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Model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Accuracy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8672890"/>
                  </a:ext>
                </a:extLst>
              </a:tr>
              <a:tr h="633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Logistic Regression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0.7076331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4025979"/>
                  </a:ext>
                </a:extLst>
              </a:tr>
              <a:tr h="633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Linear Discriminant Analysis (LDA)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0.7072536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593410"/>
                  </a:ext>
                </a:extLst>
              </a:tr>
              <a:tr h="633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Quadratic Discriminant Analysis (QDA)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0.6837255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017618"/>
                  </a:ext>
                </a:extLst>
              </a:tr>
              <a:tr h="633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Random Forest (RF)</a:t>
                      </a:r>
                      <a:endParaRPr lang="zh-CN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0.7876316</a:t>
                      </a:r>
                      <a:endParaRPr lang="zh-CN" sz="1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8304908"/>
                  </a:ext>
                </a:extLst>
              </a:tr>
              <a:tr h="633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Support Vector Machine (SVM)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0.71466035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4999116"/>
                  </a:ext>
                </a:extLst>
              </a:tr>
              <a:tr h="633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K-Nearest Neighbors (KNN)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0.6996097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317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56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448972"/>
            <a:ext cx="12192000" cy="5409028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895" y="255127"/>
            <a:ext cx="761062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Prediction</a:t>
            </a:r>
            <a:endParaRPr lang="zh-CN" altLang="en-US" sz="5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CB735D7-BE7B-024F-89AF-D60F98174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033804"/>
              </p:ext>
            </p:extLst>
          </p:nvPr>
        </p:nvGraphicFramePr>
        <p:xfrm>
          <a:off x="2188722" y="1906621"/>
          <a:ext cx="7937772" cy="44066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68886">
                  <a:extLst>
                    <a:ext uri="{9D8B030D-6E8A-4147-A177-3AD203B41FA5}">
                      <a16:colId xmlns:a16="http://schemas.microsoft.com/office/drawing/2014/main" val="1624411239"/>
                    </a:ext>
                  </a:extLst>
                </a:gridCol>
                <a:gridCol w="3968886">
                  <a:extLst>
                    <a:ext uri="{9D8B030D-6E8A-4147-A177-3AD203B41FA5}">
                      <a16:colId xmlns:a16="http://schemas.microsoft.com/office/drawing/2014/main" val="2498413347"/>
                    </a:ext>
                  </a:extLst>
                </a:gridCol>
              </a:tblGrid>
              <a:tr h="550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Model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Test MSE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0524680"/>
                  </a:ext>
                </a:extLst>
              </a:tr>
              <a:tr h="550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K-Nearest Neighbors (KNN)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203394969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1233988"/>
                  </a:ext>
                </a:extLst>
              </a:tr>
              <a:tr h="550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Smoothing spline (GAM)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156557987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5573839"/>
                  </a:ext>
                </a:extLst>
              </a:tr>
              <a:tr h="550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Random forest (RF)</a:t>
                      </a:r>
                      <a:endParaRPr lang="zh-CN" sz="1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126437588</a:t>
                      </a:r>
                      <a:endParaRPr lang="zh-CN" sz="1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5207335"/>
                  </a:ext>
                </a:extLst>
              </a:tr>
              <a:tr h="550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Ridge Regression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206494352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8762969"/>
                  </a:ext>
                </a:extLst>
              </a:tr>
              <a:tr h="550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LASSO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201407596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8238100"/>
                  </a:ext>
                </a:extLst>
              </a:tr>
              <a:tr h="550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Principal Components Regression (PCA)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158072532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1661240"/>
                  </a:ext>
                </a:extLst>
              </a:tr>
              <a:tr h="550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Partial Least Squares (PLS)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255595567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6907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94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448972"/>
            <a:ext cx="12192000" cy="5409028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009E9ED-3390-3C45-B966-6773C877FABA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1" b="3041"/>
          <a:stretch/>
        </p:blipFill>
        <p:spPr bwMode="auto">
          <a:xfrm>
            <a:off x="2616739" y="1828800"/>
            <a:ext cx="6498077" cy="46887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A3D2B4B-8575-0346-BEC9-8842FF64259B}"/>
              </a:ext>
            </a:extLst>
          </p:cNvPr>
          <p:cNvSpPr txBox="1"/>
          <p:nvPr/>
        </p:nvSpPr>
        <p:spPr>
          <a:xfrm>
            <a:off x="393895" y="255127"/>
            <a:ext cx="761062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Prediction</a:t>
            </a:r>
            <a:endParaRPr lang="zh-CN" altLang="en-US" sz="5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3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965895"/>
            <a:ext cx="12192000" cy="189210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52919"/>
            <a:ext cx="12192000" cy="189210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3424" y="2752784"/>
            <a:ext cx="101451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you.</a:t>
            </a:r>
            <a:endParaRPr lang="zh-CN" altLang="en-US" sz="8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31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147</Words>
  <Application>Microsoft Macintosh PowerPoint</Application>
  <PresentationFormat>宽屏</PresentationFormat>
  <Paragraphs>57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DengXian</vt:lpstr>
      <vt:lpstr>宋体</vt:lpstr>
      <vt:lpstr>微软雅黑</vt:lpstr>
      <vt:lpstr>Arial</vt:lpstr>
      <vt:lpstr>Calibri</vt:lpstr>
      <vt:lpstr>Calibri Light</vt:lpstr>
      <vt:lpstr>Times New Roman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张慧萌</cp:lastModifiedBy>
  <cp:revision>22</cp:revision>
  <dcterms:created xsi:type="dcterms:W3CDTF">2015-03-20T13:50:43Z</dcterms:created>
  <dcterms:modified xsi:type="dcterms:W3CDTF">2018-04-25T20:05:27Z</dcterms:modified>
</cp:coreProperties>
</file>