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197"/>
  </p:normalViewPr>
  <p:slideViewPr>
    <p:cSldViewPr snapToGrid="0" snapToObjects="1">
      <p:cViewPr varScale="1">
        <p:scale>
          <a:sx n="115" d="100"/>
          <a:sy n="115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6AC6B9-7D48-4E24-8288-739111CB686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83D25F4-CB74-42B3-BD95-5A84BB8BB302}">
      <dgm:prSet/>
      <dgm:spPr/>
      <dgm:t>
        <a:bodyPr/>
        <a:lstStyle/>
        <a:p>
          <a:r>
            <a:rPr lang="pt-PT" b="1"/>
            <a:t>APRESENTAÇÃO DO CASO DE ESTUDO</a:t>
          </a:r>
          <a:endParaRPr lang="en-US"/>
        </a:p>
      </dgm:t>
    </dgm:pt>
    <dgm:pt modelId="{E3D296CD-177C-4742-8EA2-701C8B772AE3}" type="parTrans" cxnId="{9D584059-C4F6-4B71-A3DA-932D852869FA}">
      <dgm:prSet/>
      <dgm:spPr/>
      <dgm:t>
        <a:bodyPr/>
        <a:lstStyle/>
        <a:p>
          <a:endParaRPr lang="en-US"/>
        </a:p>
      </dgm:t>
    </dgm:pt>
    <dgm:pt modelId="{94242443-93FF-4413-A07A-AE45A75C5953}" type="sibTrans" cxnId="{9D584059-C4F6-4B71-A3DA-932D852869FA}">
      <dgm:prSet/>
      <dgm:spPr/>
      <dgm:t>
        <a:bodyPr/>
        <a:lstStyle/>
        <a:p>
          <a:endParaRPr lang="en-US"/>
        </a:p>
      </dgm:t>
    </dgm:pt>
    <dgm:pt modelId="{65AB311B-600C-4323-9F37-1BFB7A53455B}">
      <dgm:prSet/>
      <dgm:spPr/>
      <dgm:t>
        <a:bodyPr/>
        <a:lstStyle/>
        <a:p>
          <a:r>
            <a:rPr lang="pt-PT" b="1"/>
            <a:t>LEVANTAMENTO E ANÁLISE DE REQUISITOS </a:t>
          </a:r>
          <a:endParaRPr lang="en-US"/>
        </a:p>
      </dgm:t>
    </dgm:pt>
    <dgm:pt modelId="{BC846532-BEC7-4EBF-AC5B-C3A628F6B51E}" type="parTrans" cxnId="{F76B5CEC-36BB-4E6A-87E0-32F5AF269D64}">
      <dgm:prSet/>
      <dgm:spPr/>
      <dgm:t>
        <a:bodyPr/>
        <a:lstStyle/>
        <a:p>
          <a:endParaRPr lang="en-US"/>
        </a:p>
      </dgm:t>
    </dgm:pt>
    <dgm:pt modelId="{036E1405-152E-4D30-977C-1F5F6E6A03ED}" type="sibTrans" cxnId="{F76B5CEC-36BB-4E6A-87E0-32F5AF269D64}">
      <dgm:prSet/>
      <dgm:spPr/>
      <dgm:t>
        <a:bodyPr/>
        <a:lstStyle/>
        <a:p>
          <a:endParaRPr lang="en-US"/>
        </a:p>
      </dgm:t>
    </dgm:pt>
    <dgm:pt modelId="{A23366F6-CF4B-4869-8C9C-E4045F4F09DE}">
      <dgm:prSet/>
      <dgm:spPr/>
      <dgm:t>
        <a:bodyPr/>
        <a:lstStyle/>
        <a:p>
          <a:r>
            <a:rPr lang="pt-PT" b="1"/>
            <a:t>MODELAÇÃO CONCETUAL </a:t>
          </a:r>
          <a:endParaRPr lang="en-US"/>
        </a:p>
      </dgm:t>
    </dgm:pt>
    <dgm:pt modelId="{F1521064-BBF0-4220-8670-62D8D35C97C4}" type="parTrans" cxnId="{DC3BD9A3-1236-4A1E-90A9-97FA0F1210C4}">
      <dgm:prSet/>
      <dgm:spPr/>
      <dgm:t>
        <a:bodyPr/>
        <a:lstStyle/>
        <a:p>
          <a:endParaRPr lang="en-US"/>
        </a:p>
      </dgm:t>
    </dgm:pt>
    <dgm:pt modelId="{47F4FF7F-BD35-4E05-866D-716C40A38127}" type="sibTrans" cxnId="{DC3BD9A3-1236-4A1E-90A9-97FA0F1210C4}">
      <dgm:prSet/>
      <dgm:spPr/>
      <dgm:t>
        <a:bodyPr/>
        <a:lstStyle/>
        <a:p>
          <a:endParaRPr lang="en-US"/>
        </a:p>
      </dgm:t>
    </dgm:pt>
    <dgm:pt modelId="{C9217E39-99A5-47AF-B6F0-DA35CC4F7019}">
      <dgm:prSet/>
      <dgm:spPr/>
      <dgm:t>
        <a:bodyPr/>
        <a:lstStyle/>
        <a:p>
          <a:r>
            <a:rPr lang="pt-PT" b="1"/>
            <a:t>MODELAÇÃO LÓGICA </a:t>
          </a:r>
          <a:endParaRPr lang="en-US"/>
        </a:p>
      </dgm:t>
    </dgm:pt>
    <dgm:pt modelId="{F9474C30-6B4B-4E7C-93A5-C2665E86746C}" type="parTrans" cxnId="{5EC4A6DC-2573-4A67-B1CA-1C6D14A02D0D}">
      <dgm:prSet/>
      <dgm:spPr/>
      <dgm:t>
        <a:bodyPr/>
        <a:lstStyle/>
        <a:p>
          <a:endParaRPr lang="en-US"/>
        </a:p>
      </dgm:t>
    </dgm:pt>
    <dgm:pt modelId="{63F78EC6-72DE-4A7E-9001-BD45EF75045A}" type="sibTrans" cxnId="{5EC4A6DC-2573-4A67-B1CA-1C6D14A02D0D}">
      <dgm:prSet/>
      <dgm:spPr/>
      <dgm:t>
        <a:bodyPr/>
        <a:lstStyle/>
        <a:p>
          <a:endParaRPr lang="en-US"/>
        </a:p>
      </dgm:t>
    </dgm:pt>
    <dgm:pt modelId="{4DC26838-AB5C-4DDB-909F-756BF12F6649}">
      <dgm:prSet/>
      <dgm:spPr/>
      <dgm:t>
        <a:bodyPr/>
        <a:lstStyle/>
        <a:p>
          <a:r>
            <a:rPr lang="pt-PT" b="1"/>
            <a:t>IMPLEMENTAÇÃO FÍSICA </a:t>
          </a:r>
          <a:endParaRPr lang="en-US"/>
        </a:p>
      </dgm:t>
    </dgm:pt>
    <dgm:pt modelId="{331BD7E2-D6AE-4BC4-A436-8C075160AB04}" type="parTrans" cxnId="{6F533DA5-4A76-465B-A608-D57AA5D1A24C}">
      <dgm:prSet/>
      <dgm:spPr/>
      <dgm:t>
        <a:bodyPr/>
        <a:lstStyle/>
        <a:p>
          <a:endParaRPr lang="en-US"/>
        </a:p>
      </dgm:t>
    </dgm:pt>
    <dgm:pt modelId="{F0598E58-8F69-4F86-8667-8C40BE93C2B9}" type="sibTrans" cxnId="{6F533DA5-4A76-465B-A608-D57AA5D1A24C}">
      <dgm:prSet/>
      <dgm:spPr/>
      <dgm:t>
        <a:bodyPr/>
        <a:lstStyle/>
        <a:p>
          <a:endParaRPr lang="en-US"/>
        </a:p>
      </dgm:t>
    </dgm:pt>
    <dgm:pt modelId="{DB3B19BA-CC58-4523-A340-3F85A5DFD50E}">
      <dgm:prSet/>
      <dgm:spPr/>
      <dgm:t>
        <a:bodyPr/>
        <a:lstStyle/>
        <a:p>
          <a:r>
            <a:rPr lang="pt-PT" b="1"/>
            <a:t>CONCLUSÃO DO PROJETO </a:t>
          </a:r>
          <a:endParaRPr lang="en-US"/>
        </a:p>
      </dgm:t>
    </dgm:pt>
    <dgm:pt modelId="{9860475B-301C-4F01-9B80-6C35ED77B82A}" type="parTrans" cxnId="{C2B70832-8A40-4014-8B68-A57CAF4DFE72}">
      <dgm:prSet/>
      <dgm:spPr/>
      <dgm:t>
        <a:bodyPr/>
        <a:lstStyle/>
        <a:p>
          <a:endParaRPr lang="en-US"/>
        </a:p>
      </dgm:t>
    </dgm:pt>
    <dgm:pt modelId="{0B77C60E-F12F-4B76-B589-80C7A91AF04D}" type="sibTrans" cxnId="{C2B70832-8A40-4014-8B68-A57CAF4DFE72}">
      <dgm:prSet/>
      <dgm:spPr/>
      <dgm:t>
        <a:bodyPr/>
        <a:lstStyle/>
        <a:p>
          <a:endParaRPr lang="en-US"/>
        </a:p>
      </dgm:t>
    </dgm:pt>
    <dgm:pt modelId="{4FCD47A5-F928-4905-B581-A1F919645315}">
      <dgm:prSet/>
      <dgm:spPr/>
      <dgm:t>
        <a:bodyPr/>
        <a:lstStyle/>
        <a:p>
          <a:r>
            <a:rPr lang="pt-PT" b="1"/>
            <a:t>ANÁLISE CRÍTICA </a:t>
          </a:r>
          <a:endParaRPr lang="en-US"/>
        </a:p>
      </dgm:t>
    </dgm:pt>
    <dgm:pt modelId="{B9A3DC38-2952-4BE1-8F5E-5F37ABA40FB7}" type="parTrans" cxnId="{BECB688A-AADB-4A91-A5C9-84F159A798F7}">
      <dgm:prSet/>
      <dgm:spPr/>
      <dgm:t>
        <a:bodyPr/>
        <a:lstStyle/>
        <a:p>
          <a:endParaRPr lang="en-US"/>
        </a:p>
      </dgm:t>
    </dgm:pt>
    <dgm:pt modelId="{C470B2E8-AC3A-4679-9E6E-E3AE681248C9}" type="sibTrans" cxnId="{BECB688A-AADB-4A91-A5C9-84F159A798F7}">
      <dgm:prSet/>
      <dgm:spPr/>
      <dgm:t>
        <a:bodyPr/>
        <a:lstStyle/>
        <a:p>
          <a:endParaRPr lang="en-US"/>
        </a:p>
      </dgm:t>
    </dgm:pt>
    <dgm:pt modelId="{E86B6042-263F-7E49-ACCC-3C4F3BB77081}" type="pres">
      <dgm:prSet presAssocID="{9F6AC6B9-7D48-4E24-8288-739111CB686C}" presName="vert0" presStyleCnt="0">
        <dgm:presLayoutVars>
          <dgm:dir/>
          <dgm:animOne val="branch"/>
          <dgm:animLvl val="lvl"/>
        </dgm:presLayoutVars>
      </dgm:prSet>
      <dgm:spPr/>
    </dgm:pt>
    <dgm:pt modelId="{0AD7E4A9-422A-AA41-824E-3AF56AF16A69}" type="pres">
      <dgm:prSet presAssocID="{183D25F4-CB74-42B3-BD95-5A84BB8BB302}" presName="thickLine" presStyleLbl="alignNode1" presStyleIdx="0" presStyleCnt="7"/>
      <dgm:spPr/>
    </dgm:pt>
    <dgm:pt modelId="{6B8982E3-4429-BB47-B97E-9C14E093A95B}" type="pres">
      <dgm:prSet presAssocID="{183D25F4-CB74-42B3-BD95-5A84BB8BB302}" presName="horz1" presStyleCnt="0"/>
      <dgm:spPr/>
    </dgm:pt>
    <dgm:pt modelId="{BD44A52B-8A15-E846-BD62-30917C6450E1}" type="pres">
      <dgm:prSet presAssocID="{183D25F4-CB74-42B3-BD95-5A84BB8BB302}" presName="tx1" presStyleLbl="revTx" presStyleIdx="0" presStyleCnt="7"/>
      <dgm:spPr/>
    </dgm:pt>
    <dgm:pt modelId="{C8BB2950-2B31-534A-AEBC-64062AE0A4E0}" type="pres">
      <dgm:prSet presAssocID="{183D25F4-CB74-42B3-BD95-5A84BB8BB302}" presName="vert1" presStyleCnt="0"/>
      <dgm:spPr/>
    </dgm:pt>
    <dgm:pt modelId="{8E732242-828A-8640-B3ED-B7A9D7A1887E}" type="pres">
      <dgm:prSet presAssocID="{65AB311B-600C-4323-9F37-1BFB7A53455B}" presName="thickLine" presStyleLbl="alignNode1" presStyleIdx="1" presStyleCnt="7"/>
      <dgm:spPr/>
    </dgm:pt>
    <dgm:pt modelId="{AB3A2A7A-C54E-994A-AFF8-5B256BF62D6F}" type="pres">
      <dgm:prSet presAssocID="{65AB311B-600C-4323-9F37-1BFB7A53455B}" presName="horz1" presStyleCnt="0"/>
      <dgm:spPr/>
    </dgm:pt>
    <dgm:pt modelId="{257879B8-B872-0E40-8BA3-09779A623ED0}" type="pres">
      <dgm:prSet presAssocID="{65AB311B-600C-4323-9F37-1BFB7A53455B}" presName="tx1" presStyleLbl="revTx" presStyleIdx="1" presStyleCnt="7"/>
      <dgm:spPr/>
    </dgm:pt>
    <dgm:pt modelId="{5E2E2533-E3C7-5B4B-81B0-9C163658BC8C}" type="pres">
      <dgm:prSet presAssocID="{65AB311B-600C-4323-9F37-1BFB7A53455B}" presName="vert1" presStyleCnt="0"/>
      <dgm:spPr/>
    </dgm:pt>
    <dgm:pt modelId="{FA0862AF-0FF9-EA41-8631-92828E049129}" type="pres">
      <dgm:prSet presAssocID="{A23366F6-CF4B-4869-8C9C-E4045F4F09DE}" presName="thickLine" presStyleLbl="alignNode1" presStyleIdx="2" presStyleCnt="7"/>
      <dgm:spPr/>
    </dgm:pt>
    <dgm:pt modelId="{BA3097BC-E2B4-BB46-AEEB-06E8115F0635}" type="pres">
      <dgm:prSet presAssocID="{A23366F6-CF4B-4869-8C9C-E4045F4F09DE}" presName="horz1" presStyleCnt="0"/>
      <dgm:spPr/>
    </dgm:pt>
    <dgm:pt modelId="{69F4E811-0010-3442-BA8D-D03B29B1C89E}" type="pres">
      <dgm:prSet presAssocID="{A23366F6-CF4B-4869-8C9C-E4045F4F09DE}" presName="tx1" presStyleLbl="revTx" presStyleIdx="2" presStyleCnt="7"/>
      <dgm:spPr/>
    </dgm:pt>
    <dgm:pt modelId="{1E7C1982-7125-E249-8106-D4E95D9A19D2}" type="pres">
      <dgm:prSet presAssocID="{A23366F6-CF4B-4869-8C9C-E4045F4F09DE}" presName="vert1" presStyleCnt="0"/>
      <dgm:spPr/>
    </dgm:pt>
    <dgm:pt modelId="{1A5867A4-08C7-F24F-B607-AFEAD492751A}" type="pres">
      <dgm:prSet presAssocID="{C9217E39-99A5-47AF-B6F0-DA35CC4F7019}" presName="thickLine" presStyleLbl="alignNode1" presStyleIdx="3" presStyleCnt="7"/>
      <dgm:spPr/>
    </dgm:pt>
    <dgm:pt modelId="{F49DC642-355F-684B-B538-D7EE1A7E560D}" type="pres">
      <dgm:prSet presAssocID="{C9217E39-99A5-47AF-B6F0-DA35CC4F7019}" presName="horz1" presStyleCnt="0"/>
      <dgm:spPr/>
    </dgm:pt>
    <dgm:pt modelId="{B684080F-FB2F-4F4B-97BA-AF8B46119AB5}" type="pres">
      <dgm:prSet presAssocID="{C9217E39-99A5-47AF-B6F0-DA35CC4F7019}" presName="tx1" presStyleLbl="revTx" presStyleIdx="3" presStyleCnt="7"/>
      <dgm:spPr/>
    </dgm:pt>
    <dgm:pt modelId="{69905028-68FC-C646-9154-8C1BD6556B64}" type="pres">
      <dgm:prSet presAssocID="{C9217E39-99A5-47AF-B6F0-DA35CC4F7019}" presName="vert1" presStyleCnt="0"/>
      <dgm:spPr/>
    </dgm:pt>
    <dgm:pt modelId="{394A9D3E-5A98-4B42-BD9A-38BE463498E7}" type="pres">
      <dgm:prSet presAssocID="{4DC26838-AB5C-4DDB-909F-756BF12F6649}" presName="thickLine" presStyleLbl="alignNode1" presStyleIdx="4" presStyleCnt="7"/>
      <dgm:spPr/>
    </dgm:pt>
    <dgm:pt modelId="{9B12354F-BC77-8646-A9E3-2B13B5F43A17}" type="pres">
      <dgm:prSet presAssocID="{4DC26838-AB5C-4DDB-909F-756BF12F6649}" presName="horz1" presStyleCnt="0"/>
      <dgm:spPr/>
    </dgm:pt>
    <dgm:pt modelId="{87D8E840-4A36-D14D-A8B5-F3BCA6D74946}" type="pres">
      <dgm:prSet presAssocID="{4DC26838-AB5C-4DDB-909F-756BF12F6649}" presName="tx1" presStyleLbl="revTx" presStyleIdx="4" presStyleCnt="7"/>
      <dgm:spPr/>
    </dgm:pt>
    <dgm:pt modelId="{CFE7AEEF-4C3B-8146-A9CA-FAEAF804CD94}" type="pres">
      <dgm:prSet presAssocID="{4DC26838-AB5C-4DDB-909F-756BF12F6649}" presName="vert1" presStyleCnt="0"/>
      <dgm:spPr/>
    </dgm:pt>
    <dgm:pt modelId="{24A18388-DA7C-A343-8F79-8A69A82CD8BC}" type="pres">
      <dgm:prSet presAssocID="{DB3B19BA-CC58-4523-A340-3F85A5DFD50E}" presName="thickLine" presStyleLbl="alignNode1" presStyleIdx="5" presStyleCnt="7"/>
      <dgm:spPr/>
    </dgm:pt>
    <dgm:pt modelId="{5502CD8B-A2A5-B841-9E22-6FC8E877AFD5}" type="pres">
      <dgm:prSet presAssocID="{DB3B19BA-CC58-4523-A340-3F85A5DFD50E}" presName="horz1" presStyleCnt="0"/>
      <dgm:spPr/>
    </dgm:pt>
    <dgm:pt modelId="{27370D0B-4148-4C44-8E3A-19308F252970}" type="pres">
      <dgm:prSet presAssocID="{DB3B19BA-CC58-4523-A340-3F85A5DFD50E}" presName="tx1" presStyleLbl="revTx" presStyleIdx="5" presStyleCnt="7"/>
      <dgm:spPr/>
    </dgm:pt>
    <dgm:pt modelId="{6DE50175-0A72-1246-82C0-15ABF20BAE61}" type="pres">
      <dgm:prSet presAssocID="{DB3B19BA-CC58-4523-A340-3F85A5DFD50E}" presName="vert1" presStyleCnt="0"/>
      <dgm:spPr/>
    </dgm:pt>
    <dgm:pt modelId="{0F7E7EA6-0967-1C4C-B3CA-830E3E844A2A}" type="pres">
      <dgm:prSet presAssocID="{4FCD47A5-F928-4905-B581-A1F919645315}" presName="thickLine" presStyleLbl="alignNode1" presStyleIdx="6" presStyleCnt="7"/>
      <dgm:spPr/>
    </dgm:pt>
    <dgm:pt modelId="{6C4C58FD-0C5B-8643-9E15-4B19309CA819}" type="pres">
      <dgm:prSet presAssocID="{4FCD47A5-F928-4905-B581-A1F919645315}" presName="horz1" presStyleCnt="0"/>
      <dgm:spPr/>
    </dgm:pt>
    <dgm:pt modelId="{373BDC19-CF5B-5945-AED9-7B37187A9163}" type="pres">
      <dgm:prSet presAssocID="{4FCD47A5-F928-4905-B581-A1F919645315}" presName="tx1" presStyleLbl="revTx" presStyleIdx="6" presStyleCnt="7"/>
      <dgm:spPr/>
    </dgm:pt>
    <dgm:pt modelId="{650C8277-D255-834B-B450-ADEFA49811FC}" type="pres">
      <dgm:prSet presAssocID="{4FCD47A5-F928-4905-B581-A1F919645315}" presName="vert1" presStyleCnt="0"/>
      <dgm:spPr/>
    </dgm:pt>
  </dgm:ptLst>
  <dgm:cxnLst>
    <dgm:cxn modelId="{71B50E07-1A0D-7949-B321-C34F683CA577}" type="presOf" srcId="{4DC26838-AB5C-4DDB-909F-756BF12F6649}" destId="{87D8E840-4A36-D14D-A8B5-F3BCA6D74946}" srcOrd="0" destOrd="0" presId="urn:microsoft.com/office/officeart/2008/layout/LinedList"/>
    <dgm:cxn modelId="{062DA907-A9C1-7B42-B3F8-2BF511B5ECEE}" type="presOf" srcId="{183D25F4-CB74-42B3-BD95-5A84BB8BB302}" destId="{BD44A52B-8A15-E846-BD62-30917C6450E1}" srcOrd="0" destOrd="0" presId="urn:microsoft.com/office/officeart/2008/layout/LinedList"/>
    <dgm:cxn modelId="{2C3C6213-A9D1-C042-B4BA-67E669FBEAA6}" type="presOf" srcId="{C9217E39-99A5-47AF-B6F0-DA35CC4F7019}" destId="{B684080F-FB2F-4F4B-97BA-AF8B46119AB5}" srcOrd="0" destOrd="0" presId="urn:microsoft.com/office/officeart/2008/layout/LinedList"/>
    <dgm:cxn modelId="{67AC4427-2BC2-ED49-9C60-ECD6AF19A5AB}" type="presOf" srcId="{A23366F6-CF4B-4869-8C9C-E4045F4F09DE}" destId="{69F4E811-0010-3442-BA8D-D03B29B1C89E}" srcOrd="0" destOrd="0" presId="urn:microsoft.com/office/officeart/2008/layout/LinedList"/>
    <dgm:cxn modelId="{C2B70832-8A40-4014-8B68-A57CAF4DFE72}" srcId="{9F6AC6B9-7D48-4E24-8288-739111CB686C}" destId="{DB3B19BA-CC58-4523-A340-3F85A5DFD50E}" srcOrd="5" destOrd="0" parTransId="{9860475B-301C-4F01-9B80-6C35ED77B82A}" sibTransId="{0B77C60E-F12F-4B76-B589-80C7A91AF04D}"/>
    <dgm:cxn modelId="{9D584059-C4F6-4B71-A3DA-932D852869FA}" srcId="{9F6AC6B9-7D48-4E24-8288-739111CB686C}" destId="{183D25F4-CB74-42B3-BD95-5A84BB8BB302}" srcOrd="0" destOrd="0" parTransId="{E3D296CD-177C-4742-8EA2-701C8B772AE3}" sibTransId="{94242443-93FF-4413-A07A-AE45A75C5953}"/>
    <dgm:cxn modelId="{F3A5D85F-26ED-6E49-887C-3F48A69AABBE}" type="presOf" srcId="{65AB311B-600C-4323-9F37-1BFB7A53455B}" destId="{257879B8-B872-0E40-8BA3-09779A623ED0}" srcOrd="0" destOrd="0" presId="urn:microsoft.com/office/officeart/2008/layout/LinedList"/>
    <dgm:cxn modelId="{BECB688A-AADB-4A91-A5C9-84F159A798F7}" srcId="{9F6AC6B9-7D48-4E24-8288-739111CB686C}" destId="{4FCD47A5-F928-4905-B581-A1F919645315}" srcOrd="6" destOrd="0" parTransId="{B9A3DC38-2952-4BE1-8F5E-5F37ABA40FB7}" sibTransId="{C470B2E8-AC3A-4679-9E6E-E3AE681248C9}"/>
    <dgm:cxn modelId="{DC3BD9A3-1236-4A1E-90A9-97FA0F1210C4}" srcId="{9F6AC6B9-7D48-4E24-8288-739111CB686C}" destId="{A23366F6-CF4B-4869-8C9C-E4045F4F09DE}" srcOrd="2" destOrd="0" parTransId="{F1521064-BBF0-4220-8670-62D8D35C97C4}" sibTransId="{47F4FF7F-BD35-4E05-866D-716C40A38127}"/>
    <dgm:cxn modelId="{6F533DA5-4A76-465B-A608-D57AA5D1A24C}" srcId="{9F6AC6B9-7D48-4E24-8288-739111CB686C}" destId="{4DC26838-AB5C-4DDB-909F-756BF12F6649}" srcOrd="4" destOrd="0" parTransId="{331BD7E2-D6AE-4BC4-A436-8C075160AB04}" sibTransId="{F0598E58-8F69-4F86-8667-8C40BE93C2B9}"/>
    <dgm:cxn modelId="{80CC15CE-2A66-F34B-BC15-C91FBD112AEC}" type="presOf" srcId="{4FCD47A5-F928-4905-B581-A1F919645315}" destId="{373BDC19-CF5B-5945-AED9-7B37187A9163}" srcOrd="0" destOrd="0" presId="urn:microsoft.com/office/officeart/2008/layout/LinedList"/>
    <dgm:cxn modelId="{5EC4A6DC-2573-4A67-B1CA-1C6D14A02D0D}" srcId="{9F6AC6B9-7D48-4E24-8288-739111CB686C}" destId="{C9217E39-99A5-47AF-B6F0-DA35CC4F7019}" srcOrd="3" destOrd="0" parTransId="{F9474C30-6B4B-4E7C-93A5-C2665E86746C}" sibTransId="{63F78EC6-72DE-4A7E-9001-BD45EF75045A}"/>
    <dgm:cxn modelId="{E2DF18E0-8DC8-AC4C-9A01-AB9E1DDD54D5}" type="presOf" srcId="{DB3B19BA-CC58-4523-A340-3F85A5DFD50E}" destId="{27370D0B-4148-4C44-8E3A-19308F252970}" srcOrd="0" destOrd="0" presId="urn:microsoft.com/office/officeart/2008/layout/LinedList"/>
    <dgm:cxn modelId="{FF4B90E3-3FBB-C148-99AD-4E11BFECFB5A}" type="presOf" srcId="{9F6AC6B9-7D48-4E24-8288-739111CB686C}" destId="{E86B6042-263F-7E49-ACCC-3C4F3BB77081}" srcOrd="0" destOrd="0" presId="urn:microsoft.com/office/officeart/2008/layout/LinedList"/>
    <dgm:cxn modelId="{F76B5CEC-36BB-4E6A-87E0-32F5AF269D64}" srcId="{9F6AC6B9-7D48-4E24-8288-739111CB686C}" destId="{65AB311B-600C-4323-9F37-1BFB7A53455B}" srcOrd="1" destOrd="0" parTransId="{BC846532-BEC7-4EBF-AC5B-C3A628F6B51E}" sibTransId="{036E1405-152E-4D30-977C-1F5F6E6A03ED}"/>
    <dgm:cxn modelId="{20855EDB-FC48-D24E-B62F-2B5669B889C5}" type="presParOf" srcId="{E86B6042-263F-7E49-ACCC-3C4F3BB77081}" destId="{0AD7E4A9-422A-AA41-824E-3AF56AF16A69}" srcOrd="0" destOrd="0" presId="urn:microsoft.com/office/officeart/2008/layout/LinedList"/>
    <dgm:cxn modelId="{9A9AA403-BADE-434D-B724-709C1A347FAD}" type="presParOf" srcId="{E86B6042-263F-7E49-ACCC-3C4F3BB77081}" destId="{6B8982E3-4429-BB47-B97E-9C14E093A95B}" srcOrd="1" destOrd="0" presId="urn:microsoft.com/office/officeart/2008/layout/LinedList"/>
    <dgm:cxn modelId="{B4035B92-3695-BA44-8846-02EA5B881322}" type="presParOf" srcId="{6B8982E3-4429-BB47-B97E-9C14E093A95B}" destId="{BD44A52B-8A15-E846-BD62-30917C6450E1}" srcOrd="0" destOrd="0" presId="urn:microsoft.com/office/officeart/2008/layout/LinedList"/>
    <dgm:cxn modelId="{73E9C8FD-5AB5-5845-822E-E6006046F00A}" type="presParOf" srcId="{6B8982E3-4429-BB47-B97E-9C14E093A95B}" destId="{C8BB2950-2B31-534A-AEBC-64062AE0A4E0}" srcOrd="1" destOrd="0" presId="urn:microsoft.com/office/officeart/2008/layout/LinedList"/>
    <dgm:cxn modelId="{51851160-F009-0243-8272-BFE7427669F4}" type="presParOf" srcId="{E86B6042-263F-7E49-ACCC-3C4F3BB77081}" destId="{8E732242-828A-8640-B3ED-B7A9D7A1887E}" srcOrd="2" destOrd="0" presId="urn:microsoft.com/office/officeart/2008/layout/LinedList"/>
    <dgm:cxn modelId="{2BDA1964-804A-8546-A15A-D34D9A7D1A09}" type="presParOf" srcId="{E86B6042-263F-7E49-ACCC-3C4F3BB77081}" destId="{AB3A2A7A-C54E-994A-AFF8-5B256BF62D6F}" srcOrd="3" destOrd="0" presId="urn:microsoft.com/office/officeart/2008/layout/LinedList"/>
    <dgm:cxn modelId="{74822A6E-CC98-9E4E-9EA8-02228C6115FC}" type="presParOf" srcId="{AB3A2A7A-C54E-994A-AFF8-5B256BF62D6F}" destId="{257879B8-B872-0E40-8BA3-09779A623ED0}" srcOrd="0" destOrd="0" presId="urn:microsoft.com/office/officeart/2008/layout/LinedList"/>
    <dgm:cxn modelId="{F4DC9EC0-B2D1-AC4D-AC2D-50934ED0C08A}" type="presParOf" srcId="{AB3A2A7A-C54E-994A-AFF8-5B256BF62D6F}" destId="{5E2E2533-E3C7-5B4B-81B0-9C163658BC8C}" srcOrd="1" destOrd="0" presId="urn:microsoft.com/office/officeart/2008/layout/LinedList"/>
    <dgm:cxn modelId="{58EDA322-CA8F-0540-AA53-3D4E6E463497}" type="presParOf" srcId="{E86B6042-263F-7E49-ACCC-3C4F3BB77081}" destId="{FA0862AF-0FF9-EA41-8631-92828E049129}" srcOrd="4" destOrd="0" presId="urn:microsoft.com/office/officeart/2008/layout/LinedList"/>
    <dgm:cxn modelId="{70969430-C825-734C-ACBE-CBB145028A41}" type="presParOf" srcId="{E86B6042-263F-7E49-ACCC-3C4F3BB77081}" destId="{BA3097BC-E2B4-BB46-AEEB-06E8115F0635}" srcOrd="5" destOrd="0" presId="urn:microsoft.com/office/officeart/2008/layout/LinedList"/>
    <dgm:cxn modelId="{FD1CEDC2-3EB0-D944-8357-AD9606738F9C}" type="presParOf" srcId="{BA3097BC-E2B4-BB46-AEEB-06E8115F0635}" destId="{69F4E811-0010-3442-BA8D-D03B29B1C89E}" srcOrd="0" destOrd="0" presId="urn:microsoft.com/office/officeart/2008/layout/LinedList"/>
    <dgm:cxn modelId="{1AFCD02C-5BD7-0946-8243-6FEF13364B01}" type="presParOf" srcId="{BA3097BC-E2B4-BB46-AEEB-06E8115F0635}" destId="{1E7C1982-7125-E249-8106-D4E95D9A19D2}" srcOrd="1" destOrd="0" presId="urn:microsoft.com/office/officeart/2008/layout/LinedList"/>
    <dgm:cxn modelId="{6BD35240-35A2-4048-BEC0-3AFB7138611C}" type="presParOf" srcId="{E86B6042-263F-7E49-ACCC-3C4F3BB77081}" destId="{1A5867A4-08C7-F24F-B607-AFEAD492751A}" srcOrd="6" destOrd="0" presId="urn:microsoft.com/office/officeart/2008/layout/LinedList"/>
    <dgm:cxn modelId="{FEEB018F-3A17-BB43-9983-DDE72B0A6AD7}" type="presParOf" srcId="{E86B6042-263F-7E49-ACCC-3C4F3BB77081}" destId="{F49DC642-355F-684B-B538-D7EE1A7E560D}" srcOrd="7" destOrd="0" presId="urn:microsoft.com/office/officeart/2008/layout/LinedList"/>
    <dgm:cxn modelId="{716EEEE3-D767-B04B-B928-04D4549B6133}" type="presParOf" srcId="{F49DC642-355F-684B-B538-D7EE1A7E560D}" destId="{B684080F-FB2F-4F4B-97BA-AF8B46119AB5}" srcOrd="0" destOrd="0" presId="urn:microsoft.com/office/officeart/2008/layout/LinedList"/>
    <dgm:cxn modelId="{44693399-CD66-DA48-B186-597362920F34}" type="presParOf" srcId="{F49DC642-355F-684B-B538-D7EE1A7E560D}" destId="{69905028-68FC-C646-9154-8C1BD6556B64}" srcOrd="1" destOrd="0" presId="urn:microsoft.com/office/officeart/2008/layout/LinedList"/>
    <dgm:cxn modelId="{D5E625BA-8853-934F-B7D7-69F5DA807899}" type="presParOf" srcId="{E86B6042-263F-7E49-ACCC-3C4F3BB77081}" destId="{394A9D3E-5A98-4B42-BD9A-38BE463498E7}" srcOrd="8" destOrd="0" presId="urn:microsoft.com/office/officeart/2008/layout/LinedList"/>
    <dgm:cxn modelId="{4D0DBA14-F4CB-8D49-879B-454DBF2B0DF5}" type="presParOf" srcId="{E86B6042-263F-7E49-ACCC-3C4F3BB77081}" destId="{9B12354F-BC77-8646-A9E3-2B13B5F43A17}" srcOrd="9" destOrd="0" presId="urn:microsoft.com/office/officeart/2008/layout/LinedList"/>
    <dgm:cxn modelId="{44BB193B-78AC-644B-9C34-E15E709FF5F7}" type="presParOf" srcId="{9B12354F-BC77-8646-A9E3-2B13B5F43A17}" destId="{87D8E840-4A36-D14D-A8B5-F3BCA6D74946}" srcOrd="0" destOrd="0" presId="urn:microsoft.com/office/officeart/2008/layout/LinedList"/>
    <dgm:cxn modelId="{5C90BB63-053F-304A-808F-5A2CC37A16F3}" type="presParOf" srcId="{9B12354F-BC77-8646-A9E3-2B13B5F43A17}" destId="{CFE7AEEF-4C3B-8146-A9CA-FAEAF804CD94}" srcOrd="1" destOrd="0" presId="urn:microsoft.com/office/officeart/2008/layout/LinedList"/>
    <dgm:cxn modelId="{C50BBA91-6419-D34F-B67E-891806D94EDE}" type="presParOf" srcId="{E86B6042-263F-7E49-ACCC-3C4F3BB77081}" destId="{24A18388-DA7C-A343-8F79-8A69A82CD8BC}" srcOrd="10" destOrd="0" presId="urn:microsoft.com/office/officeart/2008/layout/LinedList"/>
    <dgm:cxn modelId="{6EE8F9F9-1D6A-E94A-8D7B-EB7775A92A2F}" type="presParOf" srcId="{E86B6042-263F-7E49-ACCC-3C4F3BB77081}" destId="{5502CD8B-A2A5-B841-9E22-6FC8E877AFD5}" srcOrd="11" destOrd="0" presId="urn:microsoft.com/office/officeart/2008/layout/LinedList"/>
    <dgm:cxn modelId="{4E410C34-276A-5742-89C2-C0D4D6FC38C8}" type="presParOf" srcId="{5502CD8B-A2A5-B841-9E22-6FC8E877AFD5}" destId="{27370D0B-4148-4C44-8E3A-19308F252970}" srcOrd="0" destOrd="0" presId="urn:microsoft.com/office/officeart/2008/layout/LinedList"/>
    <dgm:cxn modelId="{AD9C7CD3-E3B9-CD42-A36C-7DCC507B6CC8}" type="presParOf" srcId="{5502CD8B-A2A5-B841-9E22-6FC8E877AFD5}" destId="{6DE50175-0A72-1246-82C0-15ABF20BAE61}" srcOrd="1" destOrd="0" presId="urn:microsoft.com/office/officeart/2008/layout/LinedList"/>
    <dgm:cxn modelId="{3844EADB-1AE7-2844-939E-8EDA772E85FD}" type="presParOf" srcId="{E86B6042-263F-7E49-ACCC-3C4F3BB77081}" destId="{0F7E7EA6-0967-1C4C-B3CA-830E3E844A2A}" srcOrd="12" destOrd="0" presId="urn:microsoft.com/office/officeart/2008/layout/LinedList"/>
    <dgm:cxn modelId="{0BE28FD9-4E2D-7B48-9828-B4FE8E0772B5}" type="presParOf" srcId="{E86B6042-263F-7E49-ACCC-3C4F3BB77081}" destId="{6C4C58FD-0C5B-8643-9E15-4B19309CA819}" srcOrd="13" destOrd="0" presId="urn:microsoft.com/office/officeart/2008/layout/LinedList"/>
    <dgm:cxn modelId="{5116891A-B9B4-B740-BF2B-178C131FACB1}" type="presParOf" srcId="{6C4C58FD-0C5B-8643-9E15-4B19309CA819}" destId="{373BDC19-CF5B-5945-AED9-7B37187A9163}" srcOrd="0" destOrd="0" presId="urn:microsoft.com/office/officeart/2008/layout/LinedList"/>
    <dgm:cxn modelId="{96B91903-2E8C-804D-AE8E-6825BE32B6F7}" type="presParOf" srcId="{6C4C58FD-0C5B-8643-9E15-4B19309CA819}" destId="{650C8277-D255-834B-B450-ADEFA49811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7E4A9-422A-AA41-824E-3AF56AF16A69}">
      <dsp:nvSpPr>
        <dsp:cNvPr id="0" name=""/>
        <dsp:cNvSpPr/>
      </dsp:nvSpPr>
      <dsp:spPr>
        <a:xfrm>
          <a:off x="0" y="499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4A52B-8A15-E846-BD62-30917C6450E1}">
      <dsp:nvSpPr>
        <dsp:cNvPr id="0" name=""/>
        <dsp:cNvSpPr/>
      </dsp:nvSpPr>
      <dsp:spPr>
        <a:xfrm>
          <a:off x="0" y="499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APRESENTAÇÃO DO CASO DE ESTUDO</a:t>
          </a:r>
          <a:endParaRPr lang="en-US" sz="2700" kern="1200"/>
        </a:p>
      </dsp:txBody>
      <dsp:txXfrm>
        <a:off x="0" y="499"/>
        <a:ext cx="9618133" cy="584640"/>
      </dsp:txXfrm>
    </dsp:sp>
    <dsp:sp modelId="{8E732242-828A-8640-B3ED-B7A9D7A1887E}">
      <dsp:nvSpPr>
        <dsp:cNvPr id="0" name=""/>
        <dsp:cNvSpPr/>
      </dsp:nvSpPr>
      <dsp:spPr>
        <a:xfrm>
          <a:off x="0" y="585140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879B8-B872-0E40-8BA3-09779A623ED0}">
      <dsp:nvSpPr>
        <dsp:cNvPr id="0" name=""/>
        <dsp:cNvSpPr/>
      </dsp:nvSpPr>
      <dsp:spPr>
        <a:xfrm>
          <a:off x="0" y="585140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LEVANTAMENTO E ANÁLISE DE REQUISITOS </a:t>
          </a:r>
          <a:endParaRPr lang="en-US" sz="2700" kern="1200"/>
        </a:p>
      </dsp:txBody>
      <dsp:txXfrm>
        <a:off x="0" y="585140"/>
        <a:ext cx="9618133" cy="584640"/>
      </dsp:txXfrm>
    </dsp:sp>
    <dsp:sp modelId="{FA0862AF-0FF9-EA41-8631-92828E049129}">
      <dsp:nvSpPr>
        <dsp:cNvPr id="0" name=""/>
        <dsp:cNvSpPr/>
      </dsp:nvSpPr>
      <dsp:spPr>
        <a:xfrm>
          <a:off x="0" y="1169780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4E811-0010-3442-BA8D-D03B29B1C89E}">
      <dsp:nvSpPr>
        <dsp:cNvPr id="0" name=""/>
        <dsp:cNvSpPr/>
      </dsp:nvSpPr>
      <dsp:spPr>
        <a:xfrm>
          <a:off x="0" y="1169780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MODELAÇÃO CONCETUAL </a:t>
          </a:r>
          <a:endParaRPr lang="en-US" sz="2700" kern="1200"/>
        </a:p>
      </dsp:txBody>
      <dsp:txXfrm>
        <a:off x="0" y="1169780"/>
        <a:ext cx="9618133" cy="584640"/>
      </dsp:txXfrm>
    </dsp:sp>
    <dsp:sp modelId="{1A5867A4-08C7-F24F-B607-AFEAD492751A}">
      <dsp:nvSpPr>
        <dsp:cNvPr id="0" name=""/>
        <dsp:cNvSpPr/>
      </dsp:nvSpPr>
      <dsp:spPr>
        <a:xfrm>
          <a:off x="0" y="1754420"/>
          <a:ext cx="96181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080F-FB2F-4F4B-97BA-AF8B46119AB5}">
      <dsp:nvSpPr>
        <dsp:cNvPr id="0" name=""/>
        <dsp:cNvSpPr/>
      </dsp:nvSpPr>
      <dsp:spPr>
        <a:xfrm>
          <a:off x="0" y="1754420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MODELAÇÃO LÓGICA </a:t>
          </a:r>
          <a:endParaRPr lang="en-US" sz="2700" kern="1200"/>
        </a:p>
      </dsp:txBody>
      <dsp:txXfrm>
        <a:off x="0" y="1754420"/>
        <a:ext cx="9618133" cy="584640"/>
      </dsp:txXfrm>
    </dsp:sp>
    <dsp:sp modelId="{394A9D3E-5A98-4B42-BD9A-38BE463498E7}">
      <dsp:nvSpPr>
        <dsp:cNvPr id="0" name=""/>
        <dsp:cNvSpPr/>
      </dsp:nvSpPr>
      <dsp:spPr>
        <a:xfrm>
          <a:off x="0" y="2339061"/>
          <a:ext cx="961813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8E840-4A36-D14D-A8B5-F3BCA6D74946}">
      <dsp:nvSpPr>
        <dsp:cNvPr id="0" name=""/>
        <dsp:cNvSpPr/>
      </dsp:nvSpPr>
      <dsp:spPr>
        <a:xfrm>
          <a:off x="0" y="2339061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IMPLEMENTAÇÃO FÍSICA </a:t>
          </a:r>
          <a:endParaRPr lang="en-US" sz="2700" kern="1200"/>
        </a:p>
      </dsp:txBody>
      <dsp:txXfrm>
        <a:off x="0" y="2339061"/>
        <a:ext cx="9618133" cy="584640"/>
      </dsp:txXfrm>
    </dsp:sp>
    <dsp:sp modelId="{24A18388-DA7C-A343-8F79-8A69A82CD8BC}">
      <dsp:nvSpPr>
        <dsp:cNvPr id="0" name=""/>
        <dsp:cNvSpPr/>
      </dsp:nvSpPr>
      <dsp:spPr>
        <a:xfrm>
          <a:off x="0" y="2923701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70D0B-4148-4C44-8E3A-19308F252970}">
      <dsp:nvSpPr>
        <dsp:cNvPr id="0" name=""/>
        <dsp:cNvSpPr/>
      </dsp:nvSpPr>
      <dsp:spPr>
        <a:xfrm>
          <a:off x="0" y="2923701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CONCLUSÃO DO PROJETO </a:t>
          </a:r>
          <a:endParaRPr lang="en-US" sz="2700" kern="1200"/>
        </a:p>
      </dsp:txBody>
      <dsp:txXfrm>
        <a:off x="0" y="2923701"/>
        <a:ext cx="9618133" cy="584640"/>
      </dsp:txXfrm>
    </dsp:sp>
    <dsp:sp modelId="{0F7E7EA6-0967-1C4C-B3CA-830E3E844A2A}">
      <dsp:nvSpPr>
        <dsp:cNvPr id="0" name=""/>
        <dsp:cNvSpPr/>
      </dsp:nvSpPr>
      <dsp:spPr>
        <a:xfrm>
          <a:off x="0" y="3508341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BDC19-CF5B-5945-AED9-7B37187A9163}">
      <dsp:nvSpPr>
        <dsp:cNvPr id="0" name=""/>
        <dsp:cNvSpPr/>
      </dsp:nvSpPr>
      <dsp:spPr>
        <a:xfrm>
          <a:off x="0" y="3508341"/>
          <a:ext cx="9618133" cy="5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b="1" kern="1200"/>
            <a:t>ANÁLISE CRÍTICA </a:t>
          </a:r>
          <a:endParaRPr lang="en-US" sz="2700" kern="1200"/>
        </a:p>
      </dsp:txBody>
      <dsp:txXfrm>
        <a:off x="0" y="3508341"/>
        <a:ext cx="9618133" cy="58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0FE17-4911-834C-9F00-156F162B689E}" type="datetimeFigureOut">
              <a:rPr lang="pt-PT" smtClean="0"/>
              <a:t>27/01/21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5F892-3626-D342-BB12-78920021EFF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932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07D1-429D-EF49-851E-7A1006ECEF47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2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E8BD-BF99-574B-BA43-D5C60EC77BA5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5BD0-323E-F14B-9013-DA15B392F7A0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73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B167-DBDA-D04E-9BF5-830EA3739594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9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50DB-E29A-EA4C-BB27-243B9E7A0F90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699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CE20-35F6-8E49-9C87-81FD658F691B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7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6C255-9D1B-8148-889C-DD6E9AE4F152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91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79A24-4262-A144-A015-26514C7F3C9D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6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B0B0F-4AA1-A543-A4A6-EE8C3CC23C8E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5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1CE3-CCA2-E440-AC57-3CF9125A601D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0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11A0-98F0-3145-9D14-0B659B048833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D364-0812-1D43-BF5B-960B5FB2AEFA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7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CB52-8AF4-864D-B931-A69438CEBB60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1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96F-2D31-7540-BAF7-BD8B6482BFF8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0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924B-6B98-C54A-9412-6E506DA8FC93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8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65BC3-7918-9541-8625-B2D8F2CB6CEF}" type="datetime1">
              <a:rPr lang="pt-PT" smtClean="0"/>
              <a:t>27/01/21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4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7088-5092-C845-837B-F62EBC6EBAAE}" type="datetime1">
              <a:rPr lang="pt-PT" smtClean="0"/>
              <a:t>27/01/21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             Teixeira B., Carvalho C., Guedes J., Vieira L, Base de Dados                                                       Voar Além Mar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2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aisagem e asa de avião">
            <a:extLst>
              <a:ext uri="{FF2B5EF4-FFF2-40B4-BE49-F238E27FC236}">
                <a16:creationId xmlns:a16="http://schemas.microsoft.com/office/drawing/2014/main" id="{DB9D101F-917F-4E43-8308-FB61B3590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6967" b="584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FF9F10B-8764-4B6C-9EBC-4FBE9AC1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DC5F81A-AB66-427C-B973-546BE1B7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46C810-9BC7-4BEB-A44C-B70C5B3DC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ADF6C1-FC3E-4CEF-ACAA-1E533A927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BE11B7D3-FC4D-4157-827F-D418D4AF3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9CA2FB3-69C5-4A17-880A-34C260DF3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3B42260-CA72-429A-AEFF-A2778C7B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BF8D2-00A9-D240-8728-2AF7B92A4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802231" cy="2369131"/>
          </a:xfrm>
        </p:spPr>
        <p:txBody>
          <a:bodyPr>
            <a:normAutofit/>
          </a:bodyPr>
          <a:lstStyle/>
          <a:p>
            <a:r>
              <a:rPr lang="pt-PT" b="1" dirty="0">
                <a:latin typeface="Bauhaus 93" pitchFamily="82" charset="77"/>
              </a:rPr>
              <a:t>Voar Além Mar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5BBD6B-01A8-7346-8DC7-0143A5F89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666874" cy="16153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PT" b="1" dirty="0"/>
              <a:t>A EQUIPA: </a:t>
            </a:r>
          </a:p>
          <a:p>
            <a:pPr>
              <a:lnSpc>
                <a:spcPct val="90000"/>
              </a:lnSpc>
            </a:pPr>
            <a:r>
              <a:rPr lang="pt-PT" b="1" dirty="0"/>
              <a:t>Bárbara Teixeira </a:t>
            </a:r>
            <a:r>
              <a:rPr lang="pt-PT" dirty="0"/>
              <a:t>A89610</a:t>
            </a:r>
          </a:p>
          <a:p>
            <a:pPr>
              <a:lnSpc>
                <a:spcPct val="90000"/>
              </a:lnSpc>
            </a:pPr>
            <a:r>
              <a:rPr lang="pt-PT" b="1" dirty="0"/>
              <a:t>Carlos Carvalho </a:t>
            </a:r>
            <a:r>
              <a:rPr lang="pt-PT" dirty="0"/>
              <a:t>A89605</a:t>
            </a:r>
          </a:p>
          <a:p>
            <a:pPr>
              <a:lnSpc>
                <a:spcPct val="90000"/>
              </a:lnSpc>
            </a:pPr>
            <a:r>
              <a:rPr lang="pt-PT" b="1" dirty="0"/>
              <a:t>João Guedes </a:t>
            </a:r>
            <a:r>
              <a:rPr lang="pt-PT" dirty="0"/>
              <a:t>A89588</a:t>
            </a:r>
          </a:p>
          <a:p>
            <a:pPr>
              <a:lnSpc>
                <a:spcPct val="90000"/>
              </a:lnSpc>
            </a:pPr>
            <a:r>
              <a:rPr lang="pt-PT" b="1" dirty="0"/>
              <a:t>Luís Vieira </a:t>
            </a:r>
            <a:r>
              <a:rPr lang="pt-PT" dirty="0"/>
              <a:t>A89601</a:t>
            </a: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C29C3C96-CB51-440C-B12F-E880D7386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17070EE5-FA55-4C41-AD18-785E5F02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726DD974-2DC0-457D-B797-BFB5EB6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36">
            <a:extLst>
              <a:ext uri="{FF2B5EF4-FFF2-40B4-BE49-F238E27FC236}">
                <a16:creationId xmlns:a16="http://schemas.microsoft.com/office/drawing/2014/main" id="{EF9AFB1C-D978-4634-9E2D-78B7F70F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3C1F85-BE77-B64B-9473-CC78C8D8DFF0}"/>
              </a:ext>
            </a:extLst>
          </p:cNvPr>
          <p:cNvSpPr txBox="1"/>
          <p:nvPr/>
        </p:nvSpPr>
        <p:spPr>
          <a:xfrm>
            <a:off x="1114096" y="388883"/>
            <a:ext cx="2984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2400" b="1" dirty="0"/>
              <a:t>IMPLEMENTAÇÃO DA BASE DE DADOS 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C8F9B629-462C-4344-B686-C1E48D0E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67" y="356280"/>
            <a:ext cx="1905000" cy="1727200"/>
          </a:xfrm>
          <a:prstGeom prst="rect">
            <a:avLst/>
          </a:prstGeom>
        </p:spPr>
      </p:pic>
      <p:sp>
        <p:nvSpPr>
          <p:cNvPr id="118" name="Marcador de Posição do Número do Diapositivo 117">
            <a:extLst>
              <a:ext uri="{FF2B5EF4-FFF2-40B4-BE49-F238E27FC236}">
                <a16:creationId xmlns:a16="http://schemas.microsoft.com/office/drawing/2014/main" id="{C6CD6AF0-A369-0C44-BDE4-1535BAA7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</a:t>
            </a:fld>
            <a:endParaRPr lang="en-US" sz="1600" dirty="0"/>
          </a:p>
        </p:txBody>
      </p:sp>
      <p:sp>
        <p:nvSpPr>
          <p:cNvPr id="119" name="Marcador de Posição do Rodapé 118">
            <a:extLst>
              <a:ext uri="{FF2B5EF4-FFF2-40B4-BE49-F238E27FC236}">
                <a16:creationId xmlns:a16="http://schemas.microsoft.com/office/drawing/2014/main" id="{C167EAC9-F19D-7841-BACE-371249D0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1990" y="6079514"/>
            <a:ext cx="6297612" cy="365125"/>
          </a:xfrm>
        </p:spPr>
        <p:txBody>
          <a:bodyPr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Teixeira B., Carvalho C., Guedes J., Vieira L, Base de Dados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Voar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Além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Mar</a:t>
            </a:r>
          </a:p>
        </p:txBody>
      </p:sp>
    </p:spTree>
    <p:extLst>
      <p:ext uri="{BB962C8B-B14F-4D97-AF65-F5344CB8AC3E}">
        <p14:creationId xmlns:p14="http://schemas.microsoft.com/office/powerpoint/2010/main" val="267405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B735D-2F96-D846-8D24-D644AFDC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VOO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E67B8F-A0DF-0543-9CD0-DB3063A0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NÚMERO DO VOO</a:t>
            </a:r>
          </a:p>
          <a:p>
            <a:r>
              <a:rPr lang="pt-PT" dirty="0"/>
              <a:t>HORA EM QUE O VOO INICIA</a:t>
            </a:r>
          </a:p>
          <a:p>
            <a:r>
              <a:rPr lang="pt-PT" dirty="0"/>
              <a:t>HORA A QUE O VOO TERMINA</a:t>
            </a:r>
          </a:p>
          <a:p>
            <a:r>
              <a:rPr lang="pt-PT" dirty="0"/>
              <a:t>DURAÇÃO</a:t>
            </a:r>
          </a:p>
          <a:p>
            <a:r>
              <a:rPr lang="pt-PT" dirty="0"/>
              <a:t>DATA DE PARTIDA</a:t>
            </a:r>
          </a:p>
          <a:p>
            <a:r>
              <a:rPr lang="pt-PT" dirty="0"/>
              <a:t>NÚMERO DE BILHETES VENDIDOS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E41E243-7EBB-2A4F-8591-5B928795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0622" y="6041362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4EAB6A8-6E23-E044-882D-34669A3E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2358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0ADCD-EE4D-B141-8CA6-25865C21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AVIÃO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39F61B-1057-FF4D-BEFF-B0E129215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NOME DO AVIÃO</a:t>
            </a:r>
          </a:p>
          <a:p>
            <a:r>
              <a:rPr lang="pt-PT" dirty="0"/>
              <a:t>NÚMERO MÁXIMO DE PASSAGEIROS CLASSE ECONÓMICA</a:t>
            </a:r>
          </a:p>
          <a:p>
            <a:r>
              <a:rPr lang="pt-PT" dirty="0"/>
              <a:t>NÚMERO MÁXIMO DE PASSAGEIROS CLASSE EXECUTIVA</a:t>
            </a:r>
          </a:p>
          <a:p>
            <a:r>
              <a:rPr lang="pt-PT" dirty="0"/>
              <a:t>NÚMERO MÁXIMO DE PASSAGEIROS</a:t>
            </a:r>
          </a:p>
          <a:p>
            <a:r>
              <a:rPr lang="pt-PT" dirty="0"/>
              <a:t>TARA</a:t>
            </a:r>
          </a:p>
          <a:p>
            <a:r>
              <a:rPr lang="pt-PT" dirty="0"/>
              <a:t>COMPANHIA AÉREA</a:t>
            </a:r>
          </a:p>
          <a:p>
            <a:r>
              <a:rPr lang="pt-PT" dirty="0"/>
              <a:t>LUGARES DO AVIÃO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9E54895-5F0F-664D-B30A-BB01BECD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34909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</a:t>
            </a:r>
          </a:p>
          <a:p>
            <a:r>
              <a:rPr lang="en-US" dirty="0"/>
              <a:t>s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A813F7F-29A9-B741-B0C1-53A05739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4447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BD4F2-95A8-7140-8EFB-B2EE19B6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AEROPORTO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8F35FE-AC30-D34C-A973-EBE5576D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LOCALIZAÇÃO DO AEROPORTO (PAÍS, LOCALIDADE E CÓDIGO POSTAL)</a:t>
            </a:r>
          </a:p>
          <a:p>
            <a:r>
              <a:rPr lang="pt-PT" dirty="0"/>
              <a:t>NOME DO AEROPORTO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3CCEC01-8F50-534D-B1A5-7BEF5565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4896" y="6065837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CD2F484-401F-1D47-A05D-DA21CA16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924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1C539BB-E038-9441-AB9D-1F4A2AF1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MODELO CONCEPTUAL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76BECE20-8899-E54C-A528-A3CD25BEA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494542"/>
            <a:ext cx="8636535" cy="4059170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BDD63B3-13A2-E64A-BA5D-3954368D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19485" y="6165855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Teixeira B., Carvalho C., Guedes J., Vieira L, Base de Dados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                                    </a:t>
            </a:r>
            <a:r>
              <a:rPr lang="en-US" sz="7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Voar</a:t>
            </a:r>
            <a:r>
              <a:rPr lang="en-US" sz="7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7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Além</a:t>
            </a:r>
            <a:r>
              <a:rPr lang="en-US" sz="7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B504663-2F71-2242-907C-059EB48E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2" y="6020563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 smtClean="0"/>
              <a:pPr>
                <a:spcAft>
                  <a:spcPts val="600"/>
                </a:spcAft>
              </a:pPr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2906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585EA-7C1E-F248-B7E2-1CDF8E1C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RELACIONAMENTOS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0F7B74-3136-384E-94CE-D0F9380C4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8638"/>
            <a:ext cx="8596668" cy="3880773"/>
          </a:xfrm>
        </p:spPr>
        <p:txBody>
          <a:bodyPr/>
          <a:lstStyle/>
          <a:p>
            <a:r>
              <a:rPr lang="pt-PT" dirty="0"/>
              <a:t>1 CLIENTE PODE COMPRAR N BILHETES OU NUNCA TER COMPRADO NENHUM; 1 BILHETE É COMPRADO POR UM ÚNICO CLIENTE</a:t>
            </a:r>
          </a:p>
          <a:p>
            <a:r>
              <a:rPr lang="pt-PT" dirty="0"/>
              <a:t>UM BILHETE CORRESPONDE A UM ÚNICO VOO; UM VOO ASSOCIA-SE COM VÁRIOS BILHETES OU NENHUM POIS PARA UM DETERMINADO VOO PODEM SER COMPRADOS VÁRIOS BILHETES OU NENHUM</a:t>
            </a:r>
          </a:p>
          <a:p>
            <a:r>
              <a:rPr lang="pt-PT" dirty="0"/>
              <a:t>UM VOO RELACIONA-SE COM DOIS AEROPORTOS, AQUELE DE ONDE PARTE E AQUELE ONDE TERMINA O VOO; UM AEROPORTO PODE SER ORIGEM OU DESTINO DE VÁRIOS VOOS</a:t>
            </a:r>
          </a:p>
          <a:p>
            <a:r>
              <a:rPr lang="pt-PT" dirty="0"/>
              <a:t>UM VOO RELACIONA-SE COM UM AVIÃO POIS SE UM VOO VAI SER EFECTUADO, SERÁ EFETUADO POR UM AVIÃO; UM AVIÃO PODE EFETUAR VÁRIOS VOO OU NENHUM</a:t>
            </a:r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EEC29AC-59B2-564F-A1B1-F4A6C76E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4896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CF1383B-C95A-B946-A436-47B7B4FB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474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299FD-052B-5E4E-9C55-5F5A3BBA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MODELAÇÃO LÓGICA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22DD9C-5A61-3B4E-9A19-4F081CB1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TENDO O MODELO CONCEPTUAL BEM DEFINIDO, PODEMOS PROCEDER PARA A CONCEÇÃO DO MODELO LÓGICO</a:t>
            </a:r>
          </a:p>
          <a:p>
            <a:r>
              <a:rPr lang="pt-PT" dirty="0"/>
              <a:t>IREMOS TER 6 TABELAS : UMA PARA CADA ENTIDADE E UMA TABELA PARA O ATRIBUTO MULTIVALORADO LUGAR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BFFC31D-322B-1D42-8577-3BA30C84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4897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DE98963-7F19-5B4E-9886-CE923FDC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956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022E5F7-3826-F94C-9B00-7AEFDFC3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813" y="4898138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dirty="0"/>
              <a:t>MODELO LÓGICO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9E222DC5-A383-4C49-AA42-5860BBADF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506" y="328764"/>
            <a:ext cx="6712715" cy="4849935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B5A1BA-608C-5846-A83C-096D8070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9949" y="6240201"/>
            <a:ext cx="62976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Teixeira B., Carvalho C., Guedes J., Vieira L, Base de Dados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                                    Voar Além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E77FCC1-6768-B048-A5CB-A4519E5D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8221" y="6212861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 smtClean="0"/>
              <a:pPr>
                <a:spcAft>
                  <a:spcPts val="600"/>
                </a:spcAft>
              </a:pPr>
              <a:t>16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1141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122DE-A87E-9A4C-9B27-55CCF5E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IMPLEMENTAÇÃO FÍSICA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CE2060-FD91-2341-AF76-C0A3E289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TENDO O MODELO LÓGICO CONCLUÍDO, RESTA-NOS CONVERTÊ-LO PARA O MODELO FÍSICO, PARA QUE APÓS SER FEITO O POVOAMENTO, SEJA POSSÍVEL MANIPULAR OS DADOS DE FORMA A SER POSSÍVEL CUMPRIR COM O LEVANTAMENTO DE REQUISITOS PROPOSTO.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6C639CE-D44A-3649-8E31-69808583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6334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B7940D3-316F-E241-BD9D-E158F2A2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17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19161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76185-7BD8-3A41-AAE7-4DEDA3F4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952404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IMPLEMENTAÇÃO FÍSICA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70CEC8-73BF-EC45-A452-A6A8A687A9ED}"/>
              </a:ext>
            </a:extLst>
          </p:cNvPr>
          <p:cNvSpPr txBox="1"/>
          <p:nvPr/>
        </p:nvSpPr>
        <p:spPr>
          <a:xfrm>
            <a:off x="685167" y="2160589"/>
            <a:ext cx="3720916" cy="3560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CRIAÇÃO DE UMA TABELA: </a:t>
            </a:r>
          </a:p>
        </p:txBody>
      </p:sp>
      <p:pic>
        <p:nvPicPr>
          <p:cNvPr id="8" name="Marcador de Posição de Conteúdo 7" descr="Uma imagem com texto&#10;&#10;Descrição gerada automaticamente">
            <a:extLst>
              <a:ext uri="{FF2B5EF4-FFF2-40B4-BE49-F238E27FC236}">
                <a16:creationId xmlns:a16="http://schemas.microsoft.com/office/drawing/2014/main" id="{621F4045-7C39-8F4D-AE22-8A05606A7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3876" y="632145"/>
            <a:ext cx="4323065" cy="5089178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1902A00-B300-0247-B5E3-FD21C0F9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9185" y="6065837"/>
            <a:ext cx="5541032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Teixeira B., Carvalho C., Guedes J., Vieira L, Base de Dados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                                  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Voar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Além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D4E685B-0622-4E40-883A-61F67E83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 smtClean="0"/>
              <a:pPr>
                <a:spcAft>
                  <a:spcPts val="600"/>
                </a:spcAft>
              </a:pPr>
              <a:t>18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176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 descr="Ponto de interrogação num fundo verde pastel">
            <a:extLst>
              <a:ext uri="{FF2B5EF4-FFF2-40B4-BE49-F238E27FC236}">
                <a16:creationId xmlns:a16="http://schemas.microsoft.com/office/drawing/2014/main" id="{8EDF0D75-BDDA-4833-86C8-36EE447A9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3" r="1521" b="909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716EA6-12A7-CE43-A14B-40C0BB43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b="1" dirty="0"/>
              <a:t>QUERIES</a:t>
            </a:r>
            <a:endParaRPr lang="en-US" sz="5400" b="1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B20EEEE-DA15-F94D-83E1-F3A20F4E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1597" y="6041362"/>
            <a:ext cx="3404724" cy="36512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Teixeira B., Carvalho C., Guedes J., Vieira L, Base de Dados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                               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Voar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Além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E881198-1778-6343-8D7C-C4140C32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 smtClean="0"/>
              <a:pPr>
                <a:spcAft>
                  <a:spcPts val="600"/>
                </a:spcAft>
              </a:pPr>
              <a:t>19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20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3EDB1E-A620-DC46-AA0D-4698C565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PT" b="1"/>
              <a:t>Índice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DD6F0EC1-A34B-3B4D-99B5-38813861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8589" y="6155313"/>
            <a:ext cx="6297612" cy="3651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/>
              <a:t>              </a:t>
            </a:r>
            <a:r>
              <a:rPr lang="en-US" sz="1200" dirty="0"/>
              <a:t>Teixeira B., Carvalho C., Guedes J., Vieira L, Base de Dados     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                                            </a:t>
            </a:r>
            <a:r>
              <a:rPr lang="en-US" sz="1200" dirty="0" err="1"/>
              <a:t>Voar</a:t>
            </a:r>
            <a:r>
              <a:rPr lang="en-US" sz="1200" dirty="0"/>
              <a:t> </a:t>
            </a:r>
            <a:r>
              <a:rPr lang="en-US" sz="1200" dirty="0" err="1"/>
              <a:t>Além</a:t>
            </a:r>
            <a:r>
              <a:rPr lang="en-US" sz="1200" dirty="0"/>
              <a:t> Mar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BC60FE4-3721-2144-A11C-57156C90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1" name="Marcador de Posição de Conteúdo 2">
            <a:extLst>
              <a:ext uri="{FF2B5EF4-FFF2-40B4-BE49-F238E27FC236}">
                <a16:creationId xmlns:a16="http://schemas.microsoft.com/office/drawing/2014/main" id="{A7F19781-6E66-483F-ACBE-85EFE7036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639280"/>
              </p:ext>
            </p:extLst>
          </p:nvPr>
        </p:nvGraphicFramePr>
        <p:xfrm>
          <a:off x="1286933" y="1572672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07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95731-93C3-6C48-BAD4-5D31F94A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Verificar quantos bilhetes foram vendidos num dado período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0317F01-8D86-8D4F-985B-26E5F6E6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2034" y="6041361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D277927-BAFF-2E4D-89F8-AD327EA0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20</a:t>
            </a:fld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0CFE2B-6880-1847-B2BC-FFB2A44D54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27" y="2063750"/>
            <a:ext cx="8900386" cy="28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83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2DE15-F31F-5541-8DEB-668F1F68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Calcular o valor total faturado num dado período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51754E-B488-F749-92E0-2B0393A3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322" y="6041362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8A14880-E415-C84A-860D-F153C874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21</a:t>
            </a:fld>
            <a:endParaRPr 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031BAF-7EA5-444E-9D1D-E5F1E5BD64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8266641" cy="359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872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D0F8F-3149-6847-B453-3FB139DD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/>
              <a:t>Consultar a lista de lugares livres para um voo</a:t>
            </a: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000D733-9CD1-DF45-9D1A-AD2A2EA0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7759" y="6110549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E477C80-EA36-244C-A6B5-73665D26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22</a:t>
            </a:fld>
            <a:endParaRPr lang="en-US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6C26603-43E7-9245-8799-006E4C3872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50424"/>
            <a:ext cx="8730768" cy="167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05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9416B-E9A2-6645-A571-D4BC637A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61B8C7E-D297-DE49-9F1D-C53E78537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81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O facto de termos utilizado uma metodologia de trabalho faseada tornou-se muito vantajoso para a diminuição de erros, afetando, positivamente, a evolução do nosso trabalho</a:t>
            </a:r>
          </a:p>
          <a:p>
            <a:r>
              <a:rPr lang="pt-PT" dirty="0"/>
              <a:t>Quanto melhor for o nosso conhecimento sobre o funcionamento da empresa, mais facilitada e fiel será a concessão e reprodução do sistema, sendo que melhor serão idealizados os requisitos levantados</a:t>
            </a:r>
          </a:p>
          <a:p>
            <a:r>
              <a:rPr lang="pt-PT" dirty="0"/>
              <a:t>A partir da qualidade dos requisitos levantados, podemos obter um forte modelo conceptual de onde deriva o modelo lógico, a partir do qual, posteriormente, deriva o modelo físico</a:t>
            </a:r>
          </a:p>
          <a:p>
            <a:r>
              <a:rPr lang="pt-PT" dirty="0"/>
              <a:t>Para obter este modelo conceptual forte e consistente, após a primeira elaboração deste, tivemos de refletir várias vezes sobre ele e com o decorrer desta reflexão sobre o mesmo acabávamos por nos aperceber de algo em falta e mesmo ter de analisar novamente os objetivos esperados do SBD 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9DD1768-223B-A343-BE6F-1CB8D14B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322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39E8DF8-D59D-594B-BC69-1DCD5E6F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8019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874696-6975-A742-8DA4-2766962C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ANÁLISE CRÍTICA</a:t>
            </a:r>
          </a:p>
        </p:txBody>
      </p:sp>
      <p:pic>
        <p:nvPicPr>
          <p:cNvPr id="9" name="Graphic 8" descr="Zoom In">
            <a:extLst>
              <a:ext uri="{FF2B5EF4-FFF2-40B4-BE49-F238E27FC236}">
                <a16:creationId xmlns:a16="http://schemas.microsoft.com/office/drawing/2014/main" id="{54A1F164-0446-485B-BCCD-B0445C4CB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676402-88BE-294A-BD99-1B228E5A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4" y="2361702"/>
            <a:ext cx="4512988" cy="3317938"/>
          </a:xfrm>
        </p:spPr>
        <p:txBody>
          <a:bodyPr anchor="t"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Poderíamos procurar diminuir um pouco o espaço utilizado pelo sistema base de dados, uma vez que tendo o mesmo já implementado apercebemo-nos que talvez tenhamos sido um pouco negligentes com a questão da memória ocupada por alguns parâmetros.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123807A-EB3B-5F4F-B424-5362BF05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6915" y="6041362"/>
            <a:ext cx="3851018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              Teixeira B., Carvalho C., Guedes J., Vieira L, Base de Dados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                                                       </a:t>
            </a:r>
            <a:r>
              <a:rPr lang="en-US" dirty="0" err="1">
                <a:solidFill>
                  <a:srgbClr val="FFFFFF"/>
                </a:solidFill>
              </a:rPr>
              <a:t>Voar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Além</a:t>
            </a:r>
            <a:r>
              <a:rPr lang="en-US" dirty="0">
                <a:solidFill>
                  <a:srgbClr val="FFFFFF"/>
                </a:solidFill>
              </a:rPr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17270EE-80AA-2D4A-A91B-B04F2D40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z="16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72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Paisagem e asa de avião">
            <a:extLst>
              <a:ext uri="{FF2B5EF4-FFF2-40B4-BE49-F238E27FC236}">
                <a16:creationId xmlns:a16="http://schemas.microsoft.com/office/drawing/2014/main" id="{DB9D101F-917F-4E43-8308-FB61B3590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6967" b="584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0FF9F10B-8764-4B6C-9EBC-4FBE9AC1A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DC5F81A-AB66-427C-B973-546BE1B7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46C810-9BC7-4BEB-A44C-B70C5B3DC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ADF6C1-FC3E-4CEF-ACAA-1E533A927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BE11B7D3-FC4D-4157-827F-D418D4AF3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9CA2FB3-69C5-4A17-880A-34C260DF3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3B42260-CA72-429A-AEFF-A2778C7B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6BF8D2-00A9-D240-8728-2AF7B92A4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802231" cy="2369131"/>
          </a:xfrm>
        </p:spPr>
        <p:txBody>
          <a:bodyPr>
            <a:normAutofit/>
          </a:bodyPr>
          <a:lstStyle/>
          <a:p>
            <a:r>
              <a:rPr lang="pt-PT" b="1" dirty="0">
                <a:latin typeface="Bauhaus 93" pitchFamily="82" charset="77"/>
              </a:rPr>
              <a:t>Voar Além Mar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5BBD6B-01A8-7346-8DC7-0143A5F89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666874" cy="16153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PT" b="1" dirty="0"/>
              <a:t>A EQUIPA: </a:t>
            </a:r>
          </a:p>
          <a:p>
            <a:pPr>
              <a:lnSpc>
                <a:spcPct val="90000"/>
              </a:lnSpc>
            </a:pPr>
            <a:r>
              <a:rPr lang="pt-PT" b="1" dirty="0"/>
              <a:t>Bárbara Teixeira </a:t>
            </a:r>
            <a:r>
              <a:rPr lang="pt-PT" dirty="0"/>
              <a:t>A89610</a:t>
            </a:r>
          </a:p>
          <a:p>
            <a:pPr>
              <a:lnSpc>
                <a:spcPct val="90000"/>
              </a:lnSpc>
            </a:pPr>
            <a:r>
              <a:rPr lang="pt-PT" b="1" dirty="0"/>
              <a:t>Carlos Carvalho </a:t>
            </a:r>
            <a:r>
              <a:rPr lang="pt-PT" dirty="0"/>
              <a:t>A89605</a:t>
            </a:r>
          </a:p>
          <a:p>
            <a:pPr>
              <a:lnSpc>
                <a:spcPct val="90000"/>
              </a:lnSpc>
            </a:pPr>
            <a:r>
              <a:rPr lang="pt-PT" b="1" dirty="0"/>
              <a:t>João Guedes </a:t>
            </a:r>
            <a:r>
              <a:rPr lang="pt-PT" dirty="0"/>
              <a:t>A89588</a:t>
            </a:r>
          </a:p>
          <a:p>
            <a:pPr>
              <a:lnSpc>
                <a:spcPct val="90000"/>
              </a:lnSpc>
            </a:pPr>
            <a:r>
              <a:rPr lang="pt-PT" b="1" dirty="0"/>
              <a:t>Luís Vieira </a:t>
            </a:r>
            <a:r>
              <a:rPr lang="pt-PT" dirty="0"/>
              <a:t>A89601</a:t>
            </a: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C29C3C96-CB51-440C-B12F-E880D7386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17070EE5-FA55-4C41-AD18-785E5F02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726DD974-2DC0-457D-B797-BFB5EB6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36">
            <a:extLst>
              <a:ext uri="{FF2B5EF4-FFF2-40B4-BE49-F238E27FC236}">
                <a16:creationId xmlns:a16="http://schemas.microsoft.com/office/drawing/2014/main" id="{EF9AFB1C-D978-4634-9E2D-78B7F70F5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3C1F85-BE77-B64B-9473-CC78C8D8DFF0}"/>
              </a:ext>
            </a:extLst>
          </p:cNvPr>
          <p:cNvSpPr txBox="1"/>
          <p:nvPr/>
        </p:nvSpPr>
        <p:spPr>
          <a:xfrm>
            <a:off x="1114096" y="388883"/>
            <a:ext cx="2984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sz="2400" b="1" dirty="0"/>
              <a:t>IMPLEMENTAÇÃO DA BASE DE DADOS </a:t>
            </a:r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C8F9B629-462C-4344-B686-C1E48D0E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67" y="356280"/>
            <a:ext cx="1905000" cy="1727200"/>
          </a:xfrm>
          <a:prstGeom prst="rect">
            <a:avLst/>
          </a:prstGeom>
        </p:spPr>
      </p:pic>
      <p:sp>
        <p:nvSpPr>
          <p:cNvPr id="118" name="Marcador de Posição do Número do Diapositivo 117">
            <a:extLst>
              <a:ext uri="{FF2B5EF4-FFF2-40B4-BE49-F238E27FC236}">
                <a16:creationId xmlns:a16="http://schemas.microsoft.com/office/drawing/2014/main" id="{C6CD6AF0-A369-0C44-BDE4-1535BAA7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25</a:t>
            </a:fld>
            <a:endParaRPr lang="en-US" sz="1600" dirty="0"/>
          </a:p>
        </p:txBody>
      </p:sp>
      <p:sp>
        <p:nvSpPr>
          <p:cNvPr id="119" name="Marcador de Posição do Rodapé 118">
            <a:extLst>
              <a:ext uri="{FF2B5EF4-FFF2-40B4-BE49-F238E27FC236}">
                <a16:creationId xmlns:a16="http://schemas.microsoft.com/office/drawing/2014/main" id="{C167EAC9-F19D-7841-BACE-371249D0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1990" y="6079514"/>
            <a:ext cx="6297612" cy="365125"/>
          </a:xfrm>
        </p:spPr>
        <p:txBody>
          <a:bodyPr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             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Teixeira B., Carvalho C., Guedes J., Vieira L, Base de Dados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      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Voar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Além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Mar</a:t>
            </a:r>
          </a:p>
        </p:txBody>
      </p:sp>
    </p:spTree>
    <p:extLst>
      <p:ext uri="{BB962C8B-B14F-4D97-AF65-F5344CB8AC3E}">
        <p14:creationId xmlns:p14="http://schemas.microsoft.com/office/powerpoint/2010/main" val="281329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43F0F-BE89-E547-B545-A279152A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APRESENTAÇÃO DO CASO DE ESTUDO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544374-8B84-0A40-9576-354EAE14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625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A VAM (Voar Além Mar) é uma empresa responsável por efetuar serviços de venda de bilhetes de avião</a:t>
            </a:r>
          </a:p>
          <a:p>
            <a:r>
              <a:rPr lang="pt-PT" dirty="0"/>
              <a:t>Começou por atender a pequenos/curtos voos na cidade dos aviões e com o desenvolvimento da tecnologia e da internet foi pioneira na venda de bilhetes online sem nunca abandonar a venda de bilhetes presencial</a:t>
            </a:r>
          </a:p>
          <a:p>
            <a:r>
              <a:rPr lang="pt-PT" dirty="0"/>
              <a:t>Com o avanço dos tempos e da procura, cada vez mais, virtual do seu produto, tem tido alguns problemas com a atual forma de albergar os seus dados e informações</a:t>
            </a:r>
          </a:p>
          <a:p>
            <a:r>
              <a:rPr lang="pt-PT" dirty="0"/>
              <a:t>A VAM tem agora como objetivo abandonar totalmente a venda de bilhetes físicos</a:t>
            </a:r>
          </a:p>
          <a:p>
            <a:r>
              <a:rPr lang="pt-PT" dirty="0"/>
              <a:t>Posto isto, e querendo passar todas as suas funções para um ponto de vista eletrônico, necessita assim de implementar um Sistema Base de Dados funcional e prático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37EC121-4955-CA49-B1AE-9DE6B484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57900"/>
            <a:ext cx="683339" cy="348587"/>
          </a:xfrm>
        </p:spPr>
        <p:txBody>
          <a:bodyPr/>
          <a:lstStyle/>
          <a:p>
            <a:r>
              <a:rPr lang="en-US" sz="1600" dirty="0"/>
              <a:t>3</a:t>
            </a:r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29685F89-B7A8-DF4C-A9D9-0FF4C6BF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841" y="6072187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</p:spTree>
    <p:extLst>
      <p:ext uri="{BB962C8B-B14F-4D97-AF65-F5344CB8AC3E}">
        <p14:creationId xmlns:p14="http://schemas.microsoft.com/office/powerpoint/2010/main" val="176789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DFB6A-CB61-0D40-8C02-17792F9D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1" dirty="0"/>
              <a:t>LEVANTAMENTO E ANÁLISE DE REQUISITOS </a:t>
            </a:r>
            <a:br>
              <a:rPr lang="pt-PT" b="1" dirty="0"/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84E3A0-A913-7A4D-84F7-1BB85637F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Os clientes devem estar registados no sistema para poderem ser identificados e comprar bilhetes </a:t>
            </a:r>
          </a:p>
          <a:p>
            <a:r>
              <a:rPr lang="pt-PT" dirty="0"/>
              <a:t>Um bilhete é adquirido por um cliente que pretende realizar um determinado voo</a:t>
            </a:r>
          </a:p>
          <a:p>
            <a:r>
              <a:rPr lang="pt-PT" dirty="0"/>
              <a:t>Um  avião pode realizar várias viagens</a:t>
            </a:r>
          </a:p>
          <a:p>
            <a:r>
              <a:rPr lang="pt-PT" dirty="0"/>
              <a:t>Um voo é efetuado entre dois aeroportos, sendo que um aeroporto pode ser origem ou destino de várias viagens 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9FC3587-3195-174F-A53F-C3BB98A7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7772" y="6117562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D5AC2E-A52C-324D-AAEC-298A2617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8501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9C576-E9B9-ED44-8109-EDBAD8FF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CLIENTE TERÁ QUE SER CAPAZ DE: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B1B2AB-F59A-2C4B-B6F4-DBA82DE2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254962"/>
          </a:xfrm>
        </p:spPr>
        <p:txBody>
          <a:bodyPr>
            <a:normAutofit lnSpcReduction="10000"/>
          </a:bodyPr>
          <a:lstStyle/>
          <a:p>
            <a:r>
              <a:rPr lang="pt-PT" dirty="0"/>
              <a:t>Ver o histórico dos seus voos num dado período</a:t>
            </a:r>
          </a:p>
          <a:p>
            <a:pPr fontAlgn="base"/>
            <a:r>
              <a:rPr lang="pt-PT" dirty="0"/>
              <a:t>Consultar o montante gasto num dado período</a:t>
            </a:r>
          </a:p>
          <a:p>
            <a:pPr fontAlgn="base"/>
            <a:r>
              <a:rPr lang="pt-PT" dirty="0"/>
              <a:t>Visualizar as informações associadas ao seu bilhete</a:t>
            </a:r>
          </a:p>
          <a:p>
            <a:pPr fontAlgn="base"/>
            <a:r>
              <a:rPr lang="pt-PT" dirty="0"/>
              <a:t>Pesquisar os voos disponíveis num dado período</a:t>
            </a:r>
          </a:p>
          <a:p>
            <a:pPr fontAlgn="base"/>
            <a:r>
              <a:rPr lang="pt-PT" dirty="0"/>
              <a:t>Consultar a lista de lugares livres para um voo</a:t>
            </a:r>
          </a:p>
          <a:p>
            <a:pPr fontAlgn="base"/>
            <a:r>
              <a:rPr lang="pt-PT" dirty="0"/>
              <a:t>Consultar os voos disponíveis num determinado aeroporto</a:t>
            </a:r>
          </a:p>
          <a:p>
            <a:pPr fontAlgn="base"/>
            <a:r>
              <a:rPr lang="pt-PT" dirty="0"/>
              <a:t>Consultar a lista de voos existentes</a:t>
            </a:r>
          </a:p>
          <a:p>
            <a:pPr fontAlgn="base"/>
            <a:r>
              <a:rPr lang="pt-PT" dirty="0"/>
              <a:t>Consultar a lista de aeroportos existentes</a:t>
            </a:r>
          </a:p>
          <a:p>
            <a:pPr fontAlgn="base"/>
            <a:r>
              <a:rPr lang="pt-PT" dirty="0"/>
              <a:t>Inserir os dados para efetuar o registo</a:t>
            </a:r>
          </a:p>
          <a:p>
            <a:pPr fontAlgn="base"/>
            <a:r>
              <a:rPr lang="pt-PT" dirty="0"/>
              <a:t>Inserir dados para a compra de um novo bilhete</a:t>
            </a:r>
          </a:p>
          <a:p>
            <a:pPr fontAlgn="base"/>
            <a:r>
              <a:rPr lang="pt-PT" dirty="0"/>
              <a:t>Atualizar a informação inserida aquando do registo</a:t>
            </a:r>
          </a:p>
          <a:p>
            <a:pPr fontAlgn="base"/>
            <a:endParaRPr lang="pt-PT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95B6844-3908-C44A-A3C4-A2ED747A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2047" y="6024824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A64E14E-FDAA-7E46-B9B0-B00A75CF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2409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11E19-B6B2-924F-9863-C854249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UM ADMINISTRADOR TERÁ QUE SER CAPAZ DE: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1E49534-5375-4747-90B1-EF57D5B38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pt-PT" dirty="0"/>
              <a:t>Consultar os voos realizados por uma determinada companhia num dado período</a:t>
            </a:r>
          </a:p>
          <a:p>
            <a:pPr fontAlgn="base"/>
            <a:r>
              <a:rPr lang="pt-PT" dirty="0"/>
              <a:t> Saber quais os passageiros que viajaram entre dois aeroportos  num dado período</a:t>
            </a:r>
          </a:p>
          <a:p>
            <a:pPr fontAlgn="base"/>
            <a:r>
              <a:rPr lang="pt-PT" dirty="0"/>
              <a:t>Saber quais os passageiros que estiveram presentes num voo</a:t>
            </a:r>
          </a:p>
          <a:p>
            <a:pPr fontAlgn="base"/>
            <a:r>
              <a:rPr lang="pt-PT" dirty="0"/>
              <a:t>Verificar quantos bilhetes foram vendidos num dado período</a:t>
            </a:r>
          </a:p>
          <a:p>
            <a:pPr fontAlgn="base"/>
            <a:r>
              <a:rPr lang="pt-PT" dirty="0"/>
              <a:t>Calcular o valor total faturado num dado período</a:t>
            </a:r>
          </a:p>
          <a:p>
            <a:pPr fontAlgn="base"/>
            <a:r>
              <a:rPr lang="pt-PT" dirty="0"/>
              <a:t>Inserir um novo voo.</a:t>
            </a:r>
          </a:p>
          <a:p>
            <a:pPr fontAlgn="base"/>
            <a:r>
              <a:rPr lang="pt-PT" dirty="0"/>
              <a:t>Inserir dados sobre um novo avião, assim como os lugares existentes neste</a:t>
            </a:r>
          </a:p>
          <a:p>
            <a:pPr fontAlgn="base"/>
            <a:r>
              <a:rPr lang="pt-PT" dirty="0"/>
              <a:t>Adicionar novos aeroportos</a:t>
            </a:r>
          </a:p>
          <a:p>
            <a:pPr fontAlgn="base"/>
            <a:r>
              <a:rPr lang="pt-PT" dirty="0"/>
              <a:t>Atualizar os dados relativos a um voo</a:t>
            </a:r>
          </a:p>
          <a:p>
            <a:pPr fontAlgn="base"/>
            <a:endParaRPr lang="pt-PT" dirty="0"/>
          </a:p>
          <a:p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00F01F4-D63F-9E4A-9D51-30470B93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3484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  </a:t>
            </a:r>
          </a:p>
          <a:p>
            <a:r>
              <a:rPr lang="en-US" dirty="0"/>
              <a:t>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325690E-A986-1B4C-9C02-C6F6247D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6193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F1B64-88B4-6F49-9BD9-16E27041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ANÁLISE DE REQUISITOS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E1919E-908C-7545-91C3-E3721409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266016" cy="388077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ENTIDADES IDENTIFICADAS:</a:t>
            </a:r>
          </a:p>
          <a:p>
            <a:r>
              <a:rPr lang="pt-PT" dirty="0"/>
              <a:t>CLIENTE</a:t>
            </a:r>
          </a:p>
          <a:p>
            <a:r>
              <a:rPr lang="pt-PT" dirty="0"/>
              <a:t>BILHETE</a:t>
            </a:r>
          </a:p>
          <a:p>
            <a:r>
              <a:rPr lang="pt-PT" dirty="0"/>
              <a:t>VOO</a:t>
            </a:r>
          </a:p>
          <a:p>
            <a:r>
              <a:rPr lang="pt-PT" dirty="0"/>
              <a:t>AVIÃO</a:t>
            </a:r>
          </a:p>
          <a:p>
            <a:r>
              <a:rPr lang="pt-PT" dirty="0"/>
              <a:t>AEROPORTO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56987E0-0493-6946-906F-0355397B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7759" y="6041361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54BAE26-8894-7843-8DE6-074EB574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473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9C8C8-D2FD-534D-A7FF-A7C77F04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CLIENTE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34EDFA-EF4B-3D42-B59D-C2A3A7736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pt-PT" dirty="0"/>
              <a:t>NOME </a:t>
            </a:r>
          </a:p>
          <a:p>
            <a:r>
              <a:rPr lang="pt-PT" dirty="0"/>
              <a:t>MORADA </a:t>
            </a:r>
          </a:p>
          <a:p>
            <a:r>
              <a:rPr lang="pt-PT" dirty="0"/>
              <a:t>IDADE </a:t>
            </a:r>
          </a:p>
          <a:p>
            <a:r>
              <a:rPr lang="pt-PT" dirty="0"/>
              <a:t>CONTACTOS (TELEFONE E EMAIL)</a:t>
            </a:r>
          </a:p>
          <a:p>
            <a:r>
              <a:rPr lang="pt-PT" dirty="0"/>
              <a:t>NACIONALIDADE </a:t>
            </a:r>
          </a:p>
          <a:p>
            <a:r>
              <a:rPr lang="pt-PT" dirty="0"/>
              <a:t>NIF </a:t>
            </a:r>
          </a:p>
          <a:p>
            <a:r>
              <a:rPr lang="pt-PT" dirty="0"/>
              <a:t>PASSWORD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0B35235-1AB0-2345-927E-0646421E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4922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716FDF3-B664-A344-BED5-614C2442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smtClean="0"/>
              <a:pPr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706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1098D-D89F-7E4A-9017-E26E0B5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BILHETE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79D8C0-428E-5649-9855-14DE49ED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DATA DE AQUISIÇÃO</a:t>
            </a:r>
          </a:p>
          <a:p>
            <a:r>
              <a:rPr lang="pt-PT" dirty="0"/>
              <a:t>PORTA DE EMBARQUE</a:t>
            </a:r>
          </a:p>
          <a:p>
            <a:r>
              <a:rPr lang="pt-PT" dirty="0"/>
              <a:t>NÚMERO DO LUGAR</a:t>
            </a:r>
          </a:p>
          <a:p>
            <a:r>
              <a:rPr lang="pt-PT" dirty="0"/>
              <a:t>CLASSE ESCOLHIDA </a:t>
            </a:r>
          </a:p>
          <a:p>
            <a:r>
              <a:rPr lang="pt-PT" dirty="0"/>
              <a:t>PREÇO DO BILHETE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EE949B0-D3DD-1D4D-9A47-6DF8372B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321" y="6088988"/>
            <a:ext cx="6297612" cy="365125"/>
          </a:xfrm>
        </p:spPr>
        <p:txBody>
          <a:bodyPr/>
          <a:lstStyle/>
          <a:p>
            <a:r>
              <a:rPr lang="en-US" dirty="0"/>
              <a:t>              Teixeira B., Carvalho C., Guedes J., Vieira L, Base de Dados</a:t>
            </a:r>
          </a:p>
          <a:p>
            <a:r>
              <a:rPr lang="en-US" dirty="0"/>
              <a:t>                                                       </a:t>
            </a:r>
            <a:r>
              <a:rPr lang="en-US" dirty="0" err="1"/>
              <a:t>Voar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Mar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298C2B7-F879-1548-AF5C-7AA974A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51985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{6D108B91-A6D8-0C48-BDD8-82C3E5C9669D}tf10001060</Template>
  <TotalTime>230</TotalTime>
  <Words>1477</Words>
  <Application>Microsoft Macintosh PowerPoint</Application>
  <PresentationFormat>Ecrã Panorâmico</PresentationFormat>
  <Paragraphs>194</Paragraphs>
  <Slides>25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1" baseType="lpstr">
      <vt:lpstr>Arial</vt:lpstr>
      <vt:lpstr>Bauhaus 93</vt:lpstr>
      <vt:lpstr>Calibri</vt:lpstr>
      <vt:lpstr>Trebuchet MS</vt:lpstr>
      <vt:lpstr>Wingdings 3</vt:lpstr>
      <vt:lpstr>Faceta</vt:lpstr>
      <vt:lpstr>Voar Além Mar</vt:lpstr>
      <vt:lpstr>Índice</vt:lpstr>
      <vt:lpstr>APRESENTAÇÃO DO CASO DE ESTUDO </vt:lpstr>
      <vt:lpstr>LEVANTAMENTO E ANÁLISE DE REQUISITOS  </vt:lpstr>
      <vt:lpstr>UM CLIENTE TERÁ QUE SER CAPAZ DE: </vt:lpstr>
      <vt:lpstr>UM ADMINISTRADOR TERÁ QUE SER CAPAZ DE:</vt:lpstr>
      <vt:lpstr>ANÁLISE DE REQUISITOS</vt:lpstr>
      <vt:lpstr>CLIENTE</vt:lpstr>
      <vt:lpstr>BILHETE</vt:lpstr>
      <vt:lpstr>VOO</vt:lpstr>
      <vt:lpstr>AVIÃO</vt:lpstr>
      <vt:lpstr>AEROPORTO</vt:lpstr>
      <vt:lpstr>MODELO CONCEPTUAL</vt:lpstr>
      <vt:lpstr>RELACIONAMENTOS</vt:lpstr>
      <vt:lpstr>MODELAÇÃO LÓGICA</vt:lpstr>
      <vt:lpstr>MODELO LÓGICO</vt:lpstr>
      <vt:lpstr>IMPLEMENTAÇÃO FÍSICA</vt:lpstr>
      <vt:lpstr>IMPLEMENTAÇÃO FÍSICA</vt:lpstr>
      <vt:lpstr>QUERIES</vt:lpstr>
      <vt:lpstr>Verificar quantos bilhetes foram vendidos num dado período</vt:lpstr>
      <vt:lpstr>Calcular o valor total faturado num dado período</vt:lpstr>
      <vt:lpstr>Consultar a lista de lugares livres para um voo</vt:lpstr>
      <vt:lpstr>CONCLUSÃO DO PROJETO</vt:lpstr>
      <vt:lpstr>ANÁLISE CRÍTICA</vt:lpstr>
      <vt:lpstr>Voar Além 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Pedro da Santa Guedes</dc:creator>
  <cp:lastModifiedBy>João Pedro da Santa Guedes</cp:lastModifiedBy>
  <cp:revision>22</cp:revision>
  <dcterms:created xsi:type="dcterms:W3CDTF">2021-01-27T16:12:32Z</dcterms:created>
  <dcterms:modified xsi:type="dcterms:W3CDTF">2021-01-27T23:28:03Z</dcterms:modified>
</cp:coreProperties>
</file>