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6"/>
    <p:restoredTop sz="94668"/>
  </p:normalViewPr>
  <p:slideViewPr>
    <p:cSldViewPr snapToGrid="0" snapToObjects="1">
      <p:cViewPr>
        <p:scale>
          <a:sx n="75" d="100"/>
          <a:sy n="75" d="100"/>
        </p:scale>
        <p:origin x="1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E86B8-D325-5B4E-A6BC-360DCD675CB7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D83BB-5D07-8048-9B10-52C2C200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418387" y="1873308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171043" y="2825809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23698" y="1873308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26552" y="2383972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80630" y="2383972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53005" y="4581165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418387" y="2853952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680630" y="3529454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171042" y="3529454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437562" y="41414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680630" y="212216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7927974" y="3248835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175319" y="4332309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175319" y="16244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160479" y="257695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74581" y="4654368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49415" y="374621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84440" y="36256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18200" y="3189127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022315" y="1737939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80275" y="209854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6249" y="282389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931442" y="3699101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5476" y="2053852"/>
            <a:ext cx="4156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numbers on the edges represent the “cost” or “length” of the path between two nodes.</a:t>
            </a:r>
          </a:p>
          <a:p>
            <a:endParaRPr lang="en-US" dirty="0"/>
          </a:p>
          <a:p>
            <a:r>
              <a:rPr lang="en-US" dirty="0" smtClean="0"/>
              <a:t>Node A represents our starting point, and point F is the destination.</a:t>
            </a:r>
          </a:p>
          <a:p>
            <a:endParaRPr lang="en-US" dirty="0"/>
          </a:p>
          <a:p>
            <a:r>
              <a:rPr lang="en-US" dirty="0" smtClean="0"/>
              <a:t>The goal is to find the shortest path between A and F.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75476" y="916566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08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19749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29274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19749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4855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4855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46827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29555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6310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6310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24306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2237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3504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4339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17260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26785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46906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38478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37272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2907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18395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2001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29254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38007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3059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5160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343" y="1962203"/>
            <a:ext cx="5827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Mark all nodes as unvisited (denoted via gray fill color).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Compute cost of all the neighbors of the starting note (here: A). For instance, the cost of reaching B, C, and D from node A </a:t>
            </a:r>
            <a:r>
              <a:rPr lang="en-US" smtClean="0"/>
              <a:t>is </a:t>
            </a:r>
            <a:r>
              <a:rPr lang="en-US" smtClean="0"/>
              <a:t>14, </a:t>
            </a:r>
            <a:r>
              <a:rPr lang="en-US" dirty="0" smtClean="0"/>
              <a:t>9, </a:t>
            </a:r>
            <a:r>
              <a:rPr lang="en-US" smtClean="0"/>
              <a:t>and </a:t>
            </a:r>
            <a:r>
              <a:rPr lang="en-US" smtClean="0"/>
              <a:t>7, </a:t>
            </a:r>
            <a:r>
              <a:rPr lang="en-US" dirty="0" smtClean="0"/>
              <a:t>respectively.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Assign cost “infinity” to all remaining nodes in the graph -- that is, all nodes that are not direct neighbors of the starting node A (here: D and F).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989343" y="23898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2071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28717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95986" y="46148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66274" y="26248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343" y="1018165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8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40828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95378" y="4923789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89343" y="27454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32273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293" y="2856872"/>
            <a:ext cx="53450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 smtClean="0"/>
              <a:t>After considering all nodes of the starting node A, mark node A as “checked” and proceed with checking all its neighbors in the set of unvisited nodes.</a:t>
            </a:r>
          </a:p>
          <a:p>
            <a:pPr marL="342900" indent="-342900">
              <a:buFont typeface="+mj-lt"/>
              <a:buAutoNum type="arabicParenR" startAt="3"/>
            </a:pPr>
            <a:endParaRPr lang="en-US" dirty="0" smtClean="0"/>
          </a:p>
          <a:p>
            <a:pPr marL="342900" indent="-342900">
              <a:buFont typeface="+mj-lt"/>
              <a:buAutoNum type="arabicParenR" startAt="3"/>
            </a:pPr>
            <a:r>
              <a:rPr lang="en-US" dirty="0" smtClean="0"/>
              <a:t>Identify the smallest cost among A’s neighbors (here: cost at D) 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#2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04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40828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97" y="2208669"/>
            <a:ext cx="5818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Identify the smallest cost among neighbors (here: cost at D).</a:t>
            </a:r>
          </a:p>
          <a:p>
            <a:pPr marL="342900" indent="-342900">
              <a:buFont typeface="+mj-lt"/>
              <a:buAutoNum type="arabicParenR" startAt="5"/>
            </a:pPr>
            <a:endParaRPr lang="en-US" dirty="0"/>
          </a:p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Continuing with node D, check if any of its unchecked neighbors (here: C, E) can be reached with lower cost from A when going through D.</a:t>
            </a:r>
          </a:p>
          <a:p>
            <a:pPr marL="800100" lvl="1" indent="-342900">
              <a:buFont typeface="+mj-lt"/>
              <a:buAutoNum type="arabicParenR" startAt="4"/>
            </a:pPr>
            <a:endParaRPr lang="en-US" dirty="0"/>
          </a:p>
          <a:p>
            <a:pPr lvl="1"/>
            <a:r>
              <a:rPr lang="en-US" dirty="0" smtClean="0"/>
              <a:t>6 a)  E can be reached with cost 7+5=22; update cost at node 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6 b)  C can be reached with cost 7+10=17, which is more expensive than cost 9 previously. Don’t update cost at node 9.</a:t>
            </a:r>
          </a:p>
          <a:p>
            <a:pPr marL="342900" indent="-342900">
              <a:buAutoNum type="arabicParenR" startAt="5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989343" y="27454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32273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97003" y="5649687"/>
            <a:ext cx="3722917" cy="0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0463641" y="3706034"/>
            <a:ext cx="989540" cy="1943654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66426" y="4916175"/>
            <a:ext cx="1949872" cy="7614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8332260" y="4327071"/>
            <a:ext cx="804037" cy="544617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974193" y="2637387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028639" y="2302327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6097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167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58225" y="39812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0270" y="3070199"/>
            <a:ext cx="6623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dirty="0" smtClean="0"/>
              <a:t>Mark node D as “checked.”</a:t>
            </a:r>
          </a:p>
          <a:p>
            <a:pPr marL="342900" indent="-342900">
              <a:buFont typeface="+mj-lt"/>
              <a:buAutoNum type="arabicParenR" startAt="7"/>
            </a:pPr>
            <a:endParaRPr lang="en-US" dirty="0" smtClean="0"/>
          </a:p>
          <a:p>
            <a:pPr marL="342900" indent="-342900">
              <a:buFont typeface="+mj-lt"/>
              <a:buAutoNum type="arabicParenR" startAt="7"/>
            </a:pPr>
            <a:r>
              <a:rPr lang="en-US" dirty="0" smtClean="0"/>
              <a:t>Check the next unvisited neighbor of A (that is, node C).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024260" y="306698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205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024260" y="306698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023" y="2330507"/>
            <a:ext cx="5615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dirty="0" smtClean="0"/>
              <a:t>Continuing with node C, check if any of its unchecked neighbors (here: B, E) can be reached with lower cost from A when going through C.</a:t>
            </a:r>
          </a:p>
          <a:p>
            <a:pPr marL="800100" lvl="1" indent="-342900">
              <a:buFont typeface="+mj-lt"/>
              <a:buAutoNum type="arabicParenR" startAt="9"/>
            </a:pPr>
            <a:endParaRPr lang="en-US" dirty="0"/>
          </a:p>
          <a:p>
            <a:pPr lvl="1"/>
            <a:r>
              <a:rPr lang="en-US" dirty="0" smtClean="0"/>
              <a:t>9 a)  B can be reached with cost 9+2=11; update cost at node 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9 b)  E can be reached with cost 9+11=20, update cost at node E.</a:t>
            </a:r>
          </a:p>
          <a:p>
            <a:pPr marL="342900" indent="-342900">
              <a:buAutoNum type="arabicParenR" startAt="9"/>
            </a:pP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384267" y="2567716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01027" y="319873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183747" y="3954890"/>
            <a:ext cx="1004276" cy="643772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242965" y="3256323"/>
            <a:ext cx="907994" cy="75933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322127" y="4146626"/>
            <a:ext cx="1413784" cy="76076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741229" y="3531864"/>
            <a:ext cx="1630692" cy="60626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1044923" y="2950174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029519" y="3541595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023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943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2016" y="3003086"/>
            <a:ext cx="5531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10"/>
            </a:pPr>
            <a:r>
              <a:rPr lang="en-US" dirty="0" smtClean="0"/>
              <a:t>Mark node  C  as “checked.”</a:t>
            </a:r>
          </a:p>
          <a:p>
            <a:pPr marL="342900" indent="-342900">
              <a:buFont typeface="+mj-lt"/>
              <a:buAutoNum type="arabicParenR" startAt="10"/>
            </a:pPr>
            <a:endParaRPr lang="en-US" dirty="0" smtClean="0"/>
          </a:p>
          <a:p>
            <a:pPr marL="342900" indent="-342900">
              <a:buFont typeface="+mj-lt"/>
              <a:buAutoNum type="arabicParenR" startAt="10"/>
            </a:pPr>
            <a:r>
              <a:rPr lang="en-US" dirty="0" smtClean="0"/>
              <a:t>Pick the unvisited node with the lowest cost and continue (that is, continue at node B).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8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868" y="2538330"/>
            <a:ext cx="5416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12"/>
            </a:pPr>
            <a:r>
              <a:rPr lang="en-US" dirty="0" smtClean="0"/>
              <a:t>Continuing with node B, check if any of its unchecked neighbors (here: F) can be reached with lower cost from A when going through B.</a:t>
            </a:r>
          </a:p>
          <a:p>
            <a:pPr marL="342900" indent="-342900">
              <a:buFont typeface="+mj-lt"/>
              <a:buAutoNum type="arabicParenR" startAt="12"/>
            </a:pPr>
            <a:endParaRPr lang="en-US" dirty="0"/>
          </a:p>
          <a:p>
            <a:pPr marL="342900" indent="-342900">
              <a:buFont typeface="+mj-lt"/>
              <a:buAutoNum type="arabicParenR" startAt="12"/>
            </a:pPr>
            <a:r>
              <a:rPr lang="en-US" dirty="0" smtClean="0"/>
              <a:t>5 a) Node F can be reached with a total cost of 9+11=20.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868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#7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949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484" y="2749655"/>
            <a:ext cx="4891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14"/>
            </a:pPr>
            <a:r>
              <a:rPr lang="en-US" dirty="0" smtClean="0"/>
              <a:t>Since the stopping criteria are (1) stop if all nodes are visited and (2) stop if the destination (here: F) is reached, we can stop now, knowing that the shortest path between A and F has cost 20.</a:t>
            </a:r>
          </a:p>
        </p:txBody>
      </p:sp>
      <p:sp>
        <p:nvSpPr>
          <p:cNvPr id="34" name="Oval 33"/>
          <p:cNvSpPr/>
          <p:nvPr/>
        </p:nvSpPr>
        <p:spPr>
          <a:xfrm>
            <a:off x="6881387" y="2571643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484" y="1628734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365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680</Words>
  <Application>Microsoft Macintosh PowerPoint</Application>
  <PresentationFormat>Widescreen</PresentationFormat>
  <Paragraphs>229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 Raschka</dc:creator>
  <cp:lastModifiedBy>Sebastian Raschka Raschka</cp:lastModifiedBy>
  <cp:revision>46</cp:revision>
  <dcterms:created xsi:type="dcterms:W3CDTF">2017-08-07T14:31:34Z</dcterms:created>
  <dcterms:modified xsi:type="dcterms:W3CDTF">2017-08-09T17:36:06Z</dcterms:modified>
</cp:coreProperties>
</file>