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Helvetica Neue Ligh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hCWSqNFP+bzdwjBm4zSfndL9Hu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9C77C0-68D5-46E5-BC25-A3E8AF7C4B8F}">
  <a:tblStyle styleId="{549C77C0-68D5-46E5-BC25-A3E8AF7C4B8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5.xml"/><Relationship Id="rId33" Type="http://schemas.openxmlformats.org/officeDocument/2006/relationships/font" Target="fonts/HelveticaNeueLight-boldItalic.fntdata"/><Relationship Id="rId10" Type="http://schemas.openxmlformats.org/officeDocument/2006/relationships/slide" Target="slides/slide4.xml"/><Relationship Id="rId32" Type="http://schemas.openxmlformats.org/officeDocument/2006/relationships/font" Target="fonts/HelveticaNeueLight-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Hi everyone，the topic of our presentation is Machine Learning Algorithms for software bug prediction.</a:t>
            </a:r>
            <a:endParaRPr/>
          </a:p>
          <a:p>
            <a:pPr indent="0" lvl="0" marL="0" rtl="0" algn="l">
              <a:lnSpc>
                <a:spcPct val="115000"/>
              </a:lnSpc>
              <a:spcBef>
                <a:spcPts val="1200"/>
              </a:spcBef>
              <a:spcAft>
                <a:spcPts val="0"/>
              </a:spcAft>
              <a:buClr>
                <a:schemeClr val="dk1"/>
              </a:buClr>
              <a:buSzPts val="1100"/>
              <a:buFont typeface="Arial"/>
              <a:buNone/>
            </a:pPr>
            <a:r>
              <a:rPr lang="en-US"/>
              <a:t>This work is a joint work with Zhenjie Jia.</a:t>
            </a:r>
            <a:endParaRPr/>
          </a:p>
          <a:p>
            <a:pPr indent="0" lvl="0" marL="0" marR="0" rtl="0" algn="l">
              <a:lnSpc>
                <a:spcPct val="100000"/>
              </a:lnSpc>
              <a:spcBef>
                <a:spcPts val="1200"/>
              </a:spcBef>
              <a:spcAft>
                <a:spcPts val="0"/>
              </a:spcAft>
              <a:buClr>
                <a:srgbClr val="000000"/>
              </a:buClr>
              <a:buSzPts val="1400"/>
              <a:buFont typeface="Arial"/>
              <a:buNone/>
            </a:pPr>
            <a:r>
              <a:t/>
            </a:r>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Zimmermann’s data set contains three different versions of Eclipse software at file level, including eclipse2.0, eclipse2.1, eclipse3.0. This dataset contains about 200 attributes and one target, buggy or not.</a:t>
            </a:r>
            <a:endParaRPr sz="1000"/>
          </a:p>
          <a:p>
            <a:pPr indent="0" lvl="0" marL="0" rtl="0" algn="l">
              <a:lnSpc>
                <a:spcPct val="100000"/>
              </a:lnSpc>
              <a:spcBef>
                <a:spcPts val="400"/>
              </a:spcBef>
              <a:spcAft>
                <a:spcPts val="0"/>
              </a:spcAft>
              <a:buClr>
                <a:schemeClr val="dk1"/>
              </a:buClr>
              <a:buSzPts val="1100"/>
              <a:buFont typeface="Arial"/>
              <a:buNone/>
            </a:pPr>
            <a:r>
              <a:rPr lang="en-US" sz="1000"/>
              <a:t>This figure shows the distribution of the Zimmermann’s data set , including the number of data for each version of eclipse and the percentage of the buggy classes and the non-buggy classes for each version of eclipse . We can see that the largest percentage of </a:t>
            </a:r>
            <a:r>
              <a:rPr lang="en-US" sz="1000"/>
              <a:t>data with bugs</a:t>
            </a:r>
            <a:r>
              <a:rPr lang="en-US" sz="1000"/>
              <a:t> is about 15 percent and the smallest percentage of </a:t>
            </a:r>
            <a:r>
              <a:rPr lang="en-US" sz="1000"/>
              <a:t>data with bugs</a:t>
            </a:r>
            <a:r>
              <a:rPr lang="en-US" sz="1000"/>
              <a:t> is just about 10%.</a:t>
            </a:r>
            <a:endParaRPr sz="1000"/>
          </a:p>
          <a:p>
            <a:pPr indent="0" lvl="0" marL="0" rtl="0" algn="l">
              <a:lnSpc>
                <a:spcPct val="100000"/>
              </a:lnSpc>
              <a:spcBef>
                <a:spcPts val="400"/>
              </a:spcBef>
              <a:spcAft>
                <a:spcPts val="0"/>
              </a:spcAft>
              <a:buClr>
                <a:schemeClr val="dk1"/>
              </a:buClr>
              <a:buSzPts val="1100"/>
              <a:buFont typeface="Arial"/>
              <a:buNone/>
            </a:pPr>
            <a:r>
              <a:rPr lang="en-US" sz="1000"/>
              <a:t>As a result , the Zimmermann’s dataset is also not balanced.</a:t>
            </a:r>
            <a:endParaRPr sz="1000"/>
          </a:p>
          <a:p>
            <a:pPr indent="0" lvl="0" marL="0" rtl="0" algn="l">
              <a:lnSpc>
                <a:spcPct val="100000"/>
              </a:lnSpc>
              <a:spcBef>
                <a:spcPts val="360"/>
              </a:spcBef>
              <a:spcAft>
                <a:spcPts val="0"/>
              </a:spcAft>
              <a:buSzPts val="1400"/>
              <a:buNone/>
            </a:pPr>
            <a:r>
              <a:t/>
            </a:r>
            <a:endParaRPr sz="1000"/>
          </a:p>
        </p:txBody>
      </p:sp>
      <p:sp>
        <p:nvSpPr>
          <p:cNvPr id="119" name="Google Shape;119;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Because the dataset is highly imbalanced, the classifiers may tend to predict that most of the classes are not buggy since it will get a high accuracy score. Former researchers’ work is mainly focused on getting a high accuracy score while the recall rate is very low.  We think it is not a good model because we cannot successfully predict the buggy classes if the recall score is low.</a:t>
            </a:r>
            <a:endParaRPr sz="1000"/>
          </a:p>
          <a:p>
            <a:pPr indent="0" lvl="0" marL="0" rtl="0" algn="l">
              <a:lnSpc>
                <a:spcPct val="100000"/>
              </a:lnSpc>
              <a:spcBef>
                <a:spcPts val="400"/>
              </a:spcBef>
              <a:spcAft>
                <a:spcPts val="0"/>
              </a:spcAft>
              <a:buClr>
                <a:schemeClr val="dk1"/>
              </a:buClr>
              <a:buSzPts val="1100"/>
              <a:buFont typeface="Arial"/>
              <a:buNone/>
            </a:pPr>
            <a:r>
              <a:rPr lang="en-US" sz="1000"/>
              <a:t>To solve this problem, we apply some data preprocessing methods, including over sample, under sample and syn sample to adjust the data distribution. By over sample, we just add more copies </a:t>
            </a:r>
            <a:r>
              <a:rPr lang="en-US" sz="1000">
                <a:latin typeface="Arial"/>
                <a:ea typeface="Arial"/>
                <a:cs typeface="Arial"/>
                <a:sym typeface="Arial"/>
              </a:rPr>
              <a:t>of the minority class. However, this may cause overfitting. By under sample, we just remove some majority classes. However, since the data is very valuable, this may decrease the performance of the model. Therefore, finally we choose syn sample to create synthetic samples. We use a Synthetic Minority Oversampling Technique called SMOTE. It uses a nearest neighbors' algorithm to generate new data we can use for training our model.</a:t>
            </a:r>
            <a:endParaRPr sz="1000">
              <a:latin typeface="Arial"/>
              <a:ea typeface="Arial"/>
              <a:cs typeface="Arial"/>
              <a:sym typeface="Arial"/>
            </a:endParaRPr>
          </a:p>
          <a:p>
            <a:pPr indent="0" lvl="0" marL="0" rtl="0" algn="just">
              <a:lnSpc>
                <a:spcPct val="100000"/>
              </a:lnSpc>
              <a:spcBef>
                <a:spcPts val="400"/>
              </a:spcBef>
              <a:spcAft>
                <a:spcPts val="0"/>
              </a:spcAft>
              <a:buClr>
                <a:schemeClr val="dk1"/>
              </a:buClr>
              <a:buSzPts val="1100"/>
              <a:buFont typeface="Arial"/>
              <a:buNone/>
            </a:pPr>
            <a:r>
              <a:rPr lang="en-US" sz="1000">
                <a:latin typeface="Arial"/>
                <a:ea typeface="Arial"/>
                <a:cs typeface="Arial"/>
                <a:sym typeface="Arial"/>
              </a:rPr>
              <a:t>In addition, we also let the distribution of the data follows a normal distribution, which will improves the numerical stability of the model and speed up the training process.</a:t>
            </a:r>
            <a:endParaRPr sz="1000">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
        <p:nvSpPr>
          <p:cNvPr id="128" name="Google Shape;128;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This figure shows the distribution of the the D‘Ambros’s data set after data preprocessing. We can find that after oversampling, the number of the buggy and non-buggy classes are totally the same and after syn sampling, the number of the buggy and non-buggy classes are also approximately the same.</a:t>
            </a:r>
            <a:endParaRPr sz="1000"/>
          </a:p>
          <a:p>
            <a:pPr indent="0" lvl="0" marL="0" rtl="0" algn="l">
              <a:lnSpc>
                <a:spcPct val="100000"/>
              </a:lnSpc>
              <a:spcBef>
                <a:spcPts val="400"/>
              </a:spcBef>
              <a:spcAft>
                <a:spcPts val="0"/>
              </a:spcAft>
              <a:buClr>
                <a:schemeClr val="dk1"/>
              </a:buClr>
              <a:buSzPts val="1100"/>
              <a:buFont typeface="Arial"/>
              <a:buNone/>
            </a:pPr>
            <a:r>
              <a:rPr lang="en-US" sz="1000"/>
              <a:t>As a result, the dataset becomes balanced after data preprocessing.</a:t>
            </a:r>
            <a:endParaRPr sz="1000"/>
          </a:p>
          <a:p>
            <a:pPr indent="0" lvl="0" marL="0" rtl="0" algn="l">
              <a:lnSpc>
                <a:spcPct val="100000"/>
              </a:lnSpc>
              <a:spcBef>
                <a:spcPts val="360"/>
              </a:spcBef>
              <a:spcAft>
                <a:spcPts val="0"/>
              </a:spcAft>
              <a:buSzPts val="1400"/>
              <a:buNone/>
            </a:pPr>
            <a:r>
              <a:t/>
            </a:r>
            <a:endParaRPr/>
          </a:p>
        </p:txBody>
      </p:sp>
      <p:sp>
        <p:nvSpPr>
          <p:cNvPr id="135" name="Google Shape;135;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Then this is our result for training and testing on the same dataset.</a:t>
            </a:r>
            <a:endParaRPr/>
          </a:p>
          <a:p>
            <a:pPr indent="0" lvl="0" marL="0" rtl="0" algn="l">
              <a:lnSpc>
                <a:spcPct val="115000"/>
              </a:lnSpc>
              <a:spcBef>
                <a:spcPts val="1200"/>
              </a:spcBef>
              <a:spcAft>
                <a:spcPts val="0"/>
              </a:spcAft>
              <a:buClr>
                <a:schemeClr val="dk1"/>
              </a:buClr>
              <a:buSzPts val="1100"/>
              <a:buFont typeface="Arial"/>
              <a:buNone/>
            </a:pPr>
            <a:r>
              <a:rPr lang="en-US"/>
              <a:t>I will show one example of Zimmermann’s dataset. The first column is the algorithms name. The second is the parameters we used to get our result. The last columns the grid search range.</a:t>
            </a:r>
            <a:endParaRPr/>
          </a:p>
          <a:p>
            <a:pPr indent="0" lvl="0" marL="0" rtl="0" algn="l">
              <a:lnSpc>
                <a:spcPct val="100000"/>
              </a:lnSpc>
              <a:spcBef>
                <a:spcPts val="1200"/>
              </a:spcBef>
              <a:spcAft>
                <a:spcPts val="0"/>
              </a:spcAft>
              <a:buSzPts val="1400"/>
              <a:buNone/>
            </a:pPr>
            <a:r>
              <a:t/>
            </a:r>
            <a:endParaRPr/>
          </a:p>
        </p:txBody>
      </p:sp>
      <p:sp>
        <p:nvSpPr>
          <p:cNvPr id="146" name="Google Shape;146;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And this is the result without any data preprocessing. You can see the accuracy are all near 80% but the recall rate are just above 20%. Then after over sample, the recall rate slightly raise for neural network and knn, but the accuracy also decrease. Then we tried under sample, as you can see, the accuracy decrease dramatically on most algorithm.  But the recall rate for random forest raise greatly to near 70%.</a:t>
            </a:r>
            <a:endParaRPr/>
          </a:p>
          <a:p>
            <a:pPr indent="0" lvl="0" marL="0" rtl="0" algn="l">
              <a:lnSpc>
                <a:spcPct val="115000"/>
              </a:lnSpc>
              <a:spcBef>
                <a:spcPts val="1200"/>
              </a:spcBef>
              <a:spcAft>
                <a:spcPts val="0"/>
              </a:spcAft>
              <a:buClr>
                <a:schemeClr val="dk1"/>
              </a:buClr>
              <a:buSzPts val="1100"/>
              <a:buFont typeface="Arial"/>
              <a:buNone/>
            </a:pPr>
            <a:r>
              <a:rPr lang="en-US"/>
              <a:t>At last, we tried syn sample. logistic regression and random forest and neural network all showing good results: the accuracy and recall are all aroud 70%.</a:t>
            </a:r>
            <a:endParaRPr/>
          </a:p>
          <a:p>
            <a:pPr indent="0" lvl="0" marL="0" rtl="0" algn="l">
              <a:lnSpc>
                <a:spcPct val="115000"/>
              </a:lnSpc>
              <a:spcBef>
                <a:spcPts val="1200"/>
              </a:spcBef>
              <a:spcAft>
                <a:spcPts val="0"/>
              </a:spcAft>
              <a:buClr>
                <a:schemeClr val="dk1"/>
              </a:buClr>
              <a:buSzPts val="1100"/>
              <a:buFont typeface="Arial"/>
              <a:buNone/>
            </a:pPr>
            <a:r>
              <a:rPr lang="en-US"/>
              <a:t>I think this is due to when use syn sample. We need to generate less data point. The fake points we generate to balance the dataset are more reasonable. And more close the real data. And random forest and neural network are algorithms that can tolerate variance in the input data. So it’s performance will improve because he bias is decreasing as we balance the dataset. </a:t>
            </a:r>
            <a:endParaRPr/>
          </a:p>
          <a:p>
            <a:pPr indent="0" lvl="0" marL="0" rtl="0" algn="l">
              <a:lnSpc>
                <a:spcPct val="100000"/>
              </a:lnSpc>
              <a:spcBef>
                <a:spcPts val="1200"/>
              </a:spcBef>
              <a:spcAft>
                <a:spcPts val="0"/>
              </a:spcAft>
              <a:buSzPts val="1400"/>
              <a:buNone/>
            </a:pPr>
            <a:r>
              <a:t/>
            </a:r>
            <a:endParaRPr/>
          </a:p>
        </p:txBody>
      </p:sp>
      <p:sp>
        <p:nvSpPr>
          <p:cNvPr id="155" name="Google Shape;155;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Then, for the D'Ambros’s dataset, we also train the model on one project and test on a different project. We use different machine learning algorithms, including Naive Bayes, Logistic Regression, K-nearest Neighbors, Decision Tree, Random Forest, and Multi-layer perception. We also apply some data preprocessing methods mentioned above. Then we use grid search to tune parameters for each algorithm.</a:t>
            </a:r>
            <a:endParaRPr sz="1000"/>
          </a:p>
          <a:p>
            <a:pPr indent="0" lvl="0" marL="0" rtl="0" algn="l">
              <a:lnSpc>
                <a:spcPct val="100000"/>
              </a:lnSpc>
              <a:spcBef>
                <a:spcPts val="400"/>
              </a:spcBef>
              <a:spcAft>
                <a:spcPts val="0"/>
              </a:spcAft>
              <a:buSzPts val="1100"/>
              <a:buNone/>
            </a:pPr>
            <a:r>
              <a:rPr lang="en-US" sz="1000"/>
              <a:t>This table shows some algorithms with or without data preprocessing methods that have top performance</a:t>
            </a:r>
            <a:r>
              <a:rPr lang="en-US" sz="1000">
                <a:latin typeface="Arial"/>
                <a:ea typeface="Arial"/>
                <a:cs typeface="Arial"/>
                <a:sym typeface="Arial"/>
              </a:rPr>
              <a:t>, including </a:t>
            </a:r>
            <a:r>
              <a:rPr lang="en-US" sz="1000"/>
              <a:t>logistic regression with class_weight, Multi-layer perception with Oversample, Random Forest, Random Forest with Oversample, Random Forest with SMOTEEN and Random Forest with SMOTE. It also shows the range of the parameters we use for grid search and the optimized parameters for each algorithm. </a:t>
            </a:r>
            <a:endParaRPr/>
          </a:p>
        </p:txBody>
      </p:sp>
      <p:sp>
        <p:nvSpPr>
          <p:cNvPr id="166" name="Google Shape;166;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4" name="Google Shape;17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These Figures shows the results we get for training and testing cross different projects on D'Ambros’ dataset. These 5 figures apply Eclipse_JDT_Core, Eclipse_PDE_UI, Equinox_Framework, Lucene and Mylynas as train set respectively. In each figure, the four subplots show Accuracy score, Recall score, Precision score and F1 score separately. In each subplot, the x axis means the project we use as test set and different lines represent different algorithms.</a:t>
            </a:r>
            <a:endParaRPr sz="1000"/>
          </a:p>
          <a:p>
            <a:pPr indent="0" lvl="0" marL="0" rtl="0" algn="l">
              <a:lnSpc>
                <a:spcPct val="100000"/>
              </a:lnSpc>
              <a:spcBef>
                <a:spcPts val="400"/>
              </a:spcBef>
              <a:spcAft>
                <a:spcPts val="0"/>
              </a:spcAft>
              <a:buClr>
                <a:schemeClr val="dk1"/>
              </a:buClr>
              <a:buSzPts val="1100"/>
              <a:buFont typeface="Arial"/>
              <a:buNone/>
            </a:pPr>
            <a:r>
              <a:rPr lang="en-US" sz="1000"/>
              <a:t>we found that fandom forest and fandom forest with Oversample give us the better accuracy score, which is usually above 0.8, and random forest with smoteen gives us the better recall score, which is usually above 0.7, and fandom forest and fandom forest with overSample give us the better precision score, which is usually above 0.5, and fandom forest with smote and fandom forest with smoteen give us the better f1 score, which is sometimes above 0.5.</a:t>
            </a:r>
            <a:endParaRPr sz="1000"/>
          </a:p>
          <a:p>
            <a:pPr indent="0" lvl="0" marL="0" rtl="0" algn="l">
              <a:lnSpc>
                <a:spcPct val="100000"/>
              </a:lnSpc>
              <a:spcBef>
                <a:spcPts val="400"/>
              </a:spcBef>
              <a:spcAft>
                <a:spcPts val="0"/>
              </a:spcAft>
              <a:buSzPts val="1100"/>
              <a:buNone/>
            </a:pPr>
            <a:r>
              <a:rPr lang="en-US" sz="1000"/>
              <a:t>Generally, after applying the data preprocessing methods, the accuracy score may slightly decrease, but usually recall score and f1 score increase significantly. </a:t>
            </a:r>
            <a:endParaRPr sz="1000"/>
          </a:p>
        </p:txBody>
      </p:sp>
      <p:sp>
        <p:nvSpPr>
          <p:cNvPr id="175" name="Google Shape;175;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000">
                <a:latin typeface="Arial"/>
                <a:ea typeface="Arial"/>
                <a:cs typeface="Arial"/>
                <a:sym typeface="Arial"/>
              </a:rPr>
              <a:t>Then, we also train and test the model cross different versions of eclipse on Zimmermann’s data. We also use different machine learning algorithms and apply some data preprocessing methods mentioned above. Then we also use grid search to tune parameters for each algorithm.</a:t>
            </a:r>
            <a:endParaRPr sz="1000">
              <a:latin typeface="Arial"/>
              <a:ea typeface="Arial"/>
              <a:cs typeface="Arial"/>
              <a:sym typeface="Arial"/>
            </a:endParaRPr>
          </a:p>
          <a:p>
            <a:pPr indent="0" lvl="0" marL="0" rtl="0" algn="l">
              <a:lnSpc>
                <a:spcPct val="100000"/>
              </a:lnSpc>
              <a:spcBef>
                <a:spcPts val="800"/>
              </a:spcBef>
              <a:spcAft>
                <a:spcPts val="0"/>
              </a:spcAft>
              <a:buClr>
                <a:schemeClr val="dk1"/>
              </a:buClr>
              <a:buSzPts val="1100"/>
              <a:buFont typeface="Arial"/>
              <a:buNone/>
            </a:pPr>
            <a:r>
              <a:rPr lang="en-US" sz="1000">
                <a:latin typeface="Arial"/>
                <a:ea typeface="Arial"/>
                <a:cs typeface="Arial"/>
                <a:sym typeface="Arial"/>
              </a:rPr>
              <a:t>This table shows some algorithms with or without data preprocessing methods that have top performance, including </a:t>
            </a:r>
            <a:r>
              <a:rPr lang="en-US" sz="1000"/>
              <a:t>logistic regression with class_weight, Random Forest with SMOTE and Random Forest with SMOTEEN</a:t>
            </a:r>
            <a:r>
              <a:rPr lang="en-US" sz="1000">
                <a:latin typeface="Arial"/>
                <a:ea typeface="Arial"/>
                <a:cs typeface="Arial"/>
                <a:sym typeface="Arial"/>
              </a:rPr>
              <a:t>. It also shows the range of the parameters we use for grid search and the optimized parameters for each algorithm. </a:t>
            </a:r>
            <a:endParaRPr sz="1000">
              <a:latin typeface="Arial"/>
              <a:ea typeface="Arial"/>
              <a:cs typeface="Arial"/>
              <a:sym typeface="Arial"/>
            </a:endParaRPr>
          </a:p>
          <a:p>
            <a:pPr indent="0" lvl="0" marL="0" rtl="0" algn="l">
              <a:lnSpc>
                <a:spcPct val="100000"/>
              </a:lnSpc>
              <a:spcBef>
                <a:spcPts val="800"/>
              </a:spcBef>
              <a:spcAft>
                <a:spcPts val="0"/>
              </a:spcAft>
              <a:buSzPts val="1400"/>
              <a:buNone/>
            </a:pPr>
            <a:r>
              <a:t/>
            </a:r>
            <a:endParaRPr/>
          </a:p>
        </p:txBody>
      </p:sp>
      <p:sp>
        <p:nvSpPr>
          <p:cNvPr id="188" name="Google Shape;188;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Google Shape;19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These Figures shows the results we got for training and testing cross different </a:t>
            </a:r>
            <a:r>
              <a:rPr lang="en-US" sz="1000">
                <a:latin typeface="Arial"/>
                <a:ea typeface="Arial"/>
                <a:cs typeface="Arial"/>
                <a:sym typeface="Arial"/>
              </a:rPr>
              <a:t>versions of eclipse on</a:t>
            </a:r>
            <a:r>
              <a:rPr lang="en-US" sz="1000"/>
              <a:t> </a:t>
            </a:r>
            <a:r>
              <a:rPr lang="en-US" sz="1000">
                <a:latin typeface="Arial"/>
                <a:ea typeface="Arial"/>
                <a:cs typeface="Arial"/>
                <a:sym typeface="Arial"/>
              </a:rPr>
              <a:t>Zimmermann’s</a:t>
            </a:r>
            <a:r>
              <a:rPr lang="en-US" sz="1000"/>
              <a:t> dataset. These 3 figures apply eclipse2.0, eclipse2.1 and eclipse3.0 as train set respectively. In each figure, the four subplots show Accuracy score, Recall score, Precision score and F1 score separately. In each subplot, the x axis means the version we use as test set and different lines represent different algorithms.</a:t>
            </a:r>
            <a:endParaRPr sz="1000"/>
          </a:p>
          <a:p>
            <a:pPr indent="0" lvl="0" marL="0" rtl="0" algn="l">
              <a:lnSpc>
                <a:spcPct val="100000"/>
              </a:lnSpc>
              <a:spcBef>
                <a:spcPts val="400"/>
              </a:spcBef>
              <a:spcAft>
                <a:spcPts val="0"/>
              </a:spcAft>
              <a:buSzPts val="1100"/>
              <a:buNone/>
            </a:pPr>
            <a:r>
              <a:rPr lang="en-US" sz="1000"/>
              <a:t>we found that fandom forest with SMOTE give us the better accuracy score, which usually above 0.8, and logistic regression and random forest with smoteen gives us the better recall score, which is usually above 0.6, and fandom forest with SMOTE give us the better precision score, which is usually above 0.4, and logistic regression, fandom forest with smote and fandom forest with smoteen all give us the better f1 score, which is sometimes above 0.4. </a:t>
            </a:r>
            <a:endParaRPr sz="1000"/>
          </a:p>
        </p:txBody>
      </p:sp>
      <p:sp>
        <p:nvSpPr>
          <p:cNvPr id="196" name="Google Shape;196;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4" name="Google Shape;204;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1100"/>
              <a:buFont typeface="Arial"/>
              <a:buNone/>
            </a:pPr>
            <a:r>
              <a:rPr lang="en-US" sz="1000"/>
              <a:t>This table shows all the results more intuitively. We could found that the recall score in </a:t>
            </a:r>
            <a:r>
              <a:rPr lang="en-US" sz="1000">
                <a:latin typeface="Arial"/>
                <a:ea typeface="Arial"/>
                <a:cs typeface="Arial"/>
                <a:sym typeface="Arial"/>
              </a:rPr>
              <a:t>Zimmermann’s paper is very low, which means the model in Zimmermann’s paper cannot predict the buggy classes well.</a:t>
            </a:r>
            <a:endParaRPr sz="1000">
              <a:latin typeface="Arial"/>
              <a:ea typeface="Arial"/>
              <a:cs typeface="Arial"/>
              <a:sym typeface="Arial"/>
            </a:endParaRPr>
          </a:p>
          <a:p>
            <a:pPr indent="0" lvl="0" marL="0" rtl="0" algn="l">
              <a:spcBef>
                <a:spcPts val="400"/>
              </a:spcBef>
              <a:spcAft>
                <a:spcPts val="0"/>
              </a:spcAft>
              <a:buClr>
                <a:schemeClr val="dk1"/>
              </a:buClr>
              <a:buSzPts val="1100"/>
              <a:buFont typeface="Arial"/>
              <a:buNone/>
            </a:pPr>
            <a:r>
              <a:rPr lang="en-US" sz="1000"/>
              <a:t>After applying the logistic regression with appropriate class_weight or random forest with data preprocessing methods, the accuracy score we get is a little bit lower than the paper while the recall score and f1 score are obviously higher than the paper. </a:t>
            </a:r>
            <a:endParaRPr/>
          </a:p>
        </p:txBody>
      </p:sp>
      <p:sp>
        <p:nvSpPr>
          <p:cNvPr id="205" name="Google Shape;205;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 name="Google Shape;5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So, first part should the motivation, why should we want to use machine learning algorithms in software industry. The first reason is that debugging is so annoying.  In fact it may take up to 80% of the budget in software development. While large-open source software are always complicated project with lots of unique features like depth of inheritance tree, number of static fields, number of attributes and ratio of public attributes and private attributes. What’s more, we have some fantastic version control tools like git and platform like github, which makes it possible to extracting features of each releasing version for some software. I think this give this study more realistic meaning. </a:t>
            </a:r>
            <a:endParaRPr/>
          </a:p>
          <a:p>
            <a:pPr indent="0" lvl="0" marL="0" rtl="0" algn="l">
              <a:lnSpc>
                <a:spcPct val="100000"/>
              </a:lnSpc>
              <a:spcBef>
                <a:spcPts val="1200"/>
              </a:spcBef>
              <a:spcAft>
                <a:spcPts val="0"/>
              </a:spcAft>
              <a:buSzPts val="1400"/>
              <a:buNone/>
            </a:pPr>
            <a:r>
              <a:t/>
            </a:r>
            <a:endParaRPr/>
          </a:p>
        </p:txBody>
      </p:sp>
      <p:sp>
        <p:nvSpPr>
          <p:cNvPr id="56" name="Google Shape;56;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b81782a2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g75b81782a2_3_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100"/>
              <a:buNone/>
            </a:pPr>
            <a:r>
              <a:rPr lang="en-US" sz="1000"/>
              <a:t>Thus, for the conclusion, we found that a</a:t>
            </a:r>
            <a:r>
              <a:rPr lang="en-US" sz="1000"/>
              <a:t>ll machine learning algorithms can achieve 70% - 85% accuracy score without any data preprocessing methods, while the recall score is only 20%-30%. Logistic regression, random forest and neural networks behave better after syn sampling within the same open source software’s on  D'Ambros’ dataset, which can achieve 70% - 80% both on accuracy score and recall score. The f1 score cross the projects when using Eclipse_JDT_Core, Equinox_Framework as train set are better on  D'Ambros’ dataset, which is between 50% - 70%. the recall score and f1 score after using random forest with data preprocessing on Zimmermann’s data are much better than Zimmermann’s result, which has an improvement about 20%-50%.</a:t>
            </a:r>
            <a:endParaRPr sz="1000"/>
          </a:p>
          <a:p>
            <a:pPr indent="0" lvl="0" marL="0" rtl="0" algn="just">
              <a:lnSpc>
                <a:spcPct val="100000"/>
              </a:lnSpc>
              <a:spcBef>
                <a:spcPts val="600"/>
              </a:spcBef>
              <a:spcAft>
                <a:spcPts val="0"/>
              </a:spcAft>
              <a:buSzPts val="1100"/>
              <a:buNone/>
            </a:pPr>
            <a:r>
              <a:rPr lang="en-US" sz="1000"/>
              <a:t>As a result, the data preprocessing methods such as syn sample can improve the performance of the recall rate and f1 score within the project or cross projects.</a:t>
            </a:r>
            <a:endParaRPr sz="1000"/>
          </a:p>
          <a:p>
            <a:pPr indent="0" lvl="0" marL="0" rtl="0" algn="l">
              <a:lnSpc>
                <a:spcPct val="100000"/>
              </a:lnSpc>
              <a:spcBef>
                <a:spcPts val="600"/>
              </a:spcBef>
              <a:spcAft>
                <a:spcPts val="0"/>
              </a:spcAft>
              <a:buSzPts val="1100"/>
              <a:buNone/>
            </a:pPr>
            <a:r>
              <a:t/>
            </a:r>
            <a:endParaRPr sz="1100">
              <a:latin typeface="Calibri"/>
              <a:ea typeface="Calibri"/>
              <a:cs typeface="Calibri"/>
              <a:sym typeface="Calibri"/>
            </a:endParaRPr>
          </a:p>
          <a:p>
            <a:pPr indent="0" lvl="0" marL="0" rtl="0" algn="l">
              <a:lnSpc>
                <a:spcPct val="100000"/>
              </a:lnSpc>
              <a:spcBef>
                <a:spcPts val="400"/>
              </a:spcBef>
              <a:spcAft>
                <a:spcPts val="0"/>
              </a:spcAft>
              <a:buSzPts val="1100"/>
              <a:buNone/>
            </a:pPr>
            <a:r>
              <a:t/>
            </a:r>
            <a:endParaRPr sz="1100">
              <a:latin typeface="Calibri"/>
              <a:ea typeface="Calibri"/>
              <a:cs typeface="Calibri"/>
              <a:sym typeface="Calibri"/>
            </a:endParaRPr>
          </a:p>
        </p:txBody>
      </p:sp>
      <p:sp>
        <p:nvSpPr>
          <p:cNvPr id="212" name="Google Shape;212;g75b81782a2_3_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t/>
            </a:r>
            <a:endParaRPr sz="1000"/>
          </a:p>
          <a:p>
            <a:pPr indent="0" lvl="0" marL="0" rtl="0" algn="l">
              <a:lnSpc>
                <a:spcPct val="100000"/>
              </a:lnSpc>
              <a:spcBef>
                <a:spcPts val="360"/>
              </a:spcBef>
              <a:spcAft>
                <a:spcPts val="0"/>
              </a:spcAft>
              <a:buSzPts val="1400"/>
              <a:buNone/>
            </a:pPr>
            <a:r>
              <a:t/>
            </a:r>
            <a:endParaRPr/>
          </a:p>
        </p:txBody>
      </p:sp>
      <p:sp>
        <p:nvSpPr>
          <p:cNvPr id="219" name="Google Shape;219;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7" name="Google Shape;227;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3" name="Google Shape;23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4" name="Google Shape;234;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 name="Google Shape;6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1800">
              <a:solidFill>
                <a:srgbClr val="000000"/>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1800">
                <a:solidFill>
                  <a:srgbClr val="000000"/>
                </a:solidFill>
                <a:latin typeface="Calibri"/>
                <a:ea typeface="Calibri"/>
                <a:cs typeface="Calibri"/>
                <a:sym typeface="Calibri"/>
              </a:rPr>
              <a:t>So, our goal is clear, we would like to find a good process to solve the bug-classification problem in class level. We choose 4 evaluation standards, accuracy, recall, precision, and F1-score. </a:t>
            </a:r>
            <a:endParaRPr b="1" sz="18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b="1" lang="en-US" sz="1800">
                <a:solidFill>
                  <a:srgbClr val="000000"/>
                </a:solidFill>
                <a:latin typeface="Calibri"/>
                <a:ea typeface="Calibri"/>
                <a:cs typeface="Calibri"/>
                <a:sym typeface="Calibri"/>
              </a:rPr>
              <a:t>To explain these evaluation, we need other 4 definitions. True positive means we predicted it as buggy and it truly has bugs. True negative means we predicted it has no bug and it truly doesn’t. False Positive and false negative respectively means the number of class which we predict wrongly that are buggy and not buggy.</a:t>
            </a:r>
            <a:endParaRPr b="1" sz="18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b="1" lang="en-US" sz="1800">
                <a:solidFill>
                  <a:srgbClr val="000000"/>
                </a:solidFill>
                <a:latin typeface="Calibri"/>
                <a:ea typeface="Calibri"/>
                <a:cs typeface="Calibri"/>
                <a:sym typeface="Calibri"/>
              </a:rPr>
              <a:t>So under above defination, Accuracy equals to the ratio of (number of correctly predicted class to number of total input class).  Recall equals to the ratio of (number of correctly predicted buggy class to number of all buggy class). Precision equals to == (number of correctly predicted buggy class to number of predicted buggy class). F1 is the weight average of recall and precision. In our study we consider that recall score is the most import judgement and which we should optimized. Because even smallest bug can cause the system to crash. So we want to find as much bugs as possible. </a:t>
            </a:r>
            <a:endParaRPr b="1" sz="1800">
              <a:solidFill>
                <a:srgbClr val="000000"/>
              </a:solidFill>
              <a:latin typeface="Calibri"/>
              <a:ea typeface="Calibri"/>
              <a:cs typeface="Calibri"/>
              <a:sym typeface="Calibri"/>
            </a:endParaRPr>
          </a:p>
          <a:p>
            <a:pPr indent="0" lvl="0" marL="457200" rtl="0" algn="l">
              <a:lnSpc>
                <a:spcPct val="100000"/>
              </a:lnSpc>
              <a:spcBef>
                <a:spcPts val="1200"/>
              </a:spcBef>
              <a:spcAft>
                <a:spcPts val="0"/>
              </a:spcAft>
              <a:buNone/>
            </a:pPr>
            <a:r>
              <a:t/>
            </a:r>
            <a:endParaRPr b="1" sz="1800">
              <a:solidFill>
                <a:srgbClr val="000000"/>
              </a:solidFill>
              <a:latin typeface="Calibri"/>
              <a:ea typeface="Calibri"/>
              <a:cs typeface="Calibri"/>
              <a:sym typeface="Calibri"/>
            </a:endParaRPr>
          </a:p>
          <a:p>
            <a:pPr indent="-342900" lvl="0" marL="457200" rtl="0" algn="l">
              <a:lnSpc>
                <a:spcPct val="100000"/>
              </a:lnSpc>
              <a:spcBef>
                <a:spcPts val="600"/>
              </a:spcBef>
              <a:spcAft>
                <a:spcPts val="0"/>
              </a:spcAft>
              <a:buSzPts val="1800"/>
              <a:buFont typeface="Calibri"/>
              <a:buAutoNum type="arabicPeriod"/>
            </a:pPr>
            <a:r>
              <a:rPr b="1" lang="en-US" sz="1800">
                <a:solidFill>
                  <a:srgbClr val="000000"/>
                </a:solidFill>
                <a:latin typeface="Calibri"/>
                <a:ea typeface="Calibri"/>
                <a:cs typeface="Calibri"/>
                <a:sym typeface="Calibri"/>
              </a:rPr>
              <a:t>Accuracy:  (</a:t>
            </a:r>
            <a:r>
              <a:rPr lang="en-US" sz="1800">
                <a:solidFill>
                  <a:srgbClr val="000000"/>
                </a:solidFill>
                <a:highlight>
                  <a:srgbClr val="FFFFFF"/>
                </a:highlight>
                <a:latin typeface="Calibri"/>
                <a:ea typeface="Calibri"/>
                <a:cs typeface="Calibri"/>
                <a:sym typeface="Calibri"/>
              </a:rPr>
              <a:t>TP+TN)/(TP+FP+FN+TN) == (number of </a:t>
            </a:r>
            <a:r>
              <a:rPr lang="en-US" sz="1800">
                <a:highlight>
                  <a:srgbClr val="FFFFFF"/>
                </a:highlight>
                <a:latin typeface="Calibri"/>
                <a:ea typeface="Calibri"/>
                <a:cs typeface="Calibri"/>
                <a:sym typeface="Calibri"/>
              </a:rPr>
              <a:t>correctly predicted class/number of total input class)</a:t>
            </a:r>
            <a:endParaRPr b="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solidFill>
                  <a:srgbClr val="000000"/>
                </a:solidFill>
                <a:latin typeface="Calibri"/>
                <a:ea typeface="Calibri"/>
                <a:cs typeface="Calibri"/>
                <a:sym typeface="Calibri"/>
              </a:rPr>
              <a:t>Recall:  </a:t>
            </a:r>
            <a:r>
              <a:rPr lang="en-US" sz="1800">
                <a:solidFill>
                  <a:srgbClr val="000000"/>
                </a:solidFill>
                <a:highlight>
                  <a:srgbClr val="FFFFFF"/>
                </a:highlight>
                <a:latin typeface="Calibri"/>
                <a:ea typeface="Calibri"/>
                <a:cs typeface="Calibri"/>
                <a:sym typeface="Calibri"/>
              </a:rPr>
              <a:t>TP/(TP+FN) == (number of </a:t>
            </a:r>
            <a:r>
              <a:rPr lang="en-US" sz="1800">
                <a:highlight>
                  <a:srgbClr val="FFFFFF"/>
                </a:highlight>
                <a:latin typeface="Calibri"/>
                <a:ea typeface="Calibri"/>
                <a:cs typeface="Calibri"/>
                <a:sym typeface="Calibri"/>
              </a:rPr>
              <a:t>correctly predicted buggy class/number of all buggy class)</a:t>
            </a:r>
            <a:endParaRPr b="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solidFill>
                  <a:srgbClr val="000000"/>
                </a:solidFill>
                <a:latin typeface="Calibri"/>
                <a:ea typeface="Calibri"/>
                <a:cs typeface="Calibri"/>
                <a:sym typeface="Calibri"/>
              </a:rPr>
              <a:t>Precision：</a:t>
            </a:r>
            <a:r>
              <a:rPr lang="en-US" sz="1800">
                <a:solidFill>
                  <a:srgbClr val="000000"/>
                </a:solidFill>
                <a:highlight>
                  <a:srgbClr val="FFFFFF"/>
                </a:highlight>
                <a:latin typeface="Calibri"/>
                <a:ea typeface="Calibri"/>
                <a:cs typeface="Calibri"/>
                <a:sym typeface="Calibri"/>
              </a:rPr>
              <a:t>TP/(TP+FP)  == (number of </a:t>
            </a:r>
            <a:r>
              <a:rPr lang="en-US" sz="1800">
                <a:highlight>
                  <a:srgbClr val="FFFFFF"/>
                </a:highlight>
                <a:latin typeface="Calibri"/>
                <a:ea typeface="Calibri"/>
                <a:cs typeface="Calibri"/>
                <a:sym typeface="Calibri"/>
              </a:rPr>
              <a:t>correctly predicted buggy class/number of predicted buggy class)</a:t>
            </a:r>
            <a:endParaRPr b="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solidFill>
                  <a:srgbClr val="000000"/>
                </a:solidFill>
                <a:latin typeface="Calibri"/>
                <a:ea typeface="Calibri"/>
                <a:cs typeface="Calibri"/>
                <a:sym typeface="Calibri"/>
              </a:rPr>
              <a:t>F1-score：</a:t>
            </a:r>
            <a:r>
              <a:rPr lang="en-US" sz="1800">
                <a:solidFill>
                  <a:srgbClr val="000000"/>
                </a:solidFill>
                <a:highlight>
                  <a:srgbClr val="FFFFFF"/>
                </a:highlight>
                <a:latin typeface="Calibri"/>
                <a:ea typeface="Calibri"/>
                <a:cs typeface="Calibri"/>
                <a:sym typeface="Calibri"/>
              </a:rPr>
              <a:t> 2*(Recall * Precision) / (Recall + Precision)</a:t>
            </a:r>
            <a:endParaRPr b="1" sz="1800">
              <a:solidFill>
                <a:srgbClr val="000000"/>
              </a:solidFill>
              <a:latin typeface="Calibri"/>
              <a:ea typeface="Calibri"/>
              <a:cs typeface="Calibri"/>
              <a:sym typeface="Calibri"/>
            </a:endParaRPr>
          </a:p>
        </p:txBody>
      </p:sp>
      <p:sp>
        <p:nvSpPr>
          <p:cNvPr id="63" name="Google Shape;63;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 name="Google Shape;7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Our work is based on previous work, we used the dataset created by previous researchers. The first is D’Ambros’s dataset. It contains 5 matrix, each related to one different software including eclipse JDT core, eclipse PDE UI, equinox framework lucene and mylyn. Every matrix contains the class name, number of bugs in this class and features that can represent the class. The features are mainly two parts. First is the changed features like number of versions, number of time the class involved in bug fixing. Number of authors who committed to the file. The other part are code features like Depth of Inheritance Tree, Number of children.</a:t>
            </a:r>
            <a:endParaRPr/>
          </a:p>
          <a:p>
            <a:pPr indent="0" lvl="0" marL="0" rtl="0" algn="l">
              <a:lnSpc>
                <a:spcPct val="115000"/>
              </a:lnSpc>
              <a:spcBef>
                <a:spcPts val="1200"/>
              </a:spcBef>
              <a:spcAft>
                <a:spcPts val="0"/>
              </a:spcAft>
              <a:buClr>
                <a:schemeClr val="dk1"/>
              </a:buClr>
              <a:buSzPts val="1100"/>
              <a:buFont typeface="Arial"/>
              <a:buNone/>
            </a:pPr>
            <a:r>
              <a:rPr lang="en-US"/>
              <a:t>The other dataset we use is Zimmermann’s dataset. It involves 3 versions of eclipse project. Version 2.0, 2.1, 3.0. The feature of the matrix is made up by complexity metrics like number of method calls and structure of abstract syntax trees. </a:t>
            </a:r>
            <a:endParaRPr/>
          </a:p>
          <a:p>
            <a:pPr indent="0" lvl="0" marL="0" rtl="0" algn="l">
              <a:lnSpc>
                <a:spcPct val="100000"/>
              </a:lnSpc>
              <a:spcBef>
                <a:spcPts val="120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NR Number of revisions NREF Number of times file has been refactored NFIX Number of times file was involved in bug-fixing NAUTH Number of authors who committed the file LINES Lines added and removed (sum, max, average)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CK WMC Weighted Method Count CK DIT Depth of Inheritance Tree CK RFC Response For Class CK NOC Number Of Children</a:t>
            </a:r>
            <a:endParaRPr/>
          </a:p>
          <a:p>
            <a:pPr indent="0" lvl="0" marL="0" rtl="0" algn="l">
              <a:lnSpc>
                <a:spcPct val="100000"/>
              </a:lnSpc>
              <a:spcBef>
                <a:spcPts val="360"/>
              </a:spcBef>
              <a:spcAft>
                <a:spcPts val="0"/>
              </a:spcAft>
              <a:buSzPts val="1400"/>
              <a:buNone/>
            </a:pPr>
            <a:r>
              <a:rPr lang="en-US"/>
              <a:t>OO FanIn Number of other classes that reference the class OO FanOut Number of other classes referenced by the class OO NOA Number of attributes OO NOPA Number of public attributes OO NOPRA Number of private attributes OO NOAI Number of attributes inherited OO LOC Number of lines of code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FOUT Number of method calls (fan out)</a:t>
            </a:r>
            <a:endParaRPr/>
          </a:p>
          <a:p>
            <a:pPr indent="0" lvl="0" marL="0" rtl="0" algn="l">
              <a:lnSpc>
                <a:spcPct val="100000"/>
              </a:lnSpc>
              <a:spcBef>
                <a:spcPts val="360"/>
              </a:spcBef>
              <a:spcAft>
                <a:spcPts val="0"/>
              </a:spcAft>
              <a:buSzPts val="1400"/>
              <a:buNone/>
            </a:pPr>
            <a:r>
              <a:rPr lang="en-US"/>
              <a:t>PAR Number of parameters</a:t>
            </a:r>
            <a:endParaRPr/>
          </a:p>
          <a:p>
            <a:pPr indent="0" lvl="0" marL="0" rtl="0" algn="l">
              <a:lnSpc>
                <a:spcPct val="100000"/>
              </a:lnSpc>
              <a:spcBef>
                <a:spcPts val="360"/>
              </a:spcBef>
              <a:spcAft>
                <a:spcPts val="0"/>
              </a:spcAft>
              <a:buSzPts val="1400"/>
              <a:buNone/>
            </a:pPr>
            <a:r>
              <a:rPr lang="en-US"/>
              <a:t>NSF Number of static fields</a:t>
            </a:r>
            <a:endParaRPr/>
          </a:p>
          <a:p>
            <a:pPr indent="0" lvl="0" marL="0" rtl="0" algn="l">
              <a:lnSpc>
                <a:spcPct val="100000"/>
              </a:lnSpc>
              <a:spcBef>
                <a:spcPts val="360"/>
              </a:spcBef>
              <a:spcAft>
                <a:spcPts val="0"/>
              </a:spcAft>
              <a:buSzPts val="1400"/>
              <a:buNone/>
            </a:pPr>
            <a:r>
              <a:rPr lang="en-US"/>
              <a:t>MLOC Method lines of code</a:t>
            </a:r>
            <a:endParaRPr/>
          </a:p>
        </p:txBody>
      </p:sp>
      <p:sp>
        <p:nvSpPr>
          <p:cNvPr id="71" name="Google Shape;71;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 name="Google Shape;7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Some researchers chose the same standard as their goal and use the same dataset with us. Like couto also wants to improve the recall rate. He tried mlp with different activation functions. And the highest recall score he achieved is from 68% to 31 on Dambro’s score.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US"/>
              <a:t>Zimmermann used test his own dataset and achieved accuracy ranging from 86.4% to 90% with recall ranging from 17.1% to 27.7%.</a:t>
            </a:r>
            <a:endParaRPr/>
          </a:p>
          <a:p>
            <a:pPr indent="0" lvl="0" marL="0" rtl="0" algn="l">
              <a:lnSpc>
                <a:spcPct val="100000"/>
              </a:lnSpc>
              <a:spcBef>
                <a:spcPts val="1200"/>
              </a:spcBef>
              <a:spcAft>
                <a:spcPts val="0"/>
              </a:spcAft>
              <a:buSzPts val="1400"/>
              <a:buNone/>
            </a:pPr>
            <a:r>
              <a:t/>
            </a:r>
            <a:endParaRPr/>
          </a:p>
        </p:txBody>
      </p:sp>
      <p:sp>
        <p:nvSpPr>
          <p:cNvPr id="78" name="Google Shape;78;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 name="Google Shape;8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Now, it comes to our work. We tried many algorithms, and three of them performs much better than others. First, it is logistic regression. The gradient descent for logistic regression is the sum of(y predicted minus y true) and multiply by x. It is not senestive to the distribution of data since we can put different weighs on the loss function. </a:t>
            </a:r>
            <a:endParaRPr/>
          </a:p>
          <a:p>
            <a:pPr indent="0" lvl="0" marL="0" rtl="0" algn="l">
              <a:lnSpc>
                <a:spcPct val="100000"/>
              </a:lnSpc>
              <a:spcBef>
                <a:spcPts val="1200"/>
              </a:spcBef>
              <a:spcAft>
                <a:spcPts val="0"/>
              </a:spcAft>
              <a:buSzPts val="1400"/>
              <a:buNone/>
            </a:pPr>
            <a:r>
              <a:t/>
            </a:r>
            <a:endParaRPr/>
          </a:p>
        </p:txBody>
      </p:sp>
      <p:sp>
        <p:nvSpPr>
          <p:cNvPr id="85" name="Google Shape;85;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The second algorithms we chose is random forest. It is an algorithm based on bagging. You use random selected data to train many decision trees. And at each node, you randomly selected some features of all features to calculated on which feature should you split the node. At end, we use major vote of all decision trees to get the result. </a:t>
            </a:r>
            <a:endParaRPr/>
          </a:p>
          <a:p>
            <a:pPr indent="0" lvl="0" marL="0" rtl="0" algn="l">
              <a:lnSpc>
                <a:spcPct val="100000"/>
              </a:lnSpc>
              <a:spcBef>
                <a:spcPts val="1200"/>
              </a:spcBef>
              <a:spcAft>
                <a:spcPts val="0"/>
              </a:spcAft>
              <a:buSzPts val="1400"/>
              <a:buNone/>
            </a:pPr>
            <a:r>
              <a:t/>
            </a:r>
            <a:endParaRPr/>
          </a:p>
        </p:txBody>
      </p:sp>
      <p:sp>
        <p:nvSpPr>
          <p:cNvPr id="94" name="Google Shape;94;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1" name="Google Shape;10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The last algorithms we use is multilayer perceptron. Each We didn’t use techniques like cnn or rnn. For our data is small for deep learning problems. but mlp performs good on our data since we can change the dimension of our data in hidden layer. </a:t>
            </a:r>
            <a:endParaRPr/>
          </a:p>
          <a:p>
            <a:pPr indent="0" lvl="0" marL="0" rtl="0" algn="l">
              <a:lnSpc>
                <a:spcPct val="100000"/>
              </a:lnSpc>
              <a:spcBef>
                <a:spcPts val="1200"/>
              </a:spcBef>
              <a:spcAft>
                <a:spcPts val="0"/>
              </a:spcAft>
              <a:buSzPts val="1400"/>
              <a:buNone/>
            </a:pPr>
            <a:r>
              <a:t/>
            </a:r>
            <a:endParaRPr/>
          </a:p>
        </p:txBody>
      </p:sp>
      <p:sp>
        <p:nvSpPr>
          <p:cNvPr id="102" name="Google Shape;102;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Clr>
                <a:schemeClr val="dk1"/>
              </a:buClr>
              <a:buSzPts val="1100"/>
              <a:buFont typeface="Arial"/>
              <a:buNone/>
            </a:pPr>
            <a:r>
              <a:rPr lang="en-US" sz="1000"/>
              <a:t>Ok. Then. I will talk about the dataset. We used the D‘Ambros’s data set and Zimmermann’s data set on different software projects.</a:t>
            </a:r>
            <a:endParaRPr sz="1000"/>
          </a:p>
          <a:p>
            <a:pPr indent="0" lvl="0" marL="0" rtl="0" algn="l">
              <a:lnSpc>
                <a:spcPct val="100000"/>
              </a:lnSpc>
              <a:spcBef>
                <a:spcPts val="400"/>
              </a:spcBef>
              <a:spcAft>
                <a:spcPts val="0"/>
              </a:spcAft>
              <a:buClr>
                <a:schemeClr val="dk1"/>
              </a:buClr>
              <a:buSzPts val="1100"/>
              <a:buFont typeface="Arial"/>
              <a:buNone/>
            </a:pPr>
            <a:r>
              <a:rPr lang="en-US" sz="1000"/>
              <a:t>The D'Ambros’s dataset contains five different software, including Eclipse JDT Core, Eclipse PDE UI, Equinox Framework, Lucene and Mylyn. For each software, We have about 40 attributes and one target, buggy or not.</a:t>
            </a:r>
            <a:endParaRPr sz="1000"/>
          </a:p>
          <a:p>
            <a:pPr indent="0" lvl="0" marL="0" rtl="0" algn="l">
              <a:lnSpc>
                <a:spcPct val="100000"/>
              </a:lnSpc>
              <a:spcBef>
                <a:spcPts val="400"/>
              </a:spcBef>
              <a:spcAft>
                <a:spcPts val="0"/>
              </a:spcAft>
              <a:buClr>
                <a:schemeClr val="dk1"/>
              </a:buClr>
              <a:buSzPts val="1100"/>
              <a:buFont typeface="Arial"/>
              <a:buNone/>
            </a:pPr>
            <a:r>
              <a:rPr lang="en-US" sz="1000"/>
              <a:t>This figure shows the distribution of the </a:t>
            </a:r>
            <a:r>
              <a:rPr lang="en-US" sz="1000">
                <a:latin typeface="Calibri"/>
                <a:ea typeface="Calibri"/>
                <a:cs typeface="Calibri"/>
                <a:sym typeface="Calibri"/>
              </a:rPr>
              <a:t>D'Ambros’s data set</a:t>
            </a:r>
            <a:r>
              <a:rPr lang="en-US" sz="1000"/>
              <a:t>, including the number of data for each software and the percentage of the buggy classes and the non-buggy classes for each software. We can see that the largest percentage of data with bugs is about 40 percent and the smallest percentage of </a:t>
            </a:r>
            <a:r>
              <a:rPr lang="en-US" sz="1000"/>
              <a:t> data with bugs</a:t>
            </a:r>
            <a:r>
              <a:rPr lang="en-US" sz="1000"/>
              <a:t> is less than 10%.</a:t>
            </a:r>
            <a:endParaRPr sz="1000"/>
          </a:p>
          <a:p>
            <a:pPr indent="0" lvl="0" marL="0" rtl="0" algn="l">
              <a:lnSpc>
                <a:spcPct val="100000"/>
              </a:lnSpc>
              <a:spcBef>
                <a:spcPts val="400"/>
              </a:spcBef>
              <a:spcAft>
                <a:spcPts val="0"/>
              </a:spcAft>
              <a:buClr>
                <a:schemeClr val="dk1"/>
              </a:buClr>
              <a:buSzPts val="1100"/>
              <a:buFont typeface="Arial"/>
              <a:buNone/>
            </a:pPr>
            <a:r>
              <a:rPr lang="en-US" sz="1000"/>
              <a:t>Generally, the classes without bug is far more than the classes with bug. Thus, the D'Ambros’s dataset is not balanced.</a:t>
            </a:r>
            <a:endParaRPr sz="1000"/>
          </a:p>
          <a:p>
            <a:pPr indent="0" lvl="0" marL="0" rtl="0" algn="l">
              <a:lnSpc>
                <a:spcPct val="100000"/>
              </a:lnSpc>
              <a:spcBef>
                <a:spcPts val="360"/>
              </a:spcBef>
              <a:spcAft>
                <a:spcPts val="0"/>
              </a:spcAft>
              <a:buSzPts val="1400"/>
              <a:buNone/>
            </a:pPr>
            <a:r>
              <a:t/>
            </a:r>
            <a:endParaRPr/>
          </a:p>
        </p:txBody>
      </p:sp>
      <p:sp>
        <p:nvSpPr>
          <p:cNvPr id="110" name="Google Shape;110;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15" name="Shape 15"/>
        <p:cNvGrpSpPr/>
        <p:nvPr/>
      </p:nvGrpSpPr>
      <p:grpSpPr>
        <a:xfrm>
          <a:off x="0" y="0"/>
          <a:ext cx="0" cy="0"/>
          <a:chOff x="0" y="0"/>
          <a:chExt cx="0" cy="0"/>
        </a:xfrm>
      </p:grpSpPr>
      <p:sp>
        <p:nvSpPr>
          <p:cNvPr id="16" name="Google Shape;16;p24"/>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7" name="Google Shape;17;p24"/>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8" name="Google Shape;18;p24"/>
          <p:cNvPicPr preferRelativeResize="0"/>
          <p:nvPr/>
        </p:nvPicPr>
        <p:blipFill rotWithShape="1">
          <a:blip r:embed="rId3">
            <a:alphaModFix/>
          </a:blip>
          <a:srcRect b="1988" l="84736" r="4769" t="23987"/>
          <a:stretch/>
        </p:blipFill>
        <p:spPr>
          <a:xfrm>
            <a:off x="457200" y="0"/>
            <a:ext cx="790575" cy="5143500"/>
          </a:xfrm>
          <a:prstGeom prst="rect">
            <a:avLst/>
          </a:prstGeom>
          <a:noFill/>
          <a:ln>
            <a:noFill/>
          </a:ln>
        </p:spPr>
      </p:pic>
      <p:sp>
        <p:nvSpPr>
          <p:cNvPr id="19" name="Google Shape;19;p24"/>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20" name="Google Shape;20;p24"/>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21" name="Google Shape;21;p24"/>
          <p:cNvPicPr preferRelativeResize="0"/>
          <p:nvPr/>
        </p:nvPicPr>
        <p:blipFill rotWithShape="1">
          <a:blip r:embed="rId3">
            <a:alphaModFix/>
          </a:blip>
          <a:srcRect b="1988" l="84736" r="4769" t="23987"/>
          <a:stretch/>
        </p:blipFill>
        <p:spPr>
          <a:xfrm>
            <a:off x="457200" y="0"/>
            <a:ext cx="790575"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p:cSld name="1 Column">
    <p:spTree>
      <p:nvGrpSpPr>
        <p:cNvPr id="22" name="Shape 22"/>
        <p:cNvGrpSpPr/>
        <p:nvPr/>
      </p:nvGrpSpPr>
      <p:grpSpPr>
        <a:xfrm>
          <a:off x="0" y="0"/>
          <a:ext cx="0" cy="0"/>
          <a:chOff x="0" y="0"/>
          <a:chExt cx="0" cy="0"/>
        </a:xfrm>
      </p:grpSpPr>
      <p:sp>
        <p:nvSpPr>
          <p:cNvPr id="23" name="Google Shape;23;p2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4" name="Google Shape;24;p25"/>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5" name="Shape 25"/>
        <p:cNvGrpSpPr/>
        <p:nvPr/>
      </p:nvGrpSpPr>
      <p:grpSpPr>
        <a:xfrm>
          <a:off x="0" y="0"/>
          <a:ext cx="0" cy="0"/>
          <a:chOff x="0" y="0"/>
          <a:chExt cx="0" cy="0"/>
        </a:xfrm>
      </p:grpSpPr>
      <p:sp>
        <p:nvSpPr>
          <p:cNvPr id="26" name="Google Shape;26;p2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p:cSld name="2 Column">
    <p:spTree>
      <p:nvGrpSpPr>
        <p:cNvPr id="27" name="Shape 27"/>
        <p:cNvGrpSpPr/>
        <p:nvPr/>
      </p:nvGrpSpPr>
      <p:grpSpPr>
        <a:xfrm>
          <a:off x="0" y="0"/>
          <a:ext cx="0" cy="0"/>
          <a:chOff x="0" y="0"/>
          <a:chExt cx="0" cy="0"/>
        </a:xfrm>
      </p:grpSpPr>
      <p:sp>
        <p:nvSpPr>
          <p:cNvPr id="28" name="Google Shape;28;p2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9" name="Google Shape;29;p27"/>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27"/>
          <p:cNvSpPr txBox="1"/>
          <p:nvPr>
            <p:ph idx="2" type="body"/>
          </p:nvPr>
        </p:nvSpPr>
        <p:spPr>
          <a:xfrm>
            <a:off x="4727448" y="1212300"/>
            <a:ext cx="3959352"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31" name="Shape 31"/>
        <p:cNvGrpSpPr/>
        <p:nvPr/>
      </p:nvGrpSpPr>
      <p:grpSpPr>
        <a:xfrm>
          <a:off x="0" y="0"/>
          <a:ext cx="0" cy="0"/>
          <a:chOff x="0" y="0"/>
          <a:chExt cx="0" cy="0"/>
        </a:xfrm>
      </p:grpSpPr>
      <p:sp>
        <p:nvSpPr>
          <p:cNvPr id="32" name="Google Shape;32;p28"/>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3" name="Google Shape;33;p28"/>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28"/>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28"/>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lumn">
  <p:cSld name="4 Column">
    <p:spTree>
      <p:nvGrpSpPr>
        <p:cNvPr id="36" name="Shape 36"/>
        <p:cNvGrpSpPr/>
        <p:nvPr/>
      </p:nvGrpSpPr>
      <p:grpSpPr>
        <a:xfrm>
          <a:off x="0" y="0"/>
          <a:ext cx="0" cy="0"/>
          <a:chOff x="0" y="0"/>
          <a:chExt cx="0" cy="0"/>
        </a:xfrm>
      </p:grpSpPr>
      <p:sp>
        <p:nvSpPr>
          <p:cNvPr id="37" name="Google Shape;37;p29"/>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8" name="Google Shape;38;p29"/>
          <p:cNvSpPr txBox="1"/>
          <p:nvPr>
            <p:ph idx="1" type="body"/>
          </p:nvPr>
        </p:nvSpPr>
        <p:spPr>
          <a:xfrm>
            <a:off x="4572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29"/>
          <p:cNvSpPr txBox="1"/>
          <p:nvPr>
            <p:ph idx="2" type="body"/>
          </p:nvPr>
        </p:nvSpPr>
        <p:spPr>
          <a:xfrm>
            <a:off x="25654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29"/>
          <p:cNvSpPr txBox="1"/>
          <p:nvPr>
            <p:ph idx="3" type="body"/>
          </p:nvPr>
        </p:nvSpPr>
        <p:spPr>
          <a:xfrm>
            <a:off x="46736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29"/>
          <p:cNvSpPr txBox="1"/>
          <p:nvPr>
            <p:ph idx="4" type="body"/>
          </p:nvPr>
        </p:nvSpPr>
        <p:spPr>
          <a:xfrm>
            <a:off x="67818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_Plaid-Digital_FINAL-NEW.png" id="10" name="Google Shape;10;p23"/>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pic>
        <p:nvPicPr>
          <p:cNvPr descr="_Plaid-Digital_FINAL-NEW.png" id="11" name="Google Shape;11;p23"/>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sp>
        <p:nvSpPr>
          <p:cNvPr id="12" name="Google Shape;12;p2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13" name="Google Shape;13;p23"/>
          <p:cNvSpPr txBox="1"/>
          <p:nvPr>
            <p:ph idx="1" type="body"/>
          </p:nvPr>
        </p:nvSpPr>
        <p:spPr>
          <a:xfrm>
            <a:off x="457200" y="1200150"/>
            <a:ext cx="8229600" cy="350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 name="Google Shape;14;p23"/>
          <p:cNvPicPr preferRelativeResize="0"/>
          <p:nvPr/>
        </p:nvPicPr>
        <p:blipFill rotWithShape="1">
          <a:blip r:embed="rId2">
            <a:alphaModFix/>
          </a:blip>
          <a:srcRect b="0" l="0" r="0" t="0"/>
          <a:stretch/>
        </p:blipFill>
        <p:spPr>
          <a:xfrm>
            <a:off x="7772400" y="4248150"/>
            <a:ext cx="1154590" cy="736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21.jpg"/><Relationship Id="rId5" Type="http://schemas.openxmlformats.org/officeDocument/2006/relationships/image" Target="../media/image18.jpg"/><Relationship Id="rId6" Type="http://schemas.openxmlformats.org/officeDocument/2006/relationships/image" Target="../media/image22.jpg"/><Relationship Id="rId7"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jpg"/><Relationship Id="rId4" Type="http://schemas.openxmlformats.org/officeDocument/2006/relationships/image" Target="../media/image27.jpg"/><Relationship Id="rId5"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eclipse.org/jdt/core/index.php" TargetMode="External"/><Relationship Id="rId4" Type="http://schemas.openxmlformats.org/officeDocument/2006/relationships/hyperlink" Target="http://www.eclipse.org/pde/pde-ui/" TargetMode="External"/><Relationship Id="rId5" Type="http://schemas.openxmlformats.org/officeDocument/2006/relationships/hyperlink" Target="http://www.eclipse.org/projects/project_summary.php?projectid=rt.equinox" TargetMode="External"/><Relationship Id="rId6" Type="http://schemas.openxmlformats.org/officeDocument/2006/relationships/hyperlink" Target="http://lucene.apache.org/" TargetMode="External"/><Relationship Id="rId7" Type="http://schemas.openxmlformats.org/officeDocument/2006/relationships/hyperlink" Target="http://www.eclipse.org/myly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cxnSp>
        <p:nvCxnSpPr>
          <p:cNvPr id="48" name="Google Shape;48;p1"/>
          <p:cNvCxnSpPr/>
          <p:nvPr/>
        </p:nvCxnSpPr>
        <p:spPr>
          <a:xfrm>
            <a:off x="2209800" y="3486150"/>
            <a:ext cx="5486400" cy="0"/>
          </a:xfrm>
          <a:prstGeom prst="straightConnector1">
            <a:avLst/>
          </a:prstGeom>
          <a:noFill/>
          <a:ln cap="flat" cmpd="sng" w="9525">
            <a:solidFill>
              <a:srgbClr val="FFFFFF"/>
            </a:solidFill>
            <a:prstDash val="solid"/>
            <a:round/>
            <a:headEnd len="sm" w="sm" type="none"/>
            <a:tailEnd len="sm" w="sm" type="none"/>
          </a:ln>
        </p:spPr>
      </p:cxnSp>
      <p:sp>
        <p:nvSpPr>
          <p:cNvPr id="49" name="Google Shape;49;p1"/>
          <p:cNvSpPr txBox="1"/>
          <p:nvPr/>
        </p:nvSpPr>
        <p:spPr>
          <a:xfrm>
            <a:off x="1467300" y="1639950"/>
            <a:ext cx="7676700" cy="1863600"/>
          </a:xfrm>
          <a:prstGeom prst="rect">
            <a:avLst/>
          </a:prstGeom>
          <a:noFill/>
          <a:ln>
            <a:noFill/>
          </a:ln>
        </p:spPr>
        <p:txBody>
          <a:bodyPr anchorCtr="0" anchor="t" bIns="45700" lIns="91425" spcFirstLastPara="1" rIns="91425" wrap="square" tIns="45700">
            <a:noAutofit/>
          </a:bodyPr>
          <a:lstStyle/>
          <a:p>
            <a:pPr indent="-3175" lvl="0" marL="3175"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Open Sans"/>
                <a:ea typeface="Open Sans"/>
                <a:cs typeface="Open Sans"/>
                <a:sym typeface="Open Sans"/>
              </a:rPr>
              <a:t>Machine Learning Algorithms for Software Bug Prediction</a:t>
            </a:r>
            <a:endParaRPr b="0" i="0" sz="4000" u="none" cap="none" strike="noStrike">
              <a:solidFill>
                <a:schemeClr val="lt1"/>
              </a:solidFill>
              <a:latin typeface="Open Sans"/>
              <a:ea typeface="Open Sans"/>
              <a:cs typeface="Open Sans"/>
              <a:sym typeface="Open Sans"/>
            </a:endParaRPr>
          </a:p>
        </p:txBody>
      </p:sp>
      <p:sp>
        <p:nvSpPr>
          <p:cNvPr id="50" name="Google Shape;50;p1"/>
          <p:cNvSpPr txBox="1"/>
          <p:nvPr/>
        </p:nvSpPr>
        <p:spPr>
          <a:xfrm>
            <a:off x="1876000" y="4304650"/>
            <a:ext cx="3429000" cy="6900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Nikolaos Ploskas</a:t>
            </a:r>
            <a:endParaRPr b="1" i="0" sz="1600" u="none" cap="none" strike="noStrike">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University of Western Macedonia</a:t>
            </a:r>
            <a:endParaRPr b="1" i="0" sz="1600" u="none" cap="none" strike="noStrike">
              <a:solidFill>
                <a:srgbClr val="000000"/>
              </a:solidFill>
              <a:latin typeface="Calibri"/>
              <a:ea typeface="Calibri"/>
              <a:cs typeface="Calibri"/>
              <a:sym typeface="Calibri"/>
            </a:endParaRPr>
          </a:p>
        </p:txBody>
      </p:sp>
      <p:sp>
        <p:nvSpPr>
          <p:cNvPr id="51" name="Google Shape;51;p1"/>
          <p:cNvSpPr txBox="1"/>
          <p:nvPr/>
        </p:nvSpPr>
        <p:spPr>
          <a:xfrm>
            <a:off x="5029975" y="4268650"/>
            <a:ext cx="30000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Nick Sahinidis</a:t>
            </a:r>
            <a:endParaRPr b="1" i="0" sz="1600" u="none" cap="none" strike="noStrike">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Carnegie Mellon University</a:t>
            </a:r>
            <a:endParaRPr b="1" i="0" sz="1600" u="none" cap="none" strike="noStrike">
              <a:solidFill>
                <a:srgbClr val="000000"/>
              </a:solidFill>
              <a:latin typeface="Calibri"/>
              <a:ea typeface="Calibri"/>
              <a:cs typeface="Calibri"/>
              <a:sym typeface="Calibri"/>
            </a:endParaRPr>
          </a:p>
        </p:txBody>
      </p:sp>
      <p:sp>
        <p:nvSpPr>
          <p:cNvPr id="52" name="Google Shape;52;p1"/>
          <p:cNvSpPr txBox="1"/>
          <p:nvPr/>
        </p:nvSpPr>
        <p:spPr>
          <a:xfrm>
            <a:off x="3870588" y="3623275"/>
            <a:ext cx="2870100" cy="762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Zhenjie Jia, Xinyi He</a:t>
            </a:r>
            <a:endParaRPr b="1" i="0" sz="1600" u="none" cap="none" strike="noStrike">
              <a:solidFill>
                <a:schemeClr val="lt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Carnegie Mellon University</a:t>
            </a:r>
            <a:endParaRPr b="1" i="0" sz="1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100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9"/>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a:t>
            </a:r>
            <a:endParaRPr/>
          </a:p>
        </p:txBody>
      </p:sp>
      <p:sp>
        <p:nvSpPr>
          <p:cNvPr id="122" name="Google Shape;122;p9"/>
          <p:cNvSpPr txBox="1"/>
          <p:nvPr>
            <p:ph idx="1" type="body"/>
          </p:nvPr>
        </p:nvSpPr>
        <p:spPr>
          <a:xfrm>
            <a:off x="1054150" y="971550"/>
            <a:ext cx="6492900" cy="60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SzPts val="1400"/>
              <a:buNone/>
            </a:pPr>
            <a:r>
              <a:rPr lang="en-US" sz="2400">
                <a:latin typeface="Calibri"/>
                <a:ea typeface="Calibri"/>
                <a:cs typeface="Calibri"/>
                <a:sym typeface="Calibri"/>
              </a:rPr>
              <a:t>Zimmermann’s data set (Zimmermann et al., 2007)</a:t>
            </a:r>
            <a:endParaRPr sz="24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24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a:p>
        </p:txBody>
      </p:sp>
      <p:sp>
        <p:nvSpPr>
          <p:cNvPr id="123" name="Google Shape;123;p9"/>
          <p:cNvSpPr/>
          <p:nvPr/>
        </p:nvSpPr>
        <p:spPr>
          <a:xfrm>
            <a:off x="2277141" y="3954037"/>
            <a:ext cx="49936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Distribution of Zimmermann’s data set (Zimmermann et al., 2007)</a:t>
            </a:r>
            <a:endParaRPr b="0" i="0" sz="1400" u="none" cap="none" strike="noStrike">
              <a:solidFill>
                <a:srgbClr val="000000"/>
              </a:solidFill>
              <a:latin typeface="Arial"/>
              <a:ea typeface="Arial"/>
              <a:cs typeface="Arial"/>
              <a:sym typeface="Arial"/>
            </a:endParaRPr>
          </a:p>
        </p:txBody>
      </p:sp>
      <p:pic>
        <p:nvPicPr>
          <p:cNvPr id="124" name="Google Shape;124;p9"/>
          <p:cNvPicPr preferRelativeResize="0"/>
          <p:nvPr/>
        </p:nvPicPr>
        <p:blipFill>
          <a:blip r:embed="rId3">
            <a:alphaModFix/>
          </a:blip>
          <a:stretch>
            <a:fillRect/>
          </a:stretch>
        </p:blipFill>
        <p:spPr>
          <a:xfrm>
            <a:off x="2048399" y="1581150"/>
            <a:ext cx="4745776" cy="237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Data Preprocessing</a:t>
            </a:r>
            <a:endParaRPr sz="1600"/>
          </a:p>
        </p:txBody>
      </p:sp>
      <p:sp>
        <p:nvSpPr>
          <p:cNvPr id="131" name="Google Shape;131;p11"/>
          <p:cNvSpPr txBox="1"/>
          <p:nvPr>
            <p:ph idx="1" type="body"/>
          </p:nvPr>
        </p:nvSpPr>
        <p:spPr>
          <a:xfrm>
            <a:off x="457200" y="1069100"/>
            <a:ext cx="8229600" cy="3429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600"/>
              </a:spcBef>
              <a:spcAft>
                <a:spcPts val="0"/>
              </a:spcAft>
              <a:buSzPts val="14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lnSpc>
                <a:spcPct val="200000"/>
              </a:lnSpc>
              <a:spcBef>
                <a:spcPts val="600"/>
              </a:spcBef>
              <a:spcAft>
                <a:spcPts val="0"/>
              </a:spcAft>
              <a:buSzPts val="1400"/>
              <a:buNone/>
            </a:pPr>
            <a:r>
              <a:rPr b="1" lang="en-US" sz="1800">
                <a:latin typeface="Calibri"/>
                <a:ea typeface="Calibri"/>
                <a:cs typeface="Calibri"/>
                <a:sym typeface="Calibri"/>
              </a:rPr>
              <a:t>Over sample:</a:t>
            </a:r>
            <a:r>
              <a:rPr lang="en-US" sz="1800">
                <a:latin typeface="Calibri"/>
                <a:ea typeface="Calibri"/>
                <a:cs typeface="Calibri"/>
                <a:sym typeface="Calibri"/>
              </a:rPr>
              <a:t> Add more copies of the minority class.</a:t>
            </a:r>
            <a:endParaRPr sz="1800">
              <a:latin typeface="Calibri"/>
              <a:ea typeface="Calibri"/>
              <a:cs typeface="Calibri"/>
              <a:sym typeface="Calibri"/>
            </a:endParaRPr>
          </a:p>
          <a:p>
            <a:pPr indent="0" lvl="0" marL="0" rtl="0" algn="just">
              <a:lnSpc>
                <a:spcPct val="200000"/>
              </a:lnSpc>
              <a:spcBef>
                <a:spcPts val="600"/>
              </a:spcBef>
              <a:spcAft>
                <a:spcPts val="0"/>
              </a:spcAft>
              <a:buClr>
                <a:schemeClr val="dk1"/>
              </a:buClr>
              <a:buSzPts val="1100"/>
              <a:buFont typeface="Arial"/>
              <a:buNone/>
            </a:pPr>
            <a:r>
              <a:rPr b="1" lang="en-US" sz="1800">
                <a:latin typeface="Calibri"/>
                <a:ea typeface="Calibri"/>
                <a:cs typeface="Calibri"/>
                <a:sym typeface="Calibri"/>
              </a:rPr>
              <a:t>Under sample:</a:t>
            </a:r>
            <a:r>
              <a:rPr lang="en-US" sz="1800">
                <a:latin typeface="Calibri"/>
                <a:ea typeface="Calibri"/>
                <a:cs typeface="Calibri"/>
                <a:sym typeface="Calibri"/>
              </a:rPr>
              <a:t> Remove some observations of the majority class. </a:t>
            </a:r>
            <a:endParaRPr sz="1800">
              <a:latin typeface="Calibri"/>
              <a:ea typeface="Calibri"/>
              <a:cs typeface="Calibri"/>
              <a:sym typeface="Calibri"/>
            </a:endParaRPr>
          </a:p>
          <a:p>
            <a:pPr indent="0" lvl="0" marL="0" rtl="0" algn="just">
              <a:lnSpc>
                <a:spcPct val="200000"/>
              </a:lnSpc>
              <a:spcBef>
                <a:spcPts val="600"/>
              </a:spcBef>
              <a:spcAft>
                <a:spcPts val="0"/>
              </a:spcAft>
              <a:buClr>
                <a:schemeClr val="dk1"/>
              </a:buClr>
              <a:buSzPts val="1100"/>
              <a:buFont typeface="Arial"/>
              <a:buNone/>
            </a:pPr>
            <a:r>
              <a:rPr b="1" lang="en-US" sz="1800">
                <a:latin typeface="Calibri"/>
                <a:ea typeface="Calibri"/>
                <a:cs typeface="Calibri"/>
                <a:sym typeface="Calibri"/>
              </a:rPr>
              <a:t>Syn sample:</a:t>
            </a:r>
            <a:r>
              <a:rPr lang="en-US" sz="1800">
                <a:latin typeface="Calibri"/>
                <a:ea typeface="Calibri"/>
                <a:cs typeface="Calibri"/>
                <a:sym typeface="Calibri"/>
              </a:rPr>
              <a:t> Create synthetic samples.   </a:t>
            </a:r>
            <a:r>
              <a:rPr lang="en-US" sz="2400">
                <a:latin typeface="Calibri"/>
                <a:ea typeface="Calibri"/>
                <a:cs typeface="Calibri"/>
                <a:sym typeface="Calibri"/>
              </a:rPr>
              <a:t>    </a:t>
            </a:r>
            <a:endParaRPr sz="2400">
              <a:latin typeface="Calibri"/>
              <a:ea typeface="Calibri"/>
              <a:cs typeface="Calibri"/>
              <a:sym typeface="Calibri"/>
            </a:endParaRPr>
          </a:p>
          <a:p>
            <a:pPr indent="0" lvl="0" marL="0" rtl="0" algn="just">
              <a:lnSpc>
                <a:spcPct val="200000"/>
              </a:lnSpc>
              <a:spcBef>
                <a:spcPts val="600"/>
              </a:spcBef>
              <a:spcAft>
                <a:spcPts val="0"/>
              </a:spcAft>
              <a:buClr>
                <a:schemeClr val="dk1"/>
              </a:buClr>
              <a:buSzPts val="1400"/>
              <a:buFont typeface="Arial"/>
              <a:buNone/>
            </a:pPr>
            <a:r>
              <a:rPr b="1" lang="en-US" sz="1800">
                <a:latin typeface="Calibri"/>
                <a:ea typeface="Calibri"/>
                <a:cs typeface="Calibri"/>
                <a:sym typeface="Calibri"/>
              </a:rPr>
              <a:t>Standardization:</a:t>
            </a:r>
            <a:r>
              <a:rPr lang="en-US" sz="1800">
                <a:latin typeface="Calibri"/>
                <a:ea typeface="Calibri"/>
                <a:cs typeface="Calibri"/>
                <a:sym typeface="Calibri"/>
              </a:rPr>
              <a:t> Let the distribution of the data follow a normal distribution.  </a:t>
            </a:r>
            <a:r>
              <a:rPr lang="en-US" sz="18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2"/>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Preprocessing</a:t>
            </a:r>
            <a:endParaRPr b="0">
              <a:solidFill>
                <a:srgbClr val="595959"/>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3600"/>
          </a:p>
        </p:txBody>
      </p:sp>
      <p:sp>
        <p:nvSpPr>
          <p:cNvPr id="138" name="Google Shape;138;p12"/>
          <p:cNvSpPr txBox="1"/>
          <p:nvPr/>
        </p:nvSpPr>
        <p:spPr>
          <a:xfrm>
            <a:off x="1443900" y="971550"/>
            <a:ext cx="62562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Distribution of the dataset after Preprocessing </a:t>
            </a:r>
            <a:endParaRPr b="0" i="0" sz="2400" u="none" cap="none" strike="noStrike">
              <a:solidFill>
                <a:schemeClr val="dk1"/>
              </a:solidFill>
              <a:latin typeface="Calibri"/>
              <a:ea typeface="Calibri"/>
              <a:cs typeface="Calibri"/>
              <a:sym typeface="Calibri"/>
            </a:endParaRPr>
          </a:p>
        </p:txBody>
      </p:sp>
      <p:pic>
        <p:nvPicPr>
          <p:cNvPr id="139" name="Google Shape;139;p12"/>
          <p:cNvPicPr preferRelativeResize="0"/>
          <p:nvPr/>
        </p:nvPicPr>
        <p:blipFill rotWithShape="1">
          <a:blip r:embed="rId3">
            <a:alphaModFix/>
          </a:blip>
          <a:srcRect b="0" l="0" r="0" t="0"/>
          <a:stretch/>
        </p:blipFill>
        <p:spPr>
          <a:xfrm>
            <a:off x="457200" y="1425394"/>
            <a:ext cx="4114800" cy="2743200"/>
          </a:xfrm>
          <a:prstGeom prst="rect">
            <a:avLst/>
          </a:prstGeom>
          <a:noFill/>
          <a:ln>
            <a:noFill/>
          </a:ln>
        </p:spPr>
      </p:pic>
      <p:sp>
        <p:nvSpPr>
          <p:cNvPr id="140" name="Google Shape;140;p12"/>
          <p:cNvSpPr/>
          <p:nvPr/>
        </p:nvSpPr>
        <p:spPr>
          <a:xfrm>
            <a:off x="588227" y="4168594"/>
            <a:ext cx="358289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Distribution of D'Ambros’s dataset (D'Ambros et al., 2010) after over sampling</a:t>
            </a:r>
            <a:endParaRPr b="0" i="0" sz="1400" u="none" cap="none" strike="noStrike">
              <a:solidFill>
                <a:srgbClr val="000000"/>
              </a:solidFill>
              <a:latin typeface="Arial"/>
              <a:ea typeface="Arial"/>
              <a:cs typeface="Arial"/>
              <a:sym typeface="Arial"/>
            </a:endParaRPr>
          </a:p>
        </p:txBody>
      </p:sp>
      <p:pic>
        <p:nvPicPr>
          <p:cNvPr id="141" name="Google Shape;141;p12"/>
          <p:cNvPicPr preferRelativeResize="0"/>
          <p:nvPr/>
        </p:nvPicPr>
        <p:blipFill rotWithShape="1">
          <a:blip r:embed="rId4">
            <a:alphaModFix/>
          </a:blip>
          <a:srcRect b="0" l="0" r="0" t="0"/>
          <a:stretch/>
        </p:blipFill>
        <p:spPr>
          <a:xfrm>
            <a:off x="4302148" y="1428009"/>
            <a:ext cx="4114800" cy="2743200"/>
          </a:xfrm>
          <a:prstGeom prst="rect">
            <a:avLst/>
          </a:prstGeom>
          <a:noFill/>
          <a:ln>
            <a:noFill/>
          </a:ln>
        </p:spPr>
      </p:pic>
      <p:sp>
        <p:nvSpPr>
          <p:cNvPr id="142" name="Google Shape;142;p12"/>
          <p:cNvSpPr/>
          <p:nvPr/>
        </p:nvSpPr>
        <p:spPr>
          <a:xfrm>
            <a:off x="4302148" y="4173824"/>
            <a:ext cx="355898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Distribution of D'Ambros’s dataset (D'Ambros et al., 2010) after syn sampling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Results on Zimmermann’s dataset</a:t>
            </a:r>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149" name="Google Shape;149;p13"/>
          <p:cNvSpPr txBox="1"/>
          <p:nvPr>
            <p:ph idx="1" type="body"/>
          </p:nvPr>
        </p:nvSpPr>
        <p:spPr>
          <a:xfrm>
            <a:off x="457200" y="776400"/>
            <a:ext cx="82296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a:latin typeface="Calibri"/>
                <a:ea typeface="Calibri"/>
                <a:cs typeface="Calibri"/>
                <a:sym typeface="Calibri"/>
              </a:rPr>
              <a:t>1 ) training and testing on the same project</a:t>
            </a:r>
            <a:endParaRPr>
              <a:latin typeface="Calibri"/>
              <a:ea typeface="Calibri"/>
              <a:cs typeface="Calibri"/>
              <a:sym typeface="Calibri"/>
            </a:endParaRPr>
          </a:p>
        </p:txBody>
      </p:sp>
      <p:sp>
        <p:nvSpPr>
          <p:cNvPr id="150" name="Google Shape;150;p13"/>
          <p:cNvSpPr/>
          <p:nvPr/>
        </p:nvSpPr>
        <p:spPr>
          <a:xfrm>
            <a:off x="2835983" y="4474629"/>
            <a:ext cx="27847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Parameters for different algorithms</a:t>
            </a:r>
            <a:endParaRPr b="0" i="0" sz="1400" u="none" cap="none" strike="noStrike">
              <a:solidFill>
                <a:srgbClr val="000000"/>
              </a:solidFill>
              <a:latin typeface="Arial"/>
              <a:ea typeface="Arial"/>
              <a:cs typeface="Arial"/>
              <a:sym typeface="Arial"/>
            </a:endParaRPr>
          </a:p>
        </p:txBody>
      </p:sp>
      <p:pic>
        <p:nvPicPr>
          <p:cNvPr id="151" name="Google Shape;151;p13"/>
          <p:cNvPicPr preferRelativeResize="0"/>
          <p:nvPr/>
        </p:nvPicPr>
        <p:blipFill>
          <a:blip r:embed="rId3">
            <a:alphaModFix/>
          </a:blip>
          <a:stretch>
            <a:fillRect/>
          </a:stretch>
        </p:blipFill>
        <p:spPr>
          <a:xfrm>
            <a:off x="659475" y="1188500"/>
            <a:ext cx="7137750" cy="328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Results on D'Ambros’s dataset</a:t>
            </a:r>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158" name="Google Shape;158;p14"/>
          <p:cNvSpPr txBox="1"/>
          <p:nvPr>
            <p:ph idx="1" type="body"/>
          </p:nvPr>
        </p:nvSpPr>
        <p:spPr>
          <a:xfrm>
            <a:off x="457200" y="776400"/>
            <a:ext cx="82296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a:latin typeface="Calibri"/>
                <a:ea typeface="Calibri"/>
                <a:cs typeface="Calibri"/>
                <a:sym typeface="Calibri"/>
              </a:rPr>
              <a:t>1 ) training and testing on the same project: eclipse</a:t>
            </a:r>
            <a:endParaRPr>
              <a:latin typeface="Calibri"/>
              <a:ea typeface="Calibri"/>
              <a:cs typeface="Calibri"/>
              <a:sym typeface="Calibri"/>
            </a:endParaRPr>
          </a:p>
        </p:txBody>
      </p:sp>
      <p:pic>
        <p:nvPicPr>
          <p:cNvPr id="159" name="Google Shape;159;p14"/>
          <p:cNvPicPr preferRelativeResize="0"/>
          <p:nvPr/>
        </p:nvPicPr>
        <p:blipFill rotWithShape="1">
          <a:blip r:embed="rId3">
            <a:alphaModFix/>
          </a:blip>
          <a:srcRect b="0" l="0" r="0" t="0"/>
          <a:stretch/>
        </p:blipFill>
        <p:spPr>
          <a:xfrm>
            <a:off x="457200" y="1185797"/>
            <a:ext cx="7830039" cy="3257616"/>
          </a:xfrm>
          <a:prstGeom prst="rect">
            <a:avLst/>
          </a:prstGeom>
          <a:noFill/>
          <a:ln>
            <a:noFill/>
          </a:ln>
        </p:spPr>
      </p:pic>
      <p:pic>
        <p:nvPicPr>
          <p:cNvPr id="160" name="Google Shape;160;p14"/>
          <p:cNvPicPr preferRelativeResize="0"/>
          <p:nvPr/>
        </p:nvPicPr>
        <p:blipFill rotWithShape="1">
          <a:blip r:embed="rId4">
            <a:alphaModFix/>
          </a:blip>
          <a:srcRect b="0" l="0" r="0" t="0"/>
          <a:stretch/>
        </p:blipFill>
        <p:spPr>
          <a:xfrm>
            <a:off x="457200" y="1185797"/>
            <a:ext cx="7830039" cy="3257616"/>
          </a:xfrm>
          <a:prstGeom prst="rect">
            <a:avLst/>
          </a:prstGeom>
          <a:noFill/>
          <a:ln>
            <a:noFill/>
          </a:ln>
        </p:spPr>
      </p:pic>
      <p:pic>
        <p:nvPicPr>
          <p:cNvPr id="161" name="Google Shape;161;p14"/>
          <p:cNvPicPr preferRelativeResize="0"/>
          <p:nvPr/>
        </p:nvPicPr>
        <p:blipFill rotWithShape="1">
          <a:blip r:embed="rId5">
            <a:alphaModFix/>
          </a:blip>
          <a:srcRect b="0" l="0" r="0" t="0"/>
          <a:stretch/>
        </p:blipFill>
        <p:spPr>
          <a:xfrm>
            <a:off x="457200" y="1185797"/>
            <a:ext cx="7830039" cy="3233850"/>
          </a:xfrm>
          <a:prstGeom prst="rect">
            <a:avLst/>
          </a:prstGeom>
          <a:noFill/>
          <a:ln>
            <a:noFill/>
          </a:ln>
        </p:spPr>
      </p:pic>
      <p:pic>
        <p:nvPicPr>
          <p:cNvPr id="162" name="Google Shape;162;p14"/>
          <p:cNvPicPr preferRelativeResize="0"/>
          <p:nvPr/>
        </p:nvPicPr>
        <p:blipFill rotWithShape="1">
          <a:blip r:embed="rId6">
            <a:alphaModFix/>
          </a:blip>
          <a:srcRect b="0" l="0" r="0" t="0"/>
          <a:stretch/>
        </p:blipFill>
        <p:spPr>
          <a:xfrm>
            <a:off x="457201" y="1185797"/>
            <a:ext cx="7830038" cy="31361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Results on D'Ambros’s dataset</a:t>
            </a:r>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169" name="Google Shape;169;p15"/>
          <p:cNvSpPr txBox="1"/>
          <p:nvPr>
            <p:ph idx="1" type="body"/>
          </p:nvPr>
        </p:nvSpPr>
        <p:spPr>
          <a:xfrm>
            <a:off x="457200" y="776400"/>
            <a:ext cx="82296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a:latin typeface="Calibri"/>
                <a:ea typeface="Calibri"/>
                <a:cs typeface="Calibri"/>
                <a:sym typeface="Calibri"/>
              </a:rPr>
              <a:t>2 ) training and testing on the different projects</a:t>
            </a:r>
            <a:endParaRPr>
              <a:latin typeface="Calibri"/>
              <a:ea typeface="Calibri"/>
              <a:cs typeface="Calibri"/>
              <a:sym typeface="Calibri"/>
            </a:endParaRPr>
          </a:p>
        </p:txBody>
      </p:sp>
      <p:pic>
        <p:nvPicPr>
          <p:cNvPr id="170" name="Google Shape;170;p15"/>
          <p:cNvPicPr preferRelativeResize="0"/>
          <p:nvPr/>
        </p:nvPicPr>
        <p:blipFill rotWithShape="1">
          <a:blip r:embed="rId3">
            <a:alphaModFix/>
          </a:blip>
          <a:srcRect b="0" l="0" r="0" t="0"/>
          <a:stretch/>
        </p:blipFill>
        <p:spPr>
          <a:xfrm>
            <a:off x="1012407" y="1278009"/>
            <a:ext cx="6431887" cy="3196620"/>
          </a:xfrm>
          <a:prstGeom prst="rect">
            <a:avLst/>
          </a:prstGeom>
          <a:noFill/>
          <a:ln>
            <a:noFill/>
          </a:ln>
        </p:spPr>
      </p:pic>
      <p:sp>
        <p:nvSpPr>
          <p:cNvPr id="171" name="Google Shape;171;p15"/>
          <p:cNvSpPr/>
          <p:nvPr/>
        </p:nvSpPr>
        <p:spPr>
          <a:xfrm>
            <a:off x="2835983" y="4474629"/>
            <a:ext cx="27847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Parameters for different algorithms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Results on D'Ambros’s dataset</a:t>
            </a:r>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178" name="Google Shape;178;p16"/>
          <p:cNvSpPr txBox="1"/>
          <p:nvPr>
            <p:ph idx="1" type="body"/>
          </p:nvPr>
        </p:nvSpPr>
        <p:spPr>
          <a:xfrm>
            <a:off x="731520" y="1280160"/>
            <a:ext cx="82296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lang="en-US">
                <a:latin typeface="Calibri"/>
                <a:ea typeface="Calibri"/>
                <a:cs typeface="Calibri"/>
                <a:sym typeface="Calibri"/>
              </a:rPr>
              <a:t>2 ) training and testing on the different projects</a:t>
            </a:r>
            <a:endParaRPr>
              <a:latin typeface="Calibri"/>
              <a:ea typeface="Calibri"/>
              <a:cs typeface="Calibri"/>
              <a:sym typeface="Calibri"/>
            </a:endParaRPr>
          </a:p>
        </p:txBody>
      </p:sp>
      <p:pic>
        <p:nvPicPr>
          <p:cNvPr id="179" name="Google Shape;179;p16"/>
          <p:cNvPicPr preferRelativeResize="0"/>
          <p:nvPr/>
        </p:nvPicPr>
        <p:blipFill rotWithShape="1">
          <a:blip r:embed="rId3">
            <a:alphaModFix/>
          </a:blip>
          <a:srcRect b="0" l="0" r="0" t="0"/>
          <a:stretch/>
        </p:blipFill>
        <p:spPr>
          <a:xfrm>
            <a:off x="731520" y="1280160"/>
            <a:ext cx="6778752" cy="3456432"/>
          </a:xfrm>
          <a:prstGeom prst="rect">
            <a:avLst/>
          </a:prstGeom>
          <a:noFill/>
          <a:ln>
            <a:noFill/>
          </a:ln>
        </p:spPr>
      </p:pic>
      <p:pic>
        <p:nvPicPr>
          <p:cNvPr id="180" name="Google Shape;180;p16"/>
          <p:cNvPicPr preferRelativeResize="0"/>
          <p:nvPr/>
        </p:nvPicPr>
        <p:blipFill rotWithShape="1">
          <a:blip r:embed="rId4">
            <a:alphaModFix/>
          </a:blip>
          <a:srcRect b="0" l="0" r="0" t="0"/>
          <a:stretch/>
        </p:blipFill>
        <p:spPr>
          <a:xfrm>
            <a:off x="731520" y="1280160"/>
            <a:ext cx="6784848" cy="3456432"/>
          </a:xfrm>
          <a:prstGeom prst="rect">
            <a:avLst/>
          </a:prstGeom>
          <a:noFill/>
          <a:ln>
            <a:noFill/>
          </a:ln>
        </p:spPr>
      </p:pic>
      <p:pic>
        <p:nvPicPr>
          <p:cNvPr id="181" name="Google Shape;181;p16"/>
          <p:cNvPicPr preferRelativeResize="0"/>
          <p:nvPr/>
        </p:nvPicPr>
        <p:blipFill rotWithShape="1">
          <a:blip r:embed="rId5">
            <a:alphaModFix/>
          </a:blip>
          <a:srcRect b="0" l="0" r="0" t="0"/>
          <a:stretch/>
        </p:blipFill>
        <p:spPr>
          <a:xfrm>
            <a:off x="731520" y="1280160"/>
            <a:ext cx="6882384" cy="3456432"/>
          </a:xfrm>
          <a:prstGeom prst="rect">
            <a:avLst/>
          </a:prstGeom>
          <a:noFill/>
          <a:ln>
            <a:noFill/>
          </a:ln>
        </p:spPr>
      </p:pic>
      <p:pic>
        <p:nvPicPr>
          <p:cNvPr id="182" name="Google Shape;182;p16"/>
          <p:cNvPicPr preferRelativeResize="0"/>
          <p:nvPr/>
        </p:nvPicPr>
        <p:blipFill rotWithShape="1">
          <a:blip r:embed="rId6">
            <a:alphaModFix/>
          </a:blip>
          <a:srcRect b="0" l="0" r="0" t="0"/>
          <a:stretch/>
        </p:blipFill>
        <p:spPr>
          <a:xfrm>
            <a:off x="731520" y="1280160"/>
            <a:ext cx="6797040" cy="3456432"/>
          </a:xfrm>
          <a:prstGeom prst="rect">
            <a:avLst/>
          </a:prstGeom>
          <a:noFill/>
          <a:ln>
            <a:noFill/>
          </a:ln>
        </p:spPr>
      </p:pic>
      <p:pic>
        <p:nvPicPr>
          <p:cNvPr id="183" name="Google Shape;183;p16"/>
          <p:cNvPicPr preferRelativeResize="0"/>
          <p:nvPr/>
        </p:nvPicPr>
        <p:blipFill rotWithShape="1">
          <a:blip r:embed="rId7">
            <a:alphaModFix/>
          </a:blip>
          <a:srcRect b="0" l="0" r="0" t="0"/>
          <a:stretch/>
        </p:blipFill>
        <p:spPr>
          <a:xfrm>
            <a:off x="731520" y="1280160"/>
            <a:ext cx="6778752" cy="3456432"/>
          </a:xfrm>
          <a:prstGeom prst="rect">
            <a:avLst/>
          </a:prstGeom>
          <a:noFill/>
          <a:ln>
            <a:noFill/>
          </a:ln>
        </p:spPr>
      </p:pic>
      <p:sp>
        <p:nvSpPr>
          <p:cNvPr id="184" name="Google Shape;184;p16"/>
          <p:cNvSpPr txBox="1"/>
          <p:nvPr/>
        </p:nvSpPr>
        <p:spPr>
          <a:xfrm>
            <a:off x="457200" y="758112"/>
            <a:ext cx="8229600" cy="342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2 ) training and testing on the different projects</a:t>
            </a:r>
            <a:endParaRPr b="0" i="0" sz="1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Result on Zimmermann’s data set</a:t>
            </a:r>
            <a:endParaRPr/>
          </a:p>
        </p:txBody>
      </p:sp>
      <p:sp>
        <p:nvSpPr>
          <p:cNvPr id="191" name="Google Shape;191;p17"/>
          <p:cNvSpPr/>
          <p:nvPr/>
        </p:nvSpPr>
        <p:spPr>
          <a:xfrm>
            <a:off x="3159593" y="4363388"/>
            <a:ext cx="282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Parameters for different algorithms </a:t>
            </a:r>
            <a:endParaRPr b="0" i="0" sz="1400" u="none" cap="none" strike="noStrike">
              <a:solidFill>
                <a:srgbClr val="000000"/>
              </a:solidFill>
              <a:latin typeface="Arial"/>
              <a:ea typeface="Arial"/>
              <a:cs typeface="Arial"/>
              <a:sym typeface="Arial"/>
            </a:endParaRPr>
          </a:p>
        </p:txBody>
      </p:sp>
      <p:graphicFrame>
        <p:nvGraphicFramePr>
          <p:cNvPr id="192" name="Google Shape;192;p17"/>
          <p:cNvGraphicFramePr/>
          <p:nvPr/>
        </p:nvGraphicFramePr>
        <p:xfrm>
          <a:off x="595313" y="1117313"/>
          <a:ext cx="3000000" cy="3000000"/>
        </p:xfrm>
        <a:graphic>
          <a:graphicData uri="http://schemas.openxmlformats.org/drawingml/2006/table">
            <a:tbl>
              <a:tblPr>
                <a:noFill/>
                <a:tableStyleId>{549C77C0-68D5-46E5-BC25-A3E8AF7C4B8F}</a:tableStyleId>
              </a:tblPr>
              <a:tblGrid>
                <a:gridCol w="1209675"/>
                <a:gridCol w="2057400"/>
                <a:gridCol w="1533525"/>
                <a:gridCol w="3152775"/>
              </a:tblGrid>
              <a:tr h="457200">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Algorithm name</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Parameters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Dataset</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Range of Parameters</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125">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LogisticRegression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solver = 'liblinear', C = 1.0,max_iter = 1000, class_weight = {0: 0.125, 1: 0.875}</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Zimmermann’s data set(Zimmermann, 2007)</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solver = {‘newton-cg’, ‘lbfgs’, ‘liblinear’, ‘sag’, ‘saga’}</a:t>
                      </a:r>
                      <a:endParaRPr sz="1100">
                        <a:latin typeface="Calibri"/>
                        <a:ea typeface="Calibri"/>
                        <a:cs typeface="Calibri"/>
                        <a:sym typeface="Calibri"/>
                      </a:endParaRPr>
                    </a:p>
                    <a:p>
                      <a:pPr indent="0" lvl="0" marL="0" rtl="0" algn="ctr">
                        <a:lnSpc>
                          <a:spcPct val="107000"/>
                        </a:lnSpc>
                        <a:spcBef>
                          <a:spcPts val="0"/>
                        </a:spcBef>
                        <a:spcAft>
                          <a:spcPts val="0"/>
                        </a:spcAft>
                        <a:buNone/>
                      </a:pPr>
                      <a:r>
                        <a:rPr lang="en-US" sz="1100">
                          <a:latin typeface="Calibri"/>
                          <a:ea typeface="Calibri"/>
                          <a:cs typeface="Calibri"/>
                          <a:sym typeface="Calibri"/>
                        </a:rPr>
                        <a:t>C = {0.1, 1.0, 10.0}</a:t>
                      </a:r>
                      <a:endParaRPr sz="1100">
                        <a:latin typeface="Calibri"/>
                        <a:ea typeface="Calibri"/>
                        <a:cs typeface="Calibri"/>
                        <a:sym typeface="Calibri"/>
                      </a:endParaRPr>
                    </a:p>
                    <a:p>
                      <a:pPr indent="0" lvl="0" marL="0" rtl="0" algn="ctr">
                        <a:lnSpc>
                          <a:spcPct val="107000"/>
                        </a:lnSpc>
                        <a:spcBef>
                          <a:spcPts val="0"/>
                        </a:spcBef>
                        <a:spcAft>
                          <a:spcPts val="0"/>
                        </a:spcAft>
                        <a:buNone/>
                      </a:pPr>
                      <a:r>
                        <a:rPr lang="en-US" sz="1100">
                          <a:latin typeface="Calibri"/>
                          <a:ea typeface="Calibri"/>
                          <a:cs typeface="Calibri"/>
                          <a:sym typeface="Calibri"/>
                        </a:rPr>
                        <a:t>max_iter = {100, 1000}</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3900">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Random Forest with SMOTE</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n_estimators = 200, criterion = 'entropy'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Zimmermann’s data set(Zimmermann, 2007)</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n_estimators = {10, 20, 50, 100, 200}</a:t>
                      </a:r>
                      <a:endParaRPr sz="1100">
                        <a:latin typeface="Calibri"/>
                        <a:ea typeface="Calibri"/>
                        <a:cs typeface="Calibri"/>
                        <a:sym typeface="Calibri"/>
                      </a:endParaRPr>
                    </a:p>
                    <a:p>
                      <a:pPr indent="0" lvl="0" marL="0" rtl="0" algn="ctr">
                        <a:lnSpc>
                          <a:spcPct val="107000"/>
                        </a:lnSpc>
                        <a:spcBef>
                          <a:spcPts val="0"/>
                        </a:spcBef>
                        <a:spcAft>
                          <a:spcPts val="0"/>
                        </a:spcAft>
                        <a:buNone/>
                      </a:pPr>
                      <a:r>
                        <a:rPr lang="en-US" sz="1100">
                          <a:latin typeface="Calibri"/>
                          <a:ea typeface="Calibri"/>
                          <a:cs typeface="Calibri"/>
                          <a:sym typeface="Calibri"/>
                        </a:rPr>
                        <a:t>criterion = {‘gini’, 'entropy'}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3900">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Random Forest with SMOTEENN</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n_estimators = 200, criterion = 'entropy'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Zimmermann’s data set(Zimmermann, 2007)</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7000"/>
                        </a:lnSpc>
                        <a:spcBef>
                          <a:spcPts val="0"/>
                        </a:spcBef>
                        <a:spcAft>
                          <a:spcPts val="0"/>
                        </a:spcAft>
                        <a:buNone/>
                      </a:pPr>
                      <a:r>
                        <a:rPr lang="en-US" sz="1100">
                          <a:latin typeface="Calibri"/>
                          <a:ea typeface="Calibri"/>
                          <a:cs typeface="Calibri"/>
                          <a:sym typeface="Calibri"/>
                        </a:rPr>
                        <a:t>n_estimators = {10, 20, 50, 100, 200}</a:t>
                      </a:r>
                      <a:endParaRPr sz="1100">
                        <a:latin typeface="Calibri"/>
                        <a:ea typeface="Calibri"/>
                        <a:cs typeface="Calibri"/>
                        <a:sym typeface="Calibri"/>
                      </a:endParaRPr>
                    </a:p>
                    <a:p>
                      <a:pPr indent="0" lvl="0" marL="0" rtl="0" algn="ctr">
                        <a:lnSpc>
                          <a:spcPct val="107000"/>
                        </a:lnSpc>
                        <a:spcBef>
                          <a:spcPts val="0"/>
                        </a:spcBef>
                        <a:spcAft>
                          <a:spcPts val="0"/>
                        </a:spcAft>
                        <a:buNone/>
                      </a:pPr>
                      <a:r>
                        <a:rPr lang="en-US" sz="1100">
                          <a:latin typeface="Calibri"/>
                          <a:ea typeface="Calibri"/>
                          <a:cs typeface="Calibri"/>
                          <a:sym typeface="Calibri"/>
                        </a:rPr>
                        <a:t>criterion = {‘gini’, 'entropy'}</a:t>
                      </a:r>
                      <a:endParaRPr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Result on Zimmermann’s data set</a:t>
            </a:r>
            <a:endParaRPr/>
          </a:p>
        </p:txBody>
      </p:sp>
      <p:pic>
        <p:nvPicPr>
          <p:cNvPr id="199" name="Google Shape;199;p18"/>
          <p:cNvPicPr preferRelativeResize="0"/>
          <p:nvPr/>
        </p:nvPicPr>
        <p:blipFill rotWithShape="1">
          <a:blip r:embed="rId3">
            <a:alphaModFix/>
          </a:blip>
          <a:srcRect b="0" l="0" r="0" t="0"/>
          <a:stretch/>
        </p:blipFill>
        <p:spPr>
          <a:xfrm>
            <a:off x="1139952" y="825246"/>
            <a:ext cx="6864096" cy="3493008"/>
          </a:xfrm>
          <a:prstGeom prst="rect">
            <a:avLst/>
          </a:prstGeom>
          <a:noFill/>
          <a:ln>
            <a:noFill/>
          </a:ln>
        </p:spPr>
      </p:pic>
      <p:pic>
        <p:nvPicPr>
          <p:cNvPr id="200" name="Google Shape;200;p18"/>
          <p:cNvPicPr preferRelativeResize="0"/>
          <p:nvPr/>
        </p:nvPicPr>
        <p:blipFill rotWithShape="1">
          <a:blip r:embed="rId4">
            <a:alphaModFix/>
          </a:blip>
          <a:srcRect b="0" l="0" r="0" t="0"/>
          <a:stretch/>
        </p:blipFill>
        <p:spPr>
          <a:xfrm>
            <a:off x="1139952" y="825246"/>
            <a:ext cx="6864096" cy="3493008"/>
          </a:xfrm>
          <a:prstGeom prst="rect">
            <a:avLst/>
          </a:prstGeom>
          <a:noFill/>
          <a:ln>
            <a:noFill/>
          </a:ln>
        </p:spPr>
      </p:pic>
      <p:pic>
        <p:nvPicPr>
          <p:cNvPr id="201" name="Google Shape;201;p18"/>
          <p:cNvPicPr preferRelativeResize="0"/>
          <p:nvPr/>
        </p:nvPicPr>
        <p:blipFill rotWithShape="1">
          <a:blip r:embed="rId5">
            <a:alphaModFix/>
          </a:blip>
          <a:srcRect b="0" l="0" r="0" t="0"/>
          <a:stretch/>
        </p:blipFill>
        <p:spPr>
          <a:xfrm>
            <a:off x="1139952" y="828294"/>
            <a:ext cx="6864096" cy="3486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19"/>
          <p:cNvPicPr preferRelativeResize="0"/>
          <p:nvPr/>
        </p:nvPicPr>
        <p:blipFill rotWithShape="1">
          <a:blip r:embed="rId3">
            <a:alphaModFix/>
          </a:blip>
          <a:srcRect b="0" l="0" r="0" t="0"/>
          <a:stretch/>
        </p:blipFill>
        <p:spPr>
          <a:xfrm>
            <a:off x="248025" y="245036"/>
            <a:ext cx="3557553" cy="4343400"/>
          </a:xfrm>
          <a:prstGeom prst="rect">
            <a:avLst/>
          </a:prstGeom>
          <a:noFill/>
          <a:ln>
            <a:noFill/>
          </a:ln>
        </p:spPr>
      </p:pic>
      <p:pic>
        <p:nvPicPr>
          <p:cNvPr id="208" name="Google Shape;208;p19"/>
          <p:cNvPicPr preferRelativeResize="0"/>
          <p:nvPr/>
        </p:nvPicPr>
        <p:blipFill rotWithShape="1">
          <a:blip r:embed="rId4">
            <a:alphaModFix/>
          </a:blip>
          <a:srcRect b="0" l="0" r="0" t="0"/>
          <a:stretch/>
        </p:blipFill>
        <p:spPr>
          <a:xfrm>
            <a:off x="3847414" y="245036"/>
            <a:ext cx="3885894" cy="434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2"/>
          <p:cNvSpPr txBox="1"/>
          <p:nvPr>
            <p:ph type="title"/>
          </p:nvPr>
        </p:nvSpPr>
        <p:spPr>
          <a:xfrm>
            <a:off x="457200" y="404875"/>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MOTIVATION</a:t>
            </a:r>
            <a:endParaRPr/>
          </a:p>
        </p:txBody>
      </p:sp>
      <p:sp>
        <p:nvSpPr>
          <p:cNvPr id="59" name="Google Shape;59;p2"/>
          <p:cNvSpPr txBox="1"/>
          <p:nvPr>
            <p:ph idx="1" type="body"/>
          </p:nvPr>
        </p:nvSpPr>
        <p:spPr>
          <a:xfrm>
            <a:off x="457200" y="1232375"/>
            <a:ext cx="8229600" cy="3429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800"/>
              </a:spcBef>
              <a:spcAft>
                <a:spcPts val="0"/>
              </a:spcAft>
              <a:buSzPts val="1800"/>
              <a:buFont typeface="Calibri"/>
              <a:buChar char="●"/>
            </a:pPr>
            <a:r>
              <a:rPr lang="en-US" sz="1800">
                <a:latin typeface="Calibri"/>
                <a:ea typeface="Calibri"/>
                <a:cs typeface="Calibri"/>
                <a:sym typeface="Calibri"/>
              </a:rPr>
              <a:t>The effort in finding and fixing bugs in a software will consume near 80% of the budget of a software development</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US" sz="1800">
                <a:latin typeface="Calibri"/>
                <a:ea typeface="Calibri"/>
                <a:cs typeface="Calibri"/>
                <a:sym typeface="Calibri"/>
              </a:rPr>
              <a:t>Large open-source software have many independent features which make it become a good target in machine learning</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US" sz="1800">
                <a:latin typeface="Calibri"/>
                <a:ea typeface="Calibri"/>
                <a:cs typeface="Calibri"/>
                <a:sym typeface="Calibri"/>
              </a:rPr>
              <a:t>Version control tools and website like github makes it possible to extract features and form the dataset</a:t>
            </a:r>
            <a:endParaRPr sz="18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75b81782a2_3_9"/>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Conclusion</a:t>
            </a:r>
            <a:endParaRPr/>
          </a:p>
        </p:txBody>
      </p:sp>
      <p:sp>
        <p:nvSpPr>
          <p:cNvPr id="215" name="Google Shape;215;g75b81782a2_3_9"/>
          <p:cNvSpPr txBox="1"/>
          <p:nvPr/>
        </p:nvSpPr>
        <p:spPr>
          <a:xfrm>
            <a:off x="502650" y="873700"/>
            <a:ext cx="8138700" cy="4457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2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All machine learning algorithms can achieve 70% - 85% accuracy score without any data preprocessing methods.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Logistic regression, random forest and neural networks behave better after syn sampling within the same open source software on  D'Ambros’ dataset.</a:t>
            </a:r>
            <a:endParaRPr sz="1800">
              <a:solidFill>
                <a:schemeClr val="dk1"/>
              </a:solidFill>
              <a:latin typeface="Calibri"/>
              <a:ea typeface="Calibri"/>
              <a:cs typeface="Calibri"/>
              <a:sym typeface="Calibri"/>
            </a:endParaRPr>
          </a:p>
          <a:p>
            <a:pPr indent="-342900" lvl="0" marL="457200" rtl="0" algn="just">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f1 score cross the projects when using Eclipse_JDT_Core, Equinox_Framework as train set are better on  D'Ambros’ dataset.</a:t>
            </a:r>
            <a:endParaRPr sz="1800">
              <a:solidFill>
                <a:schemeClr val="dk1"/>
              </a:solidFill>
              <a:latin typeface="Calibri"/>
              <a:ea typeface="Calibri"/>
              <a:cs typeface="Calibri"/>
              <a:sym typeface="Calibri"/>
            </a:endParaRPr>
          </a:p>
          <a:p>
            <a:pPr indent="-342900" lvl="0" marL="457200" rtl="0" algn="just">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recall score and f1 score after using random forest with data preprocessing on Zimmermann’s data are much better than Zimmermann’s result.</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References</a:t>
            </a:r>
            <a:endParaRPr b="0">
              <a:solidFill>
                <a:srgbClr val="595959"/>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22" name="Google Shape;222;p20"/>
          <p:cNvSpPr txBox="1"/>
          <p:nvPr>
            <p:ph idx="1" type="body"/>
          </p:nvPr>
        </p:nvSpPr>
        <p:spPr>
          <a:xfrm>
            <a:off x="457200" y="1568150"/>
            <a:ext cx="8229600" cy="2929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600"/>
              </a:spcBef>
              <a:spcAft>
                <a:spcPts val="0"/>
              </a:spcAft>
              <a:buSzPts val="1400"/>
              <a:buNone/>
            </a:pPr>
            <a:r>
              <a:rPr lang="en-US" sz="1100">
                <a:solidFill>
                  <a:srgbClr val="222222"/>
                </a:solidFill>
                <a:highlight>
                  <a:srgbClr val="FFFFFF"/>
                </a:highlight>
                <a:latin typeface="Arial"/>
                <a:ea typeface="Arial"/>
                <a:cs typeface="Arial"/>
                <a:sym typeface="Arial"/>
              </a:rPr>
              <a:t>[1] Tassey, G. (2002). The economic impacts of inadequate infrastructure for software testing. </a:t>
            </a:r>
            <a:r>
              <a:rPr i="1" lang="en-US" sz="1100">
                <a:solidFill>
                  <a:srgbClr val="222222"/>
                </a:solidFill>
                <a:highlight>
                  <a:srgbClr val="FFFFFF"/>
                </a:highlight>
                <a:latin typeface="Arial"/>
                <a:ea typeface="Arial"/>
                <a:cs typeface="Arial"/>
                <a:sym typeface="Arial"/>
              </a:rPr>
              <a:t>National Institute of Standards and Technology, RTI Project</a:t>
            </a:r>
            <a:r>
              <a:rPr lang="en-US" sz="1100">
                <a:solidFill>
                  <a:srgbClr val="222222"/>
                </a:solidFill>
                <a:highlight>
                  <a:srgbClr val="FFFFFF"/>
                </a:highlight>
                <a:latin typeface="Arial"/>
                <a:ea typeface="Arial"/>
                <a:cs typeface="Arial"/>
                <a:sym typeface="Arial"/>
              </a:rPr>
              <a:t>, </a:t>
            </a:r>
            <a:r>
              <a:rPr i="1" lang="en-US" sz="1100">
                <a:solidFill>
                  <a:srgbClr val="222222"/>
                </a:solidFill>
                <a:highlight>
                  <a:srgbClr val="FFFFFF"/>
                </a:highlight>
                <a:latin typeface="Arial"/>
                <a:ea typeface="Arial"/>
                <a:cs typeface="Arial"/>
                <a:sym typeface="Arial"/>
              </a:rPr>
              <a:t>7007</a:t>
            </a:r>
            <a:r>
              <a:rPr lang="en-US" sz="1100">
                <a:solidFill>
                  <a:srgbClr val="222222"/>
                </a:solidFill>
                <a:highlight>
                  <a:srgbClr val="FFFFFF"/>
                </a:highlight>
                <a:latin typeface="Arial"/>
                <a:ea typeface="Arial"/>
                <a:cs typeface="Arial"/>
                <a:sym typeface="Arial"/>
              </a:rPr>
              <a:t>(011), 429-489.</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SzPts val="1400"/>
              <a:buNone/>
            </a:pPr>
            <a:r>
              <a:rPr lang="en-US" sz="1100">
                <a:solidFill>
                  <a:srgbClr val="222222"/>
                </a:solidFill>
                <a:highlight>
                  <a:srgbClr val="FFFFFF"/>
                </a:highlight>
                <a:latin typeface="Arial"/>
                <a:ea typeface="Arial"/>
                <a:cs typeface="Arial"/>
                <a:sym typeface="Arial"/>
              </a:rPr>
              <a:t>[2] Akiyama, F. (1971, August). An Example of Software System Debugging. In </a:t>
            </a:r>
            <a:r>
              <a:rPr i="1" lang="en-US" sz="1100">
                <a:solidFill>
                  <a:srgbClr val="222222"/>
                </a:solidFill>
                <a:highlight>
                  <a:srgbClr val="FFFFFF"/>
                </a:highlight>
                <a:latin typeface="Arial"/>
                <a:ea typeface="Arial"/>
                <a:cs typeface="Arial"/>
                <a:sym typeface="Arial"/>
              </a:rPr>
              <a:t>IFIP Congress (1)</a:t>
            </a:r>
            <a:r>
              <a:rPr lang="en-US" sz="1100">
                <a:solidFill>
                  <a:srgbClr val="222222"/>
                </a:solidFill>
                <a:highlight>
                  <a:srgbClr val="FFFFFF"/>
                </a:highlight>
                <a:latin typeface="Arial"/>
                <a:ea typeface="Arial"/>
                <a:cs typeface="Arial"/>
                <a:sym typeface="Arial"/>
              </a:rPr>
              <a:t> (Vol. 71, pp. 353-359).</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SzPts val="1400"/>
              <a:buNone/>
            </a:pPr>
            <a:r>
              <a:rPr lang="en-US" sz="1100">
                <a:solidFill>
                  <a:srgbClr val="222222"/>
                </a:solidFill>
                <a:highlight>
                  <a:srgbClr val="FFFFFF"/>
                </a:highlight>
                <a:latin typeface="Arial"/>
                <a:ea typeface="Arial"/>
                <a:cs typeface="Arial"/>
                <a:sym typeface="Arial"/>
              </a:rPr>
              <a:t>[3] Kamei, Y., &amp; Shihab, E. (2016, March). Defect prediction: Accomplishments and future challenges. In </a:t>
            </a:r>
            <a:r>
              <a:rPr i="1" lang="en-US" sz="1100">
                <a:solidFill>
                  <a:srgbClr val="222222"/>
                </a:solidFill>
                <a:highlight>
                  <a:srgbClr val="FFFFFF"/>
                </a:highlight>
                <a:latin typeface="Arial"/>
                <a:ea typeface="Arial"/>
                <a:cs typeface="Arial"/>
                <a:sym typeface="Arial"/>
              </a:rPr>
              <a:t>2016 IEEE 23rd international conference on software analysis, evolution, and reengineering (SANER)</a:t>
            </a:r>
            <a:r>
              <a:rPr lang="en-US" sz="1100">
                <a:solidFill>
                  <a:srgbClr val="222222"/>
                </a:solidFill>
                <a:highlight>
                  <a:srgbClr val="FFFFFF"/>
                </a:highlight>
                <a:latin typeface="Arial"/>
                <a:ea typeface="Arial"/>
                <a:cs typeface="Arial"/>
                <a:sym typeface="Arial"/>
              </a:rPr>
              <a:t> (Vol. 5, pp. 33-45).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SzPts val="1400"/>
              <a:buNone/>
            </a:pPr>
            <a:r>
              <a:rPr lang="en-US" sz="1100">
                <a:solidFill>
                  <a:srgbClr val="222222"/>
                </a:solidFill>
                <a:highlight>
                  <a:srgbClr val="FFFFFF"/>
                </a:highlight>
                <a:latin typeface="Arial"/>
                <a:ea typeface="Arial"/>
                <a:cs typeface="Arial"/>
                <a:sym typeface="Arial"/>
              </a:rPr>
              <a:t>[4] Tantithamthavorn, C., McIntosh, S., Hassan, A. E., &amp; Matsumoto, K. (2016, May). Automated parameter optimization of classification techniques for defect prediction models. In </a:t>
            </a:r>
            <a:r>
              <a:rPr i="1" lang="en-US" sz="1100">
                <a:solidFill>
                  <a:srgbClr val="222222"/>
                </a:solidFill>
                <a:highlight>
                  <a:srgbClr val="FFFFFF"/>
                </a:highlight>
                <a:latin typeface="Arial"/>
                <a:ea typeface="Arial"/>
                <a:cs typeface="Arial"/>
                <a:sym typeface="Arial"/>
              </a:rPr>
              <a:t>2016 IEEE/ACM 38th International Conference on Software Engineering (ICSE)</a:t>
            </a:r>
            <a:r>
              <a:rPr lang="en-US" sz="1100">
                <a:solidFill>
                  <a:srgbClr val="222222"/>
                </a:solidFill>
                <a:highlight>
                  <a:srgbClr val="FFFFFF"/>
                </a:highlight>
                <a:latin typeface="Arial"/>
                <a:ea typeface="Arial"/>
                <a:cs typeface="Arial"/>
                <a:sym typeface="Arial"/>
              </a:rPr>
              <a:t> (pp. 321-332).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SzPts val="1400"/>
              <a:buNone/>
            </a:pPr>
            <a:r>
              <a:rPr lang="en-US" sz="1100">
                <a:solidFill>
                  <a:srgbClr val="222222"/>
                </a:solidFill>
                <a:highlight>
                  <a:srgbClr val="FFFFFF"/>
                </a:highlight>
                <a:latin typeface="Arial"/>
                <a:ea typeface="Arial"/>
                <a:cs typeface="Arial"/>
                <a:sym typeface="Arial"/>
              </a:rPr>
              <a:t>[5] Tóth, Z., Gyimesi, P., &amp; Ferenc, R. (2016, July). A public bug database of github projects and its application in bug prediction. In </a:t>
            </a:r>
            <a:r>
              <a:rPr i="1" lang="en-US" sz="1100">
                <a:solidFill>
                  <a:srgbClr val="222222"/>
                </a:solidFill>
                <a:highlight>
                  <a:srgbClr val="FFFFFF"/>
                </a:highlight>
                <a:latin typeface="Arial"/>
                <a:ea typeface="Arial"/>
                <a:cs typeface="Arial"/>
                <a:sym typeface="Arial"/>
              </a:rPr>
              <a:t>International Conference on Computational Science and Its Applications</a:t>
            </a:r>
            <a:r>
              <a:rPr lang="en-US" sz="1100">
                <a:solidFill>
                  <a:srgbClr val="222222"/>
                </a:solidFill>
                <a:highlight>
                  <a:srgbClr val="FFFFFF"/>
                </a:highlight>
                <a:latin typeface="Arial"/>
                <a:ea typeface="Arial"/>
                <a:cs typeface="Arial"/>
                <a:sym typeface="Arial"/>
              </a:rPr>
              <a:t> (pp. 625-638). Springer, Cham.</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SzPts val="1400"/>
              <a:buNone/>
            </a:pPr>
            <a:r>
              <a:rPr lang="en-US" sz="1100">
                <a:solidFill>
                  <a:srgbClr val="222222"/>
                </a:solidFill>
                <a:highlight>
                  <a:srgbClr val="FFFFFF"/>
                </a:highlight>
                <a:latin typeface="Arial"/>
                <a:ea typeface="Arial"/>
                <a:cs typeface="Arial"/>
                <a:sym typeface="Arial"/>
              </a:rPr>
              <a:t>[6] Xia, X., Lo, D., Wang, X., Yang, X., Li, S., &amp; Sun, J. (2013, March). A comparative study of supervised learning algorithms for re-opened bug prediction. In </a:t>
            </a:r>
            <a:r>
              <a:rPr i="1" lang="en-US" sz="1100">
                <a:solidFill>
                  <a:srgbClr val="222222"/>
                </a:solidFill>
                <a:highlight>
                  <a:srgbClr val="FFFFFF"/>
                </a:highlight>
                <a:latin typeface="Arial"/>
                <a:ea typeface="Arial"/>
                <a:cs typeface="Arial"/>
                <a:sym typeface="Arial"/>
              </a:rPr>
              <a:t>2013 17th European Conference on Software Maintenance and Reengineering</a:t>
            </a:r>
            <a:r>
              <a:rPr lang="en-US" sz="1100">
                <a:solidFill>
                  <a:srgbClr val="222222"/>
                </a:solidFill>
                <a:highlight>
                  <a:srgbClr val="FFFFFF"/>
                </a:highlight>
                <a:latin typeface="Arial"/>
                <a:ea typeface="Arial"/>
                <a:cs typeface="Arial"/>
                <a:sym typeface="Arial"/>
              </a:rPr>
              <a:t> (pp. 331-334).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SzPts val="1400"/>
              <a:buNone/>
            </a:pPr>
            <a:r>
              <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1400"/>
              <a:buNone/>
            </a:pPr>
            <a:r>
              <a:t/>
            </a:r>
            <a:endParaRPr/>
          </a:p>
        </p:txBody>
      </p:sp>
      <p:sp>
        <p:nvSpPr>
          <p:cNvPr id="223" name="Google Shape;223;p20"/>
          <p:cNvSpPr txBox="1"/>
          <p:nvPr>
            <p:ph idx="1" type="body"/>
          </p:nvPr>
        </p:nvSpPr>
        <p:spPr>
          <a:xfrm>
            <a:off x="457200" y="907050"/>
            <a:ext cx="8229600" cy="78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400"/>
              <a:buNone/>
            </a:pPr>
            <a:r>
              <a:rPr lang="en-US" sz="2400">
                <a:latin typeface="Calibri"/>
                <a:ea typeface="Calibri"/>
                <a:cs typeface="Calibri"/>
                <a:sym typeface="Calibri"/>
              </a:rPr>
              <a:t>Thank you to Dr. Nick Sahinidis and Dr. Ploskas</a:t>
            </a:r>
            <a:endParaRPr sz="1500">
              <a:latin typeface="Arial"/>
              <a:ea typeface="Arial"/>
              <a:cs typeface="Arial"/>
              <a:sym typeface="Arial"/>
            </a:endParaRPr>
          </a:p>
          <a:p>
            <a:pPr indent="0" lvl="0" marL="0" rtl="0" algn="l">
              <a:lnSpc>
                <a:spcPct val="100000"/>
              </a:lnSpc>
              <a:spcBef>
                <a:spcPts val="600"/>
              </a:spcBef>
              <a:spcAft>
                <a:spcPts val="0"/>
              </a:spcAft>
              <a:buSzPts val="1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References</a:t>
            </a:r>
            <a:endParaRPr/>
          </a:p>
        </p:txBody>
      </p:sp>
      <p:sp>
        <p:nvSpPr>
          <p:cNvPr id="230" name="Google Shape;230;p21"/>
          <p:cNvSpPr txBox="1"/>
          <p:nvPr>
            <p:ph idx="1" type="body"/>
          </p:nvPr>
        </p:nvSpPr>
        <p:spPr>
          <a:xfrm>
            <a:off x="457200" y="1055025"/>
            <a:ext cx="8229600" cy="3429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[7] Zhang, F., Zheng, Q., Zou, Y., &amp; Hassan, A. E. (2016, May). Cross-project defect prediction using a connectivity-based unsupervised classifier. In </a:t>
            </a:r>
            <a:r>
              <a:rPr i="1" lang="en-US" sz="1100">
                <a:solidFill>
                  <a:srgbClr val="222222"/>
                </a:solidFill>
                <a:highlight>
                  <a:srgbClr val="FFFFFF"/>
                </a:highlight>
                <a:latin typeface="Arial"/>
                <a:ea typeface="Arial"/>
                <a:cs typeface="Arial"/>
                <a:sym typeface="Arial"/>
              </a:rPr>
              <a:t>Proceedings of the 38th International Conference on Software Engineering</a:t>
            </a:r>
            <a:r>
              <a:rPr lang="en-US" sz="1100">
                <a:solidFill>
                  <a:srgbClr val="222222"/>
                </a:solidFill>
                <a:highlight>
                  <a:srgbClr val="FFFFFF"/>
                </a:highlight>
                <a:latin typeface="Arial"/>
                <a:ea typeface="Arial"/>
                <a:cs typeface="Arial"/>
                <a:sym typeface="Arial"/>
              </a:rPr>
              <a:t> (pp. 309-320). ACM.</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[8] Couto, C., Pires, P., Valente, M. T., Bigonha, R. S., &amp; Anquetil, N. (2014). Predicting software defects with causality tests. </a:t>
            </a:r>
            <a:r>
              <a:rPr i="1" lang="en-US" sz="1100">
                <a:solidFill>
                  <a:srgbClr val="222222"/>
                </a:solidFill>
                <a:highlight>
                  <a:srgbClr val="FFFFFF"/>
                </a:highlight>
                <a:latin typeface="Arial"/>
                <a:ea typeface="Arial"/>
                <a:cs typeface="Arial"/>
                <a:sym typeface="Arial"/>
              </a:rPr>
              <a:t>Journal of Systems and Software</a:t>
            </a:r>
            <a:r>
              <a:rPr lang="en-US" sz="1100">
                <a:solidFill>
                  <a:srgbClr val="222222"/>
                </a:solidFill>
                <a:highlight>
                  <a:srgbClr val="FFFFFF"/>
                </a:highlight>
                <a:latin typeface="Arial"/>
                <a:ea typeface="Arial"/>
                <a:cs typeface="Arial"/>
                <a:sym typeface="Arial"/>
              </a:rPr>
              <a:t>, </a:t>
            </a:r>
            <a:r>
              <a:rPr i="1" lang="en-US" sz="1100">
                <a:solidFill>
                  <a:srgbClr val="222222"/>
                </a:solidFill>
                <a:highlight>
                  <a:srgbClr val="FFFFFF"/>
                </a:highlight>
                <a:latin typeface="Arial"/>
                <a:ea typeface="Arial"/>
                <a:cs typeface="Arial"/>
                <a:sym typeface="Arial"/>
              </a:rPr>
              <a:t>93</a:t>
            </a:r>
            <a:r>
              <a:rPr lang="en-US" sz="1100">
                <a:solidFill>
                  <a:srgbClr val="222222"/>
                </a:solidFill>
                <a:highlight>
                  <a:srgbClr val="FFFFFF"/>
                </a:highlight>
                <a:latin typeface="Arial"/>
                <a:ea typeface="Arial"/>
                <a:cs typeface="Arial"/>
                <a:sym typeface="Arial"/>
              </a:rPr>
              <a:t>, 24-41.</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[9] Osman, H., Ghafari, M., &amp; Nierstrasz, O. (2017, February). Hyperparameter optimization to improve bug prediction accuracy. In </a:t>
            </a:r>
            <a:r>
              <a:rPr i="1" lang="en-US" sz="1100">
                <a:solidFill>
                  <a:srgbClr val="222222"/>
                </a:solidFill>
                <a:highlight>
                  <a:srgbClr val="FFFFFF"/>
                </a:highlight>
                <a:latin typeface="Arial"/>
                <a:ea typeface="Arial"/>
                <a:cs typeface="Arial"/>
                <a:sym typeface="Arial"/>
              </a:rPr>
              <a:t>2017 IEEE Workshop on Machine Learning Techniques for Software Quality Evaluation (MaLTeSQuE)</a:t>
            </a:r>
            <a:r>
              <a:rPr lang="en-US" sz="1100">
                <a:solidFill>
                  <a:srgbClr val="222222"/>
                </a:solidFill>
                <a:highlight>
                  <a:srgbClr val="FFFFFF"/>
                </a:highlight>
                <a:latin typeface="Arial"/>
                <a:ea typeface="Arial"/>
                <a:cs typeface="Arial"/>
                <a:sym typeface="Arial"/>
              </a:rPr>
              <a:t> (pp. 33-38).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[10] Kamei, Y., Matsumoto, S., Monden, A., Matsumoto, K. I., Adams, B., &amp; Hassan, A. E. (2010, September). Revisiting common bug prediction findings using effort-aware models. In </a:t>
            </a:r>
            <a:r>
              <a:rPr i="1" lang="en-US" sz="1100">
                <a:solidFill>
                  <a:srgbClr val="222222"/>
                </a:solidFill>
                <a:highlight>
                  <a:srgbClr val="FFFFFF"/>
                </a:highlight>
                <a:latin typeface="Arial"/>
                <a:ea typeface="Arial"/>
                <a:cs typeface="Arial"/>
                <a:sym typeface="Arial"/>
              </a:rPr>
              <a:t>2010 IEEE International Conference on Software Maintenance</a:t>
            </a:r>
            <a:r>
              <a:rPr lang="en-US" sz="1100">
                <a:solidFill>
                  <a:srgbClr val="222222"/>
                </a:solidFill>
                <a:highlight>
                  <a:srgbClr val="FFFFFF"/>
                </a:highlight>
                <a:latin typeface="Arial"/>
                <a:ea typeface="Arial"/>
                <a:cs typeface="Arial"/>
                <a:sym typeface="Arial"/>
              </a:rPr>
              <a:t> (pp. 1-10).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[11] Shivaji, S., Whitehead Jr, E. J., Akella, R., &amp; Kim, S. (2009, November). Reducing features to improve bug prediction. In </a:t>
            </a:r>
            <a:r>
              <a:rPr i="1" lang="en-US" sz="1100">
                <a:solidFill>
                  <a:srgbClr val="222222"/>
                </a:solidFill>
                <a:highlight>
                  <a:srgbClr val="FFFFFF"/>
                </a:highlight>
                <a:latin typeface="Arial"/>
                <a:ea typeface="Arial"/>
                <a:cs typeface="Arial"/>
                <a:sym typeface="Arial"/>
              </a:rPr>
              <a:t>2009 IEEE/ACM International Conference on Automated Software Engineering</a:t>
            </a:r>
            <a:r>
              <a:rPr lang="en-US" sz="1100">
                <a:solidFill>
                  <a:srgbClr val="222222"/>
                </a:solidFill>
                <a:highlight>
                  <a:srgbClr val="FFFFFF"/>
                </a:highlight>
                <a:latin typeface="Arial"/>
                <a:ea typeface="Arial"/>
                <a:cs typeface="Arial"/>
                <a:sym typeface="Arial"/>
              </a:rPr>
              <a:t> (pp. 600-604).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[12]  Zimmermann, T., Premraj, R., &amp; Zeller, A. (2007, May). Predicting defects for eclipse. In </a:t>
            </a:r>
            <a:r>
              <a:rPr i="1" lang="en-US" sz="1100">
                <a:solidFill>
                  <a:srgbClr val="222222"/>
                </a:solidFill>
                <a:highlight>
                  <a:srgbClr val="FFFFFF"/>
                </a:highlight>
                <a:latin typeface="Arial"/>
                <a:ea typeface="Arial"/>
                <a:cs typeface="Arial"/>
                <a:sym typeface="Arial"/>
              </a:rPr>
              <a:t>Third International Workshop on Predictor Models in Software Engineering (PROMISE'07: ICSE Workshops 2007)</a:t>
            </a:r>
            <a:r>
              <a:rPr lang="en-US" sz="1100">
                <a:solidFill>
                  <a:srgbClr val="222222"/>
                </a:solidFill>
                <a:highlight>
                  <a:srgbClr val="FFFFFF"/>
                </a:highlight>
                <a:latin typeface="Arial"/>
                <a:ea typeface="Arial"/>
                <a:cs typeface="Arial"/>
                <a:sym typeface="Arial"/>
              </a:rPr>
              <a:t> (pp. 9-9).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[13] Jureczko, M., &amp; Madeyski, L. (2010, September). Towards identifying software project clusters with regard to defect prediction. In </a:t>
            </a:r>
            <a:r>
              <a:rPr i="1" lang="en-US" sz="1100">
                <a:solidFill>
                  <a:srgbClr val="222222"/>
                </a:solidFill>
                <a:highlight>
                  <a:srgbClr val="FFFFFF"/>
                </a:highlight>
                <a:latin typeface="Arial"/>
                <a:ea typeface="Arial"/>
                <a:cs typeface="Arial"/>
                <a:sym typeface="Arial"/>
              </a:rPr>
              <a:t>Proceedings of the 6th International Conference on Predictive Models in Software Engineering</a:t>
            </a:r>
            <a:r>
              <a:rPr lang="en-US" sz="1100">
                <a:solidFill>
                  <a:srgbClr val="222222"/>
                </a:solidFill>
                <a:highlight>
                  <a:srgbClr val="FFFFFF"/>
                </a:highlight>
                <a:latin typeface="Arial"/>
                <a:ea typeface="Arial"/>
                <a:cs typeface="Arial"/>
                <a:sym typeface="Arial"/>
              </a:rPr>
              <a:t> (p. 9). ACM.</a:t>
            </a:r>
            <a:endParaRPr sz="1100">
              <a:solidFill>
                <a:srgbClr val="222222"/>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1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References</a:t>
            </a:r>
            <a:endParaRPr/>
          </a:p>
        </p:txBody>
      </p:sp>
      <p:sp>
        <p:nvSpPr>
          <p:cNvPr id="237" name="Google Shape;237;p22"/>
          <p:cNvSpPr txBox="1"/>
          <p:nvPr>
            <p:ph idx="1" type="body"/>
          </p:nvPr>
        </p:nvSpPr>
        <p:spPr>
          <a:xfrm>
            <a:off x="457200" y="971550"/>
            <a:ext cx="8229600" cy="3429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[14] Kim, S., Zhang, H., Wu, R., &amp; Gong, L. (2011, May). Dealing with noise in defect prediction. In </a:t>
            </a:r>
            <a:r>
              <a:rPr i="1" lang="en-US" sz="1100">
                <a:solidFill>
                  <a:srgbClr val="222222"/>
                </a:solidFill>
                <a:highlight>
                  <a:srgbClr val="FFFFFF"/>
                </a:highlight>
                <a:latin typeface="Arial"/>
                <a:ea typeface="Arial"/>
                <a:cs typeface="Arial"/>
                <a:sym typeface="Arial"/>
              </a:rPr>
              <a:t>2011 33rd International Conference on Software Engineering (ICSE)</a:t>
            </a:r>
            <a:r>
              <a:rPr lang="en-US" sz="1100">
                <a:solidFill>
                  <a:srgbClr val="222222"/>
                </a:solidFill>
                <a:highlight>
                  <a:srgbClr val="FFFFFF"/>
                </a:highlight>
                <a:latin typeface="Arial"/>
                <a:ea typeface="Arial"/>
                <a:cs typeface="Arial"/>
                <a:sym typeface="Arial"/>
              </a:rPr>
              <a:t> (pp. 481-490).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[15] Shihab, E., Ihara, A., Kamei, Y., Ibrahim, W. M., Ohira, M., Adams, B., ... &amp; Matsumoto, K. I. (2010, October). Predicting re-opened bugs: A case study on the eclipse project. In </a:t>
            </a:r>
            <a:r>
              <a:rPr i="1" lang="en-US" sz="1100">
                <a:solidFill>
                  <a:srgbClr val="222222"/>
                </a:solidFill>
                <a:highlight>
                  <a:srgbClr val="FFFFFF"/>
                </a:highlight>
                <a:latin typeface="Arial"/>
                <a:ea typeface="Arial"/>
                <a:cs typeface="Arial"/>
                <a:sym typeface="Arial"/>
              </a:rPr>
              <a:t>2010 17th Working Conference on Reverse Engineering</a:t>
            </a:r>
            <a:r>
              <a:rPr lang="en-US" sz="1100">
                <a:solidFill>
                  <a:srgbClr val="222222"/>
                </a:solidFill>
                <a:highlight>
                  <a:srgbClr val="FFFFFF"/>
                </a:highlight>
                <a:latin typeface="Arial"/>
                <a:ea typeface="Arial"/>
                <a:cs typeface="Arial"/>
                <a:sym typeface="Arial"/>
              </a:rPr>
              <a:t> (pp. 249-258).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[16] Shihab, E., Ihara, A., Kamei, Y., Ibrahim, W. M., Ohira, M., Adams, B., ... &amp; Matsumoto, K. I. (2013). Studying re-opened bugs in open source software. </a:t>
            </a:r>
            <a:r>
              <a:rPr i="1" lang="en-US" sz="1100">
                <a:solidFill>
                  <a:srgbClr val="222222"/>
                </a:solidFill>
                <a:highlight>
                  <a:srgbClr val="FFFFFF"/>
                </a:highlight>
                <a:latin typeface="Arial"/>
                <a:ea typeface="Arial"/>
                <a:cs typeface="Arial"/>
                <a:sym typeface="Arial"/>
              </a:rPr>
              <a:t>Empirical Software Engineering</a:t>
            </a:r>
            <a:r>
              <a:rPr lang="en-US" sz="1100">
                <a:solidFill>
                  <a:srgbClr val="222222"/>
                </a:solidFill>
                <a:highlight>
                  <a:srgbClr val="FFFFFF"/>
                </a:highlight>
                <a:latin typeface="Arial"/>
                <a:ea typeface="Arial"/>
                <a:cs typeface="Arial"/>
                <a:sym typeface="Arial"/>
              </a:rPr>
              <a:t>, </a:t>
            </a:r>
            <a:r>
              <a:rPr i="1" lang="en-US" sz="1100">
                <a:solidFill>
                  <a:srgbClr val="222222"/>
                </a:solidFill>
                <a:highlight>
                  <a:srgbClr val="FFFFFF"/>
                </a:highlight>
                <a:latin typeface="Arial"/>
                <a:ea typeface="Arial"/>
                <a:cs typeface="Arial"/>
                <a:sym typeface="Arial"/>
              </a:rPr>
              <a:t>18</a:t>
            </a:r>
            <a:r>
              <a:rPr lang="en-US" sz="1100">
                <a:solidFill>
                  <a:srgbClr val="222222"/>
                </a:solidFill>
                <a:highlight>
                  <a:srgbClr val="FFFFFF"/>
                </a:highlight>
                <a:latin typeface="Arial"/>
                <a:ea typeface="Arial"/>
                <a:cs typeface="Arial"/>
                <a:sym typeface="Arial"/>
              </a:rPr>
              <a:t>(5), 1005-1042.</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[17] D'Ambros, M., Lanza, M., &amp; Robbes, R. (2010, May). An extensive comparison of bug prediction approaches. In </a:t>
            </a:r>
            <a:r>
              <a:rPr i="1" lang="en-US" sz="1100">
                <a:solidFill>
                  <a:srgbClr val="222222"/>
                </a:solidFill>
                <a:highlight>
                  <a:srgbClr val="FFFFFF"/>
                </a:highlight>
                <a:latin typeface="Arial"/>
                <a:ea typeface="Arial"/>
                <a:cs typeface="Arial"/>
                <a:sym typeface="Arial"/>
              </a:rPr>
              <a:t>2010 7th IEEE Working Conference on Mining Software Repositories (MSR 2010)</a:t>
            </a:r>
            <a:r>
              <a:rPr lang="en-US" sz="1100">
                <a:solidFill>
                  <a:srgbClr val="222222"/>
                </a:solidFill>
                <a:highlight>
                  <a:srgbClr val="FFFFFF"/>
                </a:highlight>
                <a:latin typeface="Arial"/>
                <a:ea typeface="Arial"/>
                <a:cs typeface="Arial"/>
                <a:sym typeface="Arial"/>
              </a:rPr>
              <a:t> (pp. 31-41). IEEE.</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[18] Shirabad, J. S., &amp; Menzies, T. J. (2005). The PROMISE repository of software engineering databases. School of Information Technology and Engineering, University of Ottawa, Canada, 24.</a:t>
            </a:r>
            <a:endParaRPr sz="1100">
              <a:solidFill>
                <a:srgbClr val="222222"/>
              </a:solidFill>
              <a:highlight>
                <a:srgbClr val="FFFFFF"/>
              </a:highlight>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latin typeface="Arial"/>
                <a:ea typeface="Arial"/>
                <a:cs typeface="Arial"/>
                <a:sym typeface="Arial"/>
              </a:rPr>
              <a:t>[19] Koehrsen, W. (2017). Random Forest Simple Explanation. Published in www.medium.com. Last accessed on 10/23/2019.</a:t>
            </a:r>
            <a:endParaRPr sz="1100">
              <a:solidFill>
                <a:srgbClr val="222222"/>
              </a:solidFill>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latin typeface="Arial"/>
                <a:ea typeface="Arial"/>
                <a:cs typeface="Arial"/>
                <a:sym typeface="Arial"/>
              </a:rPr>
              <a:t>[20] Venelin, V. (2017). Creating a Neural Network from Scratch — TensorFlow for Hackers (Part IV). Published in www.medium.com. Last accessed on 10/29/2019.</a:t>
            </a:r>
            <a:endParaRPr sz="1100">
              <a:solidFill>
                <a:srgbClr val="222222"/>
              </a:solidFill>
              <a:latin typeface="Arial"/>
              <a:ea typeface="Arial"/>
              <a:cs typeface="Arial"/>
              <a:sym typeface="Arial"/>
            </a:endParaRPr>
          </a:p>
          <a:p>
            <a:pPr indent="0" lvl="0" marL="0" rtl="0" algn="just">
              <a:lnSpc>
                <a:spcPct val="100000"/>
              </a:lnSpc>
              <a:spcBef>
                <a:spcPts val="600"/>
              </a:spcBef>
              <a:spcAft>
                <a:spcPts val="0"/>
              </a:spcAft>
              <a:buClr>
                <a:schemeClr val="dk1"/>
              </a:buClr>
              <a:buSzPts val="1100"/>
              <a:buFont typeface="Arial"/>
              <a:buNone/>
            </a:pPr>
            <a:r>
              <a:rPr lang="en-US" sz="1100">
                <a:solidFill>
                  <a:srgbClr val="222222"/>
                </a:solidFill>
                <a:latin typeface="Arial"/>
                <a:ea typeface="Arial"/>
                <a:cs typeface="Arial"/>
                <a:sym typeface="Arial"/>
              </a:rPr>
              <a:t>[21] </a:t>
            </a:r>
            <a:r>
              <a:rPr lang="en-US" sz="1100">
                <a:latin typeface="Arial"/>
                <a:ea typeface="Arial"/>
                <a:cs typeface="Arial"/>
                <a:sym typeface="Arial"/>
              </a:rPr>
              <a:t>Zohar, K., &amp; Amir, S. (2018). Amazon SageMaker supports kNN classification and regression. </a:t>
            </a:r>
            <a:r>
              <a:rPr lang="en-US" sz="1100">
                <a:solidFill>
                  <a:srgbClr val="222222"/>
                </a:solidFill>
                <a:latin typeface="Arial"/>
                <a:ea typeface="Arial"/>
                <a:cs typeface="Arial"/>
                <a:sym typeface="Arial"/>
              </a:rPr>
              <a:t> Published in www.medium.com. Last accessed on 10/29/2019.</a:t>
            </a:r>
            <a:endParaRPr sz="1100">
              <a:solidFill>
                <a:srgbClr val="222222"/>
              </a:solidFill>
              <a:latin typeface="Arial"/>
              <a:ea typeface="Arial"/>
              <a:cs typeface="Arial"/>
              <a:sym typeface="Arial"/>
            </a:endParaRPr>
          </a:p>
          <a:p>
            <a:pPr indent="0" lvl="0" marL="0" rtl="0" algn="l">
              <a:lnSpc>
                <a:spcPct val="100000"/>
              </a:lnSpc>
              <a:spcBef>
                <a:spcPts val="600"/>
              </a:spcBef>
              <a:spcAft>
                <a:spcPts val="0"/>
              </a:spcAft>
              <a:buSzPts val="1400"/>
              <a:buNone/>
            </a:pPr>
            <a:r>
              <a:t/>
            </a:r>
            <a:endParaRPr sz="11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RESEARCH GOAL </a:t>
            </a:r>
            <a:endParaRPr/>
          </a:p>
        </p:txBody>
      </p:sp>
      <p:sp>
        <p:nvSpPr>
          <p:cNvPr id="66" name="Google Shape;66;p3"/>
          <p:cNvSpPr txBox="1"/>
          <p:nvPr>
            <p:ph idx="1" type="body"/>
          </p:nvPr>
        </p:nvSpPr>
        <p:spPr>
          <a:xfrm>
            <a:off x="457200" y="857250"/>
            <a:ext cx="8229600" cy="342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SzPts val="1400"/>
              <a:buNone/>
            </a:pPr>
            <a:r>
              <a:rPr b="1" lang="en-US" sz="1800">
                <a:solidFill>
                  <a:srgbClr val="000000"/>
                </a:solidFill>
                <a:latin typeface="Calibri"/>
                <a:ea typeface="Calibri"/>
                <a:cs typeface="Calibri"/>
                <a:sym typeface="Calibri"/>
              </a:rPr>
              <a:t>Objective:</a:t>
            </a:r>
            <a:r>
              <a:rPr lang="en-US" sz="1800">
                <a:solidFill>
                  <a:srgbClr val="000000"/>
                </a:solidFill>
                <a:latin typeface="Calibri"/>
                <a:ea typeface="Calibri"/>
                <a:cs typeface="Calibri"/>
                <a:sym typeface="Calibri"/>
              </a:rPr>
              <a:t>  find a process to classify whether a class in software has bugs or not. </a:t>
            </a:r>
            <a:endParaRPr sz="1800">
              <a:solidFill>
                <a:srgbClr val="000000"/>
              </a:solidFill>
              <a:latin typeface="Calibri"/>
              <a:ea typeface="Calibri"/>
              <a:cs typeface="Calibri"/>
              <a:sym typeface="Calibri"/>
            </a:endParaRPr>
          </a:p>
          <a:p>
            <a:pPr indent="0" lvl="0" marL="0" rtl="0" algn="l">
              <a:lnSpc>
                <a:spcPct val="100000"/>
              </a:lnSpc>
              <a:spcBef>
                <a:spcPts val="600"/>
              </a:spcBef>
              <a:spcAft>
                <a:spcPts val="0"/>
              </a:spcAft>
              <a:buSzPts val="1400"/>
              <a:buNone/>
            </a:pPr>
            <a:r>
              <a:rPr b="1" lang="en-US" sz="1800">
                <a:solidFill>
                  <a:srgbClr val="000000"/>
                </a:solidFill>
                <a:latin typeface="Calibri"/>
                <a:ea typeface="Calibri"/>
                <a:cs typeface="Calibri"/>
                <a:sym typeface="Calibri"/>
              </a:rPr>
              <a:t>Evaluation Standard：</a:t>
            </a:r>
            <a:endParaRPr b="1" sz="1800">
              <a:solidFill>
                <a:srgbClr val="000000"/>
              </a:solidFill>
              <a:latin typeface="Calibri"/>
              <a:ea typeface="Calibri"/>
              <a:cs typeface="Calibri"/>
              <a:sym typeface="Calibri"/>
            </a:endParaRPr>
          </a:p>
          <a:p>
            <a:pPr indent="0" lvl="0" marL="0" rtl="0" algn="just">
              <a:lnSpc>
                <a:spcPct val="100000"/>
              </a:lnSpc>
              <a:spcBef>
                <a:spcPts val="600"/>
              </a:spcBef>
              <a:spcAft>
                <a:spcPts val="0"/>
              </a:spcAft>
              <a:buSzPts val="1400"/>
              <a:buNone/>
            </a:pPr>
            <a:r>
              <a:rPr lang="en-US" sz="1600">
                <a:solidFill>
                  <a:srgbClr val="000000"/>
                </a:solidFill>
                <a:highlight>
                  <a:srgbClr val="FFFFFF"/>
                </a:highlight>
                <a:latin typeface="Calibri"/>
                <a:ea typeface="Calibri"/>
                <a:cs typeface="Calibri"/>
                <a:sym typeface="Calibri"/>
              </a:rPr>
              <a:t>True Positives (TP)	  	True Negatives (TN)</a:t>
            </a:r>
            <a:endParaRPr sz="1600">
              <a:solidFill>
                <a:srgbClr val="000000"/>
              </a:solidFill>
              <a:highlight>
                <a:srgbClr val="FFFFFF"/>
              </a:highlight>
              <a:latin typeface="Calibri"/>
              <a:ea typeface="Calibri"/>
              <a:cs typeface="Calibri"/>
              <a:sym typeface="Calibri"/>
            </a:endParaRPr>
          </a:p>
          <a:p>
            <a:pPr indent="0" lvl="0" marL="0" rtl="0" algn="just">
              <a:lnSpc>
                <a:spcPct val="100000"/>
              </a:lnSpc>
              <a:spcBef>
                <a:spcPts val="600"/>
              </a:spcBef>
              <a:spcAft>
                <a:spcPts val="0"/>
              </a:spcAft>
              <a:buSzPts val="1400"/>
              <a:buNone/>
            </a:pPr>
            <a:r>
              <a:rPr lang="en-US" sz="1600">
                <a:solidFill>
                  <a:srgbClr val="000000"/>
                </a:solidFill>
                <a:highlight>
                  <a:srgbClr val="FFFFFF"/>
                </a:highlight>
                <a:latin typeface="Calibri"/>
                <a:ea typeface="Calibri"/>
                <a:cs typeface="Calibri"/>
                <a:sym typeface="Calibri"/>
              </a:rPr>
              <a:t>False Positives (FP) 		False Negatives (FN)</a:t>
            </a:r>
            <a:endParaRPr/>
          </a:p>
          <a:p>
            <a:pPr indent="0" lvl="0" marL="0" rtl="0" algn="just">
              <a:lnSpc>
                <a:spcPct val="100000"/>
              </a:lnSpc>
              <a:spcBef>
                <a:spcPts val="600"/>
              </a:spcBef>
              <a:spcAft>
                <a:spcPts val="0"/>
              </a:spcAft>
              <a:buSzPts val="1400"/>
              <a:buNone/>
            </a:pPr>
            <a:r>
              <a:t/>
            </a:r>
            <a:endParaRPr sz="1600">
              <a:solidFill>
                <a:srgbClr val="000000"/>
              </a:solidFill>
              <a:highlight>
                <a:srgbClr val="FFFFFF"/>
              </a:highlight>
              <a:latin typeface="Calibri"/>
              <a:ea typeface="Calibri"/>
              <a:cs typeface="Calibri"/>
              <a:sym typeface="Calibri"/>
            </a:endParaRPr>
          </a:p>
          <a:p>
            <a:pPr indent="-342900" lvl="0" marL="457200" rtl="0" algn="l">
              <a:lnSpc>
                <a:spcPct val="100000"/>
              </a:lnSpc>
              <a:spcBef>
                <a:spcPts val="600"/>
              </a:spcBef>
              <a:spcAft>
                <a:spcPts val="0"/>
              </a:spcAft>
              <a:buSzPts val="1800"/>
              <a:buFont typeface="Calibri"/>
              <a:buAutoNum type="arabicPeriod"/>
            </a:pPr>
            <a:r>
              <a:rPr b="1" lang="en-US" sz="1800">
                <a:solidFill>
                  <a:srgbClr val="000000"/>
                </a:solidFill>
                <a:latin typeface="Calibri"/>
                <a:ea typeface="Calibri"/>
                <a:cs typeface="Calibri"/>
                <a:sym typeface="Calibri"/>
              </a:rPr>
              <a:t>Accuracy:  </a:t>
            </a:r>
            <a:r>
              <a:rPr lang="en-US" sz="1800">
                <a:solidFill>
                  <a:srgbClr val="000000"/>
                </a:solidFill>
                <a:latin typeface="Calibri"/>
                <a:ea typeface="Calibri"/>
                <a:cs typeface="Calibri"/>
                <a:sym typeface="Calibri"/>
              </a:rPr>
              <a:t>(</a:t>
            </a:r>
            <a:r>
              <a:rPr lang="en-US" sz="1800">
                <a:solidFill>
                  <a:srgbClr val="000000"/>
                </a:solidFill>
                <a:highlight>
                  <a:srgbClr val="FFFFFF"/>
                </a:highlight>
                <a:latin typeface="Calibri"/>
                <a:ea typeface="Calibri"/>
                <a:cs typeface="Calibri"/>
                <a:sym typeface="Calibri"/>
              </a:rPr>
              <a:t>TP+TN)/(TP+FP+FN+TN)</a:t>
            </a:r>
            <a:endParaRPr b="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solidFill>
                  <a:srgbClr val="000000"/>
                </a:solidFill>
                <a:latin typeface="Calibri"/>
                <a:ea typeface="Calibri"/>
                <a:cs typeface="Calibri"/>
                <a:sym typeface="Calibri"/>
              </a:rPr>
              <a:t>Recall:  </a:t>
            </a:r>
            <a:r>
              <a:rPr lang="en-US" sz="1800">
                <a:solidFill>
                  <a:srgbClr val="000000"/>
                </a:solidFill>
                <a:highlight>
                  <a:srgbClr val="FFFFFF"/>
                </a:highlight>
                <a:latin typeface="Calibri"/>
                <a:ea typeface="Calibri"/>
                <a:cs typeface="Calibri"/>
                <a:sym typeface="Calibri"/>
              </a:rPr>
              <a:t>TP/(TP+FN)</a:t>
            </a:r>
            <a:endParaRPr b="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solidFill>
                  <a:srgbClr val="000000"/>
                </a:solidFill>
                <a:latin typeface="Calibri"/>
                <a:ea typeface="Calibri"/>
                <a:cs typeface="Calibri"/>
                <a:sym typeface="Calibri"/>
              </a:rPr>
              <a:t>Precision：</a:t>
            </a:r>
            <a:r>
              <a:rPr lang="en-US" sz="1800">
                <a:solidFill>
                  <a:srgbClr val="000000"/>
                </a:solidFill>
                <a:highlight>
                  <a:srgbClr val="FFFFFF"/>
                </a:highlight>
                <a:latin typeface="Calibri"/>
                <a:ea typeface="Calibri"/>
                <a:cs typeface="Calibri"/>
                <a:sym typeface="Calibri"/>
              </a:rPr>
              <a:t>TP/(TP+FP）</a:t>
            </a:r>
            <a:endParaRPr b="1" sz="1800">
              <a:solidFill>
                <a:srgbClr val="000000"/>
              </a:solidFill>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solidFill>
                  <a:srgbClr val="000000"/>
                </a:solidFill>
                <a:latin typeface="Calibri"/>
                <a:ea typeface="Calibri"/>
                <a:cs typeface="Calibri"/>
                <a:sym typeface="Calibri"/>
              </a:rPr>
              <a:t>F1-score：</a:t>
            </a:r>
            <a:r>
              <a:rPr lang="en-US" sz="1800">
                <a:solidFill>
                  <a:srgbClr val="000000"/>
                </a:solidFill>
                <a:highlight>
                  <a:srgbClr val="FFFFFF"/>
                </a:highlight>
                <a:latin typeface="Calibri"/>
                <a:ea typeface="Calibri"/>
                <a:cs typeface="Calibri"/>
                <a:sym typeface="Calibri"/>
              </a:rPr>
              <a:t> 2*(Recall * Precision) / (Recall + Precision)</a:t>
            </a:r>
            <a:endParaRPr b="1" sz="1800">
              <a:solidFill>
                <a:srgbClr val="000000"/>
              </a:solidFill>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b="1" sz="1800">
              <a:latin typeface="Calibri"/>
              <a:ea typeface="Calibri"/>
              <a:cs typeface="Calibri"/>
              <a:sym typeface="Calibri"/>
            </a:endParaRPr>
          </a:p>
          <a:p>
            <a:pPr indent="0" lvl="0" marL="0" rtl="0" algn="l">
              <a:lnSpc>
                <a:spcPct val="100000"/>
              </a:lnSpc>
              <a:spcBef>
                <a:spcPts val="600"/>
              </a:spcBef>
              <a:spcAft>
                <a:spcPts val="0"/>
              </a:spcAft>
              <a:buSzPts val="1400"/>
              <a:buNone/>
            </a:pPr>
            <a:r>
              <a:rPr lang="en-US" sz="1800">
                <a:latin typeface="Calibri"/>
                <a:ea typeface="Calibri"/>
                <a:cs typeface="Calibri"/>
                <a:sym typeface="Calibri"/>
              </a:rPr>
              <a:t> </a:t>
            </a:r>
            <a:endParaRPr sz="1800"/>
          </a:p>
        </p:txBody>
      </p:sp>
      <p:pic>
        <p:nvPicPr>
          <p:cNvPr id="67" name="Google Shape;67;p3"/>
          <p:cNvPicPr preferRelativeResize="0"/>
          <p:nvPr/>
        </p:nvPicPr>
        <p:blipFill>
          <a:blip r:embed="rId3">
            <a:alphaModFix/>
          </a:blip>
          <a:stretch>
            <a:fillRect/>
          </a:stretch>
        </p:blipFill>
        <p:spPr>
          <a:xfrm>
            <a:off x="557401" y="914400"/>
            <a:ext cx="7404050" cy="331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Previous work</a:t>
            </a:r>
            <a:endParaRPr/>
          </a:p>
        </p:txBody>
      </p:sp>
      <p:sp>
        <p:nvSpPr>
          <p:cNvPr id="74" name="Google Shape;74;p4"/>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p>
            <a:pPr indent="0" lvl="0" marL="76200" rtl="0" algn="l">
              <a:lnSpc>
                <a:spcPct val="115000"/>
              </a:lnSpc>
              <a:spcBef>
                <a:spcPts val="0"/>
              </a:spcBef>
              <a:spcAft>
                <a:spcPts val="0"/>
              </a:spcAft>
              <a:buSzPts val="2400"/>
              <a:buNone/>
            </a:pPr>
            <a:r>
              <a:rPr lang="en-US" sz="2400">
                <a:latin typeface="Calibri"/>
                <a:ea typeface="Calibri"/>
                <a:cs typeface="Calibri"/>
                <a:sym typeface="Calibri"/>
              </a:rPr>
              <a:t>1. D'Ambros’s data set (D'Ambros et al., 2010)</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solidFill>
                  <a:schemeClr val="dk1"/>
                </a:solidFill>
                <a:latin typeface="Calibri"/>
                <a:ea typeface="Calibri"/>
                <a:cs typeface="Calibri"/>
                <a:sym typeface="Calibri"/>
              </a:rPr>
              <a:t>Software:  </a:t>
            </a:r>
            <a:r>
              <a:rPr lang="en-US" sz="1800">
                <a:solidFill>
                  <a:schemeClr val="dk1"/>
                </a:solidFill>
                <a:highlight>
                  <a:srgbClr val="FFFFFF"/>
                </a:highlight>
                <a:uFill>
                  <a:noFill/>
                </a:uFill>
                <a:latin typeface="Calibri"/>
                <a:ea typeface="Calibri"/>
                <a:cs typeface="Calibri"/>
                <a:sym typeface="Calibri"/>
                <a:hlinkClick r:id="rId3"/>
              </a:rPr>
              <a:t>Eclipse JDT Core</a:t>
            </a:r>
            <a:r>
              <a:rPr lang="en-US" sz="1800">
                <a:solidFill>
                  <a:schemeClr val="dk1"/>
                </a:solidFill>
                <a:latin typeface="Calibri"/>
                <a:ea typeface="Calibri"/>
                <a:cs typeface="Calibri"/>
                <a:sym typeface="Calibri"/>
              </a:rPr>
              <a:t>, </a:t>
            </a:r>
            <a:r>
              <a:rPr lang="en-US" sz="1800">
                <a:solidFill>
                  <a:schemeClr val="dk1"/>
                </a:solidFill>
                <a:highlight>
                  <a:srgbClr val="FFFFFF"/>
                </a:highlight>
                <a:uFill>
                  <a:noFill/>
                </a:uFill>
                <a:latin typeface="Calibri"/>
                <a:ea typeface="Calibri"/>
                <a:cs typeface="Calibri"/>
                <a:sym typeface="Calibri"/>
                <a:hlinkClick r:id="rId4"/>
              </a:rPr>
              <a:t>Eclipse PDE UI</a:t>
            </a:r>
            <a:r>
              <a:rPr lang="en-US" sz="1800">
                <a:solidFill>
                  <a:schemeClr val="dk1"/>
                </a:solidFill>
                <a:latin typeface="Calibri"/>
                <a:ea typeface="Calibri"/>
                <a:cs typeface="Calibri"/>
                <a:sym typeface="Calibri"/>
              </a:rPr>
              <a:t>, </a:t>
            </a:r>
            <a:r>
              <a:rPr lang="en-US" sz="1800">
                <a:solidFill>
                  <a:schemeClr val="dk1"/>
                </a:solidFill>
                <a:highlight>
                  <a:srgbClr val="FFFFFF"/>
                </a:highlight>
                <a:uFill>
                  <a:noFill/>
                </a:uFill>
                <a:latin typeface="Calibri"/>
                <a:ea typeface="Calibri"/>
                <a:cs typeface="Calibri"/>
                <a:sym typeface="Calibri"/>
                <a:hlinkClick r:id="rId5"/>
              </a:rPr>
              <a:t>Equinox Framework</a:t>
            </a:r>
            <a:r>
              <a:rPr lang="en-US" sz="1800">
                <a:solidFill>
                  <a:schemeClr val="dk1"/>
                </a:solidFill>
                <a:highlight>
                  <a:srgbClr val="FFFFFF"/>
                </a:highlight>
                <a:latin typeface="Calibri"/>
                <a:ea typeface="Calibri"/>
                <a:cs typeface="Calibri"/>
                <a:sym typeface="Calibri"/>
              </a:rPr>
              <a:t>, </a:t>
            </a:r>
            <a:r>
              <a:rPr lang="en-US" sz="1800">
                <a:solidFill>
                  <a:schemeClr val="dk1"/>
                </a:solidFill>
                <a:highlight>
                  <a:srgbClr val="FFFFFF"/>
                </a:highlight>
                <a:uFill>
                  <a:noFill/>
                </a:uFill>
                <a:latin typeface="Calibri"/>
                <a:ea typeface="Calibri"/>
                <a:cs typeface="Calibri"/>
                <a:sym typeface="Calibri"/>
                <a:hlinkClick r:id="rId6"/>
              </a:rPr>
              <a:t>Lucene</a:t>
            </a:r>
            <a:r>
              <a:rPr lang="en-US" sz="1800">
                <a:solidFill>
                  <a:schemeClr val="dk1"/>
                </a:solidFill>
                <a:highlight>
                  <a:srgbClr val="FFFFFF"/>
                </a:highlight>
                <a:latin typeface="Calibri"/>
                <a:ea typeface="Calibri"/>
                <a:cs typeface="Calibri"/>
                <a:sym typeface="Calibri"/>
              </a:rPr>
              <a:t>, </a:t>
            </a:r>
            <a:r>
              <a:rPr lang="en-US" sz="1800">
                <a:solidFill>
                  <a:schemeClr val="dk1"/>
                </a:solidFill>
                <a:highlight>
                  <a:srgbClr val="FFFFFF"/>
                </a:highlight>
                <a:uFill>
                  <a:noFill/>
                </a:uFill>
                <a:latin typeface="Calibri"/>
                <a:ea typeface="Calibri"/>
                <a:cs typeface="Calibri"/>
                <a:sym typeface="Calibri"/>
                <a:hlinkClick r:id="rId7"/>
              </a:rPr>
              <a:t>Mylyn</a:t>
            </a:r>
            <a:endParaRPr sz="18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latin typeface="Calibri"/>
                <a:ea typeface="Calibri"/>
                <a:cs typeface="Calibri"/>
                <a:sym typeface="Calibri"/>
              </a:rPr>
              <a:t>Features:  1) change features: NR, NREF, NFIX, NAUTH, LINES… </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latin typeface="Calibri"/>
                <a:ea typeface="Calibri"/>
                <a:cs typeface="Calibri"/>
                <a:sym typeface="Calibri"/>
              </a:rPr>
              <a:t>                   2) code features:  DIT, NOC, FanIn, FanOut,NOM,NOA...</a:t>
            </a:r>
            <a:endParaRPr sz="1800">
              <a:latin typeface="Calibri"/>
              <a:ea typeface="Calibri"/>
              <a:cs typeface="Calibri"/>
              <a:sym typeface="Calibri"/>
            </a:endParaRPr>
          </a:p>
          <a:p>
            <a:pPr indent="0" lvl="0" marL="76200" rtl="0" algn="l">
              <a:lnSpc>
                <a:spcPct val="115000"/>
              </a:lnSpc>
              <a:spcBef>
                <a:spcPts val="600"/>
              </a:spcBef>
              <a:spcAft>
                <a:spcPts val="0"/>
              </a:spcAft>
              <a:buSzPts val="2400"/>
              <a:buNone/>
            </a:pPr>
            <a:r>
              <a:rPr lang="en-US" sz="2400">
                <a:latin typeface="Calibri"/>
                <a:ea typeface="Calibri"/>
                <a:cs typeface="Calibri"/>
                <a:sym typeface="Calibri"/>
              </a:rPr>
              <a:t>2. Zimmermann’s data set (Zimmermann et al., 2007)</a:t>
            </a:r>
            <a:endParaRPr sz="2400">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latin typeface="Calibri"/>
                <a:ea typeface="Calibri"/>
                <a:cs typeface="Calibri"/>
                <a:sym typeface="Calibri"/>
              </a:rPr>
              <a:t>Software: </a:t>
            </a:r>
            <a:r>
              <a:rPr lang="en-US" sz="1800">
                <a:solidFill>
                  <a:srgbClr val="C00000"/>
                </a:solidFill>
                <a:highlight>
                  <a:srgbClr val="FFFFFF"/>
                </a:highlight>
                <a:latin typeface="Calibri"/>
                <a:ea typeface="Calibri"/>
                <a:cs typeface="Calibri"/>
                <a:sym typeface="Calibri"/>
              </a:rPr>
              <a:t>Eclipse release version: 2.0, 2.1, 3.0</a:t>
            </a:r>
            <a:endParaRPr sz="1800">
              <a:solidFill>
                <a:srgbClr val="C00000"/>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latin typeface="Calibri"/>
                <a:ea typeface="Calibri"/>
                <a:cs typeface="Calibri"/>
                <a:sym typeface="Calibri"/>
              </a:rPr>
              <a:t>Features: 1) complexity metrics: FOUT, PAR, NSF, MLOC…</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latin typeface="Calibri"/>
                <a:ea typeface="Calibri"/>
                <a:cs typeface="Calibri"/>
                <a:sym typeface="Calibri"/>
              </a:rPr>
              <a:t>	2) structure of abstract syntax tree(s): frequency of each of nodes</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1800">
              <a:latin typeface="Calibri"/>
              <a:ea typeface="Calibri"/>
              <a:cs typeface="Calibri"/>
              <a:sym typeface="Calibri"/>
            </a:endParaRPr>
          </a:p>
          <a:p>
            <a:pPr indent="0" lvl="0" marL="0" rtl="0" algn="l">
              <a:lnSpc>
                <a:spcPct val="115000"/>
              </a:lnSpc>
              <a:spcBef>
                <a:spcPts val="600"/>
              </a:spcBef>
              <a:spcAft>
                <a:spcPts val="600"/>
              </a:spcAft>
              <a:buClr>
                <a:schemeClr val="dk1"/>
              </a:buClr>
              <a:buSzPts val="1100"/>
              <a:buFont typeface="Arial"/>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Previous Work</a:t>
            </a:r>
            <a:endParaRPr/>
          </a:p>
        </p:txBody>
      </p:sp>
      <p:sp>
        <p:nvSpPr>
          <p:cNvPr id="81" name="Google Shape;81;p5"/>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SzPts val="1400"/>
              <a:buNone/>
            </a:pPr>
            <a:r>
              <a:rPr lang="en-US" sz="1800">
                <a:latin typeface="Calibri"/>
                <a:ea typeface="Calibri"/>
                <a:cs typeface="Calibri"/>
                <a:sym typeface="Calibri"/>
              </a:rPr>
              <a:t>Couto et al. (2014) used multilayer perceptron with different activation functions to achieve an average recall ranging from 13% (Equinox)to 31% (Lucene). The max recall rate they got for the Eclipse JDT, Eclipse PDE UI, Equinox,and Lucene systems were 68%, 44%,31%, and 52%, respectively on D’Ambros’s dataset (D'Ambros et al., 2010). </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rPr lang="en-US" sz="1800">
                <a:latin typeface="Calibri"/>
                <a:ea typeface="Calibri"/>
                <a:cs typeface="Calibri"/>
                <a:sym typeface="Calibri"/>
              </a:rPr>
              <a:t>Zimmermann et al. (2007) used logistic regression on their own dataset and achieved Accuracy ranging from 86.4% to 90% with Recall rate ranging from 17.1% to 27.7%.</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1800">
              <a:latin typeface="Calibri"/>
              <a:ea typeface="Calibri"/>
              <a:cs typeface="Calibri"/>
              <a:sym typeface="Calibri"/>
            </a:endParaRPr>
          </a:p>
          <a:p>
            <a:pPr indent="0" lvl="0" marL="0" rtl="0" algn="l">
              <a:lnSpc>
                <a:spcPct val="115000"/>
              </a:lnSpc>
              <a:spcBef>
                <a:spcPts val="600"/>
              </a:spcBef>
              <a:spcAft>
                <a:spcPts val="0"/>
              </a:spcAft>
              <a:buSzPts val="1400"/>
              <a:buNone/>
            </a:pPr>
            <a:r>
              <a:t/>
            </a:r>
            <a:endParaRPr sz="18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Algorithms</a:t>
            </a:r>
            <a:endParaRPr/>
          </a:p>
        </p:txBody>
      </p:sp>
      <p:sp>
        <p:nvSpPr>
          <p:cNvPr id="88" name="Google Shape;88;p6"/>
          <p:cNvSpPr txBox="1"/>
          <p:nvPr>
            <p:ph idx="1" type="body"/>
          </p:nvPr>
        </p:nvSpPr>
        <p:spPr>
          <a:xfrm>
            <a:off x="3134850" y="971550"/>
            <a:ext cx="2874300" cy="701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Calibri"/>
                <a:ea typeface="Calibri"/>
                <a:cs typeface="Calibri"/>
                <a:sym typeface="Calibri"/>
              </a:rPr>
              <a:t>Logistic regression </a:t>
            </a:r>
            <a:endParaRPr sz="24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a:p>
        </p:txBody>
      </p:sp>
      <p:pic>
        <p:nvPicPr>
          <p:cNvPr id="89" name="Google Shape;89;p6"/>
          <p:cNvPicPr preferRelativeResize="0"/>
          <p:nvPr/>
        </p:nvPicPr>
        <p:blipFill rotWithShape="1">
          <a:blip r:embed="rId3">
            <a:alphaModFix/>
          </a:blip>
          <a:srcRect b="0" l="0" r="0" t="0"/>
          <a:stretch/>
        </p:blipFill>
        <p:spPr>
          <a:xfrm>
            <a:off x="457200" y="1801950"/>
            <a:ext cx="3348026" cy="2932625"/>
          </a:xfrm>
          <a:prstGeom prst="rect">
            <a:avLst/>
          </a:prstGeom>
          <a:noFill/>
          <a:ln>
            <a:noFill/>
          </a:ln>
        </p:spPr>
      </p:pic>
      <p:pic>
        <p:nvPicPr>
          <p:cNvPr id="90" name="Google Shape;90;p6"/>
          <p:cNvPicPr preferRelativeResize="0"/>
          <p:nvPr/>
        </p:nvPicPr>
        <p:blipFill rotWithShape="1">
          <a:blip r:embed="rId4">
            <a:alphaModFix/>
          </a:blip>
          <a:srcRect b="0" l="0" r="0" t="0"/>
          <a:stretch/>
        </p:blipFill>
        <p:spPr>
          <a:xfrm>
            <a:off x="4169675" y="1672950"/>
            <a:ext cx="4669525" cy="24919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Algorithms</a:t>
            </a:r>
            <a:endParaRPr/>
          </a:p>
        </p:txBody>
      </p:sp>
      <p:sp>
        <p:nvSpPr>
          <p:cNvPr id="97" name="Google Shape;97;p7"/>
          <p:cNvSpPr txBox="1"/>
          <p:nvPr>
            <p:ph idx="1" type="body"/>
          </p:nvPr>
        </p:nvSpPr>
        <p:spPr>
          <a:xfrm>
            <a:off x="3522000" y="971550"/>
            <a:ext cx="2100000" cy="60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2400">
                <a:latin typeface="Calibri"/>
                <a:ea typeface="Calibri"/>
                <a:cs typeface="Calibri"/>
                <a:sym typeface="Calibri"/>
              </a:rPr>
              <a:t>Random forest</a:t>
            </a:r>
            <a:endParaRPr sz="2400">
              <a:latin typeface="Calibri"/>
              <a:ea typeface="Calibri"/>
              <a:cs typeface="Calibri"/>
              <a:sym typeface="Calibri"/>
            </a:endParaRPr>
          </a:p>
          <a:p>
            <a:pPr indent="0" lvl="0" marL="0" rtl="0" algn="l">
              <a:lnSpc>
                <a:spcPct val="115000"/>
              </a:lnSpc>
              <a:spcBef>
                <a:spcPts val="0"/>
              </a:spcBef>
              <a:spcAft>
                <a:spcPts val="0"/>
              </a:spcAft>
              <a:buSzPts val="1400"/>
              <a:buNone/>
            </a:pPr>
            <a:r>
              <a:t/>
            </a:r>
            <a:endParaRPr sz="24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a:p>
        </p:txBody>
      </p:sp>
      <p:pic>
        <p:nvPicPr>
          <p:cNvPr id="98" name="Google Shape;98;p7"/>
          <p:cNvPicPr preferRelativeResize="0"/>
          <p:nvPr/>
        </p:nvPicPr>
        <p:blipFill rotWithShape="1">
          <a:blip r:embed="rId3">
            <a:alphaModFix/>
          </a:blip>
          <a:srcRect b="0" l="0" r="0" t="0"/>
          <a:stretch/>
        </p:blipFill>
        <p:spPr>
          <a:xfrm>
            <a:off x="2556813" y="1581150"/>
            <a:ext cx="4030374" cy="316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8"/>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Algorithms</a:t>
            </a:r>
            <a:endParaRPr/>
          </a:p>
        </p:txBody>
      </p:sp>
      <p:sp>
        <p:nvSpPr>
          <p:cNvPr id="105" name="Google Shape;105;p8"/>
          <p:cNvSpPr txBox="1"/>
          <p:nvPr>
            <p:ph idx="1" type="body"/>
          </p:nvPr>
        </p:nvSpPr>
        <p:spPr>
          <a:xfrm>
            <a:off x="2656200" y="971550"/>
            <a:ext cx="3831600" cy="60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2400">
                <a:latin typeface="Calibri"/>
                <a:ea typeface="Calibri"/>
                <a:cs typeface="Calibri"/>
                <a:sym typeface="Calibri"/>
              </a:rPr>
              <a:t>Multilayer perceptron (MLP)</a:t>
            </a:r>
            <a:endParaRPr sz="2400">
              <a:latin typeface="Calibri"/>
              <a:ea typeface="Calibri"/>
              <a:cs typeface="Calibri"/>
              <a:sym typeface="Calibri"/>
            </a:endParaRPr>
          </a:p>
          <a:p>
            <a:pPr indent="0" lvl="0" marL="0" rtl="0" algn="l">
              <a:lnSpc>
                <a:spcPct val="115000"/>
              </a:lnSpc>
              <a:spcBef>
                <a:spcPts val="0"/>
              </a:spcBef>
              <a:spcAft>
                <a:spcPts val="0"/>
              </a:spcAft>
              <a:buSzPts val="1400"/>
              <a:buNone/>
            </a:pPr>
            <a:r>
              <a:t/>
            </a:r>
            <a:endParaRPr sz="24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a:p>
        </p:txBody>
      </p:sp>
      <p:pic>
        <p:nvPicPr>
          <p:cNvPr id="106" name="Google Shape;106;p8"/>
          <p:cNvPicPr preferRelativeResize="0"/>
          <p:nvPr/>
        </p:nvPicPr>
        <p:blipFill rotWithShape="1">
          <a:blip r:embed="rId3">
            <a:alphaModFix/>
          </a:blip>
          <a:srcRect b="0" l="0" r="0" t="0"/>
          <a:stretch/>
        </p:blipFill>
        <p:spPr>
          <a:xfrm>
            <a:off x="1825088" y="1443300"/>
            <a:ext cx="5493815" cy="325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Dataset</a:t>
            </a:r>
            <a:endParaRPr/>
          </a:p>
        </p:txBody>
      </p:sp>
      <p:sp>
        <p:nvSpPr>
          <p:cNvPr id="113" name="Google Shape;113;p10"/>
          <p:cNvSpPr txBox="1"/>
          <p:nvPr>
            <p:ph idx="1" type="body"/>
          </p:nvPr>
        </p:nvSpPr>
        <p:spPr>
          <a:xfrm>
            <a:off x="1474250" y="971550"/>
            <a:ext cx="5586000" cy="60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2400">
                <a:latin typeface="Calibri"/>
                <a:ea typeface="Calibri"/>
                <a:cs typeface="Calibri"/>
                <a:sym typeface="Calibri"/>
              </a:rPr>
              <a:t>D'Ambros’s data set (D'Ambros et al., 2010)</a:t>
            </a:r>
            <a:endParaRPr sz="2400">
              <a:latin typeface="Calibri"/>
              <a:ea typeface="Calibri"/>
              <a:cs typeface="Calibri"/>
              <a:sym typeface="Calibri"/>
            </a:endParaRPr>
          </a:p>
          <a:p>
            <a:pPr indent="0" lvl="0" marL="0" rtl="0" algn="l">
              <a:lnSpc>
                <a:spcPct val="100000"/>
              </a:lnSpc>
              <a:spcBef>
                <a:spcPts val="600"/>
              </a:spcBef>
              <a:spcAft>
                <a:spcPts val="0"/>
              </a:spcAft>
              <a:buSzPts val="1400"/>
              <a:buNone/>
            </a:pPr>
            <a:r>
              <a:t/>
            </a:r>
            <a:endParaRPr/>
          </a:p>
        </p:txBody>
      </p:sp>
      <p:pic>
        <p:nvPicPr>
          <p:cNvPr id="114" name="Google Shape;114;p10"/>
          <p:cNvPicPr preferRelativeResize="0"/>
          <p:nvPr/>
        </p:nvPicPr>
        <p:blipFill rotWithShape="1">
          <a:blip r:embed="rId3">
            <a:alphaModFix/>
          </a:blip>
          <a:srcRect b="0" l="0" r="0" t="0"/>
          <a:stretch/>
        </p:blipFill>
        <p:spPr>
          <a:xfrm>
            <a:off x="2431415" y="1330138"/>
            <a:ext cx="4281170" cy="2854325"/>
          </a:xfrm>
          <a:prstGeom prst="rect">
            <a:avLst/>
          </a:prstGeom>
          <a:noFill/>
          <a:ln>
            <a:noFill/>
          </a:ln>
        </p:spPr>
      </p:pic>
      <p:sp>
        <p:nvSpPr>
          <p:cNvPr id="115" name="Google Shape;115;p10"/>
          <p:cNvSpPr/>
          <p:nvPr/>
        </p:nvSpPr>
        <p:spPr>
          <a:xfrm>
            <a:off x="2356489" y="4184463"/>
            <a:ext cx="4431021" cy="325538"/>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0" i="0" lang="en-US" sz="1400" u="none" cap="none" strike="noStrike">
                <a:solidFill>
                  <a:srgbClr val="000000"/>
                </a:solidFill>
                <a:latin typeface="Calibri"/>
                <a:ea typeface="Calibri"/>
                <a:cs typeface="Calibri"/>
                <a:sym typeface="Calibri"/>
              </a:rPr>
              <a:t>Distribution of D'Ambros’s dataset (D'Ambros et al., 2010)</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Zhenjie Jia</dc:creator>
</cp:coreProperties>
</file>