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44"/>
  </p:handoutMasterIdLst>
  <p:sldIdLst>
    <p:sldId id="256" r:id="rId3"/>
    <p:sldId id="258" r:id="rId4"/>
    <p:sldId id="259" r:id="rId5"/>
    <p:sldId id="333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334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353" r:id="rId40"/>
    <p:sldId id="356" r:id="rId41"/>
    <p:sldId id="351" r:id="rId42"/>
    <p:sldId id="352" r:id="rId43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rgbClr val="FFFFFF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rgbClr val="FFFFFF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rgbClr val="FFFFFF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rgbClr val="FFFFFF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rgbClr val="FFFFFF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rgbClr val="FFFFFF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rgbClr val="FFFFFF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rgbClr val="FFFFFF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rgbClr val="FFFFFF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FF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18"/>
    <p:restoredTop sz="94710"/>
  </p:normalViewPr>
  <p:slideViewPr>
    <p:cSldViewPr showGuides="1">
      <p:cViewPr varScale="1">
        <p:scale>
          <a:sx n="80" d="100"/>
          <a:sy n="80" d="100"/>
        </p:scale>
        <p:origin x="1450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7" Type="http://schemas.openxmlformats.org/officeDocument/2006/relationships/tableStyles" Target="tableStyles.xml"/><Relationship Id="rId46" Type="http://schemas.openxmlformats.org/officeDocument/2006/relationships/viewProps" Target="viewProps.xml"/><Relationship Id="rId45" Type="http://schemas.openxmlformats.org/officeDocument/2006/relationships/presProps" Target="presProps.xml"/><Relationship Id="rId44" Type="http://schemas.openxmlformats.org/officeDocument/2006/relationships/handoutMaster" Target="handoutMasters/handoutMaster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fontAlgn="base">
              <a:defRPr sz="1200" b="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fontAlgn="base">
              <a:defRPr sz="1200" b="0"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fontAlgn="base">
              <a:defRPr sz="1200" b="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fontAlgn="base">
              <a:defRPr sz="1200" b="0"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A97184E-4448-4EFE-AE98-E011F73DBC8B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536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fontAlgn="base">
              <a:defRPr sz="1200" b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363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fontAlgn="base">
              <a:defRPr sz="1200" b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2" name="Rectangle 1028"/>
          <p:cNvSpPr>
            <a:spLocks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5365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366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fontAlgn="base">
              <a:defRPr sz="1200" b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367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fontAlgn="base">
              <a:defRPr sz="1200" b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F11E129-0539-4EAE-8F8A-1DC0505C29F1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Rectangle 1031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fontAlgn="base" hangingPunct="1"/>
            <a:fld id="{9A0DB2DC-4C9A-4742-B13C-FB6460FD3503}" type="slidenum">
              <a:rPr lang="zh-CN" altLang="en-US" sz="1200" b="0" dirty="0"/>
            </a:fld>
            <a:endParaRPr lang="zh-CN" altLang="en-US" sz="1200" b="0" dirty="0"/>
          </a:p>
        </p:txBody>
      </p:sp>
      <p:sp>
        <p:nvSpPr>
          <p:cNvPr id="717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717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>
              <a:buChar char="•"/>
            </a:pPr>
            <a:r>
              <a:rPr lang="zh-CN" altLang="en-US" sz="2000" dirty="0"/>
              <a:t>全局对象不好，但复杂程序都是由许多程序员共同设计的，因此需要这种性质的对象。</a:t>
            </a:r>
            <a:endParaRPr lang="zh-CN" altLang="en-US" sz="2000" dirty="0"/>
          </a:p>
          <a:p>
            <a:pPr lvl="0" eaLnBrk="1" hangingPunct="1">
              <a:buChar char="•"/>
            </a:pPr>
            <a:r>
              <a:rPr lang="zh-CN" altLang="en-US" sz="2000" dirty="0"/>
              <a:t>使用类中的静态数据成员</a:t>
            </a:r>
            <a:r>
              <a:rPr lang="en-US" altLang="zh-CN" sz="2000" dirty="0"/>
              <a:t>——</a:t>
            </a:r>
            <a:r>
              <a:rPr lang="zh-CN" altLang="en-US" sz="2000" dirty="0"/>
              <a:t>解决访问权限控制问题。</a:t>
            </a:r>
            <a:endParaRPr lang="zh-CN" altLang="en-US" sz="2000" dirty="0"/>
          </a:p>
          <a:p>
            <a:pPr lvl="0" eaLnBrk="1" hangingPunct="1">
              <a:buChar char="•"/>
            </a:pPr>
            <a:r>
              <a:rPr lang="zh-CN" altLang="en-US" sz="2000" dirty="0"/>
              <a:t>使用静态成员函数</a:t>
            </a:r>
            <a:r>
              <a:rPr lang="en-US" altLang="zh-CN" sz="2000" dirty="0"/>
              <a:t>——</a:t>
            </a:r>
            <a:r>
              <a:rPr lang="zh-CN" altLang="en-US" sz="2000" dirty="0"/>
              <a:t>解决操作合法性控制问题。</a:t>
            </a:r>
            <a:endParaRPr lang="zh-CN" altLang="en-US" sz="20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Rectangle 1031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fontAlgn="base" hangingPunct="1"/>
            <a:fld id="{9A0DB2DC-4C9A-4742-B13C-FB6460FD3503}" type="slidenum">
              <a:rPr lang="zh-CN" altLang="en-US" sz="1200" b="0" dirty="0"/>
            </a:fld>
            <a:endParaRPr lang="zh-CN" altLang="en-US" sz="1200" b="0" dirty="0"/>
          </a:p>
        </p:txBody>
      </p:sp>
      <p:sp>
        <p:nvSpPr>
          <p:cNvPr id="1126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126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r>
              <a:rPr lang="zh-CN" altLang="en-US" dirty="0"/>
              <a:t>注意</a:t>
            </a:r>
            <a:r>
              <a:rPr lang="zh-CN" altLang="en-US" dirty="0">
                <a:solidFill>
                  <a:srgbClr val="00FFFF"/>
                </a:solidFill>
              </a:rPr>
              <a:t>：</a:t>
            </a:r>
            <a:endParaRPr lang="zh-CN" altLang="en-US" dirty="0">
              <a:solidFill>
                <a:srgbClr val="00FFFF"/>
              </a:solidFill>
            </a:endParaRPr>
          </a:p>
          <a:p>
            <a:pPr lvl="0" eaLnBrk="1" hangingPunct="1"/>
            <a:r>
              <a:rPr lang="zh-CN" altLang="en-US" dirty="0">
                <a:solidFill>
                  <a:srgbClr val="00FFFF"/>
                </a:solidFill>
              </a:rPr>
              <a:t>#</a:t>
            </a:r>
            <a:r>
              <a:rPr lang="en-US" altLang="zh-CN" dirty="0">
                <a:solidFill>
                  <a:srgbClr val="00FFFF"/>
                </a:solidFill>
              </a:rPr>
              <a:t>include &lt;iostream.h&gt;</a:t>
            </a:r>
            <a:endParaRPr lang="en-US" altLang="zh-CN" dirty="0">
              <a:solidFill>
                <a:srgbClr val="00FFFF"/>
              </a:solidFill>
            </a:endParaRPr>
          </a:p>
          <a:p>
            <a:pPr lvl="0" eaLnBrk="1" hangingPunct="1"/>
            <a:endParaRPr lang="en-US" altLang="zh-CN" dirty="0">
              <a:solidFill>
                <a:srgbClr val="00FFFF"/>
              </a:solidFill>
            </a:endParaRPr>
          </a:p>
          <a:p>
            <a:pPr lvl="0" eaLnBrk="1" hangingPunct="1"/>
            <a:r>
              <a:rPr lang="en-US" altLang="zh-CN" dirty="0">
                <a:solidFill>
                  <a:srgbClr val="00FFFF"/>
                </a:solidFill>
              </a:rPr>
              <a:t>class  StatDemo {</a:t>
            </a:r>
            <a:endParaRPr lang="en-US" altLang="zh-CN" dirty="0">
              <a:solidFill>
                <a:srgbClr val="00FFFF"/>
              </a:solidFill>
            </a:endParaRPr>
          </a:p>
          <a:p>
            <a:pPr lvl="0" eaLnBrk="1" hangingPunct="1"/>
            <a:r>
              <a:rPr lang="en-US" altLang="zh-CN" dirty="0">
                <a:solidFill>
                  <a:srgbClr val="00FFFF"/>
                </a:solidFill>
              </a:rPr>
              <a:t>	static   int   x;</a:t>
            </a:r>
            <a:endParaRPr lang="en-US" altLang="zh-CN" dirty="0">
              <a:solidFill>
                <a:srgbClr val="00FFFF"/>
              </a:solidFill>
            </a:endParaRPr>
          </a:p>
          <a:p>
            <a:pPr lvl="0" eaLnBrk="1" hangingPunct="1"/>
            <a:r>
              <a:rPr lang="en-US" altLang="zh-CN" dirty="0">
                <a:solidFill>
                  <a:srgbClr val="00FFFF"/>
                </a:solidFill>
              </a:rPr>
              <a:t>         int   y;</a:t>
            </a:r>
            <a:endParaRPr lang="en-US" altLang="zh-CN" dirty="0">
              <a:solidFill>
                <a:srgbClr val="00FFFF"/>
              </a:solidFill>
            </a:endParaRPr>
          </a:p>
          <a:p>
            <a:pPr lvl="0" eaLnBrk="1" hangingPunct="1"/>
            <a:r>
              <a:rPr lang="en-US" altLang="zh-CN" dirty="0">
                <a:solidFill>
                  <a:srgbClr val="00FFFF"/>
                </a:solidFill>
              </a:rPr>
              <a:t>public:</a:t>
            </a:r>
            <a:endParaRPr lang="en-US" altLang="zh-CN" dirty="0">
              <a:solidFill>
                <a:srgbClr val="00FFFF"/>
              </a:solidFill>
            </a:endParaRPr>
          </a:p>
          <a:p>
            <a:pPr lvl="0" eaLnBrk="1" hangingPunct="1"/>
            <a:r>
              <a:rPr lang="en-US" altLang="zh-CN" dirty="0">
                <a:solidFill>
                  <a:srgbClr val="00FFFF"/>
                </a:solidFill>
              </a:rPr>
              <a:t>	StatDemo(int y=0){ </a:t>
            </a:r>
            <a:endParaRPr lang="en-US" altLang="zh-CN" dirty="0">
              <a:solidFill>
                <a:srgbClr val="00FFFF"/>
              </a:solidFill>
            </a:endParaRPr>
          </a:p>
          <a:p>
            <a:pPr lvl="0" eaLnBrk="1" hangingPunct="1"/>
            <a:r>
              <a:rPr lang="en-US" altLang="zh-CN" dirty="0">
                <a:solidFill>
                  <a:srgbClr val="00FFFF"/>
                </a:solidFill>
              </a:rPr>
              <a:t>		this-&gt;y=y;</a:t>
            </a:r>
            <a:endParaRPr lang="en-US" altLang="zh-CN" dirty="0">
              <a:solidFill>
                <a:srgbClr val="00FFFF"/>
              </a:solidFill>
            </a:endParaRPr>
          </a:p>
          <a:p>
            <a:pPr lvl="0" eaLnBrk="1" hangingPunct="1"/>
            <a:r>
              <a:rPr lang="en-US" altLang="zh-CN" dirty="0">
                <a:solidFill>
                  <a:srgbClr val="00FFFF"/>
                </a:solidFill>
              </a:rPr>
              <a:t>		x++;		</a:t>
            </a:r>
            <a:endParaRPr lang="en-US" altLang="zh-CN" dirty="0">
              <a:solidFill>
                <a:srgbClr val="00FFFF"/>
              </a:solidFill>
            </a:endParaRPr>
          </a:p>
          <a:p>
            <a:pPr lvl="0" eaLnBrk="1" hangingPunct="1"/>
            <a:r>
              <a:rPr lang="en-US" altLang="zh-CN" dirty="0">
                <a:solidFill>
                  <a:srgbClr val="00FFFF"/>
                </a:solidFill>
              </a:rPr>
              <a:t>	}</a:t>
            </a:r>
            <a:endParaRPr lang="en-US" altLang="zh-CN" dirty="0">
              <a:solidFill>
                <a:srgbClr val="00FFFF"/>
              </a:solidFill>
            </a:endParaRPr>
          </a:p>
          <a:p>
            <a:pPr lvl="0" eaLnBrk="1" hangingPunct="1"/>
            <a:endParaRPr lang="en-US" altLang="zh-CN" dirty="0">
              <a:solidFill>
                <a:srgbClr val="00FFFF"/>
              </a:solidFill>
            </a:endParaRPr>
          </a:p>
          <a:p>
            <a:pPr lvl="0" eaLnBrk="1" hangingPunct="1"/>
            <a:r>
              <a:rPr lang="en-US" altLang="zh-CN" dirty="0">
                <a:solidFill>
                  <a:srgbClr val="00FFFF"/>
                </a:solidFill>
              </a:rPr>
              <a:t>	int	 getx( ) {  return 	x;  }</a:t>
            </a:r>
            <a:endParaRPr lang="en-US" altLang="zh-CN" dirty="0">
              <a:solidFill>
                <a:srgbClr val="00FFFF"/>
              </a:solidFill>
            </a:endParaRPr>
          </a:p>
          <a:p>
            <a:pPr lvl="0" eaLnBrk="1" hangingPunct="1"/>
            <a:r>
              <a:rPr lang="en-US" altLang="zh-CN" dirty="0">
                <a:solidFill>
                  <a:srgbClr val="00FFFF"/>
                </a:solidFill>
              </a:rPr>
              <a:t>	int  gety( )  {  return 	y;  }</a:t>
            </a:r>
            <a:endParaRPr lang="en-US" altLang="zh-CN" dirty="0">
              <a:solidFill>
                <a:srgbClr val="00FFFF"/>
              </a:solidFill>
            </a:endParaRPr>
          </a:p>
          <a:p>
            <a:pPr lvl="0" eaLnBrk="1" hangingPunct="1"/>
            <a:endParaRPr lang="en-US" altLang="zh-CN" dirty="0">
              <a:solidFill>
                <a:srgbClr val="00FFFF"/>
              </a:solidFill>
            </a:endParaRPr>
          </a:p>
          <a:p>
            <a:pPr lvl="0" eaLnBrk="1" hangingPunct="1"/>
            <a:r>
              <a:rPr lang="en-US" altLang="zh-CN" dirty="0">
                <a:solidFill>
                  <a:srgbClr val="00FFFF"/>
                </a:solidFill>
              </a:rPr>
              <a:t>	static void  print( ){  // new function </a:t>
            </a:r>
            <a:endParaRPr lang="en-US" altLang="zh-CN" dirty="0">
              <a:solidFill>
                <a:srgbClr val="00FFFF"/>
              </a:solidFill>
            </a:endParaRPr>
          </a:p>
          <a:p>
            <a:pPr lvl="0" eaLnBrk="1" hangingPunct="1"/>
            <a:r>
              <a:rPr lang="en-US" altLang="zh-CN" dirty="0">
                <a:solidFill>
                  <a:srgbClr val="00FFFF"/>
                </a:solidFill>
              </a:rPr>
              <a:t>		cout&lt;&lt; x&lt;&lt;endl;</a:t>
            </a:r>
            <a:endParaRPr lang="en-US" altLang="zh-CN" dirty="0">
              <a:solidFill>
                <a:srgbClr val="00FFFF"/>
              </a:solidFill>
            </a:endParaRPr>
          </a:p>
          <a:p>
            <a:pPr lvl="0" eaLnBrk="1" hangingPunct="1"/>
            <a:r>
              <a:rPr lang="en-US" altLang="zh-CN" dirty="0">
                <a:solidFill>
                  <a:srgbClr val="00FFFF"/>
                </a:solidFill>
              </a:rPr>
              <a:t>	}</a:t>
            </a:r>
            <a:endParaRPr lang="en-US" altLang="zh-CN" dirty="0">
              <a:solidFill>
                <a:srgbClr val="00FFFF"/>
              </a:solidFill>
            </a:endParaRPr>
          </a:p>
          <a:p>
            <a:pPr lvl="0" eaLnBrk="1" hangingPunct="1"/>
            <a:r>
              <a:rPr lang="en-US" altLang="zh-CN" dirty="0">
                <a:solidFill>
                  <a:srgbClr val="00FFFF"/>
                </a:solidFill>
              </a:rPr>
              <a:t>};</a:t>
            </a:r>
            <a:endParaRPr lang="en-US" altLang="zh-CN" dirty="0">
              <a:solidFill>
                <a:srgbClr val="00FFFF"/>
              </a:solidFill>
            </a:endParaRPr>
          </a:p>
          <a:p>
            <a:pPr lvl="0" eaLnBrk="1" hangingPunct="1"/>
            <a:endParaRPr lang="en-US" altLang="zh-CN" dirty="0">
              <a:solidFill>
                <a:srgbClr val="00FFFF"/>
              </a:solidFill>
            </a:endParaRPr>
          </a:p>
          <a:p>
            <a:pPr lvl="0" eaLnBrk="1" hangingPunct="1"/>
            <a:r>
              <a:rPr lang="en-US" altLang="zh-CN" dirty="0">
                <a:solidFill>
                  <a:srgbClr val="00FFFF"/>
                </a:solidFill>
              </a:rPr>
              <a:t>int  StatDemo::x=0;  // definition &amp; initialization</a:t>
            </a:r>
            <a:endParaRPr lang="en-US" altLang="zh-CN" dirty="0">
              <a:solidFill>
                <a:srgbClr val="00FFFF"/>
              </a:solidFill>
            </a:endParaRPr>
          </a:p>
          <a:p>
            <a:pPr lvl="0" eaLnBrk="1" hangingPunct="1"/>
            <a:endParaRPr lang="en-US" altLang="zh-CN" dirty="0">
              <a:solidFill>
                <a:srgbClr val="00FFFF"/>
              </a:solidFill>
            </a:endParaRPr>
          </a:p>
          <a:p>
            <a:pPr lvl="0" eaLnBrk="1" hangingPunct="1"/>
            <a:endParaRPr lang="en-US" altLang="zh-CN" dirty="0">
              <a:solidFill>
                <a:srgbClr val="00FFFF"/>
              </a:solidFill>
            </a:endParaRPr>
          </a:p>
          <a:p>
            <a:pPr lvl="0" eaLnBrk="1" hangingPunct="1"/>
            <a:r>
              <a:rPr lang="en-US" altLang="zh-CN" dirty="0">
                <a:solidFill>
                  <a:srgbClr val="00FFFF"/>
                </a:solidFill>
              </a:rPr>
              <a:t>void main( )</a:t>
            </a:r>
            <a:endParaRPr lang="en-US" altLang="zh-CN" dirty="0">
              <a:solidFill>
                <a:srgbClr val="00FFFF"/>
              </a:solidFill>
            </a:endParaRPr>
          </a:p>
          <a:p>
            <a:pPr lvl="0" eaLnBrk="1" hangingPunct="1"/>
            <a:r>
              <a:rPr lang="en-US" altLang="zh-CN" dirty="0">
                <a:solidFill>
                  <a:srgbClr val="00FFFF"/>
                </a:solidFill>
              </a:rPr>
              <a:t>{</a:t>
            </a:r>
            <a:endParaRPr lang="en-US" altLang="zh-CN" dirty="0">
              <a:solidFill>
                <a:srgbClr val="00FFFF"/>
              </a:solidFill>
            </a:endParaRPr>
          </a:p>
          <a:p>
            <a:pPr lvl="0" eaLnBrk="1" hangingPunct="1"/>
            <a:r>
              <a:rPr lang="en-US" altLang="zh-CN" dirty="0">
                <a:solidFill>
                  <a:srgbClr val="00FFFF"/>
                </a:solidFill>
              </a:rPr>
              <a:t>	StatDemo   o1(10),o2;</a:t>
            </a:r>
            <a:endParaRPr lang="en-US" altLang="zh-CN" dirty="0">
              <a:solidFill>
                <a:srgbClr val="00FFFF"/>
              </a:solidFill>
            </a:endParaRPr>
          </a:p>
          <a:p>
            <a:pPr lvl="0" eaLnBrk="1" hangingPunct="1"/>
            <a:r>
              <a:rPr lang="en-US" altLang="zh-CN" dirty="0">
                <a:solidFill>
                  <a:srgbClr val="00FFFF"/>
                </a:solidFill>
              </a:rPr>
              <a:t>	</a:t>
            </a:r>
            <a:endParaRPr lang="en-US" altLang="zh-CN" dirty="0">
              <a:solidFill>
                <a:srgbClr val="00FFFF"/>
              </a:solidFill>
            </a:endParaRPr>
          </a:p>
          <a:p>
            <a:pPr lvl="0" eaLnBrk="1" hangingPunct="1"/>
            <a:r>
              <a:rPr lang="en-US" altLang="zh-CN" dirty="0">
                <a:solidFill>
                  <a:srgbClr val="00FFFF"/>
                </a:solidFill>
              </a:rPr>
              <a:t>	cout&lt;&lt;o1.getx( )&lt;&lt;endl;</a:t>
            </a:r>
            <a:endParaRPr lang="en-US" altLang="zh-CN" dirty="0">
              <a:solidFill>
                <a:srgbClr val="00FFFF"/>
              </a:solidFill>
            </a:endParaRPr>
          </a:p>
          <a:p>
            <a:pPr lvl="0" eaLnBrk="1" hangingPunct="1"/>
            <a:r>
              <a:rPr lang="en-US" altLang="zh-CN" dirty="0">
                <a:solidFill>
                  <a:srgbClr val="00FFFF"/>
                </a:solidFill>
              </a:rPr>
              <a:t>	StatDemo::print( );</a:t>
            </a:r>
            <a:endParaRPr lang="en-US" altLang="zh-CN" dirty="0">
              <a:solidFill>
                <a:srgbClr val="00FFFF"/>
              </a:solidFill>
            </a:endParaRPr>
          </a:p>
          <a:p>
            <a:pPr lvl="0" eaLnBrk="1" hangingPunct="1"/>
            <a:r>
              <a:rPr lang="en-US" altLang="zh-CN" dirty="0">
                <a:solidFill>
                  <a:srgbClr val="00FFFF"/>
                </a:solidFill>
              </a:rPr>
              <a:t>	o1.print( );</a:t>
            </a:r>
            <a:endParaRPr lang="en-US" altLang="zh-CN" dirty="0">
              <a:solidFill>
                <a:srgbClr val="00FFFF"/>
              </a:solidFill>
            </a:endParaRPr>
          </a:p>
          <a:p>
            <a:pPr lvl="0" eaLnBrk="1" hangingPunct="1"/>
            <a:r>
              <a:rPr lang="en-US" altLang="zh-CN" dirty="0">
                <a:solidFill>
                  <a:srgbClr val="00FFFF"/>
                </a:solidFill>
              </a:rPr>
              <a:t>}</a:t>
            </a:r>
            <a:endParaRPr lang="zh-CN" altLang="en-US" dirty="0">
              <a:solidFill>
                <a:srgbClr val="00FFFF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Rectangle 1031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fontAlgn="base" hangingPunct="1"/>
            <a:fld id="{9A0DB2DC-4C9A-4742-B13C-FB6460FD3503}" type="slidenum">
              <a:rPr lang="zh-CN" altLang="en-US" sz="1200" b="0" dirty="0"/>
            </a:fld>
            <a:endParaRPr lang="zh-CN" altLang="en-US" sz="1200" b="0" dirty="0"/>
          </a:p>
        </p:txBody>
      </p:sp>
      <p:sp>
        <p:nvSpPr>
          <p:cNvPr id="2150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2150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r>
              <a:rPr lang="en-US" altLang="zh-CN" dirty="0"/>
              <a:t>Auxiliary  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Rectangle 1031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fontAlgn="base" hangingPunct="1"/>
            <a:fld id="{9A0DB2DC-4C9A-4742-B13C-FB6460FD3503}" type="slidenum">
              <a:rPr lang="zh-CN" altLang="en-US" sz="1200" b="0" dirty="0"/>
            </a:fld>
            <a:endParaRPr lang="zh-CN" altLang="en-US" sz="1200" b="0" dirty="0"/>
          </a:p>
        </p:txBody>
      </p:sp>
      <p:sp>
        <p:nvSpPr>
          <p:cNvPr id="3686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3686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r>
              <a:rPr lang="zh-CN" altLang="en-US" dirty="0"/>
              <a:t>可以运行该程序给学生看结果，分析原因。引入拷贝构造函数的解决方法</a:t>
            </a:r>
            <a:endParaRPr lang="zh-CN" altLang="en-US" dirty="0"/>
          </a:p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17308BD-9013-4D61-8BE3-B5753DABAE85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219DFB0-CFC5-4E67-B02C-7816C5AEF6A6}" type="slidenum">
              <a:rPr kumimoji="0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6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17308BD-9013-4D61-8BE3-B5753DABAE85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219DFB0-CFC5-4E67-B02C-7816C5AEF6A6}" type="slidenum">
              <a:rPr kumimoji="0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6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2250" y="609600"/>
            <a:ext cx="2038350" cy="5257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609600"/>
            <a:ext cx="5962650" cy="525780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17308BD-9013-4D61-8BE3-B5753DABAE85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219DFB0-CFC5-4E67-B02C-7816C5AEF6A6}" type="slidenum">
              <a:rPr kumimoji="0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6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hasCustomPrompt="1"/>
          </p:nvPr>
        </p:nvSpPr>
        <p:spPr>
          <a:xfrm>
            <a:off x="457200" y="609600"/>
            <a:ext cx="8153400" cy="5257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17308BD-9013-4D61-8BE3-B5753DABAE85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219DFB0-CFC5-4E67-B02C-7816C5AEF6A6}" type="slidenum">
              <a:rPr kumimoji="0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6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17308BD-9013-4D61-8BE3-B5753DABAE85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219DFB0-CFC5-4E67-B02C-7816C5AEF6A6}" type="slidenum">
              <a:rPr kumimoji="0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6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17308BD-9013-4D61-8BE3-B5753DABAE85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219DFB0-CFC5-4E67-B02C-7816C5AEF6A6}" type="slidenum">
              <a:rPr kumimoji="0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6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457200" y="1752600"/>
            <a:ext cx="4000500" cy="4114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10100" y="1752600"/>
            <a:ext cx="4000500" cy="4114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17308BD-9013-4D61-8BE3-B5753DABAE85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219DFB0-CFC5-4E67-B02C-7816C5AEF6A6}" type="slidenum">
              <a:rPr kumimoji="0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6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17308BD-9013-4D61-8BE3-B5753DABAE85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219DFB0-CFC5-4E67-B02C-7816C5AEF6A6}" type="slidenum">
              <a:rPr kumimoji="0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6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17308BD-9013-4D61-8BE3-B5753DABAE85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219DFB0-CFC5-4E67-B02C-7816C5AEF6A6}" type="slidenum">
              <a:rPr kumimoji="0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6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17308BD-9013-4D61-8BE3-B5753DABAE85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219DFB0-CFC5-4E67-B02C-7816C5AEF6A6}" type="slidenum">
              <a:rPr kumimoji="0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6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17308BD-9013-4D61-8BE3-B5753DABAE85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219DFB0-CFC5-4E67-B02C-7816C5AEF6A6}" type="slidenum">
              <a:rPr kumimoji="0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6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1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17308BD-9013-4D61-8BE3-B5753DABAE85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219DFB0-CFC5-4E67-B02C-7816C5AEF6A6}" type="slidenum">
              <a:rPr kumimoji="0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6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153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fontAlgn="base">
              <a:defRPr kumimoji="0" sz="1400" b="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17308BD-9013-4D61-8BE3-B5753DABAE85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fontAlgn="base">
              <a:defRPr kumimoji="0" sz="1400" b="0">
                <a:solidFill>
                  <a:schemeClr val="tx1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fontAlgn="base">
              <a:defRPr kumimoji="0" sz="1600" b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219DFB0-CFC5-4E67-B02C-7816C5AEF6A6}" type="slidenum">
              <a:rPr kumimoji="0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6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1" name="Line 7"/>
          <p:cNvSpPr/>
          <p:nvPr userDrawn="1"/>
        </p:nvSpPr>
        <p:spPr>
          <a:xfrm>
            <a:off x="381000" y="1600200"/>
            <a:ext cx="8305800" cy="0"/>
          </a:xfrm>
          <a:prstGeom prst="line">
            <a:avLst/>
          </a:prstGeom>
          <a:ln w="38100" cap="flat" cmpd="sng">
            <a:solidFill>
              <a:schemeClr val="folHlink"/>
            </a:solidFill>
            <a:prstDash val="solid"/>
            <a:headEnd type="none" w="med" len="med"/>
            <a:tailEnd type="none" w="med" len="med"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kumimoji="1" sz="4000" b="1" kern="1200">
          <a:solidFill>
            <a:srgbClr val="FFFF00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000" b="1">
          <a:solidFill>
            <a:srgbClr val="FFFF00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000" b="1">
          <a:solidFill>
            <a:srgbClr val="FFFF00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000" b="1">
          <a:solidFill>
            <a:srgbClr val="FFFF00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000" b="1">
          <a:solidFill>
            <a:srgbClr val="FFFF00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000" b="1">
          <a:solidFill>
            <a:srgbClr val="FFFF00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000" b="1">
          <a:solidFill>
            <a:srgbClr val="FFFF00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000" b="1">
          <a:solidFill>
            <a:srgbClr val="FFFF00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000" b="1">
          <a:solidFill>
            <a:srgbClr val="FFFF00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lnSpc>
          <a:spcPct val="110000"/>
        </a:lnSpc>
        <a:spcBef>
          <a:spcPct val="20000"/>
        </a:spcBef>
        <a:spcAft>
          <a:spcPct val="0"/>
        </a:spcAft>
        <a:buChar char="•"/>
        <a:defRPr kumimoji="1" sz="2800" b="1" kern="1200">
          <a:solidFill>
            <a:srgbClr val="FFFFFF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fontAlgn="base" hangingPunct="1"/>
            <a:fld id="{9A0DB2DC-4C9A-4742-B13C-FB6460FD3503}" type="slidenum">
              <a:rPr lang="zh-CN" altLang="en-US" sz="1600" b="0" dirty="0"/>
            </a:fld>
            <a:endParaRPr lang="zh-CN" altLang="en-US" sz="1600" b="0" dirty="0"/>
          </a:p>
        </p:txBody>
      </p:sp>
      <p:sp>
        <p:nvSpPr>
          <p:cNvPr id="409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dirty="0"/>
              <a:t>第 </a:t>
            </a:r>
            <a:r>
              <a:rPr lang="en-US" altLang="zh-CN" dirty="0"/>
              <a:t>4 </a:t>
            </a:r>
            <a:r>
              <a:rPr lang="zh-CN" altLang="en-US" dirty="0"/>
              <a:t>章   类的高级部分 </a:t>
            </a:r>
            <a:endParaRPr lang="zh-CN" altLang="en-US" dirty="0"/>
          </a:p>
        </p:txBody>
      </p:sp>
      <p:sp>
        <p:nvSpPr>
          <p:cNvPr id="4100" name="Rectangle 3"/>
          <p:cNvSpPr>
            <a:spLocks noGrp="1"/>
          </p:cNvSpPr>
          <p:nvPr>
            <p:ph idx="1" hasCustomPrompt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algn="ctr" eaLnBrk="1" hangingPunct="1">
              <a:buNone/>
            </a:pP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5362" name="Text Box 2"/>
          <p:cNvSpPr txBox="1"/>
          <p:nvPr/>
        </p:nvSpPr>
        <p:spPr>
          <a:xfrm>
            <a:off x="755650" y="692150"/>
            <a:ext cx="8839200" cy="6035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fontAlgn="t" hangingPunct="1"/>
            <a:r>
              <a:rPr lang="en-US" altLang="zh-CN" sz="3000" dirty="0">
                <a:latin typeface="Times New Roman" panose="02020603050405020304" pitchFamily="18" charset="0"/>
              </a:rPr>
              <a:t> for ( i = 0; i &lt; 4; i++) </a:t>
            </a:r>
            <a:endParaRPr lang="en-US" altLang="zh-CN" sz="3000" dirty="0">
              <a:latin typeface="Times New Roman" panose="02020603050405020304" pitchFamily="18" charset="0"/>
            </a:endParaRPr>
          </a:p>
          <a:p>
            <a:pPr eaLnBrk="1" fontAlgn="t" hangingPunct="1"/>
            <a:r>
              <a:rPr lang="en-US" altLang="zh-CN" sz="3000" dirty="0">
                <a:latin typeface="Times New Roman" panose="02020603050405020304" pitchFamily="18" charset="0"/>
              </a:rPr>
              <a:t>{	cout &lt;&lt; "Enter the budget for Division ";</a:t>
            </a:r>
            <a:endParaRPr lang="en-US" altLang="zh-CN" sz="3000" dirty="0">
              <a:latin typeface="Times New Roman" panose="02020603050405020304" pitchFamily="18" charset="0"/>
            </a:endParaRPr>
          </a:p>
          <a:p>
            <a:pPr eaLnBrk="1" fontAlgn="t" hangingPunct="1"/>
            <a:r>
              <a:rPr lang="en-US" altLang="zh-CN" sz="3000" dirty="0">
                <a:latin typeface="Times New Roman" panose="02020603050405020304" pitchFamily="18" charset="0"/>
              </a:rPr>
              <a:t>	cout &lt;&lt; (i + 1) &lt;&lt; "   " ;</a:t>
            </a:r>
            <a:endParaRPr lang="en-US" altLang="zh-CN" sz="3000" dirty="0">
              <a:latin typeface="Times New Roman" panose="02020603050405020304" pitchFamily="18" charset="0"/>
            </a:endParaRPr>
          </a:p>
          <a:p>
            <a:pPr eaLnBrk="1" fontAlgn="t" hangingPunct="1"/>
            <a:r>
              <a:rPr lang="en-US" altLang="zh-CN" sz="3000" dirty="0">
                <a:latin typeface="Times New Roman" panose="02020603050405020304" pitchFamily="18" charset="0"/>
              </a:rPr>
              <a:t>	cin &gt;&gt; bud;</a:t>
            </a:r>
            <a:endParaRPr lang="en-US" altLang="zh-CN" sz="3000" dirty="0">
              <a:latin typeface="Times New Roman" panose="02020603050405020304" pitchFamily="18" charset="0"/>
            </a:endParaRPr>
          </a:p>
          <a:p>
            <a:pPr eaLnBrk="1" fontAlgn="t" hangingPunct="1"/>
            <a:r>
              <a:rPr lang="en-US" altLang="zh-CN" sz="3000" dirty="0">
                <a:latin typeface="Times New Roman" panose="02020603050405020304" pitchFamily="18" charset="0"/>
              </a:rPr>
              <a:t>	divisions[i].addBudget(bud);</a:t>
            </a:r>
            <a:endParaRPr lang="en-US" altLang="zh-CN" sz="3000" dirty="0">
              <a:latin typeface="Times New Roman" panose="02020603050405020304" pitchFamily="18" charset="0"/>
            </a:endParaRPr>
          </a:p>
          <a:p>
            <a:pPr eaLnBrk="1" fontAlgn="t" hangingPunct="1"/>
            <a:r>
              <a:rPr lang="en-US" altLang="zh-CN" sz="3000" dirty="0">
                <a:latin typeface="Times New Roman" panose="02020603050405020304" pitchFamily="18" charset="0"/>
              </a:rPr>
              <a:t>}</a:t>
            </a:r>
            <a:endParaRPr lang="en-US" altLang="zh-CN" sz="3000" dirty="0">
              <a:latin typeface="Times New Roman" panose="02020603050405020304" pitchFamily="18" charset="0"/>
            </a:endParaRPr>
          </a:p>
          <a:p>
            <a:pPr eaLnBrk="1" fontAlgn="t" hangingPunct="1"/>
            <a:endParaRPr lang="en-US" altLang="zh-CN" sz="3000" dirty="0">
              <a:latin typeface="Times New Roman" panose="02020603050405020304" pitchFamily="18" charset="0"/>
            </a:endParaRPr>
          </a:p>
          <a:p>
            <a:pPr eaLnBrk="1" fontAlgn="t" hangingPunct="1"/>
            <a:r>
              <a:rPr lang="en-US" altLang="zh-CN" sz="3000" dirty="0">
                <a:latin typeface="Times New Roman" panose="02020603050405020304" pitchFamily="18" charset="0"/>
              </a:rPr>
              <a:t>cout &lt;&lt; "\n Here are the division budget :\n";</a:t>
            </a:r>
            <a:endParaRPr lang="en-US" altLang="zh-CN" sz="3000" dirty="0">
              <a:latin typeface="Times New Roman" panose="02020603050405020304" pitchFamily="18" charset="0"/>
            </a:endParaRPr>
          </a:p>
          <a:p>
            <a:pPr eaLnBrk="1" fontAlgn="t" hangingPunct="1"/>
            <a:r>
              <a:rPr lang="en-US" altLang="zh-CN" sz="3000" dirty="0">
                <a:latin typeface="Times New Roman" panose="02020603050405020304" pitchFamily="18" charset="0"/>
              </a:rPr>
              <a:t>for ( i = 0; i &lt; 4; i++) </a:t>
            </a:r>
            <a:endParaRPr lang="en-US" altLang="zh-CN" sz="3000" dirty="0">
              <a:latin typeface="Times New Roman" panose="02020603050405020304" pitchFamily="18" charset="0"/>
            </a:endParaRPr>
          </a:p>
          <a:p>
            <a:pPr eaLnBrk="1" fontAlgn="t" hangingPunct="1"/>
            <a:r>
              <a:rPr lang="en-US" altLang="zh-CN" sz="3000" dirty="0">
                <a:latin typeface="Times New Roman" panose="02020603050405020304" pitchFamily="18" charset="0"/>
              </a:rPr>
              <a:t>{</a:t>
            </a:r>
            <a:endParaRPr lang="en-US" altLang="zh-CN" sz="3000" dirty="0">
              <a:latin typeface="Times New Roman" panose="02020603050405020304" pitchFamily="18" charset="0"/>
            </a:endParaRPr>
          </a:p>
          <a:p>
            <a:pPr eaLnBrk="1" fontAlgn="t" hangingPunct="1"/>
            <a:r>
              <a:rPr lang="en-US" altLang="zh-CN" sz="3000" dirty="0">
                <a:latin typeface="Times New Roman" panose="02020603050405020304" pitchFamily="18" charset="0"/>
              </a:rPr>
              <a:t>	cout &lt;&lt; "\t Division" &lt;&lt; (i + 1) &lt;&lt; "\t $ ";</a:t>
            </a:r>
            <a:endParaRPr lang="en-US" altLang="zh-CN" sz="3000" dirty="0">
              <a:latin typeface="Times New Roman" panose="02020603050405020304" pitchFamily="18" charset="0"/>
            </a:endParaRPr>
          </a:p>
          <a:p>
            <a:pPr eaLnBrk="1" fontAlgn="t" hangingPunct="1"/>
            <a:r>
              <a:rPr lang="en-US" altLang="zh-CN" sz="3000" dirty="0">
                <a:latin typeface="Times New Roman" panose="02020603050405020304" pitchFamily="18" charset="0"/>
              </a:rPr>
              <a:t>	cout &lt;&lt; divisions[i].getDivBudget( ) &lt;&lt; endl;</a:t>
            </a:r>
            <a:endParaRPr lang="en-US" altLang="zh-CN" sz="3000" dirty="0">
              <a:latin typeface="Times New Roman" panose="02020603050405020304" pitchFamily="18" charset="0"/>
            </a:endParaRPr>
          </a:p>
          <a:p>
            <a:pPr eaLnBrk="1" fontAlgn="t" hangingPunct="1"/>
            <a:r>
              <a:rPr lang="en-US" altLang="zh-CN" sz="3000" dirty="0">
                <a:latin typeface="Times New Roman" panose="02020603050405020304" pitchFamily="18" charset="0"/>
              </a:rPr>
              <a:t>}</a:t>
            </a:r>
            <a:endParaRPr lang="en-US" altLang="zh-CN" sz="30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6386" name="Text Box 2"/>
          <p:cNvSpPr txBox="1"/>
          <p:nvPr/>
        </p:nvSpPr>
        <p:spPr>
          <a:xfrm>
            <a:off x="179388" y="1916113"/>
            <a:ext cx="8839200" cy="1463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fontAlgn="t" hangingPunct="1"/>
            <a:r>
              <a:rPr lang="en-US" altLang="zh-CN" sz="3000" dirty="0">
                <a:latin typeface="Times New Roman" panose="02020603050405020304" pitchFamily="18" charset="0"/>
              </a:rPr>
              <a:t> 	cout &lt;&lt; "\t Total Requests:  ";</a:t>
            </a:r>
            <a:endParaRPr lang="en-US" altLang="zh-CN" sz="3000" dirty="0">
              <a:latin typeface="Times New Roman" panose="02020603050405020304" pitchFamily="18" charset="0"/>
            </a:endParaRPr>
          </a:p>
          <a:p>
            <a:pPr eaLnBrk="1" fontAlgn="t" hangingPunct="1"/>
            <a:r>
              <a:rPr lang="en-US" altLang="zh-CN" sz="3000" dirty="0">
                <a:latin typeface="Times New Roman" panose="02020603050405020304" pitchFamily="18" charset="0"/>
              </a:rPr>
              <a:t>	cout &lt;&lt; divisions[0].getCorpBudget( ) &lt;&lt; endl;</a:t>
            </a:r>
            <a:endParaRPr lang="en-US" altLang="zh-CN" sz="3000" dirty="0">
              <a:latin typeface="Times New Roman" panose="02020603050405020304" pitchFamily="18" charset="0"/>
            </a:endParaRPr>
          </a:p>
          <a:p>
            <a:pPr eaLnBrk="1" fontAlgn="t" hangingPunct="1"/>
            <a:r>
              <a:rPr lang="en-US" altLang="zh-CN" sz="3000" dirty="0">
                <a:latin typeface="Times New Roman" panose="02020603050405020304" pitchFamily="18" charset="0"/>
              </a:rPr>
              <a:t>}</a:t>
            </a:r>
            <a:endParaRPr lang="en-US" altLang="zh-CN" sz="3000" dirty="0">
              <a:latin typeface="Times New Roman" panose="02020603050405020304" pitchFamily="18" charset="0"/>
            </a:endParaRPr>
          </a:p>
        </p:txBody>
      </p:sp>
      <p:sp>
        <p:nvSpPr>
          <p:cNvPr id="139267" name="Text Box 3"/>
          <p:cNvSpPr txBox="1"/>
          <p:nvPr/>
        </p:nvSpPr>
        <p:spPr>
          <a:xfrm>
            <a:off x="214313" y="4433888"/>
            <a:ext cx="8839200" cy="1768475"/>
          </a:xfrm>
          <a:prstGeom prst="rect">
            <a:avLst/>
          </a:prstGeom>
          <a:noFill/>
          <a:ln w="9525" cap="flat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77825" lvl="0" indent="-377825" eaLnBrk="1" fontAlgn="t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dirty="0">
                <a:latin typeface="宋体" panose="02010600030101010101" pitchFamily="2" charset="-122"/>
              </a:rPr>
              <a:t>1. </a:t>
            </a:r>
            <a:r>
              <a:rPr lang="zh-CN" altLang="en-US" dirty="0">
                <a:latin typeface="宋体" panose="02010600030101010101" pitchFamily="2" charset="-122"/>
              </a:rPr>
              <a:t>对于静态的函数成员，是通过类名和作用域分辨符调用的。</a:t>
            </a:r>
            <a:endParaRPr lang="zh-CN" altLang="en-US" dirty="0">
              <a:latin typeface="宋体" panose="02010600030101010101" pitchFamily="2" charset="-122"/>
            </a:endParaRPr>
          </a:p>
          <a:p>
            <a:pPr marL="377825" lvl="0" indent="-377825" eaLnBrk="1" fontAlgn="t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dirty="0">
                <a:latin typeface="宋体" panose="02010600030101010101" pitchFamily="2" charset="-122"/>
              </a:rPr>
              <a:t>2. </a:t>
            </a:r>
            <a:r>
              <a:rPr lang="zh-CN" altLang="en-US" dirty="0">
                <a:latin typeface="宋体" panose="02010600030101010101" pitchFamily="2" charset="-122"/>
              </a:rPr>
              <a:t>也可以采用对象点的方式调用 </a:t>
            </a:r>
            <a:endParaRPr lang="en-US" altLang="zh-CN" dirty="0">
              <a:latin typeface="宋体" panose="02010600030101010101" pitchFamily="2" charset="-122"/>
            </a:endParaRPr>
          </a:p>
        </p:txBody>
      </p:sp>
      <p:sp>
        <p:nvSpPr>
          <p:cNvPr id="16388" name="AutoShape 4"/>
          <p:cNvSpPr/>
          <p:nvPr/>
        </p:nvSpPr>
        <p:spPr>
          <a:xfrm>
            <a:off x="2536825" y="3570288"/>
            <a:ext cx="5618163" cy="431800"/>
          </a:xfrm>
          <a:prstGeom prst="flowChartProcess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1" fontAlgn="t" hangingPunct="1"/>
            <a:r>
              <a:rPr lang="en-US" altLang="zh-CN" dirty="0">
                <a:latin typeface="Times New Roman" panose="02020603050405020304" pitchFamily="18" charset="0"/>
              </a:rPr>
              <a:t>budget2.h</a:t>
            </a:r>
            <a:r>
              <a:rPr lang="en-US" altLang="zh-CN" sz="2200" dirty="0">
                <a:latin typeface="Times New Roman" panose="02020603050405020304" pitchFamily="18" charset="0"/>
              </a:rPr>
              <a:t>        </a:t>
            </a:r>
            <a:r>
              <a:rPr lang="en-US" altLang="zh-CN" dirty="0">
                <a:latin typeface="Times New Roman" panose="02020603050405020304" pitchFamily="18" charset="0"/>
              </a:rPr>
              <a:t>budget2.</a:t>
            </a:r>
            <a:r>
              <a:rPr lang="en-US" altLang="zh-CN" sz="2200" dirty="0">
                <a:latin typeface="Times New Roman" panose="02020603050405020304" pitchFamily="18" charset="0"/>
              </a:rPr>
              <a:t>cpp        4-2.cpp</a:t>
            </a:r>
            <a:endParaRPr lang="en-US" altLang="zh-CN" sz="22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charRg st="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39267">
                                            <p:txEl>
                                              <p:charRg st="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charRg st="30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39267">
                                            <p:txEl>
                                              <p:charRg st="30" end="4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fontAlgn="base" hangingPunct="1"/>
            <a:fld id="{9A0DB2DC-4C9A-4742-B13C-FB6460FD3503}" type="slidenum">
              <a:rPr lang="zh-CN" altLang="en-US" sz="1600" b="0" dirty="0"/>
            </a:fld>
            <a:endParaRPr lang="zh-CN" altLang="en-US" sz="1600" b="0" dirty="0"/>
          </a:p>
        </p:txBody>
      </p:sp>
      <p:sp>
        <p:nvSpPr>
          <p:cNvPr id="17411" name="Rectangle 2"/>
          <p:cNvSpPr>
            <a:spLocks noGrp="1"/>
          </p:cNvSpPr>
          <p:nvPr>
            <p:ph type="title"/>
          </p:nvPr>
        </p:nvSpPr>
        <p:spPr>
          <a:xfrm>
            <a:off x="828675" y="630238"/>
            <a:ext cx="7772400" cy="11430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/>
              <a:t>4.2   </a:t>
            </a:r>
            <a:r>
              <a:rPr lang="zh-CN" altLang="en-US" dirty="0"/>
              <a:t>友元函数 </a:t>
            </a:r>
            <a:endParaRPr lang="zh-CN" altLang="en-US" dirty="0"/>
          </a:p>
        </p:txBody>
      </p:sp>
      <p:sp>
        <p:nvSpPr>
          <p:cNvPr id="17412" name="Rectangle 3"/>
          <p:cNvSpPr>
            <a:spLocks noGrp="1"/>
          </p:cNvSpPr>
          <p:nvPr>
            <p:ph idx="1" hasCustomPrompt="1"/>
          </p:nvPr>
        </p:nvSpPr>
        <p:spPr>
          <a:xfrm>
            <a:off x="250825" y="1978025"/>
            <a:ext cx="8785225" cy="4114800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z="2600" dirty="0"/>
              <a:t>引入友元的原因？</a:t>
            </a:r>
            <a:endParaRPr lang="zh-CN" altLang="en-US" sz="2600" dirty="0"/>
          </a:p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endParaRPr lang="zh-CN" altLang="en-US" sz="2600" dirty="0"/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None/>
            </a:pPr>
            <a:r>
              <a:rPr lang="en-US" altLang="zh-CN" sz="2600" dirty="0"/>
              <a:t>1. </a:t>
            </a:r>
            <a:r>
              <a:rPr lang="zh-CN" altLang="en-US" sz="2600" dirty="0"/>
              <a:t>友元函数不是类中的函数成员，但它和类的函数成员一样，可以访问类中定义的私有成员。 </a:t>
            </a:r>
            <a:endParaRPr lang="zh-CN" altLang="en-US" sz="2600" dirty="0"/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None/>
            </a:pPr>
            <a:r>
              <a:rPr lang="en-US" altLang="zh-CN" sz="2600" dirty="0"/>
              <a:t>2. </a:t>
            </a:r>
            <a:r>
              <a:rPr lang="zh-CN" altLang="en-US" sz="2600" dirty="0"/>
              <a:t>友元函数可以是一个外部函数，也可以是另外一个类的函数成员。 </a:t>
            </a:r>
            <a:endParaRPr lang="zh-CN" altLang="en-US" sz="2600" dirty="0"/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None/>
            </a:pPr>
            <a:r>
              <a:rPr lang="en-US" altLang="zh-CN" sz="2600" dirty="0"/>
              <a:t>3. </a:t>
            </a:r>
            <a:r>
              <a:rPr lang="zh-CN" altLang="en-US" sz="2600" dirty="0"/>
              <a:t>将某个函数声明为一个类的友元方式，前面加</a:t>
            </a:r>
            <a:r>
              <a:rPr lang="en-US" altLang="zh-CN" sz="2600" dirty="0"/>
              <a:t>friend </a:t>
            </a:r>
            <a:r>
              <a:rPr lang="zh-CN" altLang="en-US" sz="2600" dirty="0"/>
              <a:t>。</a:t>
            </a:r>
            <a:endParaRPr lang="zh-CN" altLang="en-US" sz="26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fontAlgn="base" hangingPunct="1"/>
            <a:fld id="{9A0DB2DC-4C9A-4742-B13C-FB6460FD3503}" type="slidenum">
              <a:rPr lang="zh-CN" altLang="en-US" sz="1600" b="0" dirty="0"/>
            </a:fld>
            <a:endParaRPr lang="zh-CN" altLang="en-US" sz="1600" b="0" dirty="0"/>
          </a:p>
        </p:txBody>
      </p:sp>
      <p:sp>
        <p:nvSpPr>
          <p:cNvPr id="18435" name="Text Box 2"/>
          <p:cNvSpPr txBox="1"/>
          <p:nvPr/>
        </p:nvSpPr>
        <p:spPr>
          <a:xfrm>
            <a:off x="633413" y="1828800"/>
            <a:ext cx="8763000" cy="47688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lnSpc>
                <a:spcPct val="95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sz="2800" dirty="0">
                <a:latin typeface="Times New Roman" panose="02020603050405020304" pitchFamily="18" charset="0"/>
              </a:rPr>
              <a:t>【</a:t>
            </a:r>
            <a:r>
              <a:rPr lang="zh-CN" altLang="en-US" sz="2800" dirty="0">
                <a:latin typeface="Times New Roman" panose="02020603050405020304" pitchFamily="18" charset="0"/>
              </a:rPr>
              <a:t>补例</a:t>
            </a:r>
            <a:r>
              <a:rPr lang="en-US" altLang="zh-CN" sz="2800" dirty="0">
                <a:latin typeface="Times New Roman" panose="02020603050405020304" pitchFamily="18" charset="0"/>
              </a:rPr>
              <a:t>】</a:t>
            </a:r>
            <a:r>
              <a:rPr lang="zh-CN" altLang="en-US" sz="2800" dirty="0">
                <a:latin typeface="Times New Roman" panose="02020603050405020304" pitchFamily="18" charset="0"/>
              </a:rPr>
              <a:t>求两个点之间的距离。 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eaLnBrk="1" fontAlgn="t" hangingPunct="1"/>
            <a:r>
              <a:rPr lang="fr-FR" altLang="zh-CN" sz="2800" dirty="0">
                <a:latin typeface="Times New Roman" panose="02020603050405020304" pitchFamily="18" charset="0"/>
              </a:rPr>
              <a:t>class    Point </a:t>
            </a:r>
            <a:endParaRPr lang="fr-FR" altLang="zh-CN" sz="2800" dirty="0">
              <a:latin typeface="Times New Roman" panose="02020603050405020304" pitchFamily="18" charset="0"/>
            </a:endParaRPr>
          </a:p>
          <a:p>
            <a:pPr eaLnBrk="1" fontAlgn="t" hangingPunct="1"/>
            <a:r>
              <a:rPr lang="fr-FR" altLang="zh-CN" sz="2800" dirty="0">
                <a:latin typeface="Times New Roman" panose="02020603050405020304" pitchFamily="18" charset="0"/>
              </a:rPr>
              <a:t>{</a:t>
            </a:r>
            <a:endParaRPr lang="fr-FR" altLang="zh-CN" sz="2800" dirty="0">
              <a:latin typeface="Times New Roman" panose="02020603050405020304" pitchFamily="18" charset="0"/>
            </a:endParaRPr>
          </a:p>
          <a:p>
            <a:pPr eaLnBrk="1" fontAlgn="t" hangingPunct="1"/>
            <a:r>
              <a:rPr lang="fr-FR" altLang="zh-CN" sz="2800" dirty="0">
                <a:latin typeface="Times New Roman" panose="02020603050405020304" pitchFamily="18" charset="0"/>
              </a:rPr>
              <a:t>	    int   xPos,  yPos ;</a:t>
            </a:r>
            <a:endParaRPr lang="fr-FR" altLang="zh-CN" sz="2800" dirty="0">
              <a:latin typeface="Times New Roman" panose="02020603050405020304" pitchFamily="18" charset="0"/>
            </a:endParaRPr>
          </a:p>
          <a:p>
            <a:pPr eaLnBrk="1" fontAlgn="t" hangingPunct="1"/>
            <a:r>
              <a:rPr lang="fr-FR" altLang="zh-CN" sz="2800" dirty="0">
                <a:latin typeface="Times New Roman" panose="02020603050405020304" pitchFamily="18" charset="0"/>
              </a:rPr>
              <a:t>public:</a:t>
            </a:r>
            <a:endParaRPr lang="fr-FR" altLang="zh-CN" sz="2800" dirty="0">
              <a:latin typeface="Times New Roman" panose="02020603050405020304" pitchFamily="18" charset="0"/>
            </a:endParaRPr>
          </a:p>
          <a:p>
            <a:pPr eaLnBrk="1" fontAlgn="t" hangingPunct="1"/>
            <a:r>
              <a:rPr lang="fr-FR" altLang="zh-CN" sz="2800" dirty="0">
                <a:latin typeface="Times New Roman" panose="02020603050405020304" pitchFamily="18" charset="0"/>
              </a:rPr>
              <a:t>	    Point(int xx=0, int yy=0 ) </a:t>
            </a:r>
            <a:endParaRPr lang="fr-FR" altLang="zh-CN" sz="2800" dirty="0">
              <a:latin typeface="Times New Roman" panose="02020603050405020304" pitchFamily="18" charset="0"/>
            </a:endParaRPr>
          </a:p>
          <a:p>
            <a:pPr eaLnBrk="1" fontAlgn="t" hangingPunct="1"/>
            <a:r>
              <a:rPr lang="fr-FR" altLang="zh-CN" sz="2800" dirty="0">
                <a:latin typeface="Times New Roman" panose="02020603050405020304" pitchFamily="18" charset="0"/>
              </a:rPr>
              <a:t>	    {     xPos=xx;      yPos=yy;     }</a:t>
            </a:r>
            <a:endParaRPr lang="fr-FR" altLang="zh-CN" sz="2800" dirty="0">
              <a:latin typeface="Times New Roman" panose="02020603050405020304" pitchFamily="18" charset="0"/>
            </a:endParaRPr>
          </a:p>
          <a:p>
            <a:pPr eaLnBrk="1" fontAlgn="t" hangingPunct="1"/>
            <a:r>
              <a:rPr lang="fr-FR" altLang="zh-CN" sz="2800" dirty="0">
                <a:latin typeface="Times New Roman" panose="02020603050405020304" pitchFamily="18" charset="0"/>
              </a:rPr>
              <a:t>	    int   GetXPos(  ) {  return xPos;   }</a:t>
            </a:r>
            <a:endParaRPr lang="fr-FR" altLang="zh-CN" sz="2800" dirty="0">
              <a:latin typeface="Times New Roman" panose="02020603050405020304" pitchFamily="18" charset="0"/>
            </a:endParaRPr>
          </a:p>
          <a:p>
            <a:pPr eaLnBrk="1" fontAlgn="t" hangingPunct="1"/>
            <a:r>
              <a:rPr lang="fr-FR" altLang="zh-CN" sz="2800" dirty="0">
                <a:latin typeface="Times New Roman" panose="02020603050405020304" pitchFamily="18" charset="0"/>
              </a:rPr>
              <a:t>	    int   GetYPos(  ) {  return yPos;   }</a:t>
            </a:r>
            <a:endParaRPr lang="fr-FR" altLang="zh-CN" sz="2800" dirty="0">
              <a:latin typeface="Times New Roman" panose="02020603050405020304" pitchFamily="18" charset="0"/>
            </a:endParaRPr>
          </a:p>
          <a:p>
            <a:pPr eaLnBrk="1" fontAlgn="t" hangingPunct="1"/>
            <a:r>
              <a:rPr lang="fr-FR" altLang="zh-CN" sz="2800" dirty="0">
                <a:latin typeface="Times New Roman" panose="02020603050405020304" pitchFamily="18" charset="0"/>
              </a:rPr>
              <a:t>	    </a:t>
            </a:r>
            <a:r>
              <a:rPr lang="fr-FR" altLang="zh-CN" sz="2800" dirty="0">
                <a:solidFill>
                  <a:srgbClr val="00FFFF"/>
                </a:solidFill>
                <a:latin typeface="Times New Roman" panose="02020603050405020304" pitchFamily="18" charset="0"/>
              </a:rPr>
              <a:t>friend</a:t>
            </a:r>
            <a:r>
              <a:rPr lang="fr-FR" altLang="zh-CN" sz="2800" dirty="0">
                <a:latin typeface="Times New Roman" panose="02020603050405020304" pitchFamily="18" charset="0"/>
              </a:rPr>
              <a:t>  double  Distance(Point  &amp;a, Point  &amp;b);  </a:t>
            </a:r>
            <a:endParaRPr lang="fr-FR" altLang="zh-CN" sz="2800" dirty="0">
              <a:latin typeface="Times New Roman" panose="02020603050405020304" pitchFamily="18" charset="0"/>
            </a:endParaRPr>
          </a:p>
          <a:p>
            <a:pPr eaLnBrk="1" fontAlgn="t" hangingPunct="1"/>
            <a:r>
              <a:rPr lang="fr-FR" altLang="zh-CN" sz="2800" dirty="0">
                <a:latin typeface="Times New Roman" panose="02020603050405020304" pitchFamily="18" charset="0"/>
              </a:rPr>
              <a:t>}; 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18436" name="Rectangle 3"/>
          <p:cNvSpPr/>
          <p:nvPr/>
        </p:nvSpPr>
        <p:spPr>
          <a:xfrm>
            <a:off x="1014413" y="633413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42900" indent="-342900" algn="l" rtl="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4000" dirty="0">
                <a:solidFill>
                  <a:srgbClr val="FFFF00"/>
                </a:solidFill>
              </a:rPr>
              <a:t>4.2.1  </a:t>
            </a:r>
            <a:r>
              <a:rPr lang="zh-CN" altLang="en-US" sz="4000" dirty="0">
                <a:solidFill>
                  <a:srgbClr val="FFFF00"/>
                </a:solidFill>
              </a:rPr>
              <a:t>外部函数作为类的友元 </a:t>
            </a:r>
            <a:endParaRPr lang="zh-CN" altLang="en-US" sz="40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9458" name="Text Box 2"/>
          <p:cNvSpPr txBox="1"/>
          <p:nvPr/>
        </p:nvSpPr>
        <p:spPr>
          <a:xfrm>
            <a:off x="1474788" y="549275"/>
            <a:ext cx="7200900" cy="5857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fontAlgn="t" hangingPunct="1"/>
            <a:r>
              <a:rPr lang="fr-FR" altLang="zh-CN" sz="2800" dirty="0">
                <a:latin typeface="Times New Roman" panose="02020603050405020304" pitchFamily="18" charset="0"/>
              </a:rPr>
              <a:t>double  Distance( Point   &amp; a,   Point   &amp; b)</a:t>
            </a:r>
            <a:endParaRPr lang="fr-FR" altLang="zh-CN" sz="2800" dirty="0">
              <a:latin typeface="Times New Roman" panose="02020603050405020304" pitchFamily="18" charset="0"/>
            </a:endParaRPr>
          </a:p>
          <a:p>
            <a:pPr eaLnBrk="1" fontAlgn="t" hangingPunct="1"/>
            <a:r>
              <a:rPr lang="fr-FR" altLang="zh-CN" sz="2800" dirty="0">
                <a:latin typeface="Times New Roman" panose="02020603050405020304" pitchFamily="18" charset="0"/>
              </a:rPr>
              <a:t>{		</a:t>
            </a:r>
            <a:endParaRPr lang="zh-CN" altLang="fr-FR" sz="2800" dirty="0">
              <a:latin typeface="Times New Roman" panose="02020603050405020304" pitchFamily="18" charset="0"/>
            </a:endParaRPr>
          </a:p>
          <a:p>
            <a:pPr eaLnBrk="1" fontAlgn="t" hangingPunct="1"/>
            <a:r>
              <a:rPr lang="zh-CN" altLang="fr-FR" sz="2800" dirty="0">
                <a:latin typeface="Times New Roman" panose="02020603050405020304" pitchFamily="18" charset="0"/>
              </a:rPr>
              <a:t>      </a:t>
            </a:r>
            <a:r>
              <a:rPr lang="fr-FR" altLang="zh-CN" sz="2800" dirty="0">
                <a:latin typeface="Times New Roman" panose="02020603050405020304" pitchFamily="18" charset="0"/>
              </a:rPr>
              <a:t>double    dx=a.xPos-b.xPos;	</a:t>
            </a:r>
            <a:endParaRPr lang="fr-FR" altLang="zh-CN" sz="2800" dirty="0">
              <a:latin typeface="Times New Roman" panose="02020603050405020304" pitchFamily="18" charset="0"/>
            </a:endParaRPr>
          </a:p>
          <a:p>
            <a:pPr eaLnBrk="1" fontAlgn="t" hangingPunct="1"/>
            <a:r>
              <a:rPr lang="fr-FR" altLang="zh-CN" sz="2800" dirty="0">
                <a:latin typeface="Times New Roman" panose="02020603050405020304" pitchFamily="18" charset="0"/>
              </a:rPr>
              <a:t>      double    dy=a.yPos-b.yPos; 	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eaLnBrk="1" fontAlgn="t" hangingPunct="1"/>
            <a:r>
              <a:rPr lang="en-US" altLang="zh-CN" sz="2800" dirty="0">
                <a:latin typeface="Times New Roman" panose="02020603050405020304" pitchFamily="18" charset="0"/>
              </a:rPr>
              <a:t>      return    sqrt(dx*dx+dy*dy);</a:t>
            </a:r>
            <a:endParaRPr lang="fr-FR" altLang="zh-CN" sz="2800" dirty="0">
              <a:latin typeface="Times New Roman" panose="02020603050405020304" pitchFamily="18" charset="0"/>
            </a:endParaRPr>
          </a:p>
          <a:p>
            <a:pPr eaLnBrk="1" fontAlgn="t" hangingPunct="1"/>
            <a:r>
              <a:rPr lang="fr-FR" altLang="zh-CN" sz="2800" dirty="0">
                <a:latin typeface="Times New Roman" panose="02020603050405020304" pitchFamily="18" charset="0"/>
              </a:rPr>
              <a:t>}</a:t>
            </a:r>
            <a:endParaRPr lang="fr-FR" altLang="zh-CN" sz="2800" dirty="0">
              <a:latin typeface="Times New Roman" panose="02020603050405020304" pitchFamily="18" charset="0"/>
            </a:endParaRPr>
          </a:p>
          <a:p>
            <a:pPr eaLnBrk="1" fontAlgn="t" hangingPunct="1"/>
            <a:endParaRPr lang="fr-FR" altLang="zh-CN" sz="2800" dirty="0">
              <a:latin typeface="Times New Roman" panose="02020603050405020304" pitchFamily="18" charset="0"/>
            </a:endParaRPr>
          </a:p>
          <a:p>
            <a:pPr eaLnBrk="1" fontAlgn="t" hangingPunct="1"/>
            <a:r>
              <a:rPr lang="en-US" altLang="zh-CN" sz="2800" dirty="0">
                <a:latin typeface="Times New Roman" panose="02020603050405020304" pitchFamily="18" charset="0"/>
              </a:rPr>
              <a:t>void   main( )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sz="2800" dirty="0">
                <a:latin typeface="Times New Roman" panose="02020603050405020304" pitchFamily="18" charset="0"/>
              </a:rPr>
              <a:t>{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sz="2800" dirty="0">
                <a:latin typeface="Times New Roman" panose="02020603050405020304" pitchFamily="18" charset="0"/>
              </a:rPr>
              <a:t>      Point    p1(3, 5),   p2(4, 6);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endParaRPr lang="en-US" altLang="zh-CN" sz="28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sz="2800" dirty="0">
                <a:latin typeface="Times New Roman" panose="02020603050405020304" pitchFamily="18" charset="0"/>
              </a:rPr>
              <a:t>      cout&lt;&lt; </a:t>
            </a:r>
            <a:r>
              <a:rPr lang="en-US" altLang="zh-CN" sz="2800" dirty="0">
                <a:solidFill>
                  <a:srgbClr val="00FFFF"/>
                </a:solidFill>
                <a:latin typeface="Times New Roman" panose="02020603050405020304" pitchFamily="18" charset="0"/>
              </a:rPr>
              <a:t>Distance(p1, p2)</a:t>
            </a:r>
            <a:r>
              <a:rPr lang="en-US" altLang="zh-CN" sz="2800" dirty="0">
                <a:latin typeface="Times New Roman" panose="02020603050405020304" pitchFamily="18" charset="0"/>
              </a:rPr>
              <a:t> &lt;&lt;endl;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sz="2800" dirty="0">
                <a:latin typeface="Times New Roman" panose="02020603050405020304" pitchFamily="18" charset="0"/>
              </a:rPr>
              <a:t>}</a:t>
            </a:r>
            <a:endParaRPr lang="zh-CN" altLang="en-US" sz="2800" dirty="0">
              <a:solidFill>
                <a:srgbClr val="00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2341" name="AutoShape 5"/>
          <p:cNvSpPr/>
          <p:nvPr/>
        </p:nvSpPr>
        <p:spPr>
          <a:xfrm>
            <a:off x="6154738" y="3430588"/>
            <a:ext cx="2449512" cy="936625"/>
          </a:xfrm>
          <a:prstGeom prst="cloudCallout">
            <a:avLst>
              <a:gd name="adj1" fmla="val 5088"/>
              <a:gd name="adj2" fmla="val 54407"/>
            </a:avLst>
          </a:prstGeom>
          <a:noFill/>
          <a:ln w="9525" cap="flat" cmpd="sng">
            <a:solidFill>
              <a:srgbClr val="00FFFF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pPr algn="ctr" eaLnBrk="1" fontAlgn="t" hangingPunct="1"/>
            <a:r>
              <a:rPr lang="zh-CN" altLang="en-US" sz="2000" dirty="0">
                <a:latin typeface="Times New Roman" panose="02020603050405020304" pitchFamily="18" charset="0"/>
              </a:rPr>
              <a:t>不采用友元如何解决？</a:t>
            </a:r>
            <a:endParaRPr lang="zh-CN" altLang="en-US" sz="20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2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2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4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fontAlgn="base" hangingPunct="1"/>
            <a:fld id="{9A0DB2DC-4C9A-4742-B13C-FB6460FD3503}" type="slidenum">
              <a:rPr lang="zh-CN" altLang="en-US" sz="1600" b="0" dirty="0"/>
            </a:fld>
            <a:endParaRPr lang="zh-CN" altLang="en-US" sz="1600" b="0" dirty="0"/>
          </a:p>
        </p:txBody>
      </p:sp>
      <p:sp>
        <p:nvSpPr>
          <p:cNvPr id="20483" name="Text Box 2"/>
          <p:cNvSpPr txBox="1"/>
          <p:nvPr/>
        </p:nvSpPr>
        <p:spPr>
          <a:xfrm>
            <a:off x="304800" y="1789113"/>
            <a:ext cx="8686800" cy="45370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fontAlgn="t" hangingPunct="1">
              <a:lnSpc>
                <a:spcPct val="130000"/>
              </a:lnSpc>
            </a:pPr>
            <a:r>
              <a:rPr lang="zh-CN" altLang="en-US" sz="2800" dirty="0">
                <a:latin typeface="Times New Roman" panose="02020603050405020304" pitchFamily="18" charset="0"/>
              </a:rPr>
              <a:t>         其他类的成员函数声明为一个类的友元函数，这个成员函数也称为友元成员。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eaLnBrk="1" fontAlgn="t" hangingPunct="1">
              <a:lnSpc>
                <a:spcPct val="130000"/>
              </a:lnSpc>
            </a:pPr>
            <a:r>
              <a:rPr lang="zh-CN" altLang="en-US" sz="2800" dirty="0">
                <a:latin typeface="Times New Roman" panose="02020603050405020304" pitchFamily="18" charset="0"/>
              </a:rPr>
              <a:t>        友元成员不仅可以访问自己所在类对象中的私有成员和公有成员，还可以访问</a:t>
            </a:r>
            <a:r>
              <a:rPr lang="en-US" altLang="zh-CN" sz="2800" dirty="0">
                <a:latin typeface="Times New Roman" panose="02020603050405020304" pitchFamily="18" charset="0"/>
              </a:rPr>
              <a:t>friend</a:t>
            </a:r>
            <a:r>
              <a:rPr lang="zh-CN" altLang="en-US" sz="2800" dirty="0">
                <a:latin typeface="Times New Roman" panose="02020603050405020304" pitchFamily="18" charset="0"/>
              </a:rPr>
              <a:t>声明语句所在类对象中的私有成员和公有成员，这样能使两个类相互合作完成某一任务。 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eaLnBrk="1" fontAlgn="t" hangingPunct="1">
              <a:lnSpc>
                <a:spcPct val="130000"/>
              </a:lnSpc>
            </a:pPr>
            <a:r>
              <a:rPr lang="zh-CN" altLang="en-US" sz="2800" dirty="0">
                <a:solidFill>
                  <a:srgbClr val="00FFFF"/>
                </a:solidFill>
                <a:latin typeface="Times New Roman" panose="02020603050405020304" pitchFamily="18" charset="0"/>
              </a:rPr>
              <a:t>例：</a:t>
            </a:r>
            <a:r>
              <a:rPr lang="zh-CN" altLang="en-US" sz="2800" dirty="0">
                <a:latin typeface="Times New Roman" panose="02020603050405020304" pitchFamily="18" charset="0"/>
              </a:rPr>
              <a:t>将</a:t>
            </a:r>
            <a:r>
              <a:rPr lang="en-US" altLang="zh-CN" sz="2800" dirty="0">
                <a:latin typeface="Times New Roman" panose="02020603050405020304" pitchFamily="18" charset="0"/>
              </a:rPr>
              <a:t>Aux</a:t>
            </a:r>
            <a:r>
              <a:rPr lang="zh-CN" altLang="en-US" sz="2800" dirty="0">
                <a:latin typeface="Times New Roman" panose="02020603050405020304" pitchFamily="18" charset="0"/>
              </a:rPr>
              <a:t>类的函数</a:t>
            </a:r>
            <a:r>
              <a:rPr lang="en-US" altLang="zh-CN" sz="2800" dirty="0">
                <a:latin typeface="Times New Roman" panose="02020603050405020304" pitchFamily="18" charset="0"/>
              </a:rPr>
              <a:t>addBudget</a:t>
            </a:r>
            <a:r>
              <a:rPr lang="zh-CN" altLang="en-US" sz="2800" dirty="0">
                <a:latin typeface="Times New Roman" panose="02020603050405020304" pitchFamily="18" charset="0"/>
              </a:rPr>
              <a:t>声明为</a:t>
            </a:r>
            <a:r>
              <a:rPr lang="en-US" altLang="zh-CN" sz="2800" dirty="0">
                <a:latin typeface="Times New Roman" panose="02020603050405020304" pitchFamily="18" charset="0"/>
              </a:rPr>
              <a:t>Budget</a:t>
            </a:r>
            <a:r>
              <a:rPr lang="zh-CN" altLang="en-US" sz="2800" dirty="0">
                <a:latin typeface="Times New Roman" panose="02020603050405020304" pitchFamily="18" charset="0"/>
              </a:rPr>
              <a:t>类的友元函数。 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sp>
        <p:nvSpPr>
          <p:cNvPr id="20484" name="Rectangle 3"/>
          <p:cNvSpPr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42900" indent="-342900" algn="l" rtl="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200" dirty="0">
                <a:solidFill>
                  <a:srgbClr val="FFFF00"/>
                </a:solidFill>
              </a:rPr>
              <a:t>4.2.2  </a:t>
            </a:r>
            <a:r>
              <a:rPr lang="zh-CN" altLang="en-US" sz="3200" dirty="0">
                <a:solidFill>
                  <a:srgbClr val="FFFF00"/>
                </a:solidFill>
              </a:rPr>
              <a:t>类的成员函数作为另外一个类的友元</a:t>
            </a:r>
            <a:endParaRPr lang="zh-CN" altLang="en-US" sz="32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2530" name="Text Box 2"/>
          <p:cNvSpPr txBox="1"/>
          <p:nvPr/>
        </p:nvSpPr>
        <p:spPr>
          <a:xfrm>
            <a:off x="1358900" y="1773238"/>
            <a:ext cx="7966075" cy="47894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fontAlgn="t" hangingPunct="1"/>
            <a:r>
              <a:rPr lang="en-US" altLang="zh-CN" sz="2800" dirty="0">
                <a:solidFill>
                  <a:srgbClr val="00FFFF"/>
                </a:solidFill>
                <a:latin typeface="Times New Roman" panose="02020603050405020304" pitchFamily="18" charset="0"/>
              </a:rPr>
              <a:t>class  Budget ;</a:t>
            </a:r>
            <a:r>
              <a:rPr lang="en-US" altLang="zh-CN" sz="2800" dirty="0">
                <a:latin typeface="Times New Roman" panose="02020603050405020304" pitchFamily="18" charset="0"/>
              </a:rPr>
              <a:t>  //  </a:t>
            </a:r>
            <a:r>
              <a:rPr lang="zh-CN" altLang="en-US" sz="2800" dirty="0">
                <a:latin typeface="Times New Roman" panose="02020603050405020304" pitchFamily="18" charset="0"/>
              </a:rPr>
              <a:t>对</a:t>
            </a:r>
            <a:r>
              <a:rPr lang="en-US" altLang="zh-CN" sz="2800" dirty="0">
                <a:latin typeface="Times New Roman" panose="02020603050405020304" pitchFamily="18" charset="0"/>
              </a:rPr>
              <a:t>Budget</a:t>
            </a:r>
            <a:r>
              <a:rPr lang="zh-CN" altLang="en-US" sz="2800" dirty="0">
                <a:latin typeface="Times New Roman" panose="02020603050405020304" pitchFamily="18" charset="0"/>
              </a:rPr>
              <a:t>类超前使用说明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eaLnBrk="1" fontAlgn="t" hangingPunct="1"/>
            <a:endParaRPr lang="zh-CN" altLang="en-US" sz="2800" dirty="0">
              <a:latin typeface="Times New Roman" panose="02020603050405020304" pitchFamily="18" charset="0"/>
            </a:endParaRPr>
          </a:p>
          <a:p>
            <a:pPr eaLnBrk="1" fontAlgn="t" hangingPunct="1"/>
            <a:r>
              <a:rPr lang="en-US" altLang="zh-CN" sz="2800" dirty="0">
                <a:latin typeface="Times New Roman" panose="02020603050405020304" pitchFamily="18" charset="0"/>
              </a:rPr>
              <a:t>class  Aux  	//  Aux</a:t>
            </a:r>
            <a:r>
              <a:rPr lang="zh-CN" altLang="en-US" sz="2800" dirty="0">
                <a:latin typeface="Times New Roman" panose="02020603050405020304" pitchFamily="18" charset="0"/>
              </a:rPr>
              <a:t>类的定义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eaLnBrk="1" fontAlgn="t" hangingPunct="1"/>
            <a:r>
              <a:rPr lang="en-US" altLang="zh-CN" sz="2800" dirty="0">
                <a:latin typeface="Times New Roman" panose="02020603050405020304" pitchFamily="18" charset="0"/>
              </a:rPr>
              <a:t>{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eaLnBrk="1" fontAlgn="t" hangingPunct="1"/>
            <a:r>
              <a:rPr lang="en-US" altLang="zh-CN" sz="2800" dirty="0">
                <a:latin typeface="Times New Roman" panose="02020603050405020304" pitchFamily="18" charset="0"/>
              </a:rPr>
              <a:t>private: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eaLnBrk="1" fontAlgn="t" hangingPunct="1"/>
            <a:r>
              <a:rPr lang="en-US" altLang="zh-CN" sz="2800" dirty="0">
                <a:latin typeface="Times New Roman" panose="02020603050405020304" pitchFamily="18" charset="0"/>
              </a:rPr>
              <a:t>    float  auxBudget ;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eaLnBrk="1" fontAlgn="t" hangingPunct="1"/>
            <a:r>
              <a:rPr lang="en-US" altLang="zh-CN" sz="2800" dirty="0">
                <a:latin typeface="Times New Roman" panose="02020603050405020304" pitchFamily="18" charset="0"/>
              </a:rPr>
              <a:t>public: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eaLnBrk="1" fontAlgn="t" hangingPunct="1"/>
            <a:r>
              <a:rPr lang="en-US" altLang="zh-CN" sz="2800" dirty="0">
                <a:latin typeface="Times New Roman" panose="02020603050405020304" pitchFamily="18" charset="0"/>
              </a:rPr>
              <a:t>    Aux( ) {  auxBudget = 0 ;  }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eaLnBrk="1" fontAlgn="t" hangingPunct="1"/>
            <a:r>
              <a:rPr lang="en-US" altLang="zh-CN" sz="2800" dirty="0">
                <a:latin typeface="Times New Roman" panose="02020603050405020304" pitchFamily="18" charset="0"/>
              </a:rPr>
              <a:t>    void   </a:t>
            </a:r>
            <a:r>
              <a:rPr lang="en-US" altLang="zh-CN" sz="2800" dirty="0">
                <a:solidFill>
                  <a:srgbClr val="00FFFF"/>
                </a:solidFill>
                <a:latin typeface="Times New Roman" panose="02020603050405020304" pitchFamily="18" charset="0"/>
              </a:rPr>
              <a:t>addBudget</a:t>
            </a:r>
            <a:r>
              <a:rPr lang="en-US" altLang="zh-CN" sz="2800" dirty="0">
                <a:latin typeface="Times New Roman" panose="02020603050405020304" pitchFamily="18" charset="0"/>
              </a:rPr>
              <a:t>( float , Budget  &amp; ) ;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eaLnBrk="1" fontAlgn="t" hangingPunct="1"/>
            <a:r>
              <a:rPr lang="en-US" altLang="zh-CN" sz="2800" dirty="0">
                <a:latin typeface="Times New Roman" panose="02020603050405020304" pitchFamily="18" charset="0"/>
              </a:rPr>
              <a:t>    float  getDivBudget( ) {  return  auxBudget ;  }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eaLnBrk="1" fontAlgn="t" hangingPunct="1"/>
            <a:r>
              <a:rPr lang="en-US" altLang="zh-CN" sz="2800" dirty="0">
                <a:latin typeface="Times New Roman" panose="02020603050405020304" pitchFamily="18" charset="0"/>
              </a:rPr>
              <a:t>} ; 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3554" name="Text Box 2"/>
          <p:cNvSpPr txBox="1"/>
          <p:nvPr/>
        </p:nvSpPr>
        <p:spPr>
          <a:xfrm>
            <a:off x="638175" y="1098550"/>
            <a:ext cx="8686800" cy="56435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fontAlgn="t" hangingPunct="1"/>
            <a:r>
              <a:rPr lang="en-US" altLang="zh-CN" sz="2800" dirty="0">
                <a:latin typeface="Times New Roman" panose="02020603050405020304" pitchFamily="18" charset="0"/>
              </a:rPr>
              <a:t>class Budget    </a:t>
            </a:r>
            <a:r>
              <a:rPr lang="en-US" altLang="zh-CN" sz="2800" dirty="0">
                <a:solidFill>
                  <a:srgbClr val="00FFFF"/>
                </a:solidFill>
                <a:latin typeface="Times New Roman" panose="02020603050405020304" pitchFamily="18" charset="0"/>
              </a:rPr>
              <a:t>// Budget class declaration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eaLnBrk="1" fontAlgn="t" hangingPunct="1"/>
            <a:r>
              <a:rPr lang="en-US" altLang="zh-CN" sz="2800" dirty="0">
                <a:latin typeface="Times New Roman" panose="02020603050405020304" pitchFamily="18" charset="0"/>
              </a:rPr>
              <a:t>{</a:t>
            </a:r>
            <a:endParaRPr lang="en-US" altLang="zh-CN" sz="2800" dirty="0">
              <a:solidFill>
                <a:srgbClr val="00FFFF"/>
              </a:solidFill>
              <a:latin typeface="Times New Roman" panose="02020603050405020304" pitchFamily="18" charset="0"/>
            </a:endParaRPr>
          </a:p>
          <a:p>
            <a:pPr eaLnBrk="1" fontAlgn="t" hangingPunct="1"/>
            <a:r>
              <a:rPr lang="en-US" altLang="zh-CN" sz="2800" dirty="0">
                <a:latin typeface="Times New Roman" panose="02020603050405020304" pitchFamily="18" charset="0"/>
              </a:rPr>
              <a:t>    static  float  corpBudget;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eaLnBrk="1" fontAlgn="t" hangingPunct="1"/>
            <a:r>
              <a:rPr lang="en-US" altLang="zh-CN" sz="2800" dirty="0">
                <a:latin typeface="Times New Roman" panose="02020603050405020304" pitchFamily="18" charset="0"/>
              </a:rPr>
              <a:t>    float  divBudget;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eaLnBrk="1" fontAlgn="t" hangingPunct="1"/>
            <a:r>
              <a:rPr lang="en-US" altLang="zh-CN" sz="2800" dirty="0">
                <a:latin typeface="Times New Roman" panose="02020603050405020304" pitchFamily="18" charset="0"/>
              </a:rPr>
              <a:t>public: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eaLnBrk="1" fontAlgn="t" hangingPunct="1"/>
            <a:r>
              <a:rPr lang="en-US" altLang="zh-CN" sz="2800" dirty="0">
                <a:latin typeface="Times New Roman" panose="02020603050405020304" pitchFamily="18" charset="0"/>
              </a:rPr>
              <a:t>    Budget( ) {      divBudget = 0;    }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eaLnBrk="1" fontAlgn="t" hangingPunct="1"/>
            <a:r>
              <a:rPr lang="en-US" altLang="zh-CN" sz="2800" dirty="0">
                <a:latin typeface="Times New Roman" panose="02020603050405020304" pitchFamily="18" charset="0"/>
              </a:rPr>
              <a:t>    void  addBudget(float B) 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eaLnBrk="1" fontAlgn="t" hangingPunct="1"/>
            <a:r>
              <a:rPr lang="en-US" altLang="zh-CN" sz="2800" dirty="0">
                <a:latin typeface="Times New Roman" panose="02020603050405020304" pitchFamily="18" charset="0"/>
              </a:rPr>
              <a:t>    </a:t>
            </a:r>
            <a:r>
              <a:rPr lang="en-US" altLang="zh-CN" dirty="0">
                <a:latin typeface="Times New Roman" panose="02020603050405020304" pitchFamily="18" charset="0"/>
              </a:rPr>
              <a:t>{  </a:t>
            </a:r>
            <a:r>
              <a:rPr lang="en-US" altLang="zh-CN" sz="2800" dirty="0">
                <a:latin typeface="Times New Roman" panose="02020603050405020304" pitchFamily="18" charset="0"/>
              </a:rPr>
              <a:t>divBudget += B;    corpBudget += divBudget;   }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eaLnBrk="1" fontAlgn="t" hangingPunct="1"/>
            <a:r>
              <a:rPr lang="en-US" altLang="zh-CN" sz="2800" dirty="0">
                <a:latin typeface="Times New Roman" panose="02020603050405020304" pitchFamily="18" charset="0"/>
              </a:rPr>
              <a:t>    float  getDivBudget( ) {     return divBudget;    }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eaLnBrk="1" fontAlgn="t" hangingPunct="1"/>
            <a:r>
              <a:rPr lang="en-US" altLang="zh-CN" sz="2800" dirty="0">
                <a:latin typeface="Times New Roman" panose="02020603050405020304" pitchFamily="18" charset="0"/>
              </a:rPr>
              <a:t>    float  getCorpBudget( ) {  return corpBudget;  }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eaLnBrk="1" fontAlgn="t" hangingPunct="1"/>
            <a:r>
              <a:rPr lang="en-US" altLang="zh-CN" sz="2800" dirty="0">
                <a:latin typeface="Times New Roman" panose="02020603050405020304" pitchFamily="18" charset="0"/>
              </a:rPr>
              <a:t>    </a:t>
            </a:r>
            <a:r>
              <a:rPr lang="en-US" altLang="zh-CN" sz="2800" dirty="0">
                <a:solidFill>
                  <a:srgbClr val="00FFFF"/>
                </a:solidFill>
                <a:latin typeface="Times New Roman" panose="02020603050405020304" pitchFamily="18" charset="0"/>
              </a:rPr>
              <a:t>static</a:t>
            </a:r>
            <a:r>
              <a:rPr lang="en-US" altLang="zh-CN" sz="2800" dirty="0">
                <a:latin typeface="Times New Roman" panose="02020603050405020304" pitchFamily="18" charset="0"/>
              </a:rPr>
              <a:t>  void  mainOffice( float );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eaLnBrk="1" fontAlgn="t" hangingPunct="1"/>
            <a:r>
              <a:rPr lang="en-US" altLang="zh-CN" sz="2800" dirty="0">
                <a:latin typeface="Times New Roman" panose="02020603050405020304" pitchFamily="18" charset="0"/>
              </a:rPr>
              <a:t>    </a:t>
            </a:r>
            <a:r>
              <a:rPr lang="en-US" altLang="zh-CN" sz="2800" dirty="0">
                <a:solidFill>
                  <a:srgbClr val="00FFFF"/>
                </a:solidFill>
                <a:latin typeface="Times New Roman" panose="02020603050405020304" pitchFamily="18" charset="0"/>
              </a:rPr>
              <a:t>friend</a:t>
            </a:r>
            <a:r>
              <a:rPr lang="en-US" altLang="zh-CN" sz="2800" dirty="0">
                <a:latin typeface="Times New Roman" panose="02020603050405020304" pitchFamily="18" charset="0"/>
              </a:rPr>
              <a:t>  void  Aux::addBudget(float, </a:t>
            </a:r>
            <a:r>
              <a:rPr lang="en-US" altLang="zh-CN" sz="2800" dirty="0">
                <a:solidFill>
                  <a:srgbClr val="00FFFF"/>
                </a:solidFill>
                <a:latin typeface="Times New Roman" panose="02020603050405020304" pitchFamily="18" charset="0"/>
              </a:rPr>
              <a:t>Budget &amp;</a:t>
            </a:r>
            <a:r>
              <a:rPr lang="en-US" altLang="zh-CN" sz="2800" dirty="0">
                <a:latin typeface="Times New Roman" panose="02020603050405020304" pitchFamily="18" charset="0"/>
              </a:rPr>
              <a:t>);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eaLnBrk="1" fontAlgn="t" hangingPunct="1"/>
            <a:r>
              <a:rPr lang="en-US" altLang="zh-CN" sz="2800" dirty="0">
                <a:latin typeface="Times New Roman" panose="02020603050405020304" pitchFamily="18" charset="0"/>
              </a:rPr>
              <a:t>};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4578" name="Text Box 2"/>
          <p:cNvSpPr txBox="1"/>
          <p:nvPr/>
        </p:nvSpPr>
        <p:spPr>
          <a:xfrm>
            <a:off x="493713" y="1773238"/>
            <a:ext cx="8686800" cy="46640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fontAlgn="t" hangingPunct="1"/>
            <a:r>
              <a:rPr lang="en-US" altLang="zh-CN" sz="3000" dirty="0">
                <a:solidFill>
                  <a:srgbClr val="00FFFF"/>
                </a:solidFill>
                <a:latin typeface="Times New Roman" panose="02020603050405020304" pitchFamily="18" charset="0"/>
              </a:rPr>
              <a:t>// Contents of budget3.cpp </a:t>
            </a:r>
            <a:endParaRPr lang="en-US" altLang="zh-CN" sz="3000" dirty="0">
              <a:solidFill>
                <a:srgbClr val="00FFFF"/>
              </a:solidFill>
              <a:latin typeface="Times New Roman" panose="02020603050405020304" pitchFamily="18" charset="0"/>
            </a:endParaRPr>
          </a:p>
          <a:p>
            <a:pPr eaLnBrk="1" fontAlgn="t" hangingPunct="1"/>
            <a:r>
              <a:rPr lang="en-US" altLang="zh-CN" sz="3000" dirty="0">
                <a:latin typeface="Times New Roman" panose="02020603050405020304" pitchFamily="18" charset="0"/>
              </a:rPr>
              <a:t>#include "budget3.h"</a:t>
            </a:r>
            <a:endParaRPr lang="en-US" altLang="zh-CN" sz="3000" dirty="0">
              <a:latin typeface="Times New Roman" panose="02020603050405020304" pitchFamily="18" charset="0"/>
            </a:endParaRPr>
          </a:p>
          <a:p>
            <a:pPr eaLnBrk="1" fontAlgn="t" hangingPunct="1"/>
            <a:r>
              <a:rPr lang="en-US" altLang="zh-CN" sz="3000" dirty="0">
                <a:solidFill>
                  <a:srgbClr val="00FFFF"/>
                </a:solidFill>
                <a:latin typeface="Times New Roman" panose="02020603050405020304" pitchFamily="18" charset="0"/>
              </a:rPr>
              <a:t>	// Definition of static member of Budget class</a:t>
            </a:r>
            <a:endParaRPr lang="en-US" altLang="zh-CN" sz="3000" dirty="0">
              <a:solidFill>
                <a:srgbClr val="00FFFF"/>
              </a:solidFill>
              <a:latin typeface="Times New Roman" panose="02020603050405020304" pitchFamily="18" charset="0"/>
            </a:endParaRPr>
          </a:p>
          <a:p>
            <a:pPr eaLnBrk="1" fontAlgn="t" hangingPunct="1"/>
            <a:r>
              <a:rPr lang="en-US" altLang="zh-CN" sz="3000" dirty="0">
                <a:latin typeface="Times New Roman" panose="02020603050405020304" pitchFamily="18" charset="0"/>
              </a:rPr>
              <a:t>float Budget::corpBudget = 0; </a:t>
            </a:r>
            <a:endParaRPr lang="en-US" altLang="zh-CN" sz="3000" dirty="0">
              <a:latin typeface="Times New Roman" panose="02020603050405020304" pitchFamily="18" charset="0"/>
            </a:endParaRPr>
          </a:p>
          <a:p>
            <a:pPr eaLnBrk="1" fontAlgn="t" hangingPunct="1"/>
            <a:endParaRPr lang="en-US" altLang="zh-CN" sz="3000" dirty="0">
              <a:latin typeface="Times New Roman" panose="02020603050405020304" pitchFamily="18" charset="0"/>
            </a:endParaRPr>
          </a:p>
          <a:p>
            <a:pPr eaLnBrk="1" fontAlgn="t" hangingPunct="1"/>
            <a:r>
              <a:rPr lang="en-US" altLang="zh-CN" sz="3000" dirty="0">
                <a:latin typeface="Times New Roman" panose="02020603050405020304" pitchFamily="18" charset="0"/>
              </a:rPr>
              <a:t>// </a:t>
            </a:r>
            <a:r>
              <a:rPr lang="en-US" altLang="zh-CN" sz="3000" dirty="0">
                <a:solidFill>
                  <a:srgbClr val="00FFFF"/>
                </a:solidFill>
                <a:latin typeface="Times New Roman" panose="02020603050405020304" pitchFamily="18" charset="0"/>
              </a:rPr>
              <a:t>Definition of static member function mainOffice.</a:t>
            </a:r>
            <a:r>
              <a:rPr lang="en-US" altLang="zh-CN" sz="3000" dirty="0">
                <a:latin typeface="Times New Roman" panose="02020603050405020304" pitchFamily="18" charset="0"/>
              </a:rPr>
              <a:t> </a:t>
            </a:r>
            <a:endParaRPr lang="en-US" altLang="zh-CN" sz="3000" dirty="0">
              <a:latin typeface="Times New Roman" panose="02020603050405020304" pitchFamily="18" charset="0"/>
            </a:endParaRPr>
          </a:p>
          <a:p>
            <a:pPr eaLnBrk="1" fontAlgn="t" hangingPunct="1"/>
            <a:r>
              <a:rPr lang="en-US" altLang="zh-CN" sz="3000" dirty="0">
                <a:latin typeface="Times New Roman" panose="02020603050405020304" pitchFamily="18" charset="0"/>
              </a:rPr>
              <a:t>void  Budget::mainOffice(float  moffice )</a:t>
            </a:r>
            <a:endParaRPr lang="en-US" altLang="zh-CN" sz="3000" dirty="0">
              <a:latin typeface="Times New Roman" panose="02020603050405020304" pitchFamily="18" charset="0"/>
            </a:endParaRPr>
          </a:p>
          <a:p>
            <a:pPr eaLnBrk="1" fontAlgn="t" hangingPunct="1"/>
            <a:r>
              <a:rPr lang="en-US" altLang="zh-CN" sz="3000" dirty="0">
                <a:latin typeface="Times New Roman" panose="02020603050405020304" pitchFamily="18" charset="0"/>
              </a:rPr>
              <a:t>{</a:t>
            </a:r>
            <a:endParaRPr lang="en-US" altLang="zh-CN" sz="3000" dirty="0">
              <a:latin typeface="Times New Roman" panose="02020603050405020304" pitchFamily="18" charset="0"/>
            </a:endParaRPr>
          </a:p>
          <a:p>
            <a:pPr eaLnBrk="1" fontAlgn="t" hangingPunct="1"/>
            <a:r>
              <a:rPr lang="en-US" altLang="zh-CN" sz="3000" dirty="0">
                <a:latin typeface="Times New Roman" panose="02020603050405020304" pitchFamily="18" charset="0"/>
              </a:rPr>
              <a:t>	corpBudget += moffice;</a:t>
            </a:r>
            <a:endParaRPr lang="en-US" altLang="zh-CN" sz="3000" dirty="0">
              <a:latin typeface="Times New Roman" panose="02020603050405020304" pitchFamily="18" charset="0"/>
            </a:endParaRPr>
          </a:p>
          <a:p>
            <a:pPr eaLnBrk="1" fontAlgn="t" hangingPunct="1"/>
            <a:r>
              <a:rPr lang="en-US" altLang="zh-CN" sz="3000" dirty="0">
                <a:latin typeface="Times New Roman" panose="02020603050405020304" pitchFamily="18" charset="0"/>
              </a:rPr>
              <a:t>}</a:t>
            </a:r>
            <a:endParaRPr lang="en-US" altLang="zh-CN" sz="30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5602" name="Text Box 2"/>
          <p:cNvSpPr txBox="1"/>
          <p:nvPr/>
        </p:nvSpPr>
        <p:spPr>
          <a:xfrm>
            <a:off x="395288" y="1268413"/>
            <a:ext cx="8686800" cy="46640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fontAlgn="t" hangingPunct="1"/>
            <a:r>
              <a:rPr lang="en-US" altLang="zh-CN" sz="3000" dirty="0">
                <a:solidFill>
                  <a:srgbClr val="00FFFF"/>
                </a:solidFill>
                <a:latin typeface="Times New Roman" panose="02020603050405020304" pitchFamily="18" charset="0"/>
              </a:rPr>
              <a:t>// Contents of auxi1.cpp</a:t>
            </a:r>
            <a:endParaRPr lang="en-US" altLang="zh-CN" sz="3000" dirty="0">
              <a:solidFill>
                <a:srgbClr val="00FFFF"/>
              </a:solidFill>
              <a:latin typeface="Times New Roman" panose="02020603050405020304" pitchFamily="18" charset="0"/>
            </a:endParaRPr>
          </a:p>
          <a:p>
            <a:pPr eaLnBrk="1" fontAlgn="t" hangingPunct="1"/>
            <a:r>
              <a:rPr lang="en-US" altLang="zh-CN" sz="3000" dirty="0">
                <a:latin typeface="Times New Roman" panose="02020603050405020304" pitchFamily="18" charset="0"/>
              </a:rPr>
              <a:t>#include "auxi1.h"</a:t>
            </a:r>
            <a:endParaRPr lang="en-US" altLang="zh-CN" sz="3000" dirty="0">
              <a:latin typeface="Times New Roman" panose="02020603050405020304" pitchFamily="18" charset="0"/>
            </a:endParaRPr>
          </a:p>
          <a:p>
            <a:pPr eaLnBrk="1" fontAlgn="t" hangingPunct="1"/>
            <a:r>
              <a:rPr lang="en-US" altLang="zh-CN" sz="3000" dirty="0">
                <a:latin typeface="Times New Roman" panose="02020603050405020304" pitchFamily="18" charset="0"/>
              </a:rPr>
              <a:t>#include "budget3.h"</a:t>
            </a:r>
            <a:endParaRPr lang="en-US" altLang="zh-CN" sz="3000" dirty="0">
              <a:latin typeface="Times New Roman" panose="02020603050405020304" pitchFamily="18" charset="0"/>
            </a:endParaRPr>
          </a:p>
          <a:p>
            <a:pPr eaLnBrk="1" fontAlgn="t" hangingPunct="1"/>
            <a:endParaRPr lang="en-US" altLang="zh-CN" sz="3000" dirty="0">
              <a:latin typeface="Times New Roman" panose="02020603050405020304" pitchFamily="18" charset="0"/>
            </a:endParaRPr>
          </a:p>
          <a:p>
            <a:pPr eaLnBrk="1" fontAlgn="t" hangingPunct="1"/>
            <a:r>
              <a:rPr lang="en-US" altLang="zh-CN" sz="3000" dirty="0">
                <a:latin typeface="Times New Roman" panose="02020603050405020304" pitchFamily="18" charset="0"/>
              </a:rPr>
              <a:t>// </a:t>
            </a:r>
            <a:r>
              <a:rPr lang="en-US" altLang="zh-CN" sz="3000" dirty="0">
                <a:solidFill>
                  <a:srgbClr val="00FFFF"/>
                </a:solidFill>
                <a:latin typeface="Times New Roman" panose="02020603050405020304" pitchFamily="18" charset="0"/>
              </a:rPr>
              <a:t>Definition of member function mainOffice.</a:t>
            </a:r>
            <a:endParaRPr lang="en-US" altLang="zh-CN" sz="3000" dirty="0">
              <a:solidFill>
                <a:srgbClr val="00FFFF"/>
              </a:solidFill>
              <a:latin typeface="Times New Roman" panose="02020603050405020304" pitchFamily="18" charset="0"/>
            </a:endParaRPr>
          </a:p>
          <a:p>
            <a:pPr eaLnBrk="1" fontAlgn="t" hangingPunct="1"/>
            <a:r>
              <a:rPr lang="en-US" altLang="zh-CN" sz="3000" dirty="0">
                <a:latin typeface="Times New Roman" panose="02020603050405020304" pitchFamily="18" charset="0"/>
              </a:rPr>
              <a:t>void Aux::addBudget(float b, </a:t>
            </a:r>
            <a:r>
              <a:rPr lang="en-US" altLang="zh-CN" sz="3000" dirty="0">
                <a:solidFill>
                  <a:srgbClr val="00FFFF"/>
                </a:solidFill>
                <a:latin typeface="Times New Roman" panose="02020603050405020304" pitchFamily="18" charset="0"/>
              </a:rPr>
              <a:t>Budget</a:t>
            </a:r>
            <a:r>
              <a:rPr lang="en-US" altLang="zh-CN" sz="3000" dirty="0">
                <a:latin typeface="Times New Roman" panose="02020603050405020304" pitchFamily="18" charset="0"/>
              </a:rPr>
              <a:t> &amp;div)</a:t>
            </a:r>
            <a:endParaRPr lang="en-US" altLang="zh-CN" sz="3000" dirty="0">
              <a:latin typeface="Times New Roman" panose="02020603050405020304" pitchFamily="18" charset="0"/>
            </a:endParaRPr>
          </a:p>
          <a:p>
            <a:pPr eaLnBrk="1" fontAlgn="t" hangingPunct="1"/>
            <a:r>
              <a:rPr lang="en-US" altLang="zh-CN" sz="3000" dirty="0">
                <a:latin typeface="Times New Roman" panose="02020603050405020304" pitchFamily="18" charset="0"/>
              </a:rPr>
              <a:t>{</a:t>
            </a:r>
            <a:endParaRPr lang="en-US" altLang="zh-CN" sz="3000" dirty="0">
              <a:latin typeface="Times New Roman" panose="02020603050405020304" pitchFamily="18" charset="0"/>
            </a:endParaRPr>
          </a:p>
          <a:p>
            <a:pPr eaLnBrk="1" fontAlgn="t" hangingPunct="1"/>
            <a:r>
              <a:rPr lang="en-US" altLang="zh-CN" sz="3000" dirty="0">
                <a:latin typeface="Times New Roman" panose="02020603050405020304" pitchFamily="18" charset="0"/>
              </a:rPr>
              <a:t>	auxBudget += b;</a:t>
            </a:r>
            <a:endParaRPr lang="en-US" altLang="zh-CN" sz="3000" dirty="0">
              <a:latin typeface="Times New Roman" panose="02020603050405020304" pitchFamily="18" charset="0"/>
            </a:endParaRPr>
          </a:p>
          <a:p>
            <a:pPr eaLnBrk="1" fontAlgn="t" hangingPunct="1"/>
            <a:r>
              <a:rPr lang="en-US" altLang="zh-CN" sz="3000" dirty="0">
                <a:latin typeface="Times New Roman" panose="02020603050405020304" pitchFamily="18" charset="0"/>
              </a:rPr>
              <a:t>	</a:t>
            </a:r>
            <a:r>
              <a:rPr lang="en-US" altLang="zh-CN" sz="3000" dirty="0">
                <a:solidFill>
                  <a:srgbClr val="FFFF00"/>
                </a:solidFill>
                <a:latin typeface="Times New Roman" panose="02020603050405020304" pitchFamily="18" charset="0"/>
              </a:rPr>
              <a:t>div.corpBudget</a:t>
            </a:r>
            <a:r>
              <a:rPr lang="en-US" altLang="zh-CN" sz="3000" dirty="0">
                <a:latin typeface="Times New Roman" panose="02020603050405020304" pitchFamily="18" charset="0"/>
              </a:rPr>
              <a:t> += auxBudget; </a:t>
            </a:r>
            <a:endParaRPr lang="en-US" altLang="zh-CN" sz="3000" dirty="0">
              <a:latin typeface="Times New Roman" panose="02020603050405020304" pitchFamily="18" charset="0"/>
            </a:endParaRPr>
          </a:p>
          <a:p>
            <a:pPr eaLnBrk="1" fontAlgn="t" hangingPunct="1"/>
            <a:r>
              <a:rPr lang="en-US" altLang="zh-CN" sz="3000" dirty="0">
                <a:latin typeface="Times New Roman" panose="02020603050405020304" pitchFamily="18" charset="0"/>
              </a:rPr>
              <a:t>}</a:t>
            </a:r>
            <a:endParaRPr lang="en-US" altLang="zh-CN" sz="3000" dirty="0">
              <a:latin typeface="Times New Roman" panose="02020603050405020304" pitchFamily="18" charset="0"/>
            </a:endParaRPr>
          </a:p>
        </p:txBody>
      </p:sp>
      <p:sp>
        <p:nvSpPr>
          <p:cNvPr id="25603" name="AutoShape 3"/>
          <p:cNvSpPr/>
          <p:nvPr/>
        </p:nvSpPr>
        <p:spPr>
          <a:xfrm>
            <a:off x="5746750" y="5353050"/>
            <a:ext cx="1704975" cy="668338"/>
          </a:xfrm>
          <a:prstGeom prst="cloudCallout">
            <a:avLst>
              <a:gd name="adj1" fmla="val -163037"/>
              <a:gd name="adj2" fmla="val -38125"/>
            </a:avLst>
          </a:prstGeom>
          <a:noFill/>
          <a:ln w="9525" cap="flat" cmpd="sng">
            <a:solidFill>
              <a:srgbClr val="FFFF00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pPr algn="r" eaLnBrk="1" fontAlgn="t" hangingPunct="1"/>
            <a:r>
              <a:rPr lang="zh-CN" altLang="en-US" dirty="0">
                <a:solidFill>
                  <a:srgbClr val="00FFFF"/>
                </a:solidFill>
                <a:latin typeface="Times New Roman" panose="02020603050405020304" pitchFamily="18" charset="0"/>
              </a:rPr>
              <a:t>注意！</a:t>
            </a:r>
            <a:endParaRPr lang="zh-CN" altLang="en-US" dirty="0">
              <a:solidFill>
                <a:srgbClr val="00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fontAlgn="base" hangingPunct="1"/>
            <a:fld id="{9A0DB2DC-4C9A-4742-B13C-FB6460FD3503}" type="slidenum">
              <a:rPr lang="zh-CN" altLang="en-US" sz="1600" b="0" dirty="0"/>
            </a:fld>
            <a:endParaRPr lang="zh-CN" altLang="en-US" sz="1600" b="0" dirty="0"/>
          </a:p>
        </p:txBody>
      </p:sp>
      <p:sp>
        <p:nvSpPr>
          <p:cNvPr id="5123" name="Rectangle 2"/>
          <p:cNvSpPr>
            <a:spLocks noGrp="1"/>
          </p:cNvSpPr>
          <p:nvPr>
            <p:ph type="title"/>
          </p:nvPr>
        </p:nvSpPr>
        <p:spPr>
          <a:xfrm>
            <a:off x="533400" y="485775"/>
            <a:ext cx="8077200" cy="11430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dirty="0"/>
              <a:t>主要内容</a:t>
            </a:r>
            <a:endParaRPr lang="zh-CN" altLang="en-US" dirty="0"/>
          </a:p>
        </p:txBody>
      </p:sp>
      <p:sp>
        <p:nvSpPr>
          <p:cNvPr id="5124" name="Text Box 3"/>
          <p:cNvSpPr txBox="1"/>
          <p:nvPr/>
        </p:nvSpPr>
        <p:spPr>
          <a:xfrm>
            <a:off x="685800" y="1676400"/>
            <a:ext cx="7391400" cy="29457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fontAlgn="t" hangingPunct="1">
              <a:spcBef>
                <a:spcPct val="20000"/>
              </a:spcBef>
            </a:pPr>
            <a:r>
              <a:rPr lang="en-US" altLang="zh-CN" sz="3200" dirty="0">
                <a:latin typeface="Times New Roman" panose="02020603050405020304" pitchFamily="18" charset="0"/>
              </a:rPr>
              <a:t>4.1  </a:t>
            </a:r>
            <a:r>
              <a:rPr lang="zh-CN" altLang="en-US" sz="3200" dirty="0">
                <a:latin typeface="Times New Roman" panose="02020603050405020304" pitchFamily="18" charset="0"/>
              </a:rPr>
              <a:t>静态成员 </a:t>
            </a:r>
            <a:endParaRPr lang="zh-CN" altLang="en-US" sz="3200" dirty="0">
              <a:latin typeface="Times New Roman" panose="02020603050405020304" pitchFamily="18" charset="0"/>
            </a:endParaRPr>
          </a:p>
          <a:p>
            <a:pPr eaLnBrk="1" fontAlgn="t" hangingPunct="1">
              <a:spcBef>
                <a:spcPct val="20000"/>
              </a:spcBef>
            </a:pPr>
            <a:r>
              <a:rPr lang="en-US" altLang="zh-CN" sz="3200" dirty="0">
                <a:latin typeface="Times New Roman" panose="02020603050405020304" pitchFamily="18" charset="0"/>
              </a:rPr>
              <a:t>4.2  </a:t>
            </a:r>
            <a:r>
              <a:rPr lang="zh-CN" altLang="en-US" sz="3200" dirty="0">
                <a:latin typeface="Times New Roman" panose="02020603050405020304" pitchFamily="18" charset="0"/>
              </a:rPr>
              <a:t>友元</a:t>
            </a:r>
            <a:endParaRPr lang="zh-CN" altLang="en-US" sz="3200" dirty="0">
              <a:latin typeface="Times New Roman" panose="02020603050405020304" pitchFamily="18" charset="0"/>
            </a:endParaRPr>
          </a:p>
          <a:p>
            <a:pPr eaLnBrk="1" fontAlgn="t" hangingPunct="1">
              <a:spcBef>
                <a:spcPct val="20000"/>
              </a:spcBef>
            </a:pPr>
            <a:r>
              <a:rPr lang="en-US" altLang="zh-CN" sz="3200" dirty="0">
                <a:latin typeface="Times New Roman" panose="02020603050405020304" pitchFamily="18" charset="0"/>
              </a:rPr>
              <a:t>4.3  </a:t>
            </a:r>
            <a:r>
              <a:rPr lang="zh-CN" altLang="en-US" sz="3200" dirty="0">
                <a:latin typeface="Times New Roman" panose="02020603050405020304" pitchFamily="18" charset="0"/>
              </a:rPr>
              <a:t>对象赋值问题</a:t>
            </a:r>
            <a:endParaRPr lang="zh-CN" altLang="en-US" sz="3200" dirty="0">
              <a:latin typeface="Times New Roman" panose="02020603050405020304" pitchFamily="18" charset="0"/>
            </a:endParaRPr>
          </a:p>
          <a:p>
            <a:pPr eaLnBrk="1" fontAlgn="t" hangingPunct="1">
              <a:spcBef>
                <a:spcPct val="20000"/>
              </a:spcBef>
            </a:pPr>
            <a:r>
              <a:rPr lang="en-US" altLang="zh-CN" sz="3200" dirty="0">
                <a:latin typeface="Times New Roman" panose="02020603050405020304" pitchFamily="18" charset="0"/>
              </a:rPr>
              <a:t>4.4  </a:t>
            </a:r>
            <a:r>
              <a:rPr lang="zh-CN" altLang="en-US" sz="3200" dirty="0">
                <a:latin typeface="Times New Roman" panose="02020603050405020304" pitchFamily="18" charset="0"/>
              </a:rPr>
              <a:t>拷贝构造函数  </a:t>
            </a:r>
            <a:endParaRPr lang="zh-CN" altLang="en-US" sz="3200" dirty="0">
              <a:latin typeface="Times New Roman" panose="02020603050405020304" pitchFamily="18" charset="0"/>
            </a:endParaRPr>
          </a:p>
          <a:p>
            <a:pPr eaLnBrk="1" fontAlgn="t" hangingPunct="1">
              <a:spcBef>
                <a:spcPct val="20000"/>
              </a:spcBef>
            </a:pPr>
            <a:r>
              <a:rPr lang="en-US" altLang="zh-CN" sz="3200" dirty="0">
                <a:latin typeface="Times New Roman" panose="02020603050405020304" pitchFamily="18" charset="0"/>
              </a:rPr>
              <a:t>4.6  </a:t>
            </a:r>
            <a:r>
              <a:rPr lang="zh-CN" altLang="en-US" sz="3200" dirty="0">
                <a:latin typeface="Times New Roman" panose="02020603050405020304" pitchFamily="18" charset="0"/>
              </a:rPr>
              <a:t>对象组合 </a:t>
            </a:r>
            <a:endParaRPr lang="zh-CN" altLang="en-US" sz="32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6626" name="Text Box 2"/>
          <p:cNvSpPr txBox="1"/>
          <p:nvPr/>
        </p:nvSpPr>
        <p:spPr>
          <a:xfrm>
            <a:off x="900113" y="549275"/>
            <a:ext cx="8686800" cy="60706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fontAlgn="t" hangingPunct="1"/>
            <a:r>
              <a:rPr lang="en-US" altLang="zh-CN" sz="2800" dirty="0">
                <a:solidFill>
                  <a:srgbClr val="00FFFF"/>
                </a:solidFill>
                <a:latin typeface="Times New Roman" panose="02020603050405020304" pitchFamily="18" charset="0"/>
              </a:rPr>
              <a:t>// Contents of main program</a:t>
            </a:r>
            <a:endParaRPr lang="en-US" altLang="zh-CN" sz="2800" dirty="0">
              <a:solidFill>
                <a:srgbClr val="00FFFF"/>
              </a:solidFill>
              <a:latin typeface="Times New Roman" panose="02020603050405020304" pitchFamily="18" charset="0"/>
            </a:endParaRPr>
          </a:p>
          <a:p>
            <a:pPr eaLnBrk="1" fontAlgn="t" hangingPunct="1"/>
            <a:r>
              <a:rPr lang="en-US" altLang="zh-CN" sz="2800" dirty="0">
                <a:latin typeface="Times New Roman" panose="02020603050405020304" pitchFamily="18" charset="0"/>
              </a:rPr>
              <a:t>#include "budget3.h“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eaLnBrk="1" fontAlgn="t" hangingPunct="1"/>
            <a:endParaRPr lang="en-US" altLang="zh-CN" sz="2800" dirty="0">
              <a:latin typeface="Times New Roman" panose="02020603050405020304" pitchFamily="18" charset="0"/>
            </a:endParaRPr>
          </a:p>
          <a:p>
            <a:pPr eaLnBrk="1" fontAlgn="t" hangingPunct="1"/>
            <a:r>
              <a:rPr lang="en-US" altLang="zh-CN" sz="2800" dirty="0">
                <a:latin typeface="Times New Roman" panose="02020603050405020304" pitchFamily="18" charset="0"/>
              </a:rPr>
              <a:t>void main( )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eaLnBrk="1" fontAlgn="t" hangingPunct="1"/>
            <a:r>
              <a:rPr lang="en-US" altLang="zh-CN" sz="2800" dirty="0">
                <a:latin typeface="Times New Roman" panose="02020603050405020304" pitchFamily="18" charset="0"/>
              </a:rPr>
              <a:t>{	float   amount;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eaLnBrk="1" fontAlgn="t" hangingPunct="1"/>
            <a:r>
              <a:rPr lang="en-US" altLang="zh-CN" sz="2800" dirty="0">
                <a:latin typeface="Times New Roman" panose="02020603050405020304" pitchFamily="18" charset="0"/>
              </a:rPr>
              <a:t>	int i;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eaLnBrk="1" fontAlgn="t" hangingPunct="1"/>
            <a:r>
              <a:rPr lang="en-US" altLang="zh-CN" sz="2800" dirty="0">
                <a:latin typeface="Times New Roman" panose="02020603050405020304" pitchFamily="18" charset="0"/>
              </a:rPr>
              <a:t>	float    bud;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eaLnBrk="1" fontAlgn="t" hangingPunct="1"/>
            <a:endParaRPr lang="en-US" altLang="zh-CN" sz="2800" dirty="0">
              <a:latin typeface="Times New Roman" panose="02020603050405020304" pitchFamily="18" charset="0"/>
            </a:endParaRPr>
          </a:p>
          <a:p>
            <a:pPr eaLnBrk="1" fontAlgn="t" hangingPunct="1"/>
            <a:endParaRPr lang="en-US" altLang="zh-CN" sz="2800" dirty="0">
              <a:latin typeface="Times New Roman" panose="02020603050405020304" pitchFamily="18" charset="0"/>
            </a:endParaRPr>
          </a:p>
          <a:p>
            <a:pPr eaLnBrk="1" fontAlgn="t" hangingPunct="1"/>
            <a:r>
              <a:rPr lang="en-US" altLang="zh-CN" sz="2800" dirty="0">
                <a:latin typeface="Times New Roman" panose="02020603050405020304" pitchFamily="18" charset="0"/>
              </a:rPr>
              <a:t>	cout &lt;&lt; "Enter the main office's budget: ";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eaLnBrk="1" fontAlgn="t" hangingPunct="1"/>
            <a:r>
              <a:rPr lang="en-US" altLang="zh-CN" sz="2800" dirty="0">
                <a:latin typeface="Times New Roman" panose="02020603050405020304" pitchFamily="18" charset="0"/>
              </a:rPr>
              <a:t>	cin &gt;&gt; amount;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eaLnBrk="1" fontAlgn="t" hangingPunct="1"/>
            <a:r>
              <a:rPr lang="en-US" altLang="zh-CN" sz="2800" dirty="0">
                <a:latin typeface="Times New Roman" panose="02020603050405020304" pitchFamily="18" charset="0"/>
              </a:rPr>
              <a:t>	</a:t>
            </a:r>
            <a:r>
              <a:rPr lang="en-US" altLang="zh-CN" sz="2800" dirty="0">
                <a:solidFill>
                  <a:srgbClr val="00FFFF"/>
                </a:solidFill>
                <a:latin typeface="Times New Roman" panose="02020603050405020304" pitchFamily="18" charset="0"/>
              </a:rPr>
              <a:t>Budget</a:t>
            </a:r>
            <a:r>
              <a:rPr lang="en-US" altLang="zh-CN" sz="2800" dirty="0">
                <a:latin typeface="Times New Roman" panose="02020603050405020304" pitchFamily="18" charset="0"/>
              </a:rPr>
              <a:t>::mainOffice(amount);	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eaLnBrk="1" fontAlgn="t" hangingPunct="1"/>
            <a:r>
              <a:rPr lang="en-US" altLang="zh-CN" sz="2800" dirty="0">
                <a:latin typeface="Times New Roman" panose="02020603050405020304" pitchFamily="18" charset="0"/>
              </a:rPr>
              <a:t>	Budget     divisions[4];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eaLnBrk="1" fontAlgn="t" hangingPunct="1"/>
            <a:r>
              <a:rPr lang="en-US" altLang="zh-CN" sz="2800" dirty="0">
                <a:latin typeface="Times New Roman" panose="02020603050405020304" pitchFamily="18" charset="0"/>
              </a:rPr>
              <a:t>         Aux           auxOffices[4];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7650" name="Text Box 2"/>
          <p:cNvSpPr txBox="1"/>
          <p:nvPr/>
        </p:nvSpPr>
        <p:spPr>
          <a:xfrm>
            <a:off x="120650" y="1403350"/>
            <a:ext cx="8915400" cy="51212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fontAlgn="t" hangingPunct="1"/>
            <a:r>
              <a:rPr lang="en-US" altLang="zh-CN" sz="3000" dirty="0">
                <a:latin typeface="Times New Roman" panose="02020603050405020304" pitchFamily="18" charset="0"/>
              </a:rPr>
              <a:t>for (i = 0; i &lt; 4; i++) </a:t>
            </a:r>
            <a:endParaRPr lang="en-US" altLang="zh-CN" sz="3000" dirty="0">
              <a:latin typeface="Times New Roman" panose="02020603050405020304" pitchFamily="18" charset="0"/>
            </a:endParaRPr>
          </a:p>
          <a:p>
            <a:pPr eaLnBrk="1" fontAlgn="t" hangingPunct="1"/>
            <a:r>
              <a:rPr lang="en-US" altLang="zh-CN" sz="3000" dirty="0">
                <a:latin typeface="Times New Roman" panose="02020603050405020304" pitchFamily="18" charset="0"/>
              </a:rPr>
              <a:t>{</a:t>
            </a:r>
            <a:endParaRPr lang="en-US" altLang="zh-CN" sz="3000" dirty="0">
              <a:latin typeface="Times New Roman" panose="02020603050405020304" pitchFamily="18" charset="0"/>
            </a:endParaRPr>
          </a:p>
          <a:p>
            <a:pPr lvl="1" eaLnBrk="1" fontAlgn="t" hangingPunct="1"/>
            <a:r>
              <a:rPr lang="en-US" altLang="zh-CN" sz="3000" dirty="0">
                <a:latin typeface="Times New Roman" panose="02020603050405020304" pitchFamily="18" charset="0"/>
              </a:rPr>
              <a:t>    cout &lt;&lt; "Enter the budget request for division ";</a:t>
            </a:r>
            <a:endParaRPr lang="en-US" altLang="zh-CN" sz="3000" dirty="0">
              <a:latin typeface="Times New Roman" panose="02020603050405020304" pitchFamily="18" charset="0"/>
            </a:endParaRPr>
          </a:p>
          <a:p>
            <a:pPr eaLnBrk="1" fontAlgn="t" hangingPunct="1"/>
            <a:r>
              <a:rPr lang="en-US" altLang="zh-CN" sz="3000" dirty="0">
                <a:latin typeface="Times New Roman" panose="02020603050405020304" pitchFamily="18" charset="0"/>
              </a:rPr>
              <a:t>	cout &lt;&lt; (i + 1) &lt;&lt; ": ";</a:t>
            </a:r>
            <a:endParaRPr lang="en-US" altLang="zh-CN" sz="3000" dirty="0">
              <a:latin typeface="Times New Roman" panose="02020603050405020304" pitchFamily="18" charset="0"/>
            </a:endParaRPr>
          </a:p>
          <a:p>
            <a:pPr eaLnBrk="1" fontAlgn="t" hangingPunct="1"/>
            <a:r>
              <a:rPr lang="en-US" altLang="zh-CN" sz="3000" dirty="0">
                <a:latin typeface="Times New Roman" panose="02020603050405020304" pitchFamily="18" charset="0"/>
              </a:rPr>
              <a:t>	cin &gt;&gt; bud;</a:t>
            </a:r>
            <a:endParaRPr lang="en-US" altLang="zh-CN" sz="3000" dirty="0">
              <a:latin typeface="Times New Roman" panose="02020603050405020304" pitchFamily="18" charset="0"/>
            </a:endParaRPr>
          </a:p>
          <a:p>
            <a:pPr eaLnBrk="1" fontAlgn="t" hangingPunct="1"/>
            <a:r>
              <a:rPr lang="en-US" altLang="zh-CN" sz="3000" dirty="0">
                <a:latin typeface="Times New Roman" panose="02020603050405020304" pitchFamily="18" charset="0"/>
              </a:rPr>
              <a:t>	divisions[i].addBudget(bud);</a:t>
            </a:r>
            <a:endParaRPr lang="en-US" altLang="zh-CN" sz="3000" dirty="0">
              <a:latin typeface="Times New Roman" panose="02020603050405020304" pitchFamily="18" charset="0"/>
            </a:endParaRPr>
          </a:p>
          <a:p>
            <a:pPr eaLnBrk="1" fontAlgn="t" hangingPunct="1"/>
            <a:r>
              <a:rPr lang="en-US" altLang="zh-CN" sz="3000" dirty="0">
                <a:latin typeface="Times New Roman" panose="02020603050405020304" pitchFamily="18" charset="0"/>
              </a:rPr>
              <a:t>	cout &lt;&lt; "Enter the budget request for division";</a:t>
            </a:r>
            <a:endParaRPr lang="en-US" altLang="zh-CN" sz="3000" dirty="0">
              <a:latin typeface="Times New Roman" panose="02020603050405020304" pitchFamily="18" charset="0"/>
            </a:endParaRPr>
          </a:p>
          <a:p>
            <a:pPr eaLnBrk="1" fontAlgn="t" hangingPunct="1"/>
            <a:r>
              <a:rPr lang="en-US" altLang="zh-CN" sz="3000" dirty="0">
                <a:latin typeface="Times New Roman" panose="02020603050405020304" pitchFamily="18" charset="0"/>
              </a:rPr>
              <a:t>	cout &lt;&lt; (i + 1) &lt;&lt; "'s auxiliary office: ";</a:t>
            </a:r>
            <a:endParaRPr lang="en-US" altLang="zh-CN" sz="3000" dirty="0">
              <a:latin typeface="Times New Roman" panose="02020603050405020304" pitchFamily="18" charset="0"/>
            </a:endParaRPr>
          </a:p>
          <a:p>
            <a:pPr eaLnBrk="1" fontAlgn="t" hangingPunct="1"/>
            <a:r>
              <a:rPr lang="en-US" altLang="zh-CN" sz="3000" dirty="0">
                <a:latin typeface="Times New Roman" panose="02020603050405020304" pitchFamily="18" charset="0"/>
              </a:rPr>
              <a:t>	cin &gt;&gt; bud;</a:t>
            </a:r>
            <a:endParaRPr lang="en-US" altLang="zh-CN" sz="3000" dirty="0">
              <a:latin typeface="Times New Roman" panose="02020603050405020304" pitchFamily="18" charset="0"/>
            </a:endParaRPr>
          </a:p>
          <a:p>
            <a:pPr eaLnBrk="1" fontAlgn="t" hangingPunct="1"/>
            <a:r>
              <a:rPr lang="en-US" altLang="zh-CN" sz="3000" dirty="0">
                <a:latin typeface="Times New Roman" panose="02020603050405020304" pitchFamily="18" charset="0"/>
              </a:rPr>
              <a:t>	auxOffices[i].addBudget(bud, divisions[i]);</a:t>
            </a:r>
            <a:endParaRPr lang="en-US" altLang="zh-CN" sz="3000" dirty="0">
              <a:latin typeface="Times New Roman" panose="02020603050405020304" pitchFamily="18" charset="0"/>
            </a:endParaRPr>
          </a:p>
          <a:p>
            <a:pPr eaLnBrk="1" fontAlgn="t" hangingPunct="1"/>
            <a:r>
              <a:rPr lang="en-US" altLang="zh-CN" sz="3000" dirty="0">
                <a:latin typeface="Times New Roman" panose="02020603050405020304" pitchFamily="18" charset="0"/>
              </a:rPr>
              <a:t>}</a:t>
            </a:r>
            <a:endParaRPr lang="en-US" altLang="zh-CN" sz="30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8674" name="Text Box 2"/>
          <p:cNvSpPr txBox="1"/>
          <p:nvPr/>
        </p:nvSpPr>
        <p:spPr>
          <a:xfrm>
            <a:off x="684213" y="692150"/>
            <a:ext cx="8196262" cy="52514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fontAlgn="t" hangingPunct="1"/>
            <a:r>
              <a:rPr lang="en-US" altLang="zh-CN" sz="2600" dirty="0">
                <a:latin typeface="Times New Roman" panose="02020603050405020304" pitchFamily="18" charset="0"/>
              </a:rPr>
              <a:t>  cout &lt;&lt; "Here are the division budget requests:\n";</a:t>
            </a:r>
            <a:endParaRPr lang="en-US" altLang="zh-CN" sz="2600" dirty="0">
              <a:latin typeface="Times New Roman" panose="02020603050405020304" pitchFamily="18" charset="0"/>
            </a:endParaRPr>
          </a:p>
          <a:p>
            <a:pPr eaLnBrk="1" fontAlgn="t" hangingPunct="1"/>
            <a:r>
              <a:rPr lang="en-US" altLang="zh-CN" sz="2600" dirty="0">
                <a:latin typeface="Times New Roman" panose="02020603050405020304" pitchFamily="18" charset="0"/>
              </a:rPr>
              <a:t>  for (i = 0; i &lt; 4; i++)	</a:t>
            </a:r>
            <a:endParaRPr lang="en-US" altLang="zh-CN" sz="2600" dirty="0">
              <a:latin typeface="Times New Roman" panose="02020603050405020304" pitchFamily="18" charset="0"/>
            </a:endParaRPr>
          </a:p>
          <a:p>
            <a:pPr eaLnBrk="1" fontAlgn="t" hangingPunct="1"/>
            <a:r>
              <a:rPr lang="en-US" altLang="zh-CN" sz="2600" dirty="0">
                <a:latin typeface="Times New Roman" panose="02020603050405020304" pitchFamily="18" charset="0"/>
              </a:rPr>
              <a:t>  {</a:t>
            </a:r>
            <a:endParaRPr lang="en-US" altLang="zh-CN" sz="2600" dirty="0">
              <a:latin typeface="Times New Roman" panose="02020603050405020304" pitchFamily="18" charset="0"/>
            </a:endParaRPr>
          </a:p>
          <a:p>
            <a:pPr eaLnBrk="1" fontAlgn="t" hangingPunct="1"/>
            <a:r>
              <a:rPr lang="en-US" altLang="zh-CN" sz="2600" dirty="0">
                <a:latin typeface="Times New Roman" panose="02020603050405020304" pitchFamily="18" charset="0"/>
              </a:rPr>
              <a:t>         cout &lt;&lt; "\tDivision " &lt;&lt; (i + 1) &lt;&lt; "\t\t\t ";</a:t>
            </a:r>
            <a:endParaRPr lang="en-US" altLang="zh-CN" sz="2600" dirty="0">
              <a:latin typeface="Times New Roman" panose="02020603050405020304" pitchFamily="18" charset="0"/>
            </a:endParaRPr>
          </a:p>
          <a:p>
            <a:pPr eaLnBrk="1" fontAlgn="t" hangingPunct="1"/>
            <a:r>
              <a:rPr lang="en-US" altLang="zh-CN" sz="2600" dirty="0">
                <a:latin typeface="Times New Roman" panose="02020603050405020304" pitchFamily="18" charset="0"/>
              </a:rPr>
              <a:t>	cout &lt;&lt; setw(7);</a:t>
            </a:r>
            <a:endParaRPr lang="en-US" altLang="zh-CN" sz="2600" dirty="0">
              <a:latin typeface="Times New Roman" panose="02020603050405020304" pitchFamily="18" charset="0"/>
            </a:endParaRPr>
          </a:p>
          <a:p>
            <a:pPr eaLnBrk="1" fontAlgn="t" hangingPunct="1"/>
            <a:r>
              <a:rPr lang="en-US" altLang="zh-CN" sz="2600" dirty="0">
                <a:latin typeface="Times New Roman" panose="02020603050405020304" pitchFamily="18" charset="0"/>
              </a:rPr>
              <a:t>	cout &lt;&lt; divisions[i].getDivBudget( ) &lt;&lt; endl;</a:t>
            </a:r>
            <a:endParaRPr lang="en-US" altLang="zh-CN" sz="2600" dirty="0">
              <a:latin typeface="Times New Roman" panose="02020603050405020304" pitchFamily="18" charset="0"/>
            </a:endParaRPr>
          </a:p>
          <a:p>
            <a:pPr eaLnBrk="1" fontAlgn="t" hangingPunct="1"/>
            <a:r>
              <a:rPr lang="en-US" altLang="zh-CN" sz="2600" dirty="0">
                <a:latin typeface="Times New Roman" panose="02020603050405020304" pitchFamily="18" charset="0"/>
              </a:rPr>
              <a:t>	cout &lt;&lt; "\tAuxilary Office of Division " &lt;&lt;(i+1);</a:t>
            </a:r>
            <a:endParaRPr lang="en-US" altLang="zh-CN" sz="2600" dirty="0">
              <a:latin typeface="Times New Roman" panose="02020603050405020304" pitchFamily="18" charset="0"/>
            </a:endParaRPr>
          </a:p>
          <a:p>
            <a:pPr eaLnBrk="1" fontAlgn="t" hangingPunct="1"/>
            <a:r>
              <a:rPr lang="en-US" altLang="zh-CN" sz="2600" dirty="0">
                <a:latin typeface="Times New Roman" panose="02020603050405020304" pitchFamily="18" charset="0"/>
              </a:rPr>
              <a:t>	cout &lt;&lt; "\t";</a:t>
            </a:r>
            <a:endParaRPr lang="en-US" altLang="zh-CN" sz="2600" dirty="0">
              <a:latin typeface="Times New Roman" panose="02020603050405020304" pitchFamily="18" charset="0"/>
            </a:endParaRPr>
          </a:p>
          <a:p>
            <a:pPr eaLnBrk="1" fontAlgn="t" hangingPunct="1"/>
            <a:r>
              <a:rPr lang="en-US" altLang="zh-CN" sz="2600" dirty="0">
                <a:latin typeface="Times New Roman" panose="02020603050405020304" pitchFamily="18" charset="0"/>
              </a:rPr>
              <a:t>	cout &lt;&lt; auxOffices[i].getDivBudget( ) &lt;&lt; endl;</a:t>
            </a:r>
            <a:endParaRPr lang="en-US" altLang="zh-CN" sz="2600" dirty="0">
              <a:latin typeface="Times New Roman" panose="02020603050405020304" pitchFamily="18" charset="0"/>
            </a:endParaRPr>
          </a:p>
          <a:p>
            <a:pPr eaLnBrk="1" fontAlgn="t" hangingPunct="1"/>
            <a:r>
              <a:rPr lang="en-US" altLang="zh-CN" sz="2600" dirty="0">
                <a:latin typeface="Times New Roman" panose="02020603050405020304" pitchFamily="18" charset="0"/>
              </a:rPr>
              <a:t>  }</a:t>
            </a:r>
            <a:endParaRPr lang="en-US" altLang="zh-CN" sz="2600" dirty="0">
              <a:latin typeface="Times New Roman" panose="02020603050405020304" pitchFamily="18" charset="0"/>
            </a:endParaRPr>
          </a:p>
          <a:p>
            <a:pPr eaLnBrk="1" fontAlgn="t" hangingPunct="1"/>
            <a:r>
              <a:rPr lang="en-US" altLang="zh-CN" sz="2600" dirty="0">
                <a:latin typeface="Times New Roman" panose="02020603050405020304" pitchFamily="18" charset="0"/>
              </a:rPr>
              <a:t>  cout &lt;&lt; "\tTotal Requests (including main office):";</a:t>
            </a:r>
            <a:endParaRPr lang="en-US" altLang="zh-CN" sz="2600" dirty="0">
              <a:latin typeface="Times New Roman" panose="02020603050405020304" pitchFamily="18" charset="0"/>
            </a:endParaRPr>
          </a:p>
          <a:p>
            <a:pPr eaLnBrk="1" fontAlgn="t" hangingPunct="1"/>
            <a:r>
              <a:rPr lang="en-US" altLang="zh-CN" sz="2600" dirty="0">
                <a:latin typeface="Times New Roman" panose="02020603050405020304" pitchFamily="18" charset="0"/>
              </a:rPr>
              <a:t>  cout &lt;&lt; divisions[</a:t>
            </a:r>
            <a:r>
              <a:rPr lang="en-US" altLang="zh-CN" sz="2600" dirty="0">
                <a:solidFill>
                  <a:srgbClr val="00FFFF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 sz="2600" dirty="0">
                <a:latin typeface="Times New Roman" panose="02020603050405020304" pitchFamily="18" charset="0"/>
              </a:rPr>
              <a:t>].getCorpBudget( ) &lt;&lt; endl; </a:t>
            </a:r>
            <a:endParaRPr lang="en-US" altLang="zh-CN" sz="2600" dirty="0">
              <a:latin typeface="Times New Roman" panose="02020603050405020304" pitchFamily="18" charset="0"/>
            </a:endParaRPr>
          </a:p>
          <a:p>
            <a:pPr eaLnBrk="1" fontAlgn="t" hangingPunct="1"/>
            <a:r>
              <a:rPr lang="en-US" altLang="zh-CN" sz="2600" dirty="0">
                <a:latin typeface="Times New Roman" panose="02020603050405020304" pitchFamily="18" charset="0"/>
              </a:rPr>
              <a:t>}</a:t>
            </a:r>
            <a:endParaRPr lang="en-US" altLang="zh-CN" sz="2600" dirty="0">
              <a:latin typeface="Times New Roman" panose="02020603050405020304" pitchFamily="18" charset="0"/>
            </a:endParaRPr>
          </a:p>
        </p:txBody>
      </p:sp>
      <p:sp>
        <p:nvSpPr>
          <p:cNvPr id="28675" name="AutoShape 3"/>
          <p:cNvSpPr/>
          <p:nvPr/>
        </p:nvSpPr>
        <p:spPr>
          <a:xfrm>
            <a:off x="1692275" y="5949950"/>
            <a:ext cx="6553200" cy="431800"/>
          </a:xfrm>
          <a:prstGeom prst="flowChartProcess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eaLnBrk="1" fontAlgn="t" hangingPunct="1"/>
            <a:r>
              <a:rPr lang="en-US" altLang="zh-CN" sz="2000" dirty="0">
                <a:latin typeface="Times New Roman" panose="02020603050405020304" pitchFamily="18" charset="0"/>
              </a:rPr>
              <a:t>auxi1.h    budget3.h     auxi1.cpp     budget3.cpp    4-3.cpp</a:t>
            </a:r>
            <a:endParaRPr lang="en-US" altLang="zh-CN" sz="20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fontAlgn="base" hangingPunct="1"/>
            <a:fld id="{9A0DB2DC-4C9A-4742-B13C-FB6460FD3503}" type="slidenum">
              <a:rPr lang="zh-CN" altLang="en-US" sz="1600" b="0" dirty="0"/>
            </a:fld>
            <a:endParaRPr lang="zh-CN" altLang="en-US" sz="1600" b="0" dirty="0"/>
          </a:p>
        </p:txBody>
      </p:sp>
      <p:sp>
        <p:nvSpPr>
          <p:cNvPr id="29699" name="Rectangle 2"/>
          <p:cNvSpPr>
            <a:spLocks noGrp="1"/>
          </p:cNvSpPr>
          <p:nvPr>
            <p:ph type="title"/>
          </p:nvPr>
        </p:nvSpPr>
        <p:spPr>
          <a:xfrm>
            <a:off x="768350" y="609600"/>
            <a:ext cx="7772400" cy="11430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sz="3600" dirty="0"/>
              <a:t>4.2.3  </a:t>
            </a:r>
            <a:r>
              <a:rPr lang="zh-CN" altLang="en-US" sz="3600" dirty="0"/>
              <a:t>一个类作为另外一个类的友元 </a:t>
            </a:r>
            <a:endParaRPr lang="zh-CN" altLang="en-US" sz="3600" dirty="0"/>
          </a:p>
        </p:txBody>
      </p:sp>
      <p:sp>
        <p:nvSpPr>
          <p:cNvPr id="29700" name="Rectangle 3"/>
          <p:cNvSpPr>
            <a:spLocks noGrp="1"/>
          </p:cNvSpPr>
          <p:nvPr>
            <p:ph idx="1" hasCustomPrompt="1"/>
          </p:nvPr>
        </p:nvSpPr>
        <p:spPr>
          <a:xfrm>
            <a:off x="539750" y="1557338"/>
            <a:ext cx="8153400" cy="1008062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zh-CN" altLang="en-US" dirty="0"/>
              <a:t>若一个类为另一个类的友元，则此类的所有成员都能访问对方类的私有成员。 </a:t>
            </a:r>
            <a:endParaRPr lang="en-US" altLang="zh-CN" dirty="0"/>
          </a:p>
        </p:txBody>
      </p:sp>
      <p:grpSp>
        <p:nvGrpSpPr>
          <p:cNvPr id="151558" name="Group 6"/>
          <p:cNvGrpSpPr/>
          <p:nvPr/>
        </p:nvGrpSpPr>
        <p:grpSpPr>
          <a:xfrm>
            <a:off x="1558925" y="2492375"/>
            <a:ext cx="7189788" cy="4176713"/>
            <a:chOff x="930" y="1570"/>
            <a:chExt cx="4529" cy="2631"/>
          </a:xfrm>
        </p:grpSpPr>
        <p:sp>
          <p:nvSpPr>
            <p:cNvPr id="29702" name="Rectangle 4"/>
            <p:cNvSpPr/>
            <p:nvPr/>
          </p:nvSpPr>
          <p:spPr>
            <a:xfrm>
              <a:off x="1655" y="1570"/>
              <a:ext cx="3804" cy="2631"/>
            </a:xfrm>
            <a:prstGeom prst="rect">
              <a:avLst/>
            </a:prstGeom>
            <a:noFill/>
            <a:ln w="9525" cap="flat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2075" tIns="46038" rIns="92075" bIns="46038"/>
            <a:lstStyle>
              <a:lvl1pPr marL="342900" indent="-342900" algn="l" rtl="0" fontAlgn="base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kumimoji="1" sz="2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342900" lvl="0" indent="-342900" eaLnBrk="1" hangingPunct="1">
                <a:lnSpc>
                  <a:spcPct val="85000"/>
                </a:lnSpc>
                <a:spcBef>
                  <a:spcPct val="0"/>
                </a:spcBef>
                <a:buNone/>
              </a:pPr>
              <a:r>
                <a:rPr lang="en-US" altLang="zh-CN" sz="2600" dirty="0"/>
                <a:t>class    A </a:t>
              </a:r>
              <a:endParaRPr lang="en-US" altLang="zh-CN" sz="2600" dirty="0"/>
            </a:p>
            <a:p>
              <a:pPr marL="342900" lvl="0" indent="-342900" eaLnBrk="1" hangingPunct="1">
                <a:lnSpc>
                  <a:spcPct val="85000"/>
                </a:lnSpc>
                <a:spcBef>
                  <a:spcPct val="0"/>
                </a:spcBef>
                <a:buNone/>
              </a:pPr>
              <a:r>
                <a:rPr lang="en-US" altLang="zh-CN" sz="2600" dirty="0"/>
                <a:t>{    int   x;</a:t>
              </a:r>
              <a:endParaRPr lang="en-US" altLang="zh-CN" sz="2600" dirty="0"/>
            </a:p>
            <a:p>
              <a:pPr marL="342900" lvl="0" indent="-342900" eaLnBrk="1" hangingPunct="1">
                <a:lnSpc>
                  <a:spcPct val="85000"/>
                </a:lnSpc>
                <a:spcBef>
                  <a:spcPct val="0"/>
                </a:spcBef>
                <a:buNone/>
              </a:pPr>
              <a:r>
                <a:rPr lang="en-US" altLang="zh-CN" sz="2600" dirty="0">
                  <a:solidFill>
                    <a:schemeClr val="tx2"/>
                  </a:solidFill>
                </a:rPr>
                <a:t>      </a:t>
              </a:r>
              <a:r>
                <a:rPr lang="en-US" altLang="zh-CN" sz="2600" dirty="0">
                  <a:solidFill>
                    <a:srgbClr val="00FFFF"/>
                  </a:solidFill>
                </a:rPr>
                <a:t>friend   class   B</a:t>
              </a:r>
              <a:r>
                <a:rPr lang="en-US" altLang="zh-CN" sz="2600" dirty="0"/>
                <a:t>;    </a:t>
              </a:r>
              <a:endParaRPr lang="en-US" altLang="zh-CN" sz="2600" dirty="0">
                <a:solidFill>
                  <a:srgbClr val="66FFFF"/>
                </a:solidFill>
              </a:endParaRPr>
            </a:p>
            <a:p>
              <a:pPr marL="342900" lvl="0" indent="-342900" eaLnBrk="1" hangingPunct="1">
                <a:lnSpc>
                  <a:spcPct val="85000"/>
                </a:lnSpc>
                <a:spcBef>
                  <a:spcPct val="0"/>
                </a:spcBef>
                <a:buNone/>
              </a:pPr>
              <a:r>
                <a:rPr lang="en-US" altLang="zh-CN" sz="2600" dirty="0"/>
                <a:t>public:</a:t>
              </a:r>
              <a:endParaRPr lang="en-US" altLang="zh-CN" sz="2600" dirty="0"/>
            </a:p>
            <a:p>
              <a:pPr marL="342900" lvl="0" indent="-342900" eaLnBrk="1" hangingPunct="1">
                <a:lnSpc>
                  <a:spcPct val="85000"/>
                </a:lnSpc>
                <a:spcBef>
                  <a:spcPct val="0"/>
                </a:spcBef>
                <a:buNone/>
              </a:pPr>
              <a:r>
                <a:rPr lang="en-US" altLang="zh-CN" sz="2600" dirty="0"/>
                <a:t>      void     Display(   ){ cout&lt;&lt;x&lt;&lt;endl;}</a:t>
              </a:r>
              <a:endParaRPr lang="en-US" altLang="zh-CN" sz="2600" dirty="0"/>
            </a:p>
            <a:p>
              <a:pPr marL="342900" lvl="0" indent="-342900" eaLnBrk="1" hangingPunct="1">
                <a:lnSpc>
                  <a:spcPct val="85000"/>
                </a:lnSpc>
                <a:spcBef>
                  <a:spcPct val="0"/>
                </a:spcBef>
                <a:buNone/>
              </a:pPr>
              <a:r>
                <a:rPr lang="en-US" altLang="zh-CN" sz="2600" dirty="0"/>
                <a:t>} ; </a:t>
              </a:r>
              <a:endParaRPr lang="en-US" altLang="zh-CN" sz="2600" dirty="0"/>
            </a:p>
            <a:p>
              <a:pPr marL="342900" lvl="0" indent="-342900" eaLnBrk="1" hangingPunct="1">
                <a:lnSpc>
                  <a:spcPct val="85000"/>
                </a:lnSpc>
                <a:spcBef>
                  <a:spcPct val="0"/>
                </a:spcBef>
                <a:buNone/>
              </a:pPr>
              <a:r>
                <a:rPr lang="en-US" altLang="zh-CN" sz="2600" dirty="0"/>
                <a:t>class    B </a:t>
              </a:r>
              <a:endParaRPr lang="en-US" altLang="zh-CN" sz="2600" dirty="0"/>
            </a:p>
            <a:p>
              <a:pPr marL="342900" lvl="0" indent="-342900" eaLnBrk="1" hangingPunct="1">
                <a:lnSpc>
                  <a:spcPct val="85000"/>
                </a:lnSpc>
                <a:spcBef>
                  <a:spcPct val="0"/>
                </a:spcBef>
                <a:buNone/>
              </a:pPr>
              <a:r>
                <a:rPr lang="en-US" altLang="zh-CN" sz="2600" dirty="0"/>
                <a:t>{</a:t>
              </a:r>
              <a:r>
                <a:rPr lang="en-US" altLang="zh-CN" sz="2600" dirty="0">
                  <a:solidFill>
                    <a:schemeClr val="tx2"/>
                  </a:solidFill>
                </a:rPr>
                <a:t>      </a:t>
              </a:r>
              <a:r>
                <a:rPr lang="en-US" altLang="zh-CN" sz="2600" dirty="0">
                  <a:solidFill>
                    <a:srgbClr val="00FFFF"/>
                  </a:solidFill>
                </a:rPr>
                <a:t>A</a:t>
              </a:r>
              <a:r>
                <a:rPr lang="en-US" altLang="zh-CN" sz="2600" dirty="0"/>
                <a:t>      a;</a:t>
              </a:r>
              <a:endParaRPr lang="en-US" altLang="zh-CN" sz="2600" dirty="0"/>
            </a:p>
            <a:p>
              <a:pPr marL="342900" lvl="0" indent="-342900" eaLnBrk="1" hangingPunct="1">
                <a:lnSpc>
                  <a:spcPct val="85000"/>
                </a:lnSpc>
                <a:spcBef>
                  <a:spcPct val="0"/>
                </a:spcBef>
                <a:buNone/>
              </a:pPr>
              <a:r>
                <a:rPr lang="en-US" altLang="zh-CN" sz="2600" dirty="0"/>
                <a:t>public:</a:t>
              </a:r>
              <a:endParaRPr lang="en-US" altLang="zh-CN" sz="2600" dirty="0"/>
            </a:p>
            <a:p>
              <a:pPr marL="342900" lvl="0" indent="-342900" eaLnBrk="1" hangingPunct="1">
                <a:lnSpc>
                  <a:spcPct val="85000"/>
                </a:lnSpc>
                <a:spcBef>
                  <a:spcPct val="0"/>
                </a:spcBef>
                <a:buNone/>
              </a:pPr>
              <a:r>
                <a:rPr lang="en-US" altLang="zh-CN" sz="2600" dirty="0"/>
                <a:t>      void    Set(int i)   {  </a:t>
              </a:r>
              <a:r>
                <a:rPr lang="en-US" altLang="zh-CN" sz="2600" dirty="0">
                  <a:solidFill>
                    <a:srgbClr val="00FFFF"/>
                  </a:solidFill>
                </a:rPr>
                <a:t>a.x</a:t>
              </a:r>
              <a:r>
                <a:rPr lang="en-US" altLang="zh-CN" sz="2600" dirty="0">
                  <a:solidFill>
                    <a:schemeClr val="tx2"/>
                  </a:solidFill>
                </a:rPr>
                <a:t> </a:t>
              </a:r>
              <a:r>
                <a:rPr lang="en-US" altLang="zh-CN" sz="2600" dirty="0"/>
                <a:t>= i;          }</a:t>
              </a:r>
              <a:endParaRPr lang="en-US" altLang="zh-CN" sz="2600" dirty="0"/>
            </a:p>
            <a:p>
              <a:pPr marL="342900" lvl="0" indent="-342900" eaLnBrk="1" hangingPunct="1">
                <a:lnSpc>
                  <a:spcPct val="85000"/>
                </a:lnSpc>
                <a:spcBef>
                  <a:spcPct val="0"/>
                </a:spcBef>
                <a:buNone/>
              </a:pPr>
              <a:r>
                <a:rPr lang="en-US" altLang="zh-CN" sz="2600" dirty="0"/>
                <a:t>      void    Display( ) {  a.Display( );  }</a:t>
              </a:r>
              <a:endParaRPr lang="en-US" altLang="zh-CN" sz="2600" dirty="0"/>
            </a:p>
            <a:p>
              <a:pPr marL="342900" lvl="0" indent="-342900" eaLnBrk="1" hangingPunct="1">
                <a:lnSpc>
                  <a:spcPct val="85000"/>
                </a:lnSpc>
                <a:spcBef>
                  <a:spcPct val="0"/>
                </a:spcBef>
                <a:buNone/>
              </a:pPr>
              <a:r>
                <a:rPr lang="en-US" altLang="zh-CN" sz="2600" dirty="0"/>
                <a:t>};</a:t>
              </a:r>
              <a:endParaRPr lang="en-US" altLang="zh-CN" sz="2600" dirty="0"/>
            </a:p>
          </p:txBody>
        </p:sp>
        <p:sp>
          <p:nvSpPr>
            <p:cNvPr id="29703" name="Text Box 5"/>
            <p:cNvSpPr txBox="1"/>
            <p:nvPr/>
          </p:nvSpPr>
          <p:spPr>
            <a:xfrm>
              <a:off x="930" y="2177"/>
              <a:ext cx="589" cy="120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fontAlgn="t" hangingPunct="1">
                <a:spcBef>
                  <a:spcPct val="50000"/>
                </a:spcBef>
              </a:pPr>
              <a:r>
                <a:rPr lang="zh-CN" altLang="en-US" dirty="0">
                  <a:solidFill>
                    <a:srgbClr val="00FFFF"/>
                  </a:solidFill>
                  <a:latin typeface="Times New Roman" panose="02020603050405020304" pitchFamily="18" charset="0"/>
                </a:rPr>
                <a:t>不好的方法，勿模仿</a:t>
              </a:r>
              <a:endParaRPr lang="zh-CN" altLang="en-US" dirty="0">
                <a:solidFill>
                  <a:srgbClr val="00FFFF"/>
                </a:solidFill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fontAlgn="base" hangingPunct="1"/>
            <a:fld id="{9A0DB2DC-4C9A-4742-B13C-FB6460FD3503}" type="slidenum">
              <a:rPr lang="zh-CN" altLang="en-US" sz="1600" b="0" dirty="0"/>
            </a:fld>
            <a:endParaRPr lang="zh-CN" altLang="en-US" sz="1600" b="0" dirty="0"/>
          </a:p>
        </p:txBody>
      </p:sp>
      <p:sp>
        <p:nvSpPr>
          <p:cNvPr id="30723" name="Rectangle 2"/>
          <p:cNvSpPr>
            <a:spLocks noGrp="1"/>
          </p:cNvSpPr>
          <p:nvPr>
            <p:ph type="title"/>
          </p:nvPr>
        </p:nvSpPr>
        <p:spPr>
          <a:xfrm>
            <a:off x="1039813" y="609600"/>
            <a:ext cx="7772400" cy="11430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/>
              <a:t>4.3  </a:t>
            </a:r>
            <a:r>
              <a:rPr lang="zh-CN" altLang="en-US" dirty="0"/>
              <a:t>对象赋值问题 </a:t>
            </a:r>
            <a:endParaRPr lang="zh-CN" altLang="en-US" dirty="0"/>
          </a:p>
        </p:txBody>
      </p:sp>
      <p:sp>
        <p:nvSpPr>
          <p:cNvPr id="30724" name="Rectangle 3"/>
          <p:cNvSpPr>
            <a:spLocks noGrp="1"/>
          </p:cNvSpPr>
          <p:nvPr>
            <p:ph idx="1" hasCustomPrompt="1"/>
          </p:nvPr>
        </p:nvSpPr>
        <p:spPr>
          <a:xfrm>
            <a:off x="811213" y="1752600"/>
            <a:ext cx="8153400" cy="4114800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40000"/>
              </a:lnSpc>
              <a:spcBef>
                <a:spcPct val="50000"/>
              </a:spcBef>
            </a:pPr>
            <a:r>
              <a:rPr lang="zh-CN" altLang="en-US" dirty="0">
                <a:latin typeface="宋体" panose="02010600030101010101" pitchFamily="2" charset="-122"/>
              </a:rPr>
              <a:t>采用赋值运算符“</a:t>
            </a:r>
            <a:r>
              <a:rPr lang="en-US" altLang="zh-CN" dirty="0">
                <a:latin typeface="宋体" panose="02010600030101010101" pitchFamily="2" charset="-122"/>
              </a:rPr>
              <a:t>=”</a:t>
            </a:r>
            <a:r>
              <a:rPr lang="zh-CN" altLang="en-US" dirty="0">
                <a:latin typeface="宋体" panose="02010600030101010101" pitchFamily="2" charset="-122"/>
              </a:rPr>
              <a:t>可以将一个对象赋值给另外一个对象，或者采用一个对象初始化另外一个对象。在缺省情况下，这两个操作执行的是对象成员之间的拷贝，也称为按位拷贝或浅拷贝。</a:t>
            </a:r>
            <a:r>
              <a:rPr lang="en-US" altLang="zh-CN" dirty="0">
                <a:latin typeface="宋体" panose="02010600030101010101" pitchFamily="2" charset="-122"/>
              </a:rPr>
              <a:t>  </a:t>
            </a:r>
            <a:endParaRPr lang="en-US" altLang="zh-CN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40000"/>
              </a:lnSpc>
              <a:spcBef>
                <a:spcPct val="50000"/>
              </a:spcBef>
            </a:pPr>
            <a:r>
              <a:rPr lang="en-US" altLang="zh-CN" dirty="0">
                <a:solidFill>
                  <a:srgbClr val="00FFFF"/>
                </a:solidFill>
                <a:latin typeface="宋体" panose="02010600030101010101" pitchFamily="2" charset="-122"/>
              </a:rPr>
              <a:t>【</a:t>
            </a:r>
            <a:r>
              <a:rPr lang="zh-CN" altLang="en-US" dirty="0">
                <a:solidFill>
                  <a:srgbClr val="00FFFF"/>
                </a:solidFill>
                <a:latin typeface="宋体" panose="02010600030101010101" pitchFamily="2" charset="-122"/>
              </a:rPr>
              <a:t>例</a:t>
            </a:r>
            <a:r>
              <a:rPr lang="en-US" altLang="zh-CN" dirty="0">
                <a:solidFill>
                  <a:srgbClr val="00FFFF"/>
                </a:solidFill>
                <a:latin typeface="宋体" panose="02010600030101010101" pitchFamily="2" charset="-122"/>
              </a:rPr>
              <a:t>4-4】</a:t>
            </a:r>
            <a:r>
              <a:rPr lang="zh-CN" altLang="en-US" dirty="0">
                <a:solidFill>
                  <a:srgbClr val="00FFFF"/>
                </a:solidFill>
                <a:latin typeface="宋体" panose="02010600030101010101" pitchFamily="2" charset="-122"/>
              </a:rPr>
              <a:t>对象赋值（浅拷贝）。</a:t>
            </a:r>
            <a:r>
              <a:rPr lang="en-US" altLang="zh-CN" dirty="0">
                <a:solidFill>
                  <a:srgbClr val="00FFFF"/>
                </a:solidFill>
                <a:latin typeface="宋体" panose="02010600030101010101" pitchFamily="2" charset="-122"/>
              </a:rPr>
              <a:t> </a:t>
            </a:r>
            <a:endParaRPr lang="en-US" altLang="zh-CN" dirty="0">
              <a:solidFill>
                <a:srgbClr val="00FFFF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1746" name="Text Box 2"/>
          <p:cNvSpPr txBox="1"/>
          <p:nvPr/>
        </p:nvSpPr>
        <p:spPr>
          <a:xfrm>
            <a:off x="1317625" y="1052513"/>
            <a:ext cx="7791450" cy="55784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fontAlgn="t" hangingPunct="1"/>
            <a:r>
              <a:rPr lang="en-US" altLang="zh-CN" sz="3000" dirty="0">
                <a:latin typeface="Times New Roman" panose="02020603050405020304" pitchFamily="18" charset="0"/>
              </a:rPr>
              <a:t>class   Rectangle </a:t>
            </a:r>
            <a:endParaRPr lang="en-US" altLang="zh-CN" sz="3000" dirty="0">
              <a:latin typeface="Times New Roman" panose="02020603050405020304" pitchFamily="18" charset="0"/>
            </a:endParaRPr>
          </a:p>
          <a:p>
            <a:pPr eaLnBrk="1" fontAlgn="t" hangingPunct="1"/>
            <a:r>
              <a:rPr lang="en-US" altLang="zh-CN" sz="3000" dirty="0">
                <a:latin typeface="Times New Roman" panose="02020603050405020304" pitchFamily="18" charset="0"/>
              </a:rPr>
              <a:t>{</a:t>
            </a:r>
            <a:endParaRPr lang="en-US" altLang="zh-CN" sz="3000" dirty="0">
              <a:latin typeface="Times New Roman" panose="02020603050405020304" pitchFamily="18" charset="0"/>
            </a:endParaRPr>
          </a:p>
          <a:p>
            <a:pPr eaLnBrk="1" fontAlgn="t" hangingPunct="1"/>
            <a:r>
              <a:rPr lang="en-US" altLang="zh-CN" sz="3000" dirty="0">
                <a:latin typeface="Times New Roman" panose="02020603050405020304" pitchFamily="18" charset="0"/>
              </a:rPr>
              <a:t>    float  width , length , area;</a:t>
            </a:r>
            <a:endParaRPr lang="en-US" altLang="zh-CN" sz="3000" dirty="0">
              <a:latin typeface="Times New Roman" panose="02020603050405020304" pitchFamily="18" charset="0"/>
            </a:endParaRPr>
          </a:p>
          <a:p>
            <a:pPr eaLnBrk="1" fontAlgn="t" hangingPunct="1"/>
            <a:r>
              <a:rPr lang="en-US" altLang="zh-CN" sz="3000" dirty="0">
                <a:latin typeface="Times New Roman" panose="02020603050405020304" pitchFamily="18" charset="0"/>
              </a:rPr>
              <a:t>    void   calcArea( ) {  area = width * length; }</a:t>
            </a:r>
            <a:endParaRPr lang="en-US" altLang="zh-CN" sz="3000" dirty="0">
              <a:latin typeface="Times New Roman" panose="02020603050405020304" pitchFamily="18" charset="0"/>
            </a:endParaRPr>
          </a:p>
          <a:p>
            <a:pPr eaLnBrk="1" fontAlgn="t" hangingPunct="1"/>
            <a:r>
              <a:rPr lang="en-US" altLang="zh-CN" sz="3000" dirty="0">
                <a:latin typeface="Times New Roman" panose="02020603050405020304" pitchFamily="18" charset="0"/>
              </a:rPr>
              <a:t>public:</a:t>
            </a:r>
            <a:endParaRPr lang="en-US" altLang="zh-CN" sz="3000" dirty="0">
              <a:latin typeface="Times New Roman" panose="02020603050405020304" pitchFamily="18" charset="0"/>
            </a:endParaRPr>
          </a:p>
          <a:p>
            <a:pPr eaLnBrk="1" fontAlgn="t" hangingPunct="1"/>
            <a:r>
              <a:rPr lang="en-US" altLang="zh-CN" sz="3000" dirty="0">
                <a:latin typeface="Times New Roman" panose="02020603050405020304" pitchFamily="18" charset="0"/>
              </a:rPr>
              <a:t>    void   setData(float w, float l) { </a:t>
            </a:r>
            <a:endParaRPr lang="en-US" altLang="zh-CN" sz="3000" dirty="0">
              <a:latin typeface="Times New Roman" panose="02020603050405020304" pitchFamily="18" charset="0"/>
            </a:endParaRPr>
          </a:p>
          <a:p>
            <a:pPr eaLnBrk="1" fontAlgn="t" hangingPunct="1"/>
            <a:r>
              <a:rPr lang="en-US" altLang="zh-CN" sz="3000" dirty="0">
                <a:latin typeface="Times New Roman" panose="02020603050405020304" pitchFamily="18" charset="0"/>
              </a:rPr>
              <a:t>	  width = w;      length = l; calcArea( );  </a:t>
            </a:r>
            <a:endParaRPr lang="en-US" altLang="zh-CN" sz="3000" dirty="0">
              <a:latin typeface="Times New Roman" panose="02020603050405020304" pitchFamily="18" charset="0"/>
            </a:endParaRPr>
          </a:p>
          <a:p>
            <a:pPr eaLnBrk="1" fontAlgn="t" hangingPunct="1"/>
            <a:r>
              <a:rPr lang="en-US" altLang="zh-CN" sz="3000" dirty="0">
                <a:latin typeface="Times New Roman" panose="02020603050405020304" pitchFamily="18" charset="0"/>
              </a:rPr>
              <a:t>    }</a:t>
            </a:r>
            <a:endParaRPr lang="en-US" altLang="zh-CN" sz="3000" dirty="0">
              <a:latin typeface="Times New Roman" panose="02020603050405020304" pitchFamily="18" charset="0"/>
            </a:endParaRPr>
          </a:p>
          <a:p>
            <a:pPr eaLnBrk="1" fontAlgn="t" hangingPunct="1"/>
            <a:r>
              <a:rPr lang="en-US" altLang="zh-CN" sz="3000" dirty="0">
                <a:latin typeface="Times New Roman" panose="02020603050405020304" pitchFamily="18" charset="0"/>
              </a:rPr>
              <a:t>    float   getWidth( )  {   return   width;   }</a:t>
            </a:r>
            <a:endParaRPr lang="en-US" altLang="zh-CN" sz="3000" dirty="0">
              <a:latin typeface="Times New Roman" panose="02020603050405020304" pitchFamily="18" charset="0"/>
            </a:endParaRPr>
          </a:p>
          <a:p>
            <a:pPr eaLnBrk="1" fontAlgn="t" hangingPunct="1"/>
            <a:r>
              <a:rPr lang="en-US" altLang="zh-CN" sz="3000" dirty="0">
                <a:latin typeface="Times New Roman" panose="02020603050405020304" pitchFamily="18" charset="0"/>
              </a:rPr>
              <a:t>    float   getLength( ) {   return   length;  }</a:t>
            </a:r>
            <a:endParaRPr lang="en-US" altLang="zh-CN" sz="3000" dirty="0">
              <a:latin typeface="Times New Roman" panose="02020603050405020304" pitchFamily="18" charset="0"/>
            </a:endParaRPr>
          </a:p>
          <a:p>
            <a:pPr eaLnBrk="1" fontAlgn="t" hangingPunct="1"/>
            <a:r>
              <a:rPr lang="en-US" altLang="zh-CN" sz="3000" dirty="0">
                <a:latin typeface="Times New Roman" panose="02020603050405020304" pitchFamily="18" charset="0"/>
              </a:rPr>
              <a:t>    float   getArea( )     {   return   area;     }</a:t>
            </a:r>
            <a:endParaRPr lang="en-US" altLang="zh-CN" sz="3000" dirty="0">
              <a:latin typeface="Times New Roman" panose="02020603050405020304" pitchFamily="18" charset="0"/>
            </a:endParaRPr>
          </a:p>
          <a:p>
            <a:pPr eaLnBrk="1" fontAlgn="t" hangingPunct="1"/>
            <a:r>
              <a:rPr lang="en-US" altLang="zh-CN" sz="3000" dirty="0">
                <a:latin typeface="Times New Roman" panose="02020603050405020304" pitchFamily="18" charset="0"/>
              </a:rPr>
              <a:t>};</a:t>
            </a:r>
            <a:endParaRPr lang="en-US" altLang="zh-CN" sz="30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2770" name="Text Box 2"/>
          <p:cNvSpPr txBox="1"/>
          <p:nvPr/>
        </p:nvSpPr>
        <p:spPr>
          <a:xfrm>
            <a:off x="611188" y="476250"/>
            <a:ext cx="8451850" cy="56435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fontAlgn="t" hangingPunct="1"/>
            <a:r>
              <a:rPr lang="en-US" altLang="zh-CN" sz="2800" dirty="0">
                <a:latin typeface="Times New Roman" panose="02020603050405020304" pitchFamily="18" charset="0"/>
              </a:rPr>
              <a:t>void   main(  )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eaLnBrk="1" fontAlgn="t" hangingPunct="1"/>
            <a:r>
              <a:rPr lang="en-US" altLang="zh-CN" sz="2800" dirty="0">
                <a:latin typeface="Times New Roman" panose="02020603050405020304" pitchFamily="18" charset="0"/>
              </a:rPr>
              <a:t>{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eaLnBrk="1" fontAlgn="t" hangingPunct="1"/>
            <a:r>
              <a:rPr lang="en-US" altLang="zh-CN" sz="2800" dirty="0">
                <a:latin typeface="Times New Roman" panose="02020603050405020304" pitchFamily="18" charset="0"/>
              </a:rPr>
              <a:t>    	Rectangle    box1,  box2;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eaLnBrk="1" fontAlgn="t" hangingPunct="1"/>
            <a:endParaRPr lang="en-US" altLang="zh-CN" sz="2800" dirty="0">
              <a:latin typeface="Times New Roman" panose="02020603050405020304" pitchFamily="18" charset="0"/>
            </a:endParaRPr>
          </a:p>
          <a:p>
            <a:pPr eaLnBrk="1" fontAlgn="t" hangingPunct="1"/>
            <a:r>
              <a:rPr lang="en-US" altLang="zh-CN" sz="2800" dirty="0">
                <a:latin typeface="Times New Roman" panose="02020603050405020304" pitchFamily="18" charset="0"/>
              </a:rPr>
              <a:t>    	box1.setData(10, 20);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eaLnBrk="1" fontAlgn="t" hangingPunct="1"/>
            <a:r>
              <a:rPr lang="en-US" altLang="zh-CN" sz="2800" dirty="0">
                <a:latin typeface="Times New Roman" panose="02020603050405020304" pitchFamily="18" charset="0"/>
              </a:rPr>
              <a:t>    	box2.setData(5, 10);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eaLnBrk="1" fontAlgn="t" hangingPunct="1"/>
            <a:r>
              <a:rPr lang="en-US" altLang="zh-CN" sz="2800" dirty="0">
                <a:latin typeface="Times New Roman" panose="02020603050405020304" pitchFamily="18" charset="0"/>
              </a:rPr>
              <a:t>    	cout &lt;&lt; "\n Box l's Area: "&lt;&lt; box1.getArea( );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eaLnBrk="1" fontAlgn="t" hangingPunct="1"/>
            <a:r>
              <a:rPr lang="en-US" altLang="zh-CN" sz="2800" dirty="0">
                <a:latin typeface="Times New Roman" panose="02020603050405020304" pitchFamily="18" charset="0"/>
              </a:rPr>
              <a:t>	cout &lt;&lt; "\n Box 2's Area: "&lt;&lt; box2.getArea( );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eaLnBrk="1" fontAlgn="t" hangingPunct="1"/>
            <a:endParaRPr lang="en-US" altLang="zh-CN" sz="2800" dirty="0">
              <a:latin typeface="Times New Roman" panose="02020603050405020304" pitchFamily="18" charset="0"/>
            </a:endParaRPr>
          </a:p>
          <a:p>
            <a:pPr eaLnBrk="1" fontAlgn="t" hangingPunct="1"/>
            <a:r>
              <a:rPr lang="en-US" altLang="zh-CN" sz="2800" dirty="0">
                <a:latin typeface="Times New Roman" panose="02020603050405020304" pitchFamily="18" charset="0"/>
              </a:rPr>
              <a:t>    	box2 = box1;  	// </a:t>
            </a:r>
            <a:r>
              <a:rPr lang="zh-CN" altLang="en-US" sz="2800" dirty="0">
                <a:solidFill>
                  <a:srgbClr val="00FFFF"/>
                </a:solidFill>
                <a:latin typeface="Times New Roman" panose="02020603050405020304" pitchFamily="18" charset="0"/>
              </a:rPr>
              <a:t>对象赋值</a:t>
            </a:r>
            <a:endParaRPr lang="zh-CN" altLang="en-US" sz="2800" dirty="0">
              <a:solidFill>
                <a:srgbClr val="00FFFF"/>
              </a:solidFill>
              <a:latin typeface="Times New Roman" panose="02020603050405020304" pitchFamily="18" charset="0"/>
            </a:endParaRPr>
          </a:p>
          <a:p>
            <a:pPr eaLnBrk="1" fontAlgn="t" hangingPunct="1"/>
            <a:r>
              <a:rPr lang="en-US" altLang="zh-CN" sz="2800" dirty="0">
                <a:latin typeface="Times New Roman" panose="02020603050405020304" pitchFamily="18" charset="0"/>
              </a:rPr>
              <a:t> 	cout &lt;&lt; "\n Box l's Area: "&lt;&lt; box1.getArea( );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eaLnBrk="1" fontAlgn="t" hangingPunct="1"/>
            <a:r>
              <a:rPr lang="en-US" altLang="zh-CN" sz="2800" dirty="0">
                <a:latin typeface="Times New Roman" panose="02020603050405020304" pitchFamily="18" charset="0"/>
              </a:rPr>
              <a:t>	cout &lt;&lt; "\n Box 2's Area: "&lt;&lt; box2.getArea( );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eaLnBrk="1" fontAlgn="t" hangingPunct="1"/>
            <a:r>
              <a:rPr lang="en-US" altLang="zh-CN" sz="2800" dirty="0">
                <a:latin typeface="Times New Roman" panose="02020603050405020304" pitchFamily="18" charset="0"/>
              </a:rPr>
              <a:t>}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sp>
        <p:nvSpPr>
          <p:cNvPr id="32771" name="AutoShape 3"/>
          <p:cNvSpPr/>
          <p:nvPr/>
        </p:nvSpPr>
        <p:spPr>
          <a:xfrm>
            <a:off x="6516688" y="5949950"/>
            <a:ext cx="1584325" cy="431800"/>
          </a:xfrm>
          <a:prstGeom prst="flowChartProcess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1" fontAlgn="t" hangingPunct="1"/>
            <a:r>
              <a:rPr lang="en-US" altLang="zh-CN" sz="2200" dirty="0">
                <a:latin typeface="Times New Roman" panose="02020603050405020304" pitchFamily="18" charset="0"/>
              </a:rPr>
              <a:t>4-4.cpp</a:t>
            </a:r>
            <a:endParaRPr lang="en-US" altLang="zh-CN" sz="22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fontAlgn="base" hangingPunct="1"/>
            <a:fld id="{9A0DB2DC-4C9A-4742-B13C-FB6460FD3503}" type="slidenum">
              <a:rPr lang="zh-CN" altLang="en-US" sz="1600" b="0" dirty="0"/>
            </a:fld>
            <a:endParaRPr lang="zh-CN" altLang="en-US" sz="1600" b="0" dirty="0"/>
          </a:p>
        </p:txBody>
      </p:sp>
      <p:sp>
        <p:nvSpPr>
          <p:cNvPr id="33795" name="Rectangle 2"/>
          <p:cNvSpPr>
            <a:spLocks noGrp="1"/>
          </p:cNvSpPr>
          <p:nvPr>
            <p:ph type="title"/>
          </p:nvPr>
        </p:nvSpPr>
        <p:spPr>
          <a:xfrm>
            <a:off x="650875" y="609600"/>
            <a:ext cx="8305800" cy="11430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/>
              <a:t>4.3  </a:t>
            </a:r>
            <a:r>
              <a:rPr lang="zh-CN" altLang="en-US" dirty="0"/>
              <a:t>对象赋值问题</a:t>
            </a:r>
            <a:r>
              <a:rPr lang="en-US" altLang="zh-CN" dirty="0"/>
              <a:t>(continued)</a:t>
            </a:r>
            <a:endParaRPr lang="zh-CN" altLang="en-US" dirty="0"/>
          </a:p>
        </p:txBody>
      </p:sp>
      <p:sp>
        <p:nvSpPr>
          <p:cNvPr id="33796" name="Rectangle 3"/>
          <p:cNvSpPr>
            <a:spLocks noGrp="1"/>
          </p:cNvSpPr>
          <p:nvPr>
            <p:ph idx="1" hasCustomPrompt="1"/>
          </p:nvPr>
        </p:nvSpPr>
        <p:spPr>
          <a:xfrm>
            <a:off x="650875" y="1752600"/>
            <a:ext cx="8458200" cy="4484688"/>
          </a:xfrm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/>
              <a:t>当采用一个对象初始化另一个对象时，对象成员之间的赋值也是按位拷贝。</a:t>
            </a:r>
            <a:endParaRPr lang="zh-CN" altLang="en-US" dirty="0"/>
          </a:p>
          <a:p>
            <a:pPr eaLnBrk="1" hangingPunct="1"/>
            <a:r>
              <a:rPr lang="zh-CN" altLang="en-US" dirty="0"/>
              <a:t>赋值和初始化的区别：赋值出现在两个对象都已经存在的情况下，而初始化出现在创建对象时，例如</a:t>
            </a:r>
            <a:r>
              <a:rPr lang="en-US" altLang="zh-CN" dirty="0"/>
              <a:t>:   </a:t>
            </a:r>
            <a:endParaRPr lang="en-US" altLang="zh-CN" dirty="0"/>
          </a:p>
          <a:p>
            <a:pPr eaLnBrk="1" hangingPunct="1">
              <a:buNone/>
            </a:pPr>
            <a:r>
              <a:rPr lang="en-US" altLang="zh-CN" dirty="0"/>
              <a:t>		Rectangle    box1;</a:t>
            </a:r>
            <a:endParaRPr lang="en-US" altLang="zh-CN" dirty="0"/>
          </a:p>
          <a:p>
            <a:pPr eaLnBrk="1" hangingPunct="1">
              <a:buNone/>
            </a:pPr>
            <a:r>
              <a:rPr lang="en-US" altLang="zh-CN" dirty="0"/>
              <a:t>		box1. setData(100, 50);</a:t>
            </a:r>
            <a:endParaRPr lang="en-US" altLang="zh-CN" dirty="0"/>
          </a:p>
          <a:p>
            <a:pPr eaLnBrk="1" hangingPunct="1">
              <a:buNone/>
            </a:pPr>
            <a:r>
              <a:rPr lang="en-US" altLang="zh-CN" dirty="0"/>
              <a:t>		Rectangle   box2 = box1;  </a:t>
            </a:r>
            <a:r>
              <a:rPr lang="en-US" altLang="zh-CN" dirty="0">
                <a:solidFill>
                  <a:srgbClr val="00FFFF"/>
                </a:solidFill>
              </a:rPr>
              <a:t>// initialization</a:t>
            </a:r>
            <a:endParaRPr lang="en-US" altLang="zh-CN" dirty="0">
              <a:solidFill>
                <a:srgbClr val="00FFFF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fontAlgn="base" hangingPunct="1"/>
            <a:fld id="{9A0DB2DC-4C9A-4742-B13C-FB6460FD3503}" type="slidenum">
              <a:rPr lang="zh-CN" altLang="en-US" sz="1600" b="0" dirty="0"/>
            </a:fld>
            <a:endParaRPr lang="zh-CN" altLang="en-US" sz="1600" b="0" dirty="0"/>
          </a:p>
        </p:txBody>
      </p:sp>
      <p:sp>
        <p:nvSpPr>
          <p:cNvPr id="34819" name="Rectangle 2"/>
          <p:cNvSpPr>
            <a:spLocks noGrp="1"/>
          </p:cNvSpPr>
          <p:nvPr>
            <p:ph type="title"/>
          </p:nvPr>
        </p:nvSpPr>
        <p:spPr>
          <a:xfrm>
            <a:off x="1039813" y="609600"/>
            <a:ext cx="7772400" cy="11430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/>
              <a:t>4.4  </a:t>
            </a:r>
            <a:r>
              <a:rPr lang="zh-CN" altLang="en-US" dirty="0"/>
              <a:t>拷贝构造函数 </a:t>
            </a:r>
            <a:endParaRPr lang="zh-CN" altLang="en-US" dirty="0"/>
          </a:p>
        </p:txBody>
      </p:sp>
      <p:sp>
        <p:nvSpPr>
          <p:cNvPr id="34820" name="Rectangle 3"/>
          <p:cNvSpPr>
            <a:spLocks noGrp="1"/>
          </p:cNvSpPr>
          <p:nvPr>
            <p:ph idx="1" hasCustomPrompt="1"/>
          </p:nvPr>
        </p:nvSpPr>
        <p:spPr>
          <a:xfrm>
            <a:off x="811213" y="1752600"/>
            <a:ext cx="8153400" cy="4114800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40000"/>
              </a:lnSpc>
            </a:pPr>
            <a:r>
              <a:rPr lang="zh-CN" altLang="en-US" dirty="0"/>
              <a:t>拷贝构造函数是一个特殊的构造函数，当定义一个对象并采用同类型的另外一个对象初始化时，将自动调用拷贝构造函数。 </a:t>
            </a:r>
            <a:endParaRPr lang="zh-CN" altLang="en-US" dirty="0"/>
          </a:p>
          <a:p>
            <a:pPr eaLnBrk="1" hangingPunct="1">
              <a:lnSpc>
                <a:spcPct val="140000"/>
              </a:lnSpc>
            </a:pPr>
            <a:r>
              <a:rPr lang="zh-CN" altLang="en-US" dirty="0"/>
              <a:t>通常，采用缺省的按位拷贝操作也能正确地实现赋值，但在某些情况下不能正确执行。</a:t>
            </a:r>
            <a:endParaRPr lang="en-US" altLang="zh-CN" dirty="0"/>
          </a:p>
          <a:p>
            <a:pPr eaLnBrk="1" hangingPunct="1">
              <a:lnSpc>
                <a:spcPct val="140000"/>
              </a:lnSpc>
            </a:pPr>
            <a:r>
              <a:rPr lang="en-US" altLang="zh-CN" dirty="0">
                <a:solidFill>
                  <a:srgbClr val="00FFFF"/>
                </a:solidFill>
              </a:rPr>
              <a:t>Example:</a:t>
            </a:r>
            <a:r>
              <a:rPr lang="en-US" altLang="zh-CN" dirty="0"/>
              <a:t> </a:t>
            </a:r>
            <a:endParaRPr lang="en-US" altLang="zh-CN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5842" name="Text Box 2"/>
          <p:cNvSpPr txBox="1"/>
          <p:nvPr/>
        </p:nvSpPr>
        <p:spPr>
          <a:xfrm>
            <a:off x="1042988" y="454025"/>
            <a:ext cx="8012112" cy="60706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 eaLnBrk="1" fontAlgn="t" hangingPunct="1"/>
            <a:r>
              <a:rPr lang="en-US" altLang="zh-CN" sz="2800" dirty="0">
                <a:latin typeface="Times New Roman" panose="02020603050405020304" pitchFamily="18" charset="0"/>
              </a:rPr>
              <a:t>class  PersonInfo  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algn="just" eaLnBrk="1" fontAlgn="t" hangingPunct="1"/>
            <a:r>
              <a:rPr lang="en-US" altLang="zh-CN" sz="2800" dirty="0">
                <a:latin typeface="Times New Roman" panose="02020603050405020304" pitchFamily="18" charset="0"/>
              </a:rPr>
              <a:t>{	char  *name;    	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algn="just" eaLnBrk="1" fontAlgn="t" hangingPunct="1"/>
            <a:r>
              <a:rPr lang="en-US" altLang="zh-CN" sz="2800" dirty="0">
                <a:latin typeface="Times New Roman" panose="02020603050405020304" pitchFamily="18" charset="0"/>
              </a:rPr>
              <a:t>	int     age;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algn="just" eaLnBrk="1" fontAlgn="t" hangingPunct="1"/>
            <a:r>
              <a:rPr lang="en-US" altLang="zh-CN" sz="2800" dirty="0">
                <a:latin typeface="Times New Roman" panose="02020603050405020304" pitchFamily="18" charset="0"/>
              </a:rPr>
              <a:t>public: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algn="just" eaLnBrk="1" fontAlgn="t" hangingPunct="1"/>
            <a:r>
              <a:rPr lang="en-US" altLang="zh-CN" sz="2800" dirty="0">
                <a:latin typeface="Times New Roman" panose="02020603050405020304" pitchFamily="18" charset="0"/>
              </a:rPr>
              <a:t>    	PersonInfo(char   *n,   int   a) 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algn="just" eaLnBrk="1" fontAlgn="t" hangingPunct="1"/>
            <a:r>
              <a:rPr lang="en-US" altLang="zh-CN" sz="2800" dirty="0">
                <a:latin typeface="Times New Roman" panose="02020603050405020304" pitchFamily="18" charset="0"/>
              </a:rPr>
              <a:t>	{	name = new   char[strlen(n) + 1];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algn="just" eaLnBrk="1" fontAlgn="t" hangingPunct="1"/>
            <a:r>
              <a:rPr lang="en-US" altLang="zh-CN" sz="2800" dirty="0">
                <a:latin typeface="Times New Roman" panose="02020603050405020304" pitchFamily="18" charset="0"/>
              </a:rPr>
              <a:t>	 	strcpy(name, n);	    age = a; 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algn="just" eaLnBrk="1" fontAlgn="t" hangingPunct="1"/>
            <a:r>
              <a:rPr lang="en-US" altLang="zh-CN" sz="2800" dirty="0">
                <a:latin typeface="Times New Roman" panose="02020603050405020304" pitchFamily="18" charset="0"/>
              </a:rPr>
              <a:t>     	} 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algn="just" eaLnBrk="1" fontAlgn="t" hangingPunct="1"/>
            <a:r>
              <a:rPr lang="en-US" altLang="zh-CN" sz="2800" dirty="0">
                <a:latin typeface="Times New Roman" panose="02020603050405020304" pitchFamily="18" charset="0"/>
              </a:rPr>
              <a:t>     	~PersonInfo ( )        {   delete    [ ] name;  }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algn="just" eaLnBrk="1" fontAlgn="t" hangingPunct="1"/>
            <a:r>
              <a:rPr lang="en-US" altLang="zh-CN" sz="2800" dirty="0">
                <a:latin typeface="Times New Roman" panose="02020603050405020304" pitchFamily="18" charset="0"/>
              </a:rPr>
              <a:t>     	char   *getName ( ) {   return   name;      }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algn="just" eaLnBrk="1" fontAlgn="t" hangingPunct="1"/>
            <a:r>
              <a:rPr lang="en-US" altLang="zh-CN" sz="2800" dirty="0">
                <a:latin typeface="Times New Roman" panose="02020603050405020304" pitchFamily="18" charset="0"/>
              </a:rPr>
              <a:t>     	int      getAge ( )       {   return   age;         }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eaLnBrk="1" fontAlgn="t" hangingPunct="1"/>
            <a:r>
              <a:rPr lang="en-US" altLang="zh-CN" sz="2800" dirty="0">
                <a:latin typeface="Times New Roman" panose="02020603050405020304" pitchFamily="18" charset="0"/>
              </a:rPr>
              <a:t>}; 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eaLnBrk="1" fontAlgn="t" hangingPunct="1"/>
            <a:r>
              <a:rPr lang="en-US" altLang="zh-CN" sz="2800" dirty="0">
                <a:solidFill>
                  <a:srgbClr val="00FFFF"/>
                </a:solidFill>
                <a:latin typeface="Times New Roman" panose="02020603050405020304" pitchFamily="18" charset="0"/>
              </a:rPr>
              <a:t>PersonInfo   person1("Jones", 20);</a:t>
            </a:r>
            <a:endParaRPr lang="en-US" altLang="zh-CN" sz="2800" dirty="0">
              <a:solidFill>
                <a:srgbClr val="00FFFF"/>
              </a:solidFill>
              <a:latin typeface="Times New Roman" panose="02020603050405020304" pitchFamily="18" charset="0"/>
            </a:endParaRPr>
          </a:p>
          <a:p>
            <a:pPr eaLnBrk="1" fontAlgn="t" hangingPunct="1"/>
            <a:r>
              <a:rPr lang="en-US" altLang="zh-CN" sz="2800" dirty="0">
                <a:solidFill>
                  <a:srgbClr val="00FFFF"/>
                </a:solidFill>
                <a:latin typeface="Times New Roman" panose="02020603050405020304" pitchFamily="18" charset="0"/>
              </a:rPr>
              <a:t>PersonInfo   person2 = person1;  </a:t>
            </a:r>
            <a:r>
              <a:rPr lang="en-US" altLang="zh-CN" sz="2800" dirty="0">
                <a:latin typeface="Times New Roman" panose="02020603050405020304" pitchFamily="18" charset="0"/>
              </a:rPr>
              <a:t>// </a:t>
            </a:r>
            <a:r>
              <a:rPr lang="zh-CN" altLang="en-US" sz="2800" dirty="0">
                <a:latin typeface="Times New Roman" panose="02020603050405020304" pitchFamily="18" charset="0"/>
              </a:rPr>
              <a:t>将产生</a:t>
            </a:r>
            <a:r>
              <a:rPr lang="en-US" altLang="zh-CN" sz="2800" dirty="0">
                <a:latin typeface="Times New Roman" panose="02020603050405020304" pitchFamily="18" charset="0"/>
              </a:rPr>
              <a:t>???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fontAlgn="base" hangingPunct="1"/>
            <a:fld id="{9A0DB2DC-4C9A-4742-B13C-FB6460FD3503}" type="slidenum">
              <a:rPr lang="zh-CN" altLang="en-US" sz="1600" b="0" dirty="0"/>
            </a:fld>
            <a:endParaRPr lang="zh-CN" altLang="en-US" sz="1600" b="0" dirty="0"/>
          </a:p>
        </p:txBody>
      </p:sp>
      <p:sp>
        <p:nvSpPr>
          <p:cNvPr id="6147" name="Rectangle 2"/>
          <p:cNvSpPr>
            <a:spLocks noGrp="1"/>
          </p:cNvSpPr>
          <p:nvPr>
            <p:ph type="title"/>
          </p:nvPr>
        </p:nvSpPr>
        <p:spPr>
          <a:xfrm>
            <a:off x="395288" y="630238"/>
            <a:ext cx="7315200" cy="11430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/>
              <a:t>4.1  </a:t>
            </a:r>
            <a:r>
              <a:rPr lang="zh-CN" altLang="en-US" dirty="0"/>
              <a:t>静态成员</a:t>
            </a:r>
            <a:endParaRPr lang="zh-CN" altLang="en-US" dirty="0"/>
          </a:p>
        </p:txBody>
      </p:sp>
      <p:sp>
        <p:nvSpPr>
          <p:cNvPr id="25603" name="Rectangle 3"/>
          <p:cNvSpPr>
            <a:spLocks noGrp="1"/>
          </p:cNvSpPr>
          <p:nvPr>
            <p:ph idx="1" hasCustomPrompt="1"/>
          </p:nvPr>
        </p:nvSpPr>
        <p:spPr>
          <a:xfrm>
            <a:off x="1219200" y="1676400"/>
            <a:ext cx="7315200" cy="4416425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30000"/>
              </a:lnSpc>
              <a:spcBef>
                <a:spcPct val="0"/>
              </a:spcBef>
            </a:pPr>
            <a:r>
              <a:rPr lang="zh-CN" altLang="en-US" sz="2600" dirty="0"/>
              <a:t>例：一个学生类，定义其对象张三、李四，他们分别维护着类成员的一份副本（学号、姓名、籍贯等）。</a:t>
            </a:r>
            <a:endParaRPr lang="zh-CN" altLang="en-US" sz="2600" dirty="0"/>
          </a:p>
          <a:p>
            <a:pPr eaLnBrk="1" hangingPunct="1">
              <a:lnSpc>
                <a:spcPct val="130000"/>
              </a:lnSpc>
              <a:spcBef>
                <a:spcPct val="0"/>
              </a:spcBef>
            </a:pPr>
            <a:r>
              <a:rPr lang="zh-CN" altLang="en-US" sz="2600" dirty="0"/>
              <a:t>如果要统计一个班学生总数？</a:t>
            </a:r>
            <a:endParaRPr lang="zh-CN" altLang="en-US" sz="2600" dirty="0"/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</a:pPr>
            <a:r>
              <a:rPr lang="zh-CN" altLang="en-US" sz="2600" b="1" dirty="0">
                <a:solidFill>
                  <a:srgbClr val="FFFFFF"/>
                </a:solidFill>
              </a:rPr>
              <a:t>用类外的变量记录，违背了数据封装。</a:t>
            </a:r>
            <a:endParaRPr lang="zh-CN" altLang="en-US" sz="2600" b="1" dirty="0">
              <a:solidFill>
                <a:srgbClr val="FFFFFF"/>
              </a:solidFill>
            </a:endParaRP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</a:pPr>
            <a:r>
              <a:rPr lang="zh-CN" altLang="en-US" sz="2600" b="1" dirty="0">
                <a:solidFill>
                  <a:srgbClr val="FFFFFF"/>
                </a:solidFill>
              </a:rPr>
              <a:t>用类的一个数据成员记录，导致多个副本，不仅冗余，而且势必造成数据不一致。</a:t>
            </a:r>
            <a:endParaRPr lang="zh-CN" altLang="en-US" sz="26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7890" name="Text Box 2"/>
          <p:cNvSpPr txBox="1"/>
          <p:nvPr/>
        </p:nvSpPr>
        <p:spPr>
          <a:xfrm>
            <a:off x="422275" y="1196975"/>
            <a:ext cx="8686800" cy="13731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268605" lvl="0" indent="-268605" algn="just" eaLnBrk="1" fontAlgn="t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dirty="0"/>
              <a:t>1. </a:t>
            </a:r>
            <a:r>
              <a:rPr lang="zh-CN" altLang="en-US" dirty="0"/>
              <a:t>解决的方法：定义拷贝构造函数。</a:t>
            </a:r>
            <a:endParaRPr lang="zh-CN" altLang="en-US" dirty="0"/>
          </a:p>
          <a:p>
            <a:pPr marL="268605" lvl="0" indent="-268605" algn="just" eaLnBrk="1" fontAlgn="t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dirty="0"/>
              <a:t>2. </a:t>
            </a:r>
            <a:r>
              <a:rPr lang="zh-CN" altLang="en-US" dirty="0"/>
              <a:t>拷贝构造函数是一个特殊的构造函数，当采用一个对象</a:t>
            </a:r>
            <a:r>
              <a:rPr lang="zh-CN" altLang="en-US" dirty="0">
                <a:solidFill>
                  <a:srgbClr val="00FFFF"/>
                </a:solidFill>
              </a:rPr>
              <a:t>初始化</a:t>
            </a:r>
            <a:r>
              <a:rPr lang="zh-CN" altLang="en-US" dirty="0"/>
              <a:t>另一个对象时，将自动调用该函数。</a:t>
            </a:r>
            <a:endParaRPr lang="en-US" altLang="zh-CN" dirty="0"/>
          </a:p>
        </p:txBody>
      </p:sp>
      <p:sp>
        <p:nvSpPr>
          <p:cNvPr id="160771" name="Text Box 3"/>
          <p:cNvSpPr txBox="1"/>
          <p:nvPr/>
        </p:nvSpPr>
        <p:spPr>
          <a:xfrm>
            <a:off x="601663" y="2774950"/>
            <a:ext cx="8305800" cy="2413000"/>
          </a:xfrm>
          <a:prstGeom prst="rect">
            <a:avLst/>
          </a:prstGeom>
          <a:noFill/>
          <a:ln w="34925" cap="rnd" cmpd="sng">
            <a:solidFill>
              <a:srgbClr val="00FFFF"/>
            </a:solidFill>
            <a:prstDash val="sysDot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algn="just" eaLnBrk="1" fontAlgn="t" hangingPunct="1"/>
            <a:r>
              <a:rPr lang="en-US" altLang="zh-CN" sz="3000" dirty="0">
                <a:latin typeface="Times New Roman" panose="02020603050405020304" pitchFamily="18" charset="0"/>
              </a:rPr>
              <a:t> PersonInfo (PersonInfo     </a:t>
            </a:r>
            <a:r>
              <a:rPr lang="en-US" altLang="zh-CN" sz="3000" dirty="0">
                <a:solidFill>
                  <a:srgbClr val="00FFFF"/>
                </a:solidFill>
                <a:latin typeface="Times New Roman" panose="02020603050405020304" pitchFamily="18" charset="0"/>
              </a:rPr>
              <a:t>&amp;</a:t>
            </a:r>
            <a:r>
              <a:rPr lang="en-US" altLang="zh-CN" sz="3000" dirty="0">
                <a:latin typeface="Times New Roman" panose="02020603050405020304" pitchFamily="18" charset="0"/>
              </a:rPr>
              <a:t>ob j)</a:t>
            </a:r>
            <a:endParaRPr lang="en-US" altLang="zh-CN" sz="3000" dirty="0">
              <a:latin typeface="Times New Roman" panose="02020603050405020304" pitchFamily="18" charset="0"/>
            </a:endParaRPr>
          </a:p>
          <a:p>
            <a:pPr algn="just" eaLnBrk="1" fontAlgn="t" hangingPunct="1"/>
            <a:r>
              <a:rPr lang="en-US" altLang="zh-CN" sz="3000" dirty="0">
                <a:latin typeface="Times New Roman" panose="02020603050405020304" pitchFamily="18" charset="0"/>
              </a:rPr>
              <a:t> { 	name = new char [strlen(obj .name) + 1];</a:t>
            </a:r>
            <a:endParaRPr lang="en-US" altLang="zh-CN" sz="3000" dirty="0">
              <a:latin typeface="Times New Roman" panose="02020603050405020304" pitchFamily="18" charset="0"/>
            </a:endParaRPr>
          </a:p>
          <a:p>
            <a:pPr algn="just" eaLnBrk="1" fontAlgn="t" hangingPunct="1"/>
            <a:r>
              <a:rPr lang="en-US" altLang="zh-CN" sz="3000" dirty="0">
                <a:latin typeface="Times New Roman" panose="02020603050405020304" pitchFamily="18" charset="0"/>
              </a:rPr>
              <a:t>	strcpy(name, obj.name);</a:t>
            </a:r>
            <a:endParaRPr lang="en-US" altLang="zh-CN" sz="3000" dirty="0">
              <a:latin typeface="Times New Roman" panose="02020603050405020304" pitchFamily="18" charset="0"/>
            </a:endParaRPr>
          </a:p>
          <a:p>
            <a:pPr algn="just" eaLnBrk="1" fontAlgn="t" hangingPunct="1"/>
            <a:r>
              <a:rPr lang="en-US" altLang="zh-CN" sz="3000" dirty="0">
                <a:latin typeface="Times New Roman" panose="02020603050405020304" pitchFamily="18" charset="0"/>
              </a:rPr>
              <a:t>	age = obj.age; </a:t>
            </a:r>
            <a:endParaRPr lang="en-US" altLang="zh-CN" sz="3000" dirty="0">
              <a:latin typeface="Times New Roman" panose="02020603050405020304" pitchFamily="18" charset="0"/>
            </a:endParaRPr>
          </a:p>
          <a:p>
            <a:pPr algn="just" eaLnBrk="1" fontAlgn="t" hangingPunct="1"/>
            <a:r>
              <a:rPr lang="en-US" altLang="zh-CN" sz="3000" dirty="0">
                <a:latin typeface="Times New Roman" panose="02020603050405020304" pitchFamily="18" charset="0"/>
              </a:rPr>
              <a:t> }</a:t>
            </a:r>
            <a:endParaRPr lang="zh-CN" altLang="en-US" sz="3000" dirty="0">
              <a:latin typeface="Times New Roman" panose="02020603050405020304" pitchFamily="18" charset="0"/>
            </a:endParaRPr>
          </a:p>
        </p:txBody>
      </p:sp>
      <p:sp>
        <p:nvSpPr>
          <p:cNvPr id="160772" name="Text Box 4"/>
          <p:cNvSpPr txBox="1"/>
          <p:nvPr/>
        </p:nvSpPr>
        <p:spPr>
          <a:xfrm>
            <a:off x="657225" y="5426075"/>
            <a:ext cx="8162925" cy="955675"/>
          </a:xfrm>
          <a:prstGeom prst="rect">
            <a:avLst/>
          </a:prstGeom>
          <a:noFill/>
          <a:ln w="9525" cap="flat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eaLnBrk="1" fontAlgn="t" hangingPunct="1"/>
            <a:r>
              <a:rPr lang="zh-CN" altLang="en-US" sz="2800" dirty="0">
                <a:latin typeface="Times New Roman" panose="02020603050405020304" pitchFamily="18" charset="0"/>
              </a:rPr>
              <a:t>拷贝构造函数的参数代表“</a:t>
            </a:r>
            <a:r>
              <a:rPr lang="en-US" altLang="zh-CN" sz="2800" dirty="0">
                <a:latin typeface="Times New Roman" panose="02020603050405020304" pitchFamily="18" charset="0"/>
              </a:rPr>
              <a:t>=”</a:t>
            </a:r>
            <a:r>
              <a:rPr lang="zh-CN" altLang="en-US" sz="2800" dirty="0">
                <a:latin typeface="Times New Roman" panose="02020603050405020304" pitchFamily="18" charset="0"/>
              </a:rPr>
              <a:t>运算符右边的对象：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eaLnBrk="1" fontAlgn="t" hangingPunct="1"/>
            <a:r>
              <a:rPr lang="zh-CN" altLang="en-US" sz="2800" dirty="0">
                <a:latin typeface="Times New Roman" panose="02020603050405020304" pitchFamily="18" charset="0"/>
              </a:rPr>
              <a:t>        </a:t>
            </a:r>
            <a:r>
              <a:rPr lang="en-US" altLang="zh-CN" sz="2800" dirty="0">
                <a:latin typeface="Times New Roman" panose="02020603050405020304" pitchFamily="18" charset="0"/>
              </a:rPr>
              <a:t>PersonInfo    person2 = person1 ; 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60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60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1" grpId="0" animBg="1"/>
      <p:bldP spid="16077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fontAlgn="base" hangingPunct="1"/>
            <a:fld id="{9A0DB2DC-4C9A-4742-B13C-FB6460FD3503}" type="slidenum">
              <a:rPr lang="zh-CN" altLang="en-US" sz="1600" b="0" dirty="0"/>
            </a:fld>
            <a:endParaRPr lang="zh-CN" altLang="en-US" sz="1600" b="0" dirty="0"/>
          </a:p>
        </p:txBody>
      </p:sp>
      <p:sp>
        <p:nvSpPr>
          <p:cNvPr id="38915" name="Rectangle 2"/>
          <p:cNvSpPr>
            <a:spLocks noGrp="1"/>
          </p:cNvSpPr>
          <p:nvPr>
            <p:ph type="title"/>
          </p:nvPr>
        </p:nvSpPr>
        <p:spPr>
          <a:xfrm>
            <a:off x="887413" y="620713"/>
            <a:ext cx="7772400" cy="11430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3200" dirty="0"/>
              <a:t>进一步演化：</a:t>
            </a:r>
            <a:r>
              <a:rPr lang="en-US" altLang="zh-CN" sz="3200" dirty="0"/>
              <a:t>Using  const  Parameters </a:t>
            </a:r>
            <a:endParaRPr lang="zh-CN" altLang="en-US" sz="3200" dirty="0"/>
          </a:p>
        </p:txBody>
      </p:sp>
      <p:sp>
        <p:nvSpPr>
          <p:cNvPr id="161795" name="Text Box 3"/>
          <p:cNvSpPr txBox="1"/>
          <p:nvPr/>
        </p:nvSpPr>
        <p:spPr>
          <a:xfrm>
            <a:off x="658813" y="1763713"/>
            <a:ext cx="8305800" cy="2870200"/>
          </a:xfrm>
          <a:prstGeom prst="rect">
            <a:avLst/>
          </a:prstGeom>
          <a:noFill/>
          <a:ln w="34925" cap="rnd" cmpd="sng">
            <a:solidFill>
              <a:srgbClr val="00FFFF"/>
            </a:solidFill>
            <a:prstDash val="sysDot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algn="just" eaLnBrk="1" fontAlgn="t" hangingPunct="1"/>
            <a:r>
              <a:rPr lang="en-US" altLang="zh-CN" sz="3000" dirty="0">
                <a:latin typeface="Times New Roman" panose="02020603050405020304" pitchFamily="18" charset="0"/>
              </a:rPr>
              <a:t> PersonInfo ( </a:t>
            </a:r>
            <a:r>
              <a:rPr lang="en-US" altLang="zh-CN" sz="3000" dirty="0">
                <a:solidFill>
                  <a:srgbClr val="00FFFF"/>
                </a:solidFill>
                <a:latin typeface="Times New Roman" panose="02020603050405020304" pitchFamily="18" charset="0"/>
              </a:rPr>
              <a:t>const  </a:t>
            </a:r>
            <a:r>
              <a:rPr lang="en-US" altLang="zh-CN" sz="3000" dirty="0">
                <a:latin typeface="Times New Roman" panose="02020603050405020304" pitchFamily="18" charset="0"/>
              </a:rPr>
              <a:t>PersonInfo     &amp;ob j)</a:t>
            </a:r>
            <a:endParaRPr lang="en-US" altLang="zh-CN" sz="3000" dirty="0">
              <a:latin typeface="Times New Roman" panose="02020603050405020304" pitchFamily="18" charset="0"/>
            </a:endParaRPr>
          </a:p>
          <a:p>
            <a:pPr algn="just" eaLnBrk="1" fontAlgn="t" hangingPunct="1"/>
            <a:r>
              <a:rPr lang="en-US" altLang="zh-CN" sz="3000" dirty="0">
                <a:latin typeface="Times New Roman" panose="02020603050405020304" pitchFamily="18" charset="0"/>
              </a:rPr>
              <a:t> {</a:t>
            </a:r>
            <a:endParaRPr lang="en-US" altLang="zh-CN" sz="3000" dirty="0">
              <a:latin typeface="Times New Roman" panose="02020603050405020304" pitchFamily="18" charset="0"/>
            </a:endParaRPr>
          </a:p>
          <a:p>
            <a:pPr algn="just" eaLnBrk="1" fontAlgn="t" hangingPunct="1"/>
            <a:r>
              <a:rPr lang="en-US" altLang="zh-CN" sz="3000" dirty="0">
                <a:latin typeface="Times New Roman" panose="02020603050405020304" pitchFamily="18" charset="0"/>
              </a:rPr>
              <a:t> 	name = new char [strlen(obj .name) + 1];</a:t>
            </a:r>
            <a:endParaRPr lang="en-US" altLang="zh-CN" sz="3000" dirty="0">
              <a:latin typeface="Times New Roman" panose="02020603050405020304" pitchFamily="18" charset="0"/>
            </a:endParaRPr>
          </a:p>
          <a:p>
            <a:pPr algn="just" eaLnBrk="1" fontAlgn="t" hangingPunct="1"/>
            <a:r>
              <a:rPr lang="en-US" altLang="zh-CN" sz="3000" dirty="0">
                <a:latin typeface="Times New Roman" panose="02020603050405020304" pitchFamily="18" charset="0"/>
              </a:rPr>
              <a:t>	strcpy(name, obj.name);</a:t>
            </a:r>
            <a:endParaRPr lang="en-US" altLang="zh-CN" sz="3000" dirty="0">
              <a:latin typeface="Times New Roman" panose="02020603050405020304" pitchFamily="18" charset="0"/>
            </a:endParaRPr>
          </a:p>
          <a:p>
            <a:pPr algn="just" eaLnBrk="1" fontAlgn="t" hangingPunct="1"/>
            <a:r>
              <a:rPr lang="en-US" altLang="zh-CN" sz="3000" dirty="0">
                <a:latin typeface="Times New Roman" panose="02020603050405020304" pitchFamily="18" charset="0"/>
              </a:rPr>
              <a:t>	age = obj.age; </a:t>
            </a:r>
            <a:endParaRPr lang="en-US" altLang="zh-CN" sz="3000" dirty="0">
              <a:latin typeface="Times New Roman" panose="02020603050405020304" pitchFamily="18" charset="0"/>
            </a:endParaRPr>
          </a:p>
          <a:p>
            <a:pPr algn="just" eaLnBrk="1" fontAlgn="t" hangingPunct="1"/>
            <a:r>
              <a:rPr lang="en-US" altLang="zh-CN" sz="3000" dirty="0">
                <a:latin typeface="Times New Roman" panose="02020603050405020304" pitchFamily="18" charset="0"/>
              </a:rPr>
              <a:t> }</a:t>
            </a:r>
            <a:endParaRPr lang="zh-CN" altLang="en-US" sz="30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61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fontAlgn="base" hangingPunct="1"/>
            <a:fld id="{9A0DB2DC-4C9A-4742-B13C-FB6460FD3503}" type="slidenum">
              <a:rPr lang="zh-CN" altLang="en-US" sz="1600" b="0" dirty="0"/>
            </a:fld>
            <a:endParaRPr lang="zh-CN" altLang="en-US" sz="1600" b="0" dirty="0"/>
          </a:p>
        </p:txBody>
      </p:sp>
      <p:sp>
        <p:nvSpPr>
          <p:cNvPr id="39939" name="Rectangle 2"/>
          <p:cNvSpPr>
            <a:spLocks noGrp="1"/>
          </p:cNvSpPr>
          <p:nvPr>
            <p:ph type="title"/>
          </p:nvPr>
        </p:nvSpPr>
        <p:spPr>
          <a:xfrm>
            <a:off x="1111250" y="609600"/>
            <a:ext cx="7772400" cy="11430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/>
              <a:t>4.4.1  </a:t>
            </a:r>
            <a:r>
              <a:rPr lang="zh-CN" altLang="en-US" dirty="0"/>
              <a:t>缺省的拷贝构造函数 </a:t>
            </a:r>
            <a:endParaRPr lang="zh-CN" altLang="en-US" dirty="0"/>
          </a:p>
        </p:txBody>
      </p:sp>
      <p:sp>
        <p:nvSpPr>
          <p:cNvPr id="39940" name="Rectangle 3"/>
          <p:cNvSpPr>
            <a:spLocks noGrp="1"/>
          </p:cNvSpPr>
          <p:nvPr>
            <p:ph idx="1" hasCustomPrompt="1"/>
          </p:nvPr>
        </p:nvSpPr>
        <p:spPr>
          <a:xfrm>
            <a:off x="882650" y="1752600"/>
            <a:ext cx="8153400" cy="4114800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40000"/>
              </a:lnSpc>
              <a:spcBef>
                <a:spcPct val="50000"/>
              </a:spcBef>
            </a:pPr>
            <a:r>
              <a:rPr lang="zh-CN" altLang="en-US" dirty="0"/>
              <a:t>如果一个类没有定义拷贝构造函数，</a:t>
            </a:r>
            <a:r>
              <a:rPr lang="en-US" altLang="zh-CN" dirty="0"/>
              <a:t>C++</a:t>
            </a:r>
            <a:r>
              <a:rPr lang="zh-CN" altLang="en-US" dirty="0"/>
              <a:t>将为其创建一个缺省的拷贝构造函数。</a:t>
            </a:r>
            <a:endParaRPr lang="zh-CN" altLang="en-US" dirty="0"/>
          </a:p>
          <a:p>
            <a:pPr eaLnBrk="1" hangingPunct="1">
              <a:lnSpc>
                <a:spcPct val="140000"/>
              </a:lnSpc>
              <a:spcBef>
                <a:spcPct val="50000"/>
              </a:spcBef>
            </a:pPr>
            <a:r>
              <a:rPr lang="zh-CN" altLang="en-US" dirty="0"/>
              <a:t>缺省的拷贝构造函数的功能就是按位赋值。 </a:t>
            </a:r>
            <a:endParaRPr lang="zh-CN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fontAlgn="base" hangingPunct="1"/>
            <a:fld id="{9A0DB2DC-4C9A-4742-B13C-FB6460FD3503}" type="slidenum">
              <a:rPr lang="zh-CN" altLang="en-US" sz="1600" b="0" dirty="0"/>
            </a:fld>
            <a:endParaRPr lang="zh-CN" altLang="en-US" sz="1600" b="0" dirty="0"/>
          </a:p>
        </p:txBody>
      </p:sp>
      <p:sp>
        <p:nvSpPr>
          <p:cNvPr id="40963" name="Text Box 2"/>
          <p:cNvSpPr txBox="1"/>
          <p:nvPr/>
        </p:nvSpPr>
        <p:spPr>
          <a:xfrm>
            <a:off x="887413" y="1860550"/>
            <a:ext cx="8077200" cy="24860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457200" lvl="0" indent="-457200" eaLnBrk="1" fontAlgn="t" hangingPunct="1">
              <a:lnSpc>
                <a:spcPct val="140000"/>
              </a:lnSpc>
              <a:spcBef>
                <a:spcPct val="0"/>
              </a:spcBef>
              <a:buAutoNum type="arabicPeriod"/>
            </a:pPr>
            <a:r>
              <a:rPr lang="zh-CN" altLang="en-US" dirty="0">
                <a:solidFill>
                  <a:srgbClr val="00FFFF"/>
                </a:solidFill>
              </a:rPr>
              <a:t>用对象初始化同类的另一个对象（</a:t>
            </a:r>
            <a:r>
              <a:rPr lang="en-US" altLang="zh-CN" dirty="0">
                <a:solidFill>
                  <a:srgbClr val="00FFFF"/>
                </a:solidFill>
              </a:rPr>
              <a:t>P129</a:t>
            </a:r>
            <a:r>
              <a:rPr lang="zh-CN" altLang="en-US" dirty="0">
                <a:solidFill>
                  <a:srgbClr val="00FFFF"/>
                </a:solidFill>
              </a:rPr>
              <a:t>）。</a:t>
            </a:r>
            <a:endParaRPr lang="zh-CN" altLang="en-US" dirty="0">
              <a:solidFill>
                <a:srgbClr val="00FFFF"/>
              </a:solidFill>
            </a:endParaRPr>
          </a:p>
          <a:p>
            <a:pPr marL="457200" lvl="0" indent="-457200" eaLnBrk="1" fontAlgn="t" hangingPunct="1">
              <a:lnSpc>
                <a:spcPct val="140000"/>
              </a:lnSpc>
              <a:spcBef>
                <a:spcPct val="0"/>
              </a:spcBef>
              <a:buNone/>
            </a:pPr>
            <a:r>
              <a:rPr lang="zh-CN" altLang="en-US" dirty="0"/>
              <a:t> 例如：</a:t>
            </a:r>
            <a:endParaRPr lang="zh-CN" altLang="en-US" dirty="0"/>
          </a:p>
          <a:p>
            <a:pPr marL="457200" lvl="0" indent="-457200" eaLnBrk="1" fontAlgn="t" hangingPunct="1">
              <a:lnSpc>
                <a:spcPct val="140000"/>
              </a:lnSpc>
              <a:spcBef>
                <a:spcPct val="0"/>
              </a:spcBef>
              <a:buNone/>
            </a:pPr>
            <a:r>
              <a:rPr lang="zh-CN" altLang="en-US" dirty="0"/>
              <a:t>      </a:t>
            </a:r>
            <a:r>
              <a:rPr lang="en-US" altLang="zh-CN" dirty="0"/>
              <a:t>PersonInfo   st1("ZhangSan" , 20 ); </a:t>
            </a:r>
            <a:endParaRPr lang="en-US" altLang="zh-CN" dirty="0"/>
          </a:p>
          <a:p>
            <a:pPr marL="457200" lvl="0" indent="-457200" eaLnBrk="1" fontAlgn="t" hangingPunct="1">
              <a:lnSpc>
                <a:spcPct val="140000"/>
              </a:lnSpc>
              <a:spcBef>
                <a:spcPct val="0"/>
              </a:spcBef>
              <a:buNone/>
            </a:pPr>
            <a:r>
              <a:rPr lang="zh-CN" altLang="en-US" dirty="0"/>
              <a:t>      </a:t>
            </a:r>
            <a:r>
              <a:rPr lang="en-US" altLang="zh-CN" dirty="0"/>
              <a:t>PersonInfo   st2( st1) ,  st3 = st1 ;</a:t>
            </a:r>
            <a:endParaRPr lang="en-US" altLang="zh-CN" dirty="0"/>
          </a:p>
        </p:txBody>
      </p:sp>
      <p:sp>
        <p:nvSpPr>
          <p:cNvPr id="40964" name="Rectangle 3"/>
          <p:cNvSpPr/>
          <p:nvPr/>
        </p:nvSpPr>
        <p:spPr>
          <a:xfrm>
            <a:off x="963613" y="609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42900" indent="-342900" algn="l" rtl="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4000" dirty="0">
                <a:solidFill>
                  <a:srgbClr val="FFFF00"/>
                </a:solidFill>
              </a:rPr>
              <a:t>4.4.2  </a:t>
            </a:r>
            <a:r>
              <a:rPr lang="zh-CN" altLang="en-US" sz="4000" dirty="0">
                <a:solidFill>
                  <a:srgbClr val="FFFF00"/>
                </a:solidFill>
              </a:rPr>
              <a:t>调用拷贝构造函数的情况 </a:t>
            </a:r>
            <a:endParaRPr lang="zh-CN" altLang="en-US" sz="40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1986" name="Text Box 2"/>
          <p:cNvSpPr txBox="1"/>
          <p:nvPr/>
        </p:nvSpPr>
        <p:spPr>
          <a:xfrm>
            <a:off x="900113" y="836613"/>
            <a:ext cx="7848600" cy="48545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63855" lvl="0" indent="-363855" algn="just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600" dirty="0">
                <a:solidFill>
                  <a:srgbClr val="00FFFF"/>
                </a:solidFill>
              </a:rPr>
              <a:t>2. 如果函数的形参是对象，当进行参数传递时将调用拷贝构造函数</a:t>
            </a:r>
            <a:r>
              <a:rPr lang="zh-CN" altLang="en-US" sz="2400" dirty="0">
                <a:solidFill>
                  <a:srgbClr val="00FFFF"/>
                </a:solidFill>
              </a:rPr>
              <a:t>（</a:t>
            </a:r>
            <a:r>
              <a:rPr lang="en-US" altLang="zh-CN" sz="2400" dirty="0">
                <a:solidFill>
                  <a:srgbClr val="00FFFF"/>
                </a:solidFill>
              </a:rPr>
              <a:t>P129</a:t>
            </a:r>
            <a:r>
              <a:rPr lang="zh-CN" altLang="en-US" sz="2400" dirty="0">
                <a:solidFill>
                  <a:srgbClr val="00FFFF"/>
                </a:solidFill>
              </a:rPr>
              <a:t>）</a:t>
            </a:r>
            <a:r>
              <a:rPr lang="zh-CN" altLang="en-US" sz="2400" dirty="0"/>
              <a:t> </a:t>
            </a:r>
            <a:r>
              <a:rPr lang="zh-CN" altLang="en-US" sz="2600" dirty="0">
                <a:solidFill>
                  <a:srgbClr val="00FFFF"/>
                </a:solidFill>
              </a:rPr>
              <a:t>。</a:t>
            </a:r>
            <a:endParaRPr lang="en-US" altLang="zh-CN" sz="2600" dirty="0">
              <a:solidFill>
                <a:srgbClr val="00FFFF"/>
              </a:solidFill>
            </a:endParaRPr>
          </a:p>
          <a:p>
            <a:pPr marL="363855" lvl="0" indent="-363855" algn="just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600" dirty="0"/>
              <a:t>        </a:t>
            </a:r>
            <a:r>
              <a:rPr lang="en-US" altLang="zh-CN" sz="2600" dirty="0"/>
              <a:t>void  changePerson ( PersonInfo  </a:t>
            </a:r>
            <a:r>
              <a:rPr lang="en-US" altLang="zh-CN" sz="2600" dirty="0">
                <a:solidFill>
                  <a:srgbClr val="00FFFF"/>
                </a:solidFill>
              </a:rPr>
              <a:t> p</a:t>
            </a:r>
            <a:r>
              <a:rPr lang="en-US" altLang="zh-CN" sz="2600" dirty="0"/>
              <a:t> )</a:t>
            </a:r>
            <a:endParaRPr lang="zh-CN" altLang="en-US" sz="2600" dirty="0"/>
          </a:p>
          <a:p>
            <a:pPr marL="363855" lvl="0" indent="-363855" algn="just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600" dirty="0"/>
              <a:t>        {</a:t>
            </a:r>
            <a:endParaRPr lang="zh-CN" altLang="en-US" sz="2600" dirty="0"/>
          </a:p>
          <a:p>
            <a:pPr marL="363855" lvl="0" indent="-363855" algn="just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600" dirty="0"/>
              <a:t>                  //…</a:t>
            </a:r>
            <a:endParaRPr lang="zh-CN" altLang="en-US" sz="2600" dirty="0"/>
          </a:p>
          <a:p>
            <a:pPr marL="363855" lvl="0" indent="-363855" algn="just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600" dirty="0"/>
              <a:t>        }</a:t>
            </a:r>
            <a:endParaRPr lang="zh-CN" altLang="en-US" sz="2600" dirty="0"/>
          </a:p>
          <a:p>
            <a:pPr marL="363855" lvl="0" indent="-363855" algn="just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600" dirty="0"/>
              <a:t>        </a:t>
            </a:r>
            <a:r>
              <a:rPr lang="en-US" altLang="zh-CN" sz="2600" dirty="0"/>
              <a:t>void  main (   )</a:t>
            </a:r>
            <a:endParaRPr lang="en-US" altLang="zh-CN" sz="2600" dirty="0"/>
          </a:p>
          <a:p>
            <a:pPr marL="363855" lvl="0" indent="-363855" algn="just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600" dirty="0"/>
              <a:t>        {  PersonInfo  st1("Susan" , 20 ) ; </a:t>
            </a:r>
            <a:endParaRPr lang="en-US" altLang="zh-CN" sz="2600" dirty="0"/>
          </a:p>
          <a:p>
            <a:pPr marL="363855" lvl="0" indent="-363855" algn="just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600" dirty="0"/>
              <a:t>            changePerson ( </a:t>
            </a:r>
            <a:r>
              <a:rPr lang="en-US" altLang="zh-CN" sz="2600" dirty="0">
                <a:solidFill>
                  <a:srgbClr val="00FFFF"/>
                </a:solidFill>
              </a:rPr>
              <a:t>st1</a:t>
            </a:r>
            <a:r>
              <a:rPr lang="en-US" altLang="zh-CN" sz="2600" dirty="0"/>
              <a:t> ) ;	</a:t>
            </a:r>
            <a:endParaRPr lang="en-US" altLang="zh-CN" sz="2600" dirty="0"/>
          </a:p>
          <a:p>
            <a:pPr marL="363855" lvl="0" indent="-363855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600" dirty="0"/>
              <a:t>        } </a:t>
            </a:r>
            <a:endParaRPr lang="en-US" altLang="zh-CN" sz="2600" dirty="0"/>
          </a:p>
        </p:txBody>
      </p:sp>
      <p:sp>
        <p:nvSpPr>
          <p:cNvPr id="41987" name="Text Box 4"/>
          <p:cNvSpPr txBox="1"/>
          <p:nvPr/>
        </p:nvSpPr>
        <p:spPr>
          <a:xfrm>
            <a:off x="755650" y="5734050"/>
            <a:ext cx="8208963" cy="8858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1073150" lvl="0" indent="-1073150" eaLnBrk="1" fontAlgn="t" hangingPunct="1">
              <a:lnSpc>
                <a:spcPct val="100000"/>
              </a:lnSpc>
              <a:spcBef>
                <a:spcPct val="50000"/>
              </a:spcBef>
              <a:buNone/>
            </a:pPr>
            <a:r>
              <a:rPr lang="zh-CN" altLang="en-US" sz="2600" dirty="0">
                <a:solidFill>
                  <a:srgbClr val="FFFF00"/>
                </a:solidFill>
              </a:rPr>
              <a:t>思考：</a:t>
            </a:r>
            <a:r>
              <a:rPr lang="zh-CN" altLang="en-US" sz="2600" dirty="0"/>
              <a:t>为什么拷贝构造函数的参数一定是个引用，而不是对象</a:t>
            </a:r>
            <a:r>
              <a:rPr lang="en-US" altLang="zh-CN" sz="2600" dirty="0"/>
              <a:t>?</a:t>
            </a:r>
            <a:endParaRPr lang="en-US" altLang="zh-CN" sz="26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3010" name="Text Box 2"/>
          <p:cNvSpPr txBox="1"/>
          <p:nvPr/>
        </p:nvSpPr>
        <p:spPr>
          <a:xfrm>
            <a:off x="525463" y="808038"/>
            <a:ext cx="8583612" cy="59340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457200" lvl="0" indent="-45720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00FFFF"/>
                </a:solidFill>
              </a:rPr>
              <a:t>3.   如果函数的返回值是对象，函数执行结束时，将调用拷贝构造函数对无名临时对象初始化（</a:t>
            </a:r>
            <a:r>
              <a:rPr lang="en-US" altLang="zh-CN" sz="2400" dirty="0">
                <a:solidFill>
                  <a:srgbClr val="00FFFF"/>
                </a:solidFill>
              </a:rPr>
              <a:t>P129</a:t>
            </a:r>
            <a:r>
              <a:rPr lang="zh-CN" altLang="en-US" sz="2400" dirty="0">
                <a:solidFill>
                  <a:srgbClr val="00FFFF"/>
                </a:solidFill>
              </a:rPr>
              <a:t>）</a:t>
            </a:r>
            <a:r>
              <a:rPr lang="zh-CN" altLang="en-US" sz="2400" dirty="0"/>
              <a:t> </a:t>
            </a:r>
            <a:r>
              <a:rPr lang="zh-CN" altLang="en-US" sz="2400" dirty="0">
                <a:solidFill>
                  <a:srgbClr val="00FFFF"/>
                </a:solidFill>
              </a:rPr>
              <a:t>。</a:t>
            </a:r>
            <a:r>
              <a:rPr lang="zh-CN" altLang="en-US" sz="2400" dirty="0"/>
              <a:t> </a:t>
            </a:r>
            <a:endParaRPr lang="zh-CN" altLang="en-US" sz="2400" dirty="0"/>
          </a:p>
          <a:p>
            <a:pPr marL="457200" lvl="0" indent="-457200" algn="just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dirty="0"/>
              <a:t> </a:t>
            </a:r>
            <a:r>
              <a:rPr lang="en-US" altLang="zh-CN" sz="2400" dirty="0"/>
              <a:t>class  PersonInfo {</a:t>
            </a:r>
            <a:endParaRPr lang="en-US" altLang="zh-CN" sz="2400" dirty="0"/>
          </a:p>
          <a:p>
            <a:pPr marL="457200" lvl="0" indent="-457200" algn="just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dirty="0"/>
              <a:t> public:</a:t>
            </a:r>
            <a:endParaRPr lang="en-US" altLang="zh-CN" sz="2400" dirty="0"/>
          </a:p>
          <a:p>
            <a:pPr marL="457200" lvl="0" indent="-457200" algn="just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dirty="0"/>
              <a:t>            PersonInfo ( ) {    cout&lt;&lt;"</a:t>
            </a:r>
            <a:r>
              <a:rPr lang="zh-CN" altLang="en-US" sz="2400" dirty="0"/>
              <a:t>调用构造函数\</a:t>
            </a:r>
            <a:r>
              <a:rPr lang="en-US" altLang="zh-CN" sz="2400" dirty="0"/>
              <a:t>n" ;  }</a:t>
            </a:r>
            <a:endParaRPr lang="en-US" altLang="zh-CN" sz="2400" dirty="0"/>
          </a:p>
          <a:p>
            <a:pPr marL="457200" lvl="0" indent="-457200" algn="just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dirty="0"/>
              <a:t>            PersonInfo (PersonInfo  &amp;obj ){ cout&lt;&lt;"</a:t>
            </a:r>
            <a:r>
              <a:rPr lang="zh-CN" altLang="en-US" sz="2400" dirty="0"/>
              <a:t>调用拷贝\</a:t>
            </a:r>
            <a:r>
              <a:rPr lang="en-US" altLang="zh-CN" sz="2400" dirty="0"/>
              <a:t>n" ; }</a:t>
            </a:r>
            <a:endParaRPr lang="en-US" altLang="zh-CN" sz="2400" dirty="0"/>
          </a:p>
          <a:p>
            <a:pPr marL="457200" lvl="0" indent="-457200" algn="just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dirty="0"/>
              <a:t>            ~PersonInfo ( ) {    cout&lt;&lt;"</a:t>
            </a:r>
            <a:r>
              <a:rPr lang="zh-CN" altLang="en-US" sz="2400" dirty="0"/>
              <a:t>调用析构函数\</a:t>
            </a:r>
            <a:r>
              <a:rPr lang="en-US" altLang="zh-CN" sz="2400" dirty="0"/>
              <a:t>n" ;    }</a:t>
            </a:r>
            <a:endParaRPr lang="en-US" altLang="zh-CN" sz="2400" dirty="0"/>
          </a:p>
          <a:p>
            <a:pPr marL="457200" lvl="0" indent="-457200" algn="just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dirty="0"/>
              <a:t> } ; </a:t>
            </a:r>
            <a:endParaRPr lang="en-US" altLang="zh-CN" sz="2400" dirty="0"/>
          </a:p>
          <a:p>
            <a:pPr marL="457200" lvl="0" indent="-457200" algn="just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dirty="0"/>
              <a:t> PersonInfo  getPerson (  )</a:t>
            </a:r>
            <a:endParaRPr lang="en-US" altLang="zh-CN" sz="2400" dirty="0"/>
          </a:p>
          <a:p>
            <a:pPr marL="457200" lvl="0" indent="-457200" algn="just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dirty="0"/>
              <a:t> {         PersonInfo   person ;</a:t>
            </a:r>
            <a:endParaRPr lang="en-US" altLang="zh-CN" sz="2400" dirty="0"/>
          </a:p>
          <a:p>
            <a:pPr marL="457200" lvl="0" indent="-457200" algn="just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dirty="0"/>
              <a:t>            return   person ;    // </a:t>
            </a:r>
            <a:r>
              <a:rPr lang="zh-CN" altLang="en-US" sz="2400" dirty="0"/>
              <a:t>函数的返回值是对象</a:t>
            </a:r>
            <a:endParaRPr lang="zh-CN" altLang="en-US" sz="2400" dirty="0"/>
          </a:p>
          <a:p>
            <a:pPr marL="457200" lvl="0" indent="-457200" algn="just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dirty="0"/>
              <a:t> }</a:t>
            </a:r>
            <a:endParaRPr lang="zh-CN" altLang="en-US" sz="2400" dirty="0"/>
          </a:p>
          <a:p>
            <a:pPr marL="457200" lvl="0" indent="-457200" algn="just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dirty="0"/>
              <a:t> </a:t>
            </a:r>
            <a:r>
              <a:rPr lang="en-US" altLang="zh-CN" sz="2400" dirty="0"/>
              <a:t>void  main ( )</a:t>
            </a:r>
            <a:endParaRPr lang="en-US" altLang="zh-CN" sz="2400" dirty="0"/>
          </a:p>
          <a:p>
            <a:pPr marL="457200" lvl="0" indent="-457200" algn="just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dirty="0"/>
              <a:t> {         PersonInfo  student ;</a:t>
            </a:r>
            <a:endParaRPr lang="en-US" altLang="zh-CN" sz="2400" dirty="0"/>
          </a:p>
          <a:p>
            <a:pPr marL="457200" lvl="0" indent="-457200" algn="just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dirty="0"/>
              <a:t>            student = getPerson ( ) ;   </a:t>
            </a:r>
            <a:endParaRPr lang="en-US" altLang="zh-CN" sz="2400" dirty="0"/>
          </a:p>
          <a:p>
            <a:pPr marL="457200" lvl="0" indent="-45720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dirty="0"/>
              <a:t> } 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44034" name="Object 2"/>
          <p:cNvGraphicFramePr>
            <a:graphicFrameLocks noChangeAspect="1"/>
          </p:cNvGraphicFramePr>
          <p:nvPr>
            <p:ph hasCustomPrompt="1"/>
          </p:nvPr>
        </p:nvGraphicFramePr>
        <p:xfrm>
          <a:off x="360363" y="1385888"/>
          <a:ext cx="8820150" cy="1931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4212590" imgH="924560" progId="Word.Picture.8">
                  <p:embed/>
                </p:oleObj>
              </mc:Choice>
              <mc:Fallback>
                <p:oleObj name="" r:id="rId1" imgW="4212590" imgH="924560" progId="Word.Picture.8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>
                      <a:xfrm>
                        <a:off x="360363" y="1385888"/>
                        <a:ext cx="8820150" cy="1931987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6915" name="Text Box 3"/>
          <p:cNvSpPr txBox="1"/>
          <p:nvPr/>
        </p:nvSpPr>
        <p:spPr>
          <a:xfrm>
            <a:off x="539750" y="4975225"/>
            <a:ext cx="8424863" cy="614363"/>
          </a:xfrm>
          <a:prstGeom prst="rect">
            <a:avLst/>
          </a:prstGeom>
          <a:noFill/>
          <a:ln w="9525" cap="flat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eaLnBrk="1" fontAlgn="t" hangingPunct="1">
              <a:lnSpc>
                <a:spcPct val="120000"/>
              </a:lnSpc>
            </a:pPr>
            <a:r>
              <a:rPr lang="zh-CN" altLang="en-US" sz="2800" dirty="0">
                <a:solidFill>
                  <a:srgbClr val="00FFFF"/>
                </a:solidFill>
                <a:latin typeface="Times New Roman" panose="02020603050405020304" pitchFamily="18" charset="0"/>
              </a:rPr>
              <a:t>注意：</a:t>
            </a:r>
            <a:r>
              <a:rPr lang="en-US" altLang="zh-CN" sz="2800" dirty="0">
                <a:latin typeface="Times New Roman" panose="02020603050405020304" pitchFamily="18" charset="0"/>
              </a:rPr>
              <a:t>VC 2005 </a:t>
            </a:r>
            <a:r>
              <a:rPr lang="zh-CN" altLang="en-US" sz="2800" dirty="0">
                <a:latin typeface="Times New Roman" panose="02020603050405020304" pitchFamily="18" charset="0"/>
              </a:rPr>
              <a:t>版本有问题，</a:t>
            </a:r>
            <a:r>
              <a:rPr lang="en-US" altLang="zh-CN" sz="2800" dirty="0">
                <a:latin typeface="Times New Roman" panose="02020603050405020304" pitchFamily="18" charset="0"/>
              </a:rPr>
              <a:t>VC6</a:t>
            </a:r>
            <a:r>
              <a:rPr lang="zh-CN" altLang="en-US" sz="2800" dirty="0">
                <a:latin typeface="Times New Roman" panose="02020603050405020304" pitchFamily="18" charset="0"/>
              </a:rPr>
              <a:t>正确。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1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37571" name="Text Box 3"/>
          <p:cNvSpPr txBox="1"/>
          <p:nvPr/>
        </p:nvSpPr>
        <p:spPr>
          <a:xfrm>
            <a:off x="395288" y="1844675"/>
            <a:ext cx="8424862" cy="3949700"/>
          </a:xfrm>
          <a:prstGeom prst="rect">
            <a:avLst/>
          </a:prstGeom>
          <a:noFill/>
          <a:ln w="9525" cap="flat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eaLnBrk="1" fontAlgn="t" hangingPunct="1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</a:rPr>
              <a:t>如果函数返回值是对象，要考虑</a:t>
            </a:r>
            <a:r>
              <a:rPr lang="en-US" altLang="zh-CN" sz="2800" dirty="0">
                <a:latin typeface="Times New Roman" panose="02020603050405020304" pitchFamily="18" charset="0"/>
              </a:rPr>
              <a:t>return</a:t>
            </a:r>
            <a:r>
              <a:rPr lang="zh-CN" altLang="en-US" sz="2800" dirty="0">
                <a:latin typeface="Times New Roman" panose="02020603050405020304" pitchFamily="18" charset="0"/>
              </a:rPr>
              <a:t>语句的效率。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eaLnBrk="1" fontAlgn="t" hangingPunct="1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</a:rPr>
              <a:t>例如：	</a:t>
            </a:r>
            <a:r>
              <a:rPr lang="en-US" altLang="zh-CN" sz="2800" dirty="0">
                <a:latin typeface="Times New Roman" panose="02020603050405020304" pitchFamily="18" charset="0"/>
              </a:rPr>
              <a:t>return  string(s1 + s2);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eaLnBrk="1" fontAlgn="t" hangingPunct="1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</a:rPr>
              <a:t>表示“创建一个无名的临时对象并且将它返回”</a:t>
            </a:r>
            <a:r>
              <a:rPr lang="en-US" altLang="zh-CN" sz="2800" dirty="0">
                <a:latin typeface="Times New Roman" panose="02020603050405020304" pitchFamily="18" charset="0"/>
              </a:rPr>
              <a:t> 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eaLnBrk="1" fontAlgn="t" hangingPunct="1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</a:rPr>
              <a:t>与“先创建一个局部对象</a:t>
            </a:r>
            <a:r>
              <a:rPr lang="en-US" altLang="zh-CN" sz="2800" dirty="0">
                <a:latin typeface="Times New Roman" panose="02020603050405020304" pitchFamily="18" charset="0"/>
              </a:rPr>
              <a:t>temp</a:t>
            </a:r>
            <a:r>
              <a:rPr lang="zh-CN" altLang="en-US" sz="2800" dirty="0">
                <a:latin typeface="Times New Roman" panose="02020603050405020304" pitchFamily="18" charset="0"/>
              </a:rPr>
              <a:t>并返回”不等价：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eaLnBrk="1" fontAlgn="t" hangingPunct="1"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</a:rPr>
              <a:t>	string    temp(s1 + s2);	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eaLnBrk="1" fontAlgn="t" hangingPunct="1"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</a:rPr>
              <a:t>	return   temp; 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57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2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fontAlgn="base" hangingPunct="1"/>
            <a:fld id="{9A0DB2DC-4C9A-4742-B13C-FB6460FD3503}" type="slidenum">
              <a:rPr lang="zh-CN" altLang="en-US" sz="1600" b="0" dirty="0"/>
            </a:fld>
            <a:endParaRPr lang="zh-CN" altLang="en-US" sz="1600" b="0" dirty="0"/>
          </a:p>
        </p:txBody>
      </p:sp>
      <p:sp>
        <p:nvSpPr>
          <p:cNvPr id="46083" name="Text Box 2"/>
          <p:cNvSpPr txBox="1"/>
          <p:nvPr/>
        </p:nvSpPr>
        <p:spPr>
          <a:xfrm>
            <a:off x="887413" y="1860550"/>
            <a:ext cx="8077200" cy="3378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457200" lvl="0" indent="-457200" eaLnBrk="1" fontAlgn="t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dirty="0"/>
              <a:t>	// </a:t>
            </a:r>
            <a:r>
              <a:rPr lang="zh-CN" altLang="en-US" sz="2400" dirty="0"/>
              <a:t>拷贝构造函数的参数为常引用</a:t>
            </a:r>
            <a:endParaRPr lang="zh-CN" altLang="en-US" sz="2400" dirty="0"/>
          </a:p>
          <a:p>
            <a:pPr marL="457200" lvl="0" indent="-457200" eaLnBrk="1" fontAlgn="t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dirty="0"/>
              <a:t> </a:t>
            </a:r>
            <a:r>
              <a:rPr lang="en-US" altLang="zh-CN" sz="2400" dirty="0"/>
              <a:t>PersonInfo( </a:t>
            </a:r>
            <a:r>
              <a:rPr lang="en-US" altLang="zh-CN" sz="2400" dirty="0">
                <a:solidFill>
                  <a:srgbClr val="00FFFF"/>
                </a:solidFill>
              </a:rPr>
              <a:t>const</a:t>
            </a:r>
            <a:r>
              <a:rPr lang="en-US" altLang="zh-CN" sz="2400" dirty="0"/>
              <a:t>  PersonInfo  &amp;obj )	</a:t>
            </a:r>
            <a:endParaRPr lang="en-US" altLang="zh-CN" sz="2400" dirty="0"/>
          </a:p>
          <a:p>
            <a:pPr marL="457200" lvl="0" indent="-457200" eaLnBrk="1" fontAlgn="t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dirty="0"/>
              <a:t> </a:t>
            </a:r>
            <a:r>
              <a:rPr lang="en-US" altLang="zh-CN" sz="2400" dirty="0"/>
              <a:t>{</a:t>
            </a:r>
            <a:endParaRPr lang="en-US" altLang="zh-CN" sz="2400" dirty="0"/>
          </a:p>
          <a:p>
            <a:pPr marL="457200" lvl="0" indent="-457200" eaLnBrk="1" fontAlgn="t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dirty="0"/>
              <a:t>            name = new  char [ strlen( obj.name ) + 1 ] ;</a:t>
            </a:r>
            <a:endParaRPr lang="en-US" altLang="zh-CN" sz="2400" dirty="0"/>
          </a:p>
          <a:p>
            <a:pPr marL="457200" lvl="0" indent="-457200" eaLnBrk="1" fontAlgn="t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dirty="0"/>
              <a:t>            strcpy( name, obj.name ) ;</a:t>
            </a:r>
            <a:endParaRPr lang="en-US" altLang="zh-CN" sz="2400" dirty="0"/>
          </a:p>
          <a:p>
            <a:pPr marL="457200" lvl="0" indent="-457200" eaLnBrk="1" fontAlgn="t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dirty="0"/>
              <a:t>            age = obj.age ; </a:t>
            </a:r>
            <a:endParaRPr lang="en-US" altLang="zh-CN" sz="2400" dirty="0"/>
          </a:p>
          <a:p>
            <a:pPr marL="457200" lvl="0" indent="-457200" eaLnBrk="1" fontAlgn="t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dirty="0"/>
              <a:t> }</a:t>
            </a:r>
            <a:endParaRPr lang="en-US" altLang="zh-CN" sz="2400" dirty="0"/>
          </a:p>
          <a:p>
            <a:pPr marL="457200" lvl="0" indent="-457200" eaLnBrk="1" fontAlgn="t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2400" dirty="0"/>
          </a:p>
          <a:p>
            <a:pPr marL="457200" lvl="0" indent="-457200" eaLnBrk="1" fontAlgn="t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dirty="0"/>
              <a:t>功能：防止程序员无意间修改参数对象。</a:t>
            </a:r>
            <a:endParaRPr lang="zh-CN" altLang="en-US" sz="2400" dirty="0"/>
          </a:p>
        </p:txBody>
      </p:sp>
      <p:sp>
        <p:nvSpPr>
          <p:cNvPr id="46084" name="Rectangle 3"/>
          <p:cNvSpPr/>
          <p:nvPr/>
        </p:nvSpPr>
        <p:spPr>
          <a:xfrm>
            <a:off x="963613" y="609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42900" indent="-342900" algn="l" rtl="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4000" dirty="0">
                <a:solidFill>
                  <a:srgbClr val="FFFF00"/>
                </a:solidFill>
              </a:rPr>
              <a:t>4.4.3  </a:t>
            </a:r>
            <a:r>
              <a:rPr lang="zh-CN" altLang="en-US" sz="4000" dirty="0">
                <a:solidFill>
                  <a:srgbClr val="FFFF00"/>
                </a:solidFill>
              </a:rPr>
              <a:t>拷贝构造函数中的常参数 </a:t>
            </a:r>
            <a:endParaRPr lang="zh-CN" altLang="en-US" sz="40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95234" name="Text Box 4"/>
          <p:cNvSpPr txBox="1"/>
          <p:nvPr/>
        </p:nvSpPr>
        <p:spPr>
          <a:xfrm>
            <a:off x="144463" y="836613"/>
            <a:ext cx="8964612" cy="55848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fontAlgn="t" hangingPunct="1"/>
            <a:r>
              <a:rPr lang="en-US" altLang="zh-CN" sz="2600" dirty="0">
                <a:latin typeface="Times New Roman" panose="02020603050405020304" pitchFamily="18" charset="0"/>
              </a:rPr>
              <a:t>class  Customer </a:t>
            </a:r>
            <a:endParaRPr lang="en-US" altLang="zh-CN" sz="2600" dirty="0">
              <a:latin typeface="Times New Roman" panose="02020603050405020304" pitchFamily="18" charset="0"/>
            </a:endParaRPr>
          </a:p>
          <a:p>
            <a:pPr eaLnBrk="1" fontAlgn="t" hangingPunct="1"/>
            <a:r>
              <a:rPr lang="en-US" altLang="zh-CN" sz="2600" dirty="0">
                <a:latin typeface="Times New Roman" panose="02020603050405020304" pitchFamily="18" charset="0"/>
              </a:rPr>
              <a:t>{</a:t>
            </a:r>
            <a:endParaRPr lang="en-US" altLang="zh-CN" sz="2600" dirty="0">
              <a:latin typeface="Times New Roman" panose="02020603050405020304" pitchFamily="18" charset="0"/>
            </a:endParaRPr>
          </a:p>
          <a:p>
            <a:pPr eaLnBrk="1" fontAlgn="t" hangingPunct="1"/>
            <a:r>
              <a:rPr lang="en-US" altLang="zh-CN" sz="2600" dirty="0">
                <a:latin typeface="Times New Roman" panose="02020603050405020304" pitchFamily="18" charset="0"/>
              </a:rPr>
              <a:t>public:</a:t>
            </a:r>
            <a:endParaRPr lang="en-US" altLang="zh-CN" sz="2600" dirty="0">
              <a:latin typeface="Times New Roman" panose="02020603050405020304" pitchFamily="18" charset="0"/>
            </a:endParaRPr>
          </a:p>
          <a:p>
            <a:pPr eaLnBrk="1" fontAlgn="t" hangingPunct="1"/>
            <a:r>
              <a:rPr lang="en-US" altLang="zh-CN" sz="2600" dirty="0">
                <a:latin typeface="Times New Roman" panose="02020603050405020304" pitchFamily="18" charset="0"/>
              </a:rPr>
              <a:t>    </a:t>
            </a:r>
            <a:r>
              <a:rPr lang="en-US" altLang="zh-CN" sz="2600" dirty="0">
                <a:solidFill>
                  <a:srgbClr val="00FFFF"/>
                </a:solidFill>
                <a:latin typeface="Times New Roman" panose="02020603050405020304" pitchFamily="18" charset="0"/>
              </a:rPr>
              <a:t>MyString</a:t>
            </a:r>
            <a:r>
              <a:rPr lang="en-US" altLang="zh-CN" sz="2600" dirty="0">
                <a:latin typeface="Times New Roman" panose="02020603050405020304" pitchFamily="18" charset="0"/>
              </a:rPr>
              <a:t> 	name ;</a:t>
            </a:r>
            <a:endParaRPr lang="zh-CN" altLang="en-US" sz="2600" dirty="0">
              <a:latin typeface="Times New Roman" panose="02020603050405020304" pitchFamily="18" charset="0"/>
            </a:endParaRPr>
          </a:p>
          <a:p>
            <a:pPr eaLnBrk="1" fontAlgn="t" hangingPunct="1"/>
            <a:r>
              <a:rPr lang="zh-CN" altLang="en-US" sz="2600" dirty="0">
                <a:latin typeface="Times New Roman" panose="02020603050405020304" pitchFamily="18" charset="0"/>
              </a:rPr>
              <a:t>    </a:t>
            </a:r>
            <a:r>
              <a:rPr lang="en-US" altLang="zh-CN" sz="2600" dirty="0">
                <a:latin typeface="Times New Roman" panose="02020603050405020304" pitchFamily="18" charset="0"/>
              </a:rPr>
              <a:t>MyString 	address ;</a:t>
            </a:r>
            <a:endParaRPr lang="en-US" altLang="zh-CN" sz="2600" dirty="0">
              <a:latin typeface="Times New Roman" panose="02020603050405020304" pitchFamily="18" charset="0"/>
            </a:endParaRPr>
          </a:p>
          <a:p>
            <a:pPr eaLnBrk="1" fontAlgn="t" hangingPunct="1"/>
            <a:r>
              <a:rPr lang="en-US" altLang="zh-CN" sz="2600" dirty="0">
                <a:latin typeface="Times New Roman" panose="02020603050405020304" pitchFamily="18" charset="0"/>
              </a:rPr>
              <a:t>    MyString 	city ;</a:t>
            </a:r>
            <a:endParaRPr lang="en-US" altLang="zh-CN" sz="2600" dirty="0">
              <a:latin typeface="Times New Roman" panose="02020603050405020304" pitchFamily="18" charset="0"/>
            </a:endParaRPr>
          </a:p>
          <a:p>
            <a:pPr eaLnBrk="1" fontAlgn="t" hangingPunct="1"/>
            <a:r>
              <a:rPr lang="en-US" altLang="zh-CN" sz="2600" dirty="0">
                <a:latin typeface="Times New Roman" panose="02020603050405020304" pitchFamily="18" charset="0"/>
              </a:rPr>
              <a:t>    MyString 	state ;</a:t>
            </a:r>
            <a:endParaRPr lang="en-US" altLang="zh-CN" sz="2600" dirty="0">
              <a:latin typeface="Times New Roman" panose="02020603050405020304" pitchFamily="18" charset="0"/>
            </a:endParaRPr>
          </a:p>
          <a:p>
            <a:pPr eaLnBrk="1" fontAlgn="t" hangingPunct="1"/>
            <a:r>
              <a:rPr lang="en-US" altLang="zh-CN" sz="2600" dirty="0">
                <a:latin typeface="Times New Roman" panose="02020603050405020304" pitchFamily="18" charset="0"/>
              </a:rPr>
              <a:t>    MyString 	zip ;</a:t>
            </a:r>
            <a:endParaRPr lang="en-US" altLang="zh-CN" sz="2600" dirty="0">
              <a:latin typeface="Times New Roman" panose="02020603050405020304" pitchFamily="18" charset="0"/>
            </a:endParaRPr>
          </a:p>
          <a:p>
            <a:pPr eaLnBrk="1" fontAlgn="t" hangingPunct="1"/>
            <a:r>
              <a:rPr lang="en-US" altLang="zh-CN" sz="2600" dirty="0">
                <a:latin typeface="Times New Roman" panose="02020603050405020304" pitchFamily="18" charset="0"/>
              </a:rPr>
              <a:t>    </a:t>
            </a:r>
            <a:r>
              <a:rPr lang="en-US" altLang="zh-CN" sz="2600" dirty="0">
                <a:solidFill>
                  <a:srgbClr val="00FFFF"/>
                </a:solidFill>
                <a:latin typeface="Times New Roman" panose="02020603050405020304" pitchFamily="18" charset="0"/>
              </a:rPr>
              <a:t>Account</a:t>
            </a:r>
            <a:r>
              <a:rPr lang="en-US" altLang="zh-CN" sz="2600" dirty="0">
                <a:latin typeface="Times New Roman" panose="02020603050405020304" pitchFamily="18" charset="0"/>
              </a:rPr>
              <a:t> 	savings ;</a:t>
            </a:r>
            <a:endParaRPr lang="zh-CN" altLang="en-US" sz="2600" dirty="0">
              <a:latin typeface="Times New Roman" panose="02020603050405020304" pitchFamily="18" charset="0"/>
            </a:endParaRPr>
          </a:p>
          <a:p>
            <a:pPr eaLnBrk="1" fontAlgn="t" hangingPunct="1"/>
            <a:r>
              <a:rPr lang="zh-CN" altLang="en-US" sz="2600" dirty="0">
                <a:latin typeface="Times New Roman" panose="02020603050405020304" pitchFamily="18" charset="0"/>
              </a:rPr>
              <a:t>    </a:t>
            </a:r>
            <a:r>
              <a:rPr lang="en-US" altLang="zh-CN" sz="2600" dirty="0">
                <a:latin typeface="Times New Roman" panose="02020603050405020304" pitchFamily="18" charset="0"/>
              </a:rPr>
              <a:t>Account 	checking ;</a:t>
            </a:r>
            <a:endParaRPr lang="pt-BR" altLang="zh-CN" sz="2600" dirty="0">
              <a:latin typeface="Times New Roman" panose="02020603050405020304" pitchFamily="18" charset="0"/>
            </a:endParaRPr>
          </a:p>
          <a:p>
            <a:pPr eaLnBrk="1" fontAlgn="t" hangingPunct="1"/>
            <a:r>
              <a:rPr lang="pt-BR" altLang="zh-CN" sz="2600" dirty="0">
                <a:latin typeface="Times New Roman" panose="02020603050405020304" pitchFamily="18" charset="0"/>
              </a:rPr>
              <a:t>    Customer( char  *n , char  *a , char  *c , char  *s , char  *z )</a:t>
            </a:r>
            <a:endParaRPr lang="pt-BR" altLang="zh-CN" sz="2600" dirty="0">
              <a:latin typeface="Times New Roman" panose="02020603050405020304" pitchFamily="18" charset="0"/>
            </a:endParaRPr>
          </a:p>
          <a:p>
            <a:pPr eaLnBrk="1" fontAlgn="t" hangingPunct="1"/>
            <a:r>
              <a:rPr lang="en-US" altLang="zh-CN" dirty="0">
                <a:latin typeface="Times New Roman" panose="02020603050405020304" pitchFamily="18" charset="0"/>
              </a:rPr>
              <a:t>                              </a:t>
            </a:r>
            <a:r>
              <a:rPr lang="en-US" altLang="zh-CN" dirty="0">
                <a:solidFill>
                  <a:srgbClr val="00FFFF"/>
                </a:solidFill>
                <a:latin typeface="Times New Roman" panose="02020603050405020304" pitchFamily="18" charset="0"/>
              </a:rPr>
              <a:t>: name(n) , address(a), city(c), state(s), zip(z)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eaLnBrk="1" fontAlgn="t" hangingPunct="1"/>
            <a:r>
              <a:rPr lang="en-US" altLang="zh-CN" dirty="0">
                <a:latin typeface="Times New Roman" panose="02020603050405020304" pitchFamily="18" charset="0"/>
              </a:rPr>
              <a:t>    {           }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eaLnBrk="1" fontAlgn="t" hangingPunct="1"/>
            <a:r>
              <a:rPr lang="en-US" altLang="zh-CN" sz="2600" dirty="0">
                <a:latin typeface="Times New Roman" panose="02020603050405020304" pitchFamily="18" charset="0"/>
              </a:rPr>
              <a:t>} ; </a:t>
            </a:r>
            <a:endParaRPr lang="zh-CN" altLang="en-US" sz="2600" dirty="0">
              <a:latin typeface="Times New Roman" panose="02020603050405020304" pitchFamily="18" charset="0"/>
            </a:endParaRPr>
          </a:p>
        </p:txBody>
      </p:sp>
      <p:sp>
        <p:nvSpPr>
          <p:cNvPr id="95235" name="Text Box 5"/>
          <p:cNvSpPr txBox="1"/>
          <p:nvPr/>
        </p:nvSpPr>
        <p:spPr>
          <a:xfrm>
            <a:off x="3816350" y="1196975"/>
            <a:ext cx="4105275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fontAlgn="t" hangingPunct="1">
              <a:spcBef>
                <a:spcPct val="50000"/>
              </a:spcBef>
            </a:pPr>
            <a:r>
              <a:rPr lang="en-US" altLang="zh-CN" sz="2800" dirty="0">
                <a:solidFill>
                  <a:srgbClr val="00FFFF"/>
                </a:solidFill>
                <a:latin typeface="Times New Roman" panose="02020603050405020304" pitchFamily="18" charset="0"/>
              </a:rPr>
              <a:t>【</a:t>
            </a:r>
            <a:r>
              <a:rPr lang="zh-CN" altLang="en-US" sz="2800" dirty="0">
                <a:solidFill>
                  <a:srgbClr val="00FFFF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800" dirty="0">
                <a:solidFill>
                  <a:srgbClr val="00FFFF"/>
                </a:solidFill>
                <a:latin typeface="Times New Roman" panose="02020603050405020304" pitchFamily="18" charset="0"/>
              </a:rPr>
              <a:t>4-11】</a:t>
            </a:r>
            <a:r>
              <a:rPr lang="zh-CN" altLang="en-US" sz="2800" dirty="0">
                <a:solidFill>
                  <a:srgbClr val="00FFFF"/>
                </a:solidFill>
                <a:latin typeface="Times New Roman" panose="02020603050405020304" pitchFamily="18" charset="0"/>
              </a:rPr>
              <a:t>对象组合举</a:t>
            </a:r>
            <a:endParaRPr lang="zh-CN" altLang="en-US" sz="2800" dirty="0">
              <a:solidFill>
                <a:srgbClr val="00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fontAlgn="base" hangingPunct="1"/>
            <a:fld id="{9A0DB2DC-4C9A-4742-B13C-FB6460FD3503}" type="slidenum">
              <a:rPr lang="zh-CN" altLang="en-US" sz="1600" b="0" dirty="0"/>
            </a:fld>
            <a:endParaRPr lang="zh-CN" altLang="en-US" sz="1600" b="0" dirty="0"/>
          </a:p>
        </p:txBody>
      </p:sp>
      <p:sp>
        <p:nvSpPr>
          <p:cNvPr id="819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/>
              <a:t>4.1.1  </a:t>
            </a:r>
            <a:r>
              <a:rPr lang="zh-CN" altLang="en-US" dirty="0"/>
              <a:t>静态数据成员 </a:t>
            </a:r>
            <a:endParaRPr lang="zh-CN" altLang="en-US" dirty="0"/>
          </a:p>
        </p:txBody>
      </p:sp>
      <p:sp>
        <p:nvSpPr>
          <p:cNvPr id="8196" name="Rectangle 3"/>
          <p:cNvSpPr>
            <a:spLocks noGrp="1"/>
          </p:cNvSpPr>
          <p:nvPr>
            <p:ph idx="1" hasCustomPrompt="1"/>
          </p:nvPr>
        </p:nvSpPr>
        <p:spPr/>
        <p:txBody>
          <a:bodyPr vert="horz" wrap="square" lIns="91440" tIns="45720" rIns="91440" bIns="45720" anchor="t" anchorCtr="0"/>
          <a:p>
            <a:pPr eaLnBrk="1" hangingPunct="1">
              <a:lnSpc>
                <a:spcPct val="120000"/>
              </a:lnSpc>
              <a:buNone/>
            </a:pPr>
            <a:r>
              <a:rPr lang="en-US" altLang="zh-CN" sz="2600" dirty="0"/>
              <a:t>1. </a:t>
            </a:r>
            <a:r>
              <a:rPr lang="zh-CN" altLang="en-US" sz="2600" dirty="0"/>
              <a:t>用关键字</a:t>
            </a:r>
            <a:r>
              <a:rPr lang="en-US" altLang="zh-CN" sz="2600" dirty="0"/>
              <a:t>static</a:t>
            </a:r>
            <a:r>
              <a:rPr lang="zh-CN" altLang="en-US" sz="2600" dirty="0"/>
              <a:t>声明；</a:t>
            </a:r>
            <a:endParaRPr lang="zh-CN" altLang="en-US" sz="2600" dirty="0"/>
          </a:p>
          <a:p>
            <a:pPr eaLnBrk="1" hangingPunct="1">
              <a:lnSpc>
                <a:spcPct val="120000"/>
              </a:lnSpc>
              <a:buNone/>
            </a:pPr>
            <a:r>
              <a:rPr lang="en-US" altLang="zh-CN" sz="2600" dirty="0"/>
              <a:t>2. </a:t>
            </a:r>
            <a:r>
              <a:rPr lang="zh-CN" altLang="en-US" sz="2600" dirty="0"/>
              <a:t>同一个类中的所有对象都共享该变量；</a:t>
            </a:r>
            <a:endParaRPr lang="zh-CN" altLang="en-US" sz="2600" dirty="0"/>
          </a:p>
          <a:p>
            <a:pPr eaLnBrk="1" hangingPunct="1">
              <a:lnSpc>
                <a:spcPct val="120000"/>
              </a:lnSpc>
              <a:buNone/>
            </a:pPr>
            <a:r>
              <a:rPr lang="en-US" altLang="zh-CN" sz="2600" dirty="0"/>
              <a:t>3. </a:t>
            </a:r>
            <a:r>
              <a:rPr lang="zh-CN" altLang="en-US" sz="2600" dirty="0">
                <a:solidFill>
                  <a:srgbClr val="FF0000"/>
                </a:solidFill>
              </a:rPr>
              <a:t>必须在类外定义和初始化，用</a:t>
            </a:r>
            <a:r>
              <a:rPr lang="en-US" altLang="zh-CN" sz="2600" dirty="0">
                <a:solidFill>
                  <a:srgbClr val="FF0000"/>
                </a:solidFill>
              </a:rPr>
              <a:t>(::)</a:t>
            </a:r>
            <a:r>
              <a:rPr lang="zh-CN" altLang="en-US" sz="2600" dirty="0">
                <a:solidFill>
                  <a:srgbClr val="FF0000"/>
                </a:solidFill>
              </a:rPr>
              <a:t>来指明所属的类</a:t>
            </a:r>
            <a:r>
              <a:rPr lang="zh-CN" altLang="en-US" sz="2600" dirty="0"/>
              <a:t>。</a:t>
            </a:r>
            <a:endParaRPr lang="zh-CN" altLang="en-US" sz="2600" dirty="0"/>
          </a:p>
          <a:p>
            <a:pPr eaLnBrk="1" hangingPunct="1">
              <a:lnSpc>
                <a:spcPct val="120000"/>
              </a:lnSpc>
              <a:buNone/>
            </a:pPr>
            <a:r>
              <a:rPr lang="en-US" altLang="zh-CN" sz="2600" dirty="0"/>
              <a:t>4. </a:t>
            </a:r>
            <a:r>
              <a:rPr lang="zh-CN" altLang="en-US" sz="2600" dirty="0"/>
              <a:t>静态变量不依赖于对象而存在，无论是否定义该类的对象，这种类型的变量都存在。静态数据成员实际上是在类外定义的一个变量，它的生存期和整个程序的生存期一样，在定义对象之前，静态数据成员就已经存在。</a:t>
            </a:r>
            <a:endParaRPr lang="en-US" altLang="zh-CN" sz="26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96258" name="Text Box 4"/>
          <p:cNvSpPr txBox="1"/>
          <p:nvPr/>
        </p:nvSpPr>
        <p:spPr>
          <a:xfrm>
            <a:off x="827088" y="1341438"/>
            <a:ext cx="8353425" cy="47894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fontAlgn="t" hangingPunct="1"/>
            <a:r>
              <a:rPr lang="en-US" altLang="zh-CN" sz="2800" dirty="0">
                <a:latin typeface="Times New Roman" panose="02020603050405020304" pitchFamily="18" charset="0"/>
              </a:rPr>
              <a:t>int  main( )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eaLnBrk="1" fontAlgn="t" hangingPunct="1"/>
            <a:r>
              <a:rPr lang="en-US" altLang="zh-CN" sz="2800" dirty="0">
                <a:latin typeface="Times New Roman" panose="02020603050405020304" pitchFamily="18" charset="0"/>
              </a:rPr>
              <a:t>{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eaLnBrk="1" fontAlgn="t" hangingPunct="1"/>
            <a:r>
              <a:rPr lang="en-US" altLang="zh-CN" sz="2800" dirty="0">
                <a:latin typeface="Times New Roman" panose="02020603050405020304" pitchFamily="18" charset="0"/>
              </a:rPr>
              <a:t>    Customer ZhangSan(   "Zhang San", 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eaLnBrk="1" fontAlgn="t" hangingPunct="1"/>
            <a:r>
              <a:rPr lang="en-US" altLang="zh-CN" sz="2800" dirty="0">
                <a:latin typeface="Times New Roman" panose="02020603050405020304" pitchFamily="18" charset="0"/>
              </a:rPr>
              <a:t>				  "YuDao Street 29", 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eaLnBrk="1" fontAlgn="t" hangingPunct="1"/>
            <a:r>
              <a:rPr lang="en-US" altLang="zh-CN" sz="2800" dirty="0">
                <a:latin typeface="Times New Roman" panose="02020603050405020304" pitchFamily="18" charset="0"/>
              </a:rPr>
              <a:t>                                           "Nanjing", "Jiangsu", 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eaLnBrk="1" fontAlgn="t" hangingPunct="1"/>
            <a:r>
              <a:rPr lang="en-US" altLang="zh-CN" sz="2800" dirty="0">
                <a:latin typeface="Times New Roman" panose="02020603050405020304" pitchFamily="18" charset="0"/>
              </a:rPr>
              <a:t>                                           "210016") ;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eaLnBrk="1" fontAlgn="t" hangingPunct="1"/>
            <a:endParaRPr lang="en-US" altLang="zh-CN" sz="2800" dirty="0">
              <a:latin typeface="Times New Roman" panose="02020603050405020304" pitchFamily="18" charset="0"/>
            </a:endParaRPr>
          </a:p>
          <a:p>
            <a:pPr eaLnBrk="1" fontAlgn="t" hangingPunct="1"/>
            <a:r>
              <a:rPr lang="en-US" altLang="zh-CN" sz="2800" dirty="0">
                <a:latin typeface="Times New Roman" panose="02020603050405020304" pitchFamily="18" charset="0"/>
              </a:rPr>
              <a:t>    ZhangSan.savings.makeDeposit(1000 ) ;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eaLnBrk="1" fontAlgn="t" hangingPunct="1"/>
            <a:r>
              <a:rPr lang="en-US" altLang="zh-CN" sz="2800" dirty="0">
                <a:latin typeface="Times New Roman" panose="02020603050405020304" pitchFamily="18" charset="0"/>
              </a:rPr>
              <a:t>    ZhangSan.checking.makeDeposit(500 ) ;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eaLnBrk="1" fontAlgn="t" hangingPunct="1"/>
            <a:r>
              <a:rPr lang="en-US" altLang="zh-CN" sz="2800" dirty="0">
                <a:latin typeface="Times New Roman" panose="02020603050405020304" pitchFamily="18" charset="0"/>
              </a:rPr>
              <a:t>    …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eaLnBrk="1" fontAlgn="t" hangingPunct="1"/>
            <a:r>
              <a:rPr lang="en-US" altLang="zh-CN" sz="2800" dirty="0">
                <a:latin typeface="Times New Roman" panose="02020603050405020304" pitchFamily="18" charset="0"/>
              </a:rPr>
              <a:t>}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9218" name="Text Box 2"/>
          <p:cNvSpPr txBox="1"/>
          <p:nvPr/>
        </p:nvSpPr>
        <p:spPr>
          <a:xfrm>
            <a:off x="323850" y="-25400"/>
            <a:ext cx="8785225" cy="68929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fontAlgn="t" hangingPunct="1"/>
            <a:r>
              <a:rPr lang="en-US" altLang="zh-CN" sz="2600" dirty="0">
                <a:latin typeface="Times New Roman" panose="02020603050405020304" pitchFamily="18" charset="0"/>
              </a:rPr>
              <a:t>class   StaticDemo </a:t>
            </a:r>
            <a:endParaRPr lang="en-US" altLang="zh-CN" sz="2600" dirty="0">
              <a:latin typeface="Times New Roman" panose="02020603050405020304" pitchFamily="18" charset="0"/>
            </a:endParaRPr>
          </a:p>
          <a:p>
            <a:pPr eaLnBrk="1" fontAlgn="t" hangingPunct="1"/>
            <a:r>
              <a:rPr lang="en-US" altLang="zh-CN" sz="2600" dirty="0">
                <a:latin typeface="Times New Roman" panose="02020603050405020304" pitchFamily="18" charset="0"/>
              </a:rPr>
              <a:t>{  </a:t>
            </a:r>
            <a:r>
              <a:rPr lang="en-US" altLang="zh-CN" sz="2600" dirty="0">
                <a:solidFill>
                  <a:srgbClr val="00FFFF"/>
                </a:solidFill>
                <a:latin typeface="Times New Roman" panose="02020603050405020304" pitchFamily="18" charset="0"/>
              </a:rPr>
              <a:t>static</a:t>
            </a:r>
            <a:r>
              <a:rPr lang="en-US" altLang="zh-CN" sz="2600" dirty="0">
                <a:latin typeface="Times New Roman" panose="02020603050405020304" pitchFamily="18" charset="0"/>
              </a:rPr>
              <a:t>  int  x ;</a:t>
            </a:r>
            <a:endParaRPr lang="zh-CN" altLang="en-US" sz="2600" dirty="0">
              <a:latin typeface="Times New Roman" panose="02020603050405020304" pitchFamily="18" charset="0"/>
            </a:endParaRPr>
          </a:p>
          <a:p>
            <a:pPr eaLnBrk="1" fontAlgn="t" hangingPunct="1"/>
            <a:r>
              <a:rPr lang="zh-CN" altLang="en-US" sz="2600" dirty="0">
                <a:latin typeface="Times New Roman" panose="02020603050405020304" pitchFamily="18" charset="0"/>
              </a:rPr>
              <a:t>    </a:t>
            </a:r>
            <a:r>
              <a:rPr lang="en-US" altLang="zh-CN" sz="2600" dirty="0">
                <a:latin typeface="Times New Roman" panose="02020603050405020304" pitchFamily="18" charset="0"/>
              </a:rPr>
              <a:t>int  y ;</a:t>
            </a:r>
            <a:endParaRPr lang="en-US" altLang="zh-CN" sz="2600" dirty="0">
              <a:latin typeface="Times New Roman" panose="02020603050405020304" pitchFamily="18" charset="0"/>
            </a:endParaRPr>
          </a:p>
          <a:p>
            <a:pPr eaLnBrk="1" fontAlgn="t" hangingPunct="1"/>
            <a:r>
              <a:rPr lang="en-US" altLang="zh-CN" sz="2600" dirty="0">
                <a:latin typeface="Times New Roman" panose="02020603050405020304" pitchFamily="18" charset="0"/>
              </a:rPr>
              <a:t>public:</a:t>
            </a:r>
            <a:endParaRPr lang="en-US" altLang="zh-CN" sz="2600" dirty="0">
              <a:latin typeface="Times New Roman" panose="02020603050405020304" pitchFamily="18" charset="0"/>
            </a:endParaRPr>
          </a:p>
          <a:p>
            <a:pPr eaLnBrk="1" fontAlgn="t" hangingPunct="1"/>
            <a:r>
              <a:rPr lang="en-US" altLang="zh-CN" sz="2600" dirty="0">
                <a:latin typeface="Times New Roman" panose="02020603050405020304" pitchFamily="18" charset="0"/>
              </a:rPr>
              <a:t>    void  putx( int  a){   x=a ;	}</a:t>
            </a:r>
            <a:endParaRPr lang="en-US" altLang="zh-CN" sz="2600" dirty="0">
              <a:latin typeface="Times New Roman" panose="02020603050405020304" pitchFamily="18" charset="0"/>
            </a:endParaRPr>
          </a:p>
          <a:p>
            <a:pPr eaLnBrk="1" fontAlgn="t" hangingPunct="1"/>
            <a:r>
              <a:rPr lang="en-US" altLang="zh-CN" sz="2600" dirty="0">
                <a:latin typeface="Times New Roman" panose="02020603050405020304" pitchFamily="18" charset="0"/>
              </a:rPr>
              <a:t>    void  puty( int  b ){  y=b ;	}</a:t>
            </a:r>
            <a:endParaRPr lang="en-US" altLang="zh-CN" sz="2600" dirty="0">
              <a:latin typeface="Times New Roman" panose="02020603050405020304" pitchFamily="18" charset="0"/>
            </a:endParaRPr>
          </a:p>
          <a:p>
            <a:pPr eaLnBrk="1" fontAlgn="t" hangingPunct="1"/>
            <a:r>
              <a:rPr lang="en-US" altLang="zh-CN" sz="2600" dirty="0">
                <a:latin typeface="Times New Roman" panose="02020603050405020304" pitchFamily="18" charset="0"/>
              </a:rPr>
              <a:t>    int   getx( ) {   return   x ; 	}</a:t>
            </a:r>
            <a:endParaRPr lang="en-US" altLang="zh-CN" sz="2600" dirty="0">
              <a:latin typeface="Times New Roman" panose="02020603050405020304" pitchFamily="18" charset="0"/>
            </a:endParaRPr>
          </a:p>
          <a:p>
            <a:pPr eaLnBrk="1" fontAlgn="t" hangingPunct="1"/>
            <a:r>
              <a:rPr lang="en-US" altLang="zh-CN" sz="2600" dirty="0">
                <a:latin typeface="Times New Roman" panose="02020603050405020304" pitchFamily="18" charset="0"/>
              </a:rPr>
              <a:t>    int   gety( ) {   return   y ; 	}</a:t>
            </a:r>
            <a:endParaRPr lang="en-US" altLang="zh-CN" sz="2600" dirty="0">
              <a:latin typeface="Times New Roman" panose="02020603050405020304" pitchFamily="18" charset="0"/>
            </a:endParaRPr>
          </a:p>
          <a:p>
            <a:pPr eaLnBrk="1" fontAlgn="t" hangingPunct="1"/>
            <a:r>
              <a:rPr lang="en-US" altLang="zh-CN" sz="2600" dirty="0">
                <a:latin typeface="Times New Roman" panose="02020603050405020304" pitchFamily="18" charset="0"/>
              </a:rPr>
              <a:t>} ; </a:t>
            </a:r>
            <a:endParaRPr lang="en-US" altLang="zh-CN" sz="2600" dirty="0">
              <a:latin typeface="Times New Roman" panose="02020603050405020304" pitchFamily="18" charset="0"/>
            </a:endParaRPr>
          </a:p>
          <a:p>
            <a:pPr eaLnBrk="1" fontAlgn="t" hangingPunct="1"/>
            <a:r>
              <a:rPr lang="en-US" altLang="zh-CN" sz="2600" dirty="0">
                <a:latin typeface="Times New Roman" panose="02020603050405020304" pitchFamily="18" charset="0"/>
              </a:rPr>
              <a:t>int  StaticDemo::x =0;	 </a:t>
            </a:r>
            <a:endParaRPr lang="en-US" altLang="zh-CN" sz="2600" dirty="0">
              <a:latin typeface="Times New Roman" panose="02020603050405020304" pitchFamily="18" charset="0"/>
            </a:endParaRPr>
          </a:p>
          <a:p>
            <a:pPr eaLnBrk="1" fontAlgn="t" hangingPunct="1"/>
            <a:r>
              <a:rPr lang="en-US" altLang="zh-CN" sz="2600" dirty="0">
                <a:solidFill>
                  <a:srgbClr val="00FFFF"/>
                </a:solidFill>
                <a:latin typeface="Times New Roman" panose="02020603050405020304" pitchFamily="18" charset="0"/>
              </a:rPr>
              <a:t>// </a:t>
            </a:r>
            <a:r>
              <a:rPr lang="zh-CN" altLang="en-US" sz="2600" dirty="0">
                <a:solidFill>
                  <a:srgbClr val="00FFFF"/>
                </a:solidFill>
                <a:latin typeface="Times New Roman" panose="02020603050405020304" pitchFamily="18" charset="0"/>
              </a:rPr>
              <a:t>静态变量</a:t>
            </a:r>
            <a:r>
              <a:rPr lang="en-US" altLang="zh-CN" sz="2600" dirty="0">
                <a:solidFill>
                  <a:srgbClr val="00FFFF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600" dirty="0">
                <a:solidFill>
                  <a:srgbClr val="00FFFF"/>
                </a:solidFill>
                <a:latin typeface="Times New Roman" panose="02020603050405020304" pitchFamily="18" charset="0"/>
              </a:rPr>
              <a:t>将被</a:t>
            </a:r>
            <a:r>
              <a:rPr lang="en-US" altLang="zh-CN" sz="2600" dirty="0">
                <a:solidFill>
                  <a:srgbClr val="00FFFF"/>
                </a:solidFill>
                <a:latin typeface="Times New Roman" panose="02020603050405020304" pitchFamily="18" charset="0"/>
              </a:rPr>
              <a:t>StaticDemo</a:t>
            </a:r>
            <a:r>
              <a:rPr lang="zh-CN" altLang="en-US" sz="2600" dirty="0">
                <a:solidFill>
                  <a:srgbClr val="00FFFF"/>
                </a:solidFill>
                <a:latin typeface="Times New Roman" panose="02020603050405020304" pitchFamily="18" charset="0"/>
              </a:rPr>
              <a:t>类的所有对象共享，例如：</a:t>
            </a:r>
            <a:endParaRPr lang="zh-CN" altLang="en-US" sz="2600" dirty="0">
              <a:solidFill>
                <a:srgbClr val="00FFFF"/>
              </a:solidFill>
              <a:latin typeface="Times New Roman" panose="02020603050405020304" pitchFamily="18" charset="0"/>
            </a:endParaRPr>
          </a:p>
          <a:p>
            <a:pPr eaLnBrk="1" fontAlgn="t" hangingPunct="1"/>
            <a:r>
              <a:rPr lang="en-US" altLang="zh-CN" sz="2600" dirty="0">
                <a:latin typeface="Times New Roman" panose="02020603050405020304" pitchFamily="18" charset="0"/>
              </a:rPr>
              <a:t>StaticDemo  obj1,  obj2 ;</a:t>
            </a:r>
            <a:endParaRPr lang="en-US" altLang="zh-CN" sz="2600" dirty="0">
              <a:latin typeface="Times New Roman" panose="02020603050405020304" pitchFamily="18" charset="0"/>
            </a:endParaRPr>
          </a:p>
          <a:p>
            <a:pPr eaLnBrk="1" fontAlgn="t" hangingPunct="1"/>
            <a:r>
              <a:rPr lang="en-US" altLang="zh-CN" sz="2600" dirty="0">
                <a:latin typeface="Times New Roman" panose="02020603050405020304" pitchFamily="18" charset="0"/>
              </a:rPr>
              <a:t>obj1.putx(5) ;</a:t>
            </a:r>
            <a:endParaRPr lang="en-US" altLang="zh-CN" sz="2600" dirty="0">
              <a:latin typeface="Times New Roman" panose="02020603050405020304" pitchFamily="18" charset="0"/>
            </a:endParaRPr>
          </a:p>
          <a:p>
            <a:pPr eaLnBrk="1" fontAlgn="t" hangingPunct="1"/>
            <a:r>
              <a:rPr lang="en-US" altLang="zh-CN" sz="2600" dirty="0">
                <a:latin typeface="Times New Roman" panose="02020603050405020304" pitchFamily="18" charset="0"/>
              </a:rPr>
              <a:t>obj1.puty( l0 ) ;</a:t>
            </a:r>
            <a:endParaRPr lang="en-US" altLang="zh-CN" sz="2600" dirty="0">
              <a:latin typeface="Times New Roman" panose="02020603050405020304" pitchFamily="18" charset="0"/>
            </a:endParaRPr>
          </a:p>
          <a:p>
            <a:pPr eaLnBrk="1" fontAlgn="t" hangingPunct="1"/>
            <a:r>
              <a:rPr lang="en-US" altLang="zh-CN" sz="2600" dirty="0">
                <a:latin typeface="Times New Roman" panose="02020603050405020304" pitchFamily="18" charset="0"/>
              </a:rPr>
              <a:t>obj2.puty(20 ) ;</a:t>
            </a:r>
            <a:endParaRPr lang="en-US" altLang="zh-CN" sz="2600" dirty="0">
              <a:latin typeface="Times New Roman" panose="02020603050405020304" pitchFamily="18" charset="0"/>
            </a:endParaRPr>
          </a:p>
          <a:p>
            <a:pPr eaLnBrk="1" fontAlgn="t" hangingPunct="1"/>
            <a:r>
              <a:rPr lang="en-US" altLang="zh-CN" sz="2600" dirty="0">
                <a:latin typeface="Times New Roman" panose="02020603050405020304" pitchFamily="18" charset="0"/>
              </a:rPr>
              <a:t>cout &lt;&lt; "x: "&lt;&lt; obj1.getx( ) &lt;&lt; "  " &lt;&lt; obj2.getx( ) &lt;&lt; endl ;</a:t>
            </a:r>
            <a:endParaRPr lang="en-US" altLang="zh-CN" sz="2600" dirty="0">
              <a:latin typeface="Times New Roman" panose="02020603050405020304" pitchFamily="18" charset="0"/>
            </a:endParaRPr>
          </a:p>
          <a:p>
            <a:pPr eaLnBrk="1" fontAlgn="t" hangingPunct="1"/>
            <a:r>
              <a:rPr lang="en-US" altLang="zh-CN" sz="2600" dirty="0">
                <a:latin typeface="Times New Roman" panose="02020603050405020304" pitchFamily="18" charset="0"/>
              </a:rPr>
              <a:t>cout &lt;&lt; "y: "&lt;&lt; obj1.gety( ) &lt;&lt;"  "&lt;&lt; obj2.gety( ) &lt;&lt; endl ; </a:t>
            </a:r>
            <a:endParaRPr lang="zh-CN" altLang="en-US" sz="2600" dirty="0">
              <a:latin typeface="Times New Roman" panose="02020603050405020304" pitchFamily="18" charset="0"/>
            </a:endParaRPr>
          </a:p>
        </p:txBody>
      </p:sp>
      <p:sp>
        <p:nvSpPr>
          <p:cNvPr id="9219" name="Text Box 3"/>
          <p:cNvSpPr txBox="1"/>
          <p:nvPr/>
        </p:nvSpPr>
        <p:spPr>
          <a:xfrm>
            <a:off x="6227763" y="1341438"/>
            <a:ext cx="1728787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fontAlgn="t" hangingPunct="1">
              <a:spcBef>
                <a:spcPct val="50000"/>
              </a:spcBef>
            </a:pPr>
            <a:r>
              <a:rPr lang="zh-CN" altLang="en-US" sz="2800" dirty="0">
                <a:solidFill>
                  <a:srgbClr val="FFFF00"/>
                </a:solidFill>
                <a:latin typeface="Times New Roman" panose="02020603050405020304" pitchFamily="18" charset="0"/>
              </a:rPr>
              <a:t>理解它！</a:t>
            </a:r>
            <a:endParaRPr lang="zh-CN" altLang="en-US" sz="2800" dirty="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fontAlgn="base" hangingPunct="1"/>
            <a:fld id="{9A0DB2DC-4C9A-4742-B13C-FB6460FD3503}" type="slidenum">
              <a:rPr lang="zh-CN" altLang="en-US" sz="1600" b="0" dirty="0"/>
            </a:fld>
            <a:endParaRPr lang="zh-CN" altLang="en-US" sz="1600" b="0" dirty="0"/>
          </a:p>
        </p:txBody>
      </p:sp>
      <p:sp>
        <p:nvSpPr>
          <p:cNvPr id="1024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/>
              <a:t>4.1.2  </a:t>
            </a:r>
            <a:r>
              <a:rPr lang="zh-CN" altLang="en-US" dirty="0"/>
              <a:t>静态函数成员 </a:t>
            </a:r>
            <a:endParaRPr lang="zh-CN" altLang="en-US" dirty="0"/>
          </a:p>
        </p:txBody>
      </p:sp>
      <p:sp>
        <p:nvSpPr>
          <p:cNvPr id="10244" name="Rectangle 3"/>
          <p:cNvSpPr>
            <a:spLocks noGrp="1"/>
          </p:cNvSpPr>
          <p:nvPr>
            <p:ph idx="1" hasCustomPrompt="1"/>
          </p:nvPr>
        </p:nvSpPr>
        <p:spPr/>
        <p:txBody>
          <a:bodyPr vert="horz" wrap="square" lIns="91440" tIns="45720" rIns="91440" bIns="45720" anchor="t" anchorCtr="0"/>
          <a:p>
            <a:pPr marL="914400" lvl="1" indent="-457200" eaLnBrk="1" hangingPunct="1">
              <a:lnSpc>
                <a:spcPct val="120000"/>
              </a:lnSpc>
            </a:pPr>
            <a:r>
              <a:rPr lang="zh-CN" altLang="en-US" sz="2600" b="1" dirty="0">
                <a:solidFill>
                  <a:srgbClr val="FFFFFF"/>
                </a:solidFill>
              </a:rPr>
              <a:t>静态函数成员是类中的一个函数，有</a:t>
            </a:r>
            <a:r>
              <a:rPr lang="en-US" altLang="zh-CN" sz="2600" b="1" dirty="0">
                <a:solidFill>
                  <a:srgbClr val="FFFFFF"/>
                </a:solidFill>
              </a:rPr>
              <a:t>static</a:t>
            </a:r>
            <a:r>
              <a:rPr lang="zh-CN" altLang="en-US" sz="2600" b="1" dirty="0">
                <a:solidFill>
                  <a:srgbClr val="FFFFFF"/>
                </a:solidFill>
              </a:rPr>
              <a:t>修饰。</a:t>
            </a:r>
            <a:endParaRPr lang="zh-CN" altLang="en-US" sz="2600" b="1" dirty="0">
              <a:solidFill>
                <a:srgbClr val="FFFFFF"/>
              </a:solidFill>
            </a:endParaRPr>
          </a:p>
          <a:p>
            <a:pPr marL="914400" lvl="1" indent="-457200" eaLnBrk="1" hangingPunct="1">
              <a:lnSpc>
                <a:spcPct val="120000"/>
              </a:lnSpc>
            </a:pPr>
            <a:r>
              <a:rPr lang="zh-CN" altLang="en-US" sz="2600" b="1" dirty="0">
                <a:solidFill>
                  <a:srgbClr val="FFFFFF"/>
                </a:solidFill>
              </a:rPr>
              <a:t>静态函数成员和静态数据成员类似，在对象生成之前也已经存在。这就是说在对象产生之前，静态的函数成员就能访问其它静态成员。  </a:t>
            </a:r>
            <a:endParaRPr lang="zh-CN" altLang="en-US" sz="2600" b="1" dirty="0">
              <a:solidFill>
                <a:srgbClr val="FFFFFF"/>
              </a:solidFill>
            </a:endParaRPr>
          </a:p>
          <a:p>
            <a:pPr marL="914400" lvl="1" indent="-457200" eaLnBrk="1" hangingPunct="1">
              <a:lnSpc>
                <a:spcPct val="120000"/>
              </a:lnSpc>
            </a:pPr>
            <a:r>
              <a:rPr lang="zh-CN" altLang="en-US" sz="2600" b="1" dirty="0">
                <a:solidFill>
                  <a:srgbClr val="FFFFFF"/>
                </a:solidFill>
              </a:rPr>
              <a:t>类外代码可以使用类名和作用域操作符来调用静态成员函数。</a:t>
            </a:r>
            <a:endParaRPr lang="zh-CN" altLang="en-US" sz="2600" b="1" dirty="0">
              <a:solidFill>
                <a:srgbClr val="FFFFFF"/>
              </a:solidFill>
            </a:endParaRPr>
          </a:p>
          <a:p>
            <a:pPr marL="914400" lvl="1" indent="-457200" eaLnBrk="1" hangingPunct="1">
              <a:lnSpc>
                <a:spcPct val="120000"/>
              </a:lnSpc>
            </a:pPr>
            <a:r>
              <a:rPr lang="zh-CN" altLang="en-US" sz="2600" b="1" dirty="0">
                <a:solidFill>
                  <a:srgbClr val="FFFFFF"/>
                </a:solidFill>
              </a:rPr>
              <a:t>静态成员函数只能引用属于该类的静态数据成员或静态成员函数。见例</a:t>
            </a:r>
            <a:r>
              <a:rPr lang="en-US" altLang="zh-CN" sz="2600" b="1" dirty="0">
                <a:solidFill>
                  <a:srgbClr val="00FFFF"/>
                </a:solidFill>
              </a:rPr>
              <a:t>【</a:t>
            </a:r>
            <a:r>
              <a:rPr lang="zh-CN" altLang="en-US" sz="2600" b="1" dirty="0">
                <a:solidFill>
                  <a:srgbClr val="00FFFF"/>
                </a:solidFill>
              </a:rPr>
              <a:t>例</a:t>
            </a:r>
            <a:r>
              <a:rPr lang="en-US" altLang="zh-CN" sz="2600" b="1" dirty="0">
                <a:solidFill>
                  <a:srgbClr val="00FFFF"/>
                </a:solidFill>
              </a:rPr>
              <a:t>4-2】</a:t>
            </a:r>
            <a:r>
              <a:rPr lang="zh-CN" altLang="en-US" sz="2600" b="1" dirty="0">
                <a:solidFill>
                  <a:srgbClr val="FFFFFF"/>
                </a:solidFill>
              </a:rPr>
              <a:t>。</a:t>
            </a:r>
            <a:endParaRPr lang="zh-CN" altLang="en-US" sz="26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2290" name="Text Box 2"/>
          <p:cNvSpPr txBox="1"/>
          <p:nvPr/>
        </p:nvSpPr>
        <p:spPr>
          <a:xfrm>
            <a:off x="552450" y="320675"/>
            <a:ext cx="8915400" cy="6492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fontAlgn="t" hangingPunct="1"/>
            <a:r>
              <a:rPr lang="zh-CN" altLang="en-US" sz="3000" dirty="0">
                <a:solidFill>
                  <a:srgbClr val="00FFFF"/>
                </a:solidFill>
                <a:latin typeface="Times New Roman" panose="02020603050405020304" pitchFamily="18" charset="0"/>
              </a:rPr>
              <a:t>// </a:t>
            </a:r>
            <a:r>
              <a:rPr lang="en-US" altLang="zh-CN" sz="3000" dirty="0">
                <a:solidFill>
                  <a:srgbClr val="00FFFF"/>
                </a:solidFill>
                <a:latin typeface="Times New Roman" panose="02020603050405020304" pitchFamily="18" charset="0"/>
              </a:rPr>
              <a:t>budget2.h</a:t>
            </a:r>
            <a:r>
              <a:rPr lang="zh-CN" altLang="en-US" sz="3000" dirty="0">
                <a:solidFill>
                  <a:srgbClr val="00FFFF"/>
                </a:solidFill>
                <a:latin typeface="Times New Roman" panose="02020603050405020304" pitchFamily="18" charset="0"/>
              </a:rPr>
              <a:t>文件的内容 。 </a:t>
            </a:r>
            <a:endParaRPr lang="en-US" altLang="zh-CN" sz="3000" dirty="0">
              <a:solidFill>
                <a:srgbClr val="00FFFF"/>
              </a:solidFill>
              <a:latin typeface="Times New Roman" panose="02020603050405020304" pitchFamily="18" charset="0"/>
            </a:endParaRPr>
          </a:p>
          <a:p>
            <a:pPr eaLnBrk="1" fontAlgn="t" hangingPunct="1"/>
            <a:r>
              <a:rPr lang="en-US" altLang="zh-CN" sz="3000" dirty="0">
                <a:latin typeface="Times New Roman" panose="02020603050405020304" pitchFamily="18" charset="0"/>
              </a:rPr>
              <a:t>class Budget </a:t>
            </a:r>
            <a:endParaRPr lang="en-US" altLang="zh-CN" sz="3000" dirty="0">
              <a:latin typeface="Times New Roman" panose="02020603050405020304" pitchFamily="18" charset="0"/>
            </a:endParaRPr>
          </a:p>
          <a:p>
            <a:pPr eaLnBrk="1" fontAlgn="t" hangingPunct="1"/>
            <a:r>
              <a:rPr lang="en-US" altLang="zh-CN" sz="3000" dirty="0">
                <a:latin typeface="Times New Roman" panose="02020603050405020304" pitchFamily="18" charset="0"/>
              </a:rPr>
              <a:t>{	</a:t>
            </a:r>
            <a:r>
              <a:rPr lang="en-US" altLang="zh-CN" sz="3000" dirty="0">
                <a:solidFill>
                  <a:srgbClr val="00FFFF"/>
                </a:solidFill>
                <a:latin typeface="Times New Roman" panose="02020603050405020304" pitchFamily="18" charset="0"/>
              </a:rPr>
              <a:t>static</a:t>
            </a:r>
            <a:r>
              <a:rPr lang="en-US" altLang="zh-CN" sz="3000" dirty="0">
                <a:latin typeface="Times New Roman" panose="02020603050405020304" pitchFamily="18" charset="0"/>
              </a:rPr>
              <a:t>  float  corpBudget;</a:t>
            </a:r>
            <a:endParaRPr lang="en-US" altLang="zh-CN" sz="3000" dirty="0">
              <a:latin typeface="Times New Roman" panose="02020603050405020304" pitchFamily="18" charset="0"/>
            </a:endParaRPr>
          </a:p>
          <a:p>
            <a:pPr eaLnBrk="1" fontAlgn="t" hangingPunct="1"/>
            <a:r>
              <a:rPr lang="en-US" altLang="zh-CN" sz="3000" dirty="0">
                <a:latin typeface="Times New Roman" panose="02020603050405020304" pitchFamily="18" charset="0"/>
              </a:rPr>
              <a:t>    	float   divBudget;</a:t>
            </a:r>
            <a:endParaRPr lang="en-US" altLang="zh-CN" sz="3000" dirty="0">
              <a:latin typeface="Times New Roman" panose="02020603050405020304" pitchFamily="18" charset="0"/>
            </a:endParaRPr>
          </a:p>
          <a:p>
            <a:pPr eaLnBrk="1" fontAlgn="t" hangingPunct="1"/>
            <a:r>
              <a:rPr lang="en-US" altLang="zh-CN" sz="3000" dirty="0">
                <a:latin typeface="Times New Roman" panose="02020603050405020304" pitchFamily="18" charset="0"/>
              </a:rPr>
              <a:t>public:</a:t>
            </a:r>
            <a:endParaRPr lang="en-US" altLang="zh-CN" sz="3000" dirty="0">
              <a:latin typeface="Times New Roman" panose="02020603050405020304" pitchFamily="18" charset="0"/>
            </a:endParaRPr>
          </a:p>
          <a:p>
            <a:pPr eaLnBrk="1" fontAlgn="t" hangingPunct="1"/>
            <a:r>
              <a:rPr lang="en-US" altLang="zh-CN" sz="3000" dirty="0">
                <a:latin typeface="Times New Roman" panose="02020603050405020304" pitchFamily="18" charset="0"/>
              </a:rPr>
              <a:t>    	Budget( ) {    divBudget = 0;   }</a:t>
            </a:r>
            <a:endParaRPr lang="en-US" altLang="zh-CN" sz="3000" dirty="0">
              <a:latin typeface="Times New Roman" panose="02020603050405020304" pitchFamily="18" charset="0"/>
            </a:endParaRPr>
          </a:p>
          <a:p>
            <a:pPr eaLnBrk="1" fontAlgn="t" hangingPunct="1"/>
            <a:r>
              <a:rPr lang="en-US" altLang="zh-CN" sz="3000" dirty="0">
                <a:latin typeface="Times New Roman" panose="02020603050405020304" pitchFamily="18" charset="0"/>
              </a:rPr>
              <a:t>    	void     addBudget( float    b) </a:t>
            </a:r>
            <a:endParaRPr lang="en-US" altLang="zh-CN" sz="3000" dirty="0">
              <a:latin typeface="Times New Roman" panose="02020603050405020304" pitchFamily="18" charset="0"/>
            </a:endParaRPr>
          </a:p>
          <a:p>
            <a:pPr eaLnBrk="1" fontAlgn="t" hangingPunct="1"/>
            <a:r>
              <a:rPr lang="en-US" altLang="zh-CN" sz="3000" dirty="0">
                <a:latin typeface="Times New Roman" panose="02020603050405020304" pitchFamily="18" charset="0"/>
              </a:rPr>
              <a:t>	{	        divBudget += b; </a:t>
            </a:r>
            <a:endParaRPr lang="en-US" altLang="zh-CN" sz="3000" dirty="0">
              <a:latin typeface="Times New Roman" panose="02020603050405020304" pitchFamily="18" charset="0"/>
            </a:endParaRPr>
          </a:p>
          <a:p>
            <a:pPr eaLnBrk="1" fontAlgn="t" hangingPunct="1"/>
            <a:r>
              <a:rPr lang="en-US" altLang="zh-CN" sz="3000" dirty="0">
                <a:latin typeface="Times New Roman" panose="02020603050405020304" pitchFamily="18" charset="0"/>
              </a:rPr>
              <a:t>		        corpBudget += divBudget; </a:t>
            </a:r>
            <a:endParaRPr lang="en-US" altLang="zh-CN" sz="3000" dirty="0">
              <a:latin typeface="Times New Roman" panose="02020603050405020304" pitchFamily="18" charset="0"/>
            </a:endParaRPr>
          </a:p>
          <a:p>
            <a:pPr eaLnBrk="1" fontAlgn="t" hangingPunct="1"/>
            <a:r>
              <a:rPr lang="en-US" altLang="zh-CN" sz="3000" dirty="0">
                <a:latin typeface="Times New Roman" panose="02020603050405020304" pitchFamily="18" charset="0"/>
              </a:rPr>
              <a:t>	}</a:t>
            </a:r>
            <a:endParaRPr lang="en-US" altLang="zh-CN" sz="3000" dirty="0">
              <a:latin typeface="Times New Roman" panose="02020603050405020304" pitchFamily="18" charset="0"/>
            </a:endParaRPr>
          </a:p>
          <a:p>
            <a:pPr eaLnBrk="1" fontAlgn="t" hangingPunct="1"/>
            <a:r>
              <a:rPr lang="en-US" altLang="zh-CN" sz="3000" dirty="0">
                <a:latin typeface="Times New Roman" panose="02020603050405020304" pitchFamily="18" charset="0"/>
              </a:rPr>
              <a:t> 	</a:t>
            </a:r>
            <a:r>
              <a:rPr lang="en-US" altLang="zh-CN" sz="3000" dirty="0">
                <a:solidFill>
                  <a:srgbClr val="00FFFF"/>
                </a:solidFill>
                <a:latin typeface="Times New Roman" panose="02020603050405020304" pitchFamily="18" charset="0"/>
              </a:rPr>
              <a:t>static</a:t>
            </a:r>
            <a:r>
              <a:rPr lang="en-US" altLang="zh-CN" sz="3000" dirty="0">
                <a:latin typeface="Times New Roman" panose="02020603050405020304" pitchFamily="18" charset="0"/>
              </a:rPr>
              <a:t>  void    mainOffice( float );</a:t>
            </a:r>
            <a:endParaRPr lang="en-US" altLang="zh-CN" sz="3000" dirty="0">
              <a:latin typeface="Times New Roman" panose="02020603050405020304" pitchFamily="18" charset="0"/>
            </a:endParaRPr>
          </a:p>
          <a:p>
            <a:pPr eaLnBrk="1" fontAlgn="t" hangingPunct="1"/>
            <a:r>
              <a:rPr lang="en-US" altLang="zh-CN" sz="3000" dirty="0">
                <a:latin typeface="Times New Roman" panose="02020603050405020304" pitchFamily="18" charset="0"/>
              </a:rPr>
              <a:t>    	float   getDivBudget( )  {   return divBudget; }</a:t>
            </a:r>
            <a:endParaRPr lang="en-US" altLang="zh-CN" sz="3000" dirty="0">
              <a:latin typeface="Times New Roman" panose="02020603050405020304" pitchFamily="18" charset="0"/>
            </a:endParaRPr>
          </a:p>
          <a:p>
            <a:pPr eaLnBrk="1" fontAlgn="t" hangingPunct="1"/>
            <a:r>
              <a:rPr lang="en-US" altLang="zh-CN" sz="3000" dirty="0">
                <a:latin typeface="Times New Roman" panose="02020603050405020304" pitchFamily="18" charset="0"/>
              </a:rPr>
              <a:t>    	float   getCorpBudget( ){  return </a:t>
            </a:r>
            <a:r>
              <a:rPr lang="en-US" altLang="zh-CN" sz="3000" dirty="0">
                <a:solidFill>
                  <a:srgbClr val="00FFFF"/>
                </a:solidFill>
                <a:latin typeface="Times New Roman" panose="02020603050405020304" pitchFamily="18" charset="0"/>
              </a:rPr>
              <a:t>corpBudget</a:t>
            </a:r>
            <a:r>
              <a:rPr lang="en-US" altLang="zh-CN" sz="3000" dirty="0">
                <a:latin typeface="Times New Roman" panose="02020603050405020304" pitchFamily="18" charset="0"/>
              </a:rPr>
              <a:t>;}</a:t>
            </a:r>
            <a:endParaRPr lang="en-US" altLang="zh-CN" sz="3000" dirty="0">
              <a:latin typeface="Times New Roman" panose="02020603050405020304" pitchFamily="18" charset="0"/>
            </a:endParaRPr>
          </a:p>
          <a:p>
            <a:pPr eaLnBrk="1" fontAlgn="t" hangingPunct="1"/>
            <a:r>
              <a:rPr lang="en-US" altLang="zh-CN" sz="3000" dirty="0">
                <a:latin typeface="Times New Roman" panose="02020603050405020304" pitchFamily="18" charset="0"/>
              </a:rPr>
              <a:t>};</a:t>
            </a:r>
            <a:endParaRPr lang="en-US" altLang="zh-CN" sz="30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3314" name="Text Box 2"/>
          <p:cNvSpPr txBox="1"/>
          <p:nvPr/>
        </p:nvSpPr>
        <p:spPr>
          <a:xfrm>
            <a:off x="1696403" y="1773238"/>
            <a:ext cx="8305800" cy="46640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fontAlgn="t" hangingPunct="1"/>
            <a:r>
              <a:rPr lang="en-US" altLang="zh-CN" sz="3000" dirty="0">
                <a:solidFill>
                  <a:srgbClr val="00FFFF"/>
                </a:solidFill>
                <a:latin typeface="Times New Roman" panose="02020603050405020304" pitchFamily="18" charset="0"/>
              </a:rPr>
              <a:t>// Contents of budget2.cpp</a:t>
            </a:r>
            <a:endParaRPr lang="en-US" altLang="zh-CN" sz="3000" dirty="0">
              <a:solidFill>
                <a:srgbClr val="00FFFF"/>
              </a:solidFill>
              <a:latin typeface="Times New Roman" panose="02020603050405020304" pitchFamily="18" charset="0"/>
            </a:endParaRPr>
          </a:p>
          <a:p>
            <a:pPr eaLnBrk="1" fontAlgn="t" hangingPunct="1"/>
            <a:r>
              <a:rPr lang="en-US" altLang="zh-CN" sz="3000" dirty="0">
                <a:latin typeface="Times New Roman" panose="02020603050405020304" pitchFamily="18" charset="0"/>
              </a:rPr>
              <a:t>#include "budget2.h"</a:t>
            </a:r>
            <a:endParaRPr lang="en-US" altLang="zh-CN" sz="3000" dirty="0">
              <a:latin typeface="Times New Roman" panose="02020603050405020304" pitchFamily="18" charset="0"/>
            </a:endParaRPr>
          </a:p>
          <a:p>
            <a:pPr eaLnBrk="1" fontAlgn="t" hangingPunct="1"/>
            <a:endParaRPr lang="en-US" altLang="zh-CN" sz="3000" dirty="0">
              <a:latin typeface="Times New Roman" panose="02020603050405020304" pitchFamily="18" charset="0"/>
            </a:endParaRPr>
          </a:p>
          <a:p>
            <a:pPr eaLnBrk="1" fontAlgn="t" hangingPunct="1"/>
            <a:r>
              <a:rPr lang="en-US" altLang="zh-CN" sz="3000" dirty="0">
                <a:latin typeface="Times New Roman" panose="02020603050405020304" pitchFamily="18" charset="0"/>
              </a:rPr>
              <a:t>float    Budget::corpBudget = 0 ; 	</a:t>
            </a:r>
            <a:endParaRPr lang="en-US" altLang="zh-CN" sz="3000" dirty="0">
              <a:latin typeface="Times New Roman" panose="02020603050405020304" pitchFamily="18" charset="0"/>
            </a:endParaRPr>
          </a:p>
          <a:p>
            <a:pPr eaLnBrk="1" fontAlgn="t" hangingPunct="1"/>
            <a:endParaRPr lang="en-US" altLang="zh-CN" sz="3000" dirty="0">
              <a:latin typeface="Times New Roman" panose="02020603050405020304" pitchFamily="18" charset="0"/>
            </a:endParaRPr>
          </a:p>
          <a:p>
            <a:pPr eaLnBrk="1" fontAlgn="t" hangingPunct="1"/>
            <a:r>
              <a:rPr lang="en-US" altLang="zh-CN" sz="3000" dirty="0">
                <a:latin typeface="Times New Roman" panose="02020603050405020304" pitchFamily="18" charset="0"/>
              </a:rPr>
              <a:t>	// </a:t>
            </a:r>
            <a:r>
              <a:rPr lang="en-US" altLang="zh-CN" sz="3000" dirty="0">
                <a:solidFill>
                  <a:srgbClr val="00FFFF"/>
                </a:solidFill>
                <a:latin typeface="Times New Roman" panose="02020603050405020304" pitchFamily="18" charset="0"/>
              </a:rPr>
              <a:t>Definition of static member function.</a:t>
            </a:r>
            <a:r>
              <a:rPr lang="en-US" altLang="zh-CN" sz="3000" dirty="0">
                <a:latin typeface="Times New Roman" panose="02020603050405020304" pitchFamily="18" charset="0"/>
              </a:rPr>
              <a:t>   </a:t>
            </a:r>
            <a:endParaRPr lang="en-US" altLang="zh-CN" sz="3000" dirty="0">
              <a:latin typeface="Times New Roman" panose="02020603050405020304" pitchFamily="18" charset="0"/>
            </a:endParaRPr>
          </a:p>
          <a:p>
            <a:pPr eaLnBrk="1" fontAlgn="t" hangingPunct="1"/>
            <a:r>
              <a:rPr lang="en-US" altLang="zh-CN" sz="3000" dirty="0">
                <a:latin typeface="Times New Roman" panose="02020603050405020304" pitchFamily="18" charset="0"/>
              </a:rPr>
              <a:t>void Budget::mainOffice(float moffice)</a:t>
            </a:r>
            <a:endParaRPr lang="en-US" altLang="zh-CN" sz="3000" dirty="0">
              <a:latin typeface="Times New Roman" panose="02020603050405020304" pitchFamily="18" charset="0"/>
            </a:endParaRPr>
          </a:p>
          <a:p>
            <a:pPr eaLnBrk="1" fontAlgn="t" hangingPunct="1"/>
            <a:r>
              <a:rPr lang="en-US" altLang="zh-CN" sz="3000" dirty="0">
                <a:latin typeface="Times New Roman" panose="02020603050405020304" pitchFamily="18" charset="0"/>
              </a:rPr>
              <a:t>{</a:t>
            </a:r>
            <a:endParaRPr lang="en-US" altLang="zh-CN" sz="3000" dirty="0">
              <a:latin typeface="Times New Roman" panose="02020603050405020304" pitchFamily="18" charset="0"/>
            </a:endParaRPr>
          </a:p>
          <a:p>
            <a:pPr eaLnBrk="1" fontAlgn="t" hangingPunct="1"/>
            <a:r>
              <a:rPr lang="en-US" altLang="zh-CN" sz="3000" dirty="0">
                <a:latin typeface="Times New Roman" panose="02020603050405020304" pitchFamily="18" charset="0"/>
              </a:rPr>
              <a:t>    	corpBudget += moffice;</a:t>
            </a:r>
            <a:endParaRPr lang="en-US" altLang="zh-CN" sz="3000" dirty="0">
              <a:latin typeface="Times New Roman" panose="02020603050405020304" pitchFamily="18" charset="0"/>
            </a:endParaRPr>
          </a:p>
          <a:p>
            <a:pPr eaLnBrk="1" fontAlgn="t" hangingPunct="1"/>
            <a:r>
              <a:rPr lang="en-US" altLang="zh-CN" sz="3000" dirty="0">
                <a:latin typeface="Times New Roman" panose="02020603050405020304" pitchFamily="18" charset="0"/>
              </a:rPr>
              <a:t>}</a:t>
            </a:r>
            <a:endParaRPr lang="en-US" altLang="zh-CN" sz="30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4338" name="Text Box 2"/>
          <p:cNvSpPr txBox="1"/>
          <p:nvPr/>
        </p:nvSpPr>
        <p:spPr>
          <a:xfrm>
            <a:off x="341313" y="1187450"/>
            <a:ext cx="8839200" cy="51212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fontAlgn="t" hangingPunct="1"/>
            <a:r>
              <a:rPr lang="en-US" altLang="zh-CN" sz="3000" dirty="0">
                <a:solidFill>
                  <a:srgbClr val="00FFFF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3000" dirty="0">
                <a:solidFill>
                  <a:srgbClr val="00FFFF"/>
                </a:solidFill>
                <a:latin typeface="Times New Roman" panose="02020603050405020304" pitchFamily="18" charset="0"/>
              </a:rPr>
              <a:t>主程序</a:t>
            </a:r>
            <a:r>
              <a:rPr lang="en-US" altLang="zh-CN" sz="3000" dirty="0">
                <a:solidFill>
                  <a:srgbClr val="00FFFF"/>
                </a:solidFill>
                <a:latin typeface="Times New Roman" panose="02020603050405020304" pitchFamily="18" charset="0"/>
              </a:rPr>
              <a:t>pr4-2.cpp</a:t>
            </a:r>
            <a:r>
              <a:rPr lang="zh-CN" altLang="en-US" sz="3000" dirty="0">
                <a:solidFill>
                  <a:srgbClr val="00FFFF"/>
                </a:solidFill>
                <a:latin typeface="Times New Roman" panose="02020603050405020304" pitchFamily="18" charset="0"/>
              </a:rPr>
              <a:t>的内容 </a:t>
            </a:r>
            <a:endParaRPr lang="en-US" altLang="zh-CN" sz="3000" dirty="0">
              <a:solidFill>
                <a:srgbClr val="00FFFF"/>
              </a:solidFill>
              <a:latin typeface="Times New Roman" panose="02020603050405020304" pitchFamily="18" charset="0"/>
            </a:endParaRPr>
          </a:p>
          <a:p>
            <a:pPr eaLnBrk="1" fontAlgn="t" hangingPunct="1"/>
            <a:r>
              <a:rPr lang="en-US" altLang="zh-CN" sz="3000" dirty="0">
                <a:latin typeface="Times New Roman" panose="02020603050405020304" pitchFamily="18" charset="0"/>
              </a:rPr>
              <a:t>#include " budget2.h“</a:t>
            </a:r>
            <a:endParaRPr lang="en-US" altLang="zh-CN" sz="3000" dirty="0">
              <a:latin typeface="Times New Roman" panose="02020603050405020304" pitchFamily="18" charset="0"/>
            </a:endParaRPr>
          </a:p>
          <a:p>
            <a:pPr eaLnBrk="1" fontAlgn="t" hangingPunct="1"/>
            <a:r>
              <a:rPr lang="en-US" altLang="zh-CN" sz="3000" dirty="0">
                <a:latin typeface="Times New Roman" panose="02020603050405020304" pitchFamily="18" charset="0"/>
              </a:rPr>
              <a:t>void main( )</a:t>
            </a:r>
            <a:endParaRPr lang="en-US" altLang="zh-CN" sz="3000" dirty="0">
              <a:latin typeface="Times New Roman" panose="02020603050405020304" pitchFamily="18" charset="0"/>
            </a:endParaRPr>
          </a:p>
          <a:p>
            <a:pPr eaLnBrk="1" fontAlgn="t" hangingPunct="1"/>
            <a:r>
              <a:rPr lang="en-US" altLang="zh-CN" sz="3000" dirty="0">
                <a:latin typeface="Times New Roman" panose="02020603050405020304" pitchFamily="18" charset="0"/>
              </a:rPr>
              <a:t>{    	float   amount;</a:t>
            </a:r>
            <a:endParaRPr lang="en-US" altLang="zh-CN" sz="3000" dirty="0">
              <a:latin typeface="Times New Roman" panose="02020603050405020304" pitchFamily="18" charset="0"/>
            </a:endParaRPr>
          </a:p>
          <a:p>
            <a:pPr eaLnBrk="1" fontAlgn="t" hangingPunct="1"/>
            <a:r>
              <a:rPr lang="en-US" altLang="zh-CN" sz="3000" dirty="0">
                <a:latin typeface="Times New Roman" panose="02020603050405020304" pitchFamily="18" charset="0"/>
              </a:rPr>
              <a:t>	int      i;</a:t>
            </a:r>
            <a:endParaRPr lang="en-US" altLang="zh-CN" sz="3000" dirty="0">
              <a:latin typeface="Times New Roman" panose="02020603050405020304" pitchFamily="18" charset="0"/>
            </a:endParaRPr>
          </a:p>
          <a:p>
            <a:pPr eaLnBrk="1" fontAlgn="t" hangingPunct="1"/>
            <a:r>
              <a:rPr lang="en-US" altLang="zh-CN" sz="3000" dirty="0">
                <a:latin typeface="Times New Roman" panose="02020603050405020304" pitchFamily="18" charset="0"/>
              </a:rPr>
              <a:t> 	float   bud;</a:t>
            </a:r>
            <a:endParaRPr lang="en-US" altLang="zh-CN" sz="3000" dirty="0">
              <a:latin typeface="Times New Roman" panose="02020603050405020304" pitchFamily="18" charset="0"/>
            </a:endParaRPr>
          </a:p>
          <a:p>
            <a:pPr eaLnBrk="1" fontAlgn="t" hangingPunct="1"/>
            <a:endParaRPr lang="en-US" altLang="zh-CN" sz="3000" dirty="0">
              <a:latin typeface="Times New Roman" panose="02020603050405020304" pitchFamily="18" charset="0"/>
            </a:endParaRPr>
          </a:p>
          <a:p>
            <a:pPr eaLnBrk="1" fontAlgn="t" hangingPunct="1"/>
            <a:r>
              <a:rPr lang="en-US" altLang="zh-CN" sz="3000" dirty="0">
                <a:latin typeface="Times New Roman" panose="02020603050405020304" pitchFamily="18" charset="0"/>
              </a:rPr>
              <a:t>    	cout &lt;&lt; "Enter main office's budget request: ";</a:t>
            </a:r>
            <a:endParaRPr lang="en-US" altLang="zh-CN" sz="3000" dirty="0">
              <a:latin typeface="Times New Roman" panose="02020603050405020304" pitchFamily="18" charset="0"/>
            </a:endParaRPr>
          </a:p>
          <a:p>
            <a:pPr eaLnBrk="1" fontAlgn="t" hangingPunct="1"/>
            <a:r>
              <a:rPr lang="en-US" altLang="zh-CN" sz="3000" dirty="0">
                <a:latin typeface="Times New Roman" panose="02020603050405020304" pitchFamily="18" charset="0"/>
              </a:rPr>
              <a:t>    	cin &gt;&gt; amount;</a:t>
            </a:r>
            <a:endParaRPr lang="en-US" altLang="zh-CN" sz="3000" dirty="0">
              <a:latin typeface="Times New Roman" panose="02020603050405020304" pitchFamily="18" charset="0"/>
            </a:endParaRPr>
          </a:p>
          <a:p>
            <a:pPr eaLnBrk="1" fontAlgn="t" hangingPunct="1"/>
            <a:r>
              <a:rPr lang="en-US" altLang="zh-CN" sz="3000" dirty="0">
                <a:latin typeface="Times New Roman" panose="02020603050405020304" pitchFamily="18" charset="0"/>
              </a:rPr>
              <a:t>    	</a:t>
            </a:r>
            <a:r>
              <a:rPr lang="en-US" altLang="zh-CN" sz="3000" dirty="0">
                <a:solidFill>
                  <a:srgbClr val="00FFFF"/>
                </a:solidFill>
                <a:latin typeface="Times New Roman" panose="02020603050405020304" pitchFamily="18" charset="0"/>
              </a:rPr>
              <a:t>Budget::mainOffice(amount);</a:t>
            </a:r>
            <a:endParaRPr lang="en-US" altLang="zh-CN" sz="3000" dirty="0">
              <a:solidFill>
                <a:srgbClr val="00FFFF"/>
              </a:solidFill>
              <a:latin typeface="Times New Roman" panose="02020603050405020304" pitchFamily="18" charset="0"/>
            </a:endParaRPr>
          </a:p>
          <a:p>
            <a:pPr eaLnBrk="1" fontAlgn="t" hangingPunct="1"/>
            <a:r>
              <a:rPr lang="en-US" altLang="zh-CN" sz="3000" dirty="0">
                <a:latin typeface="Times New Roman" panose="02020603050405020304" pitchFamily="18" charset="0"/>
              </a:rPr>
              <a:t>	Budget    divisions[4];</a:t>
            </a:r>
            <a:endParaRPr lang="en-US" altLang="zh-CN" sz="30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0C1B5A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AAABB5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altLang="zh-CN" sz="2400" b="1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altLang="zh-CN" sz="2400" b="1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0000"/>
        </a:dk1>
        <a:lt1>
          <a:srgbClr val="666699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B8B8CA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000000"/>
        </a:dk1>
        <a:lt1>
          <a:srgbClr val="00CC99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AAE2CA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9399</Words>
  <Application>WPS 演示</Application>
  <PresentationFormat>全屏显示(4:3)</PresentationFormat>
  <Paragraphs>477</Paragraphs>
  <Slides>40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50" baseType="lpstr">
      <vt:lpstr>Arial</vt:lpstr>
      <vt:lpstr>宋体</vt:lpstr>
      <vt:lpstr>Wingdings</vt:lpstr>
      <vt:lpstr>Times New Roman</vt:lpstr>
      <vt:lpstr>楷体_GB2312</vt:lpstr>
      <vt:lpstr>新宋体</vt:lpstr>
      <vt:lpstr>微软雅黑</vt:lpstr>
      <vt:lpstr>Arial Unicode MS</vt:lpstr>
      <vt:lpstr>默认设计模板</vt:lpstr>
      <vt:lpstr>Word.Picture.8</vt:lpstr>
      <vt:lpstr>第 4 章   类的高级部分 </vt:lpstr>
      <vt:lpstr>主要内容</vt:lpstr>
      <vt:lpstr>4.1  静态成员</vt:lpstr>
      <vt:lpstr>4.1.1  静态数据成员 </vt:lpstr>
      <vt:lpstr>PowerPoint 演示文稿</vt:lpstr>
      <vt:lpstr>4.1.2  静态函数成员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4.2   友元函数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4.2.3  一个类作为另外一个类的友元 </vt:lpstr>
      <vt:lpstr>4.3  对象赋值问题 </vt:lpstr>
      <vt:lpstr>PowerPoint 演示文稿</vt:lpstr>
      <vt:lpstr>PowerPoint 演示文稿</vt:lpstr>
      <vt:lpstr>4.3  对象赋值问题(continued)</vt:lpstr>
      <vt:lpstr>4.4  拷贝构造函数 </vt:lpstr>
      <vt:lpstr>PowerPoint 演示文稿</vt:lpstr>
      <vt:lpstr>PowerPoint 演示文稿</vt:lpstr>
      <vt:lpstr>进一步演化：Using  const  Parameters </vt:lpstr>
      <vt:lpstr>4.4.1  缺省的拷贝构造函数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教案</dc:title>
  <dc:creator>皮德常</dc:creator>
  <dc:subject>电子教案</dc:subject>
  <cp:lastModifiedBy>LindgeUser</cp:lastModifiedBy>
  <cp:revision>673</cp:revision>
  <dcterms:created xsi:type="dcterms:W3CDTF">2023-05-04T23:49:00Z</dcterms:created>
  <dcterms:modified xsi:type="dcterms:W3CDTF">2023-05-09T03:31:04Z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8F848A00F25E4936B23E4DFD16B4F840_13</vt:lpwstr>
  </property>
  <property fmtid="{D5CDD505-2E9C-101B-9397-08002B2CF9AE}" pid="3" name="KSOProductBuildVer">
    <vt:lpwstr>2052-11.8.6.8556</vt:lpwstr>
  </property>
</Properties>
</file>