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27" r:id="rId3"/>
    <p:sldId id="428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54" r:id="rId25"/>
    <p:sldId id="355" r:id="rId26"/>
    <p:sldId id="356" r:id="rId27"/>
    <p:sldId id="357" r:id="rId28"/>
    <p:sldId id="358" r:id="rId29"/>
    <p:sldId id="359" r:id="rId30"/>
    <p:sldId id="360" r:id="rId31"/>
    <p:sldId id="361" r:id="rId32"/>
    <p:sldId id="362" r:id="rId33"/>
    <p:sldId id="363" r:id="rId34"/>
    <p:sldId id="364" r:id="rId35"/>
    <p:sldId id="365" r:id="rId36"/>
    <p:sldId id="366" r:id="rId37"/>
    <p:sldId id="367" r:id="rId38"/>
    <p:sldId id="368" r:id="rId39"/>
    <p:sldId id="369" r:id="rId40"/>
    <p:sldId id="370" r:id="rId41"/>
    <p:sldId id="371" r:id="rId42"/>
    <p:sldId id="372" r:id="rId43"/>
    <p:sldId id="373" r:id="rId44"/>
    <p:sldId id="374" r:id="rId45"/>
    <p:sldId id="375" r:id="rId46"/>
    <p:sldId id="376" r:id="rId47"/>
    <p:sldId id="377" r:id="rId48"/>
    <p:sldId id="378" r:id="rId49"/>
    <p:sldId id="379" r:id="rId50"/>
    <p:sldId id="380" r:id="rId51"/>
    <p:sldId id="381" r:id="rId52"/>
    <p:sldId id="382" r:id="rId53"/>
    <p:sldId id="383" r:id="rId54"/>
    <p:sldId id="384" r:id="rId55"/>
    <p:sldId id="385" r:id="rId56"/>
    <p:sldId id="386" r:id="rId57"/>
    <p:sldId id="387" r:id="rId58"/>
    <p:sldId id="388" r:id="rId59"/>
    <p:sldId id="389" r:id="rId60"/>
    <p:sldId id="390" r:id="rId61"/>
    <p:sldId id="391" r:id="rId62"/>
    <p:sldId id="392" r:id="rId63"/>
    <p:sldId id="393" r:id="rId64"/>
    <p:sldId id="394" r:id="rId65"/>
    <p:sldId id="395" r:id="rId66"/>
    <p:sldId id="396" r:id="rId67"/>
    <p:sldId id="397" r:id="rId68"/>
    <p:sldId id="398" r:id="rId69"/>
    <p:sldId id="399" r:id="rId70"/>
    <p:sldId id="400" r:id="rId71"/>
    <p:sldId id="401" r:id="rId72"/>
    <p:sldId id="402" r:id="rId73"/>
    <p:sldId id="403" r:id="rId74"/>
    <p:sldId id="404" r:id="rId75"/>
    <p:sldId id="405" r:id="rId76"/>
    <p:sldId id="406" r:id="rId77"/>
    <p:sldId id="407" r:id="rId78"/>
    <p:sldId id="417" r:id="rId79"/>
    <p:sldId id="408" r:id="rId80"/>
    <p:sldId id="409" r:id="rId81"/>
    <p:sldId id="410" r:id="rId82"/>
    <p:sldId id="411" r:id="rId83"/>
    <p:sldId id="412" r:id="rId84"/>
    <p:sldId id="413" r:id="rId85"/>
    <p:sldId id="414" r:id="rId86"/>
    <p:sldId id="416" r:id="rId87"/>
  </p:sldIdLst>
  <p:sldSz cx="9144000" cy="6858000" type="screen4x3"/>
  <p:notesSz cx="6858000" cy="9144000"/>
  <p:custDataLst>
    <p:tags r:id="rId91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FF"/>
    <a:srgbClr val="0000FF"/>
    <a:srgbClr val="CC3300"/>
    <a:srgbClr val="006600"/>
    <a:srgbClr val="008000"/>
    <a:srgbClr val="0033CC"/>
    <a:srgbClr val="DDDDDD"/>
    <a:srgbClr val="006666"/>
    <a:srgbClr val="FF00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0" d="100"/>
          <a:sy n="100" d="100"/>
        </p:scale>
        <p:origin x="-4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1" Type="http://schemas.openxmlformats.org/officeDocument/2006/relationships/tags" Target="tags/tag2.xml"/><Relationship Id="rId90" Type="http://schemas.openxmlformats.org/officeDocument/2006/relationships/tableStyles" Target="tableStyles.xml"/><Relationship Id="rId9" Type="http://schemas.openxmlformats.org/officeDocument/2006/relationships/slide" Target="slides/slide7.xml"/><Relationship Id="rId89" Type="http://schemas.openxmlformats.org/officeDocument/2006/relationships/viewProps" Target="viewProps.xml"/><Relationship Id="rId88" Type="http://schemas.openxmlformats.org/officeDocument/2006/relationships/presProps" Target="presProps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2D144C32-927F-4180-9294-88B94A00587D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4EEA2-76B7-4448-BD5F-8B64CC96460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6C84-7E79-45C1-9440-C3B753F5A6DD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16E1AE2-1FF3-4140-B1E2-6A093B6A483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8B537-0F04-4291-A2BF-9FB11C394A39}" type="slidenum">
              <a:rPr lang="en-US" altLang="zh-CN" smtClean="0"/>
            </a:fld>
            <a:endParaRPr lang="en-US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37BD-115D-4EA8-9FFF-E0D34C15907D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4354116-C1ED-4704-8B7C-3CD8FCC6B710}" type="slidenum">
              <a:rPr lang="en-US" altLang="zh-CN" smtClean="0"/>
            </a:fld>
            <a:endParaRPr lang="en-US" altLang="zh-CN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FCAB6-6380-4650-BC87-7786769E4506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E84C-3113-4352-BB42-D00F2299875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189A0-D642-4B62-A433-D1A035BE63C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35B0F-B73A-4B5D-9B48-0F16FCCF7B54}" type="slidenum">
              <a:rPr lang="en-US" altLang="zh-CN" smtClean="0"/>
            </a:fld>
            <a:endParaRPr lang="en-US" altLang="zh-CN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DFBBFC48-F0C3-4F85-995B-BDC8CBEB075E}" type="slidenum">
              <a:rPr lang="en-US" altLang="zh-CN" smtClean="0"/>
            </a:fld>
            <a:endParaRPr lang="en-US" altLang="zh-CN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 panose="05020102010507070707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 panose="05020102010507070707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 panose="05020102010507070707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 panose="05020102010507070707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785918" y="285728"/>
            <a:ext cx="4680520" cy="584775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spc="50" smtClean="0">
                <a:ln w="11430"/>
                <a:solidFill>
                  <a:srgbClr val="0066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anose="020B0609020204030204" pitchFamily="49" charset="0"/>
                <a:ea typeface="叶根友毛笔行书2.0版" pitchFamily="2" charset="-122"/>
                <a:cs typeface="Consolas" panose="020B0609020204030204" pitchFamily="49" charset="0"/>
              </a:rPr>
              <a:t>1.3 </a:t>
            </a:r>
            <a:r>
              <a:rPr lang="zh-CN" altLang="zh-CN" sz="3200" smtClean="0">
                <a:solidFill>
                  <a:srgbClr val="006600"/>
                </a:solidFill>
                <a:latin typeface="Consolas" panose="020B0609020204030204" pitchFamily="49" charset="0"/>
                <a:ea typeface="叶根友毛笔行书2.0版" pitchFamily="2" charset="-122"/>
                <a:cs typeface="Consolas" panose="020B0609020204030204" pitchFamily="49" charset="0"/>
              </a:rPr>
              <a:t>算法设计工具―</a:t>
            </a:r>
            <a:r>
              <a:rPr lang="pt-BR" altLang="zh-CN" sz="3200" smtClean="0">
                <a:solidFill>
                  <a:srgbClr val="006600"/>
                </a:solidFill>
                <a:latin typeface="Consolas" panose="020B0609020204030204" pitchFamily="49" charset="0"/>
                <a:ea typeface="叶根友毛笔行书2.0版" pitchFamily="2" charset="-122"/>
                <a:cs typeface="Consolas" panose="020B0609020204030204" pitchFamily="49" charset="0"/>
              </a:rPr>
              <a:t>STL</a:t>
            </a:r>
            <a:r>
              <a:rPr lang="zh-CN" altLang="en-US" sz="3200" spc="50" smtClean="0">
                <a:ln w="11430"/>
                <a:solidFill>
                  <a:srgbClr val="0066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anose="020B0609020204030204" pitchFamily="49" charset="0"/>
                <a:ea typeface="叶根友毛笔行书2.0版" pitchFamily="2" charset="-122"/>
                <a:cs typeface="Consolas" panose="020B0609020204030204" pitchFamily="49" charset="0"/>
              </a:rPr>
              <a:t> </a:t>
            </a:r>
            <a:endParaRPr lang="zh-CN" altLang="en-US" sz="3200" spc="50">
              <a:ln w="11430"/>
              <a:solidFill>
                <a:srgbClr val="0066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anose="020B0609020204030204" pitchFamily="49" charset="0"/>
              <a:ea typeface="叶根友毛笔行书2.0版" pitchFamily="2" charset="-122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34" y="1285860"/>
            <a:ext cx="3143272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1.3.1 STL</a:t>
            </a:r>
            <a:r>
              <a:rPr lang="zh-CN" altLang="zh-CN" sz="28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概述</a:t>
            </a:r>
            <a:endParaRPr lang="zh-CN" altLang="zh-CN" sz="2800" smtClean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623" y="1963814"/>
            <a:ext cx="8072494" cy="4323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</a:t>
            </a:r>
            <a:r>
              <a:rPr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STL（Standard Template Library），即标准模板库，是一个高效的C++程序库</a:t>
            </a:r>
            <a:endParaRPr altLang="zh-CN" sz="22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3000"/>
              </a:lnSpc>
            </a:pPr>
            <a:endParaRPr altLang="zh-CN" sz="22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3000"/>
              </a:lnSpc>
            </a:pPr>
            <a:r>
              <a:rPr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被容纳于C++标准程序库（C++ Standard Library）中，是ANSI/ISO C++标准中最新的也是极具革命性的一部分</a:t>
            </a:r>
            <a:endParaRPr altLang="zh-CN" sz="22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3000"/>
              </a:lnSpc>
            </a:pPr>
            <a:endParaRPr altLang="zh-CN" sz="22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3000"/>
              </a:lnSpc>
            </a:pPr>
            <a:r>
              <a:rPr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包含了诸多在计算机科学领域里常用的基本数据结构和基本算法。为广大C++程序员们提供了一个可扩展的应用框架，高度体现了软件的可复用性</a:t>
            </a:r>
            <a:endParaRPr altLang="zh-CN" sz="22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3000"/>
              </a:lnSpc>
            </a:pPr>
            <a:r>
              <a:rPr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————————————————</a:t>
            </a:r>
            <a:endParaRPr altLang="zh-CN" sz="22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3000"/>
              </a:lnSpc>
            </a:pPr>
            <a:r>
              <a:rPr altLang="zh-CN" sz="1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原文链接：https://blog.csdn.net/m0_56051805/article/details/127131897</a:t>
            </a:r>
            <a:endParaRPr altLang="zh-CN" sz="1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4269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0100" y="1500174"/>
            <a:ext cx="51435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20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迭代器的常用运算如下：</a:t>
            </a:r>
            <a:endParaRPr lang="zh-CN" altLang="zh-CN" sz="220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00166" y="2214554"/>
            <a:ext cx="43577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++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：正向移动迭代器。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--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：反向移动迭代器。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*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：返回迭代器所指的元素值。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pic>
        <p:nvPicPr>
          <p:cNvPr id="4" name="Picture 29" descr="1"/>
          <p:cNvPicPr>
            <a:picLocks noChangeAspect="1" noChangeArrowheads="1"/>
          </p:cNvPicPr>
          <p:nvPr/>
        </p:nvPicPr>
        <p:blipFill>
          <a:blip r:embed="rId1" cstate="print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642911" y="2265362"/>
            <a:ext cx="714380" cy="856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785794"/>
            <a:ext cx="7143800" cy="50724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80000" bIns="18000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vector&lt;int&gt; myv;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myv.push_back(1);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myv.push_back(2);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myv.push_back(3);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vector&lt;int&gt;::iterator it;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定义正向迭代器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it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for (it=myv.begin();it!=myv.end();++it)</a:t>
            </a:r>
            <a:endParaRPr lang="en-US" altLang="zh-CN" sz="1800" smtClean="0">
              <a:solidFill>
                <a:srgbClr val="0066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从头到尾遍历所有元素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printf("%d ",*it);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输出：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1 2 3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printf("\n");</a:t>
            </a:r>
            <a:endParaRPr lang="zh-CN" altLang="zh-CN" sz="1800" smtClean="0">
              <a:solidFill>
                <a:srgbClr val="0066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vector&lt;int&gt;::reverse_iterator rit;</a:t>
            </a:r>
            <a:endParaRPr lang="en-US" altLang="zh-CN" sz="1800" smtClean="0">
              <a:solidFill>
                <a:srgbClr val="C0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定义反向迭代器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rit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for (rit=myv.rbegin();rit!=myv.rend();++rit)	</a:t>
            </a:r>
            <a:endParaRPr lang="en-US" altLang="zh-CN" sz="1800" smtClean="0">
              <a:solidFill>
                <a:srgbClr val="C0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从尾到头遍历所有元素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printf("%d ",*rit);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输出：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3 2 1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printf("\n");</a:t>
            </a:r>
            <a:endParaRPr lang="zh-CN" altLang="zh-CN" sz="1800" smtClean="0">
              <a:solidFill>
                <a:srgbClr val="C0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endParaRPr lang="zh-CN" altLang="en-US" sz="1800" smtClean="0">
              <a:solidFill>
                <a:srgbClr val="0033CC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571480"/>
            <a:ext cx="4000528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1.3.2 </a:t>
            </a:r>
            <a:r>
              <a:rPr lang="zh-CN" altLang="zh-CN" sz="28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常用的</a:t>
            </a:r>
            <a:r>
              <a:rPr lang="en-US" altLang="zh-CN" sz="28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STL</a:t>
            </a:r>
            <a:r>
              <a:rPr lang="zh-CN" altLang="zh-CN" sz="28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容器</a:t>
            </a:r>
            <a:endParaRPr lang="zh-CN" altLang="zh-CN" sz="2800" smtClean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28728" y="1428736"/>
            <a:ext cx="2714644" cy="1556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顺序容器</a:t>
            </a:r>
            <a:endParaRPr lang="en-US" altLang="zh-CN" sz="22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适配器容器</a:t>
            </a:r>
            <a:endParaRPr lang="en-US" altLang="zh-CN" sz="22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关联容器</a:t>
            </a:r>
            <a:endParaRPr lang="zh-CN" altLang="en-US" sz="22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662" y="428604"/>
            <a:ext cx="2357454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Consolas" panose="020B0609020204030204" pitchFamily="49" charset="0"/>
                <a:ea typeface="华文中宋" panose="02010600040101010101" pitchFamily="2" charset="-122"/>
                <a:cs typeface="Consolas" panose="020B0609020204030204" pitchFamily="49" charset="0"/>
              </a:rPr>
              <a:t>1. </a:t>
            </a:r>
            <a:r>
              <a:rPr lang="zh-CN" altLang="zh-CN" smtClean="0">
                <a:solidFill>
                  <a:srgbClr val="FF0000"/>
                </a:solidFill>
                <a:latin typeface="Consolas" panose="020B0609020204030204" pitchFamily="49" charset="0"/>
                <a:ea typeface="华文中宋" panose="02010600040101010101" pitchFamily="2" charset="-122"/>
                <a:cs typeface="Consolas" panose="020B0609020204030204" pitchFamily="49" charset="0"/>
              </a:rPr>
              <a:t>顺序容器</a:t>
            </a:r>
            <a:endParaRPr lang="zh-CN" altLang="zh-CN" smtClean="0">
              <a:solidFill>
                <a:srgbClr val="FF0000"/>
              </a:solidFill>
              <a:latin typeface="Consolas" panose="020B0609020204030204" pitchFamily="49" charset="0"/>
              <a:ea typeface="华文中宋" panose="0201060004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8662" y="1214422"/>
            <a:ext cx="750099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2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</a:t>
            </a:r>
            <a:r>
              <a:rPr lang="en-US" altLang="zh-CN" sz="22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vector</a:t>
            </a:r>
            <a:r>
              <a:rPr lang="zh-CN" altLang="zh-CN" sz="22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（向量容器）</a:t>
            </a:r>
            <a:endParaRPr lang="zh-CN" altLang="zh-CN" sz="220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200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它是一个向量类模板。向量容器相当于数组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用于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存储具有相同数据类型的一组元素，可以从末尾快速的插入与删除元素，快速地随机访问元素，但是在序列中间插入、删除元素较慢，因为需要移动插入或删除处后面的所有元素。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1285860"/>
            <a:ext cx="8286808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vector&lt;int&gt; v1;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定义元素为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int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的向量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v1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vector&lt;int&gt; v2(10);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指定向量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v2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的初始大小为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10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int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元素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vector&lt;double&gt; v3(10</a:t>
            </a:r>
            <a:r>
              <a:rPr lang="zh-CN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1.23);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指定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v3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10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个初始元素的初值为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1.23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vector&lt;int&gt; v4(a</a:t>
            </a:r>
            <a:r>
              <a:rPr lang="zh-CN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a+5);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用数组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a[0..4]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共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5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个元素初始化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v4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910" y="571480"/>
            <a:ext cx="5214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定义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vector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容器的几种方式如下：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497783"/>
            <a:ext cx="83582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vector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提供了一系列的成员函数，</a:t>
            </a: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vector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主要的成员函数如下：</a:t>
            </a:r>
            <a:endParaRPr lang="zh-CN" altLang="zh-CN" sz="22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1472" y="1214422"/>
            <a:ext cx="8358246" cy="419871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empty()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判断当前向量容器是否为空。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size()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返回当前向量容器的中的实际元素个数。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[]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返回指定下标的元素。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reserve(n)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为当前向量容器预分配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个元素的存储空间。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capacity()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返回当前向量容器在重新进行内存分配以前所能容纳的元素个数。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resize(n) 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调整当前向量容器的大小，使其能容纳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个元素。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push_back()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在当前向量容器尾部添加了一个元素。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insert(pos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elem)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在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pos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位置插入元素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elem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，即将元素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elem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插入到迭代器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pos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指定元素之前。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24" y="1285860"/>
            <a:ext cx="7358114" cy="25853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front()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获取当前向量容器的第一个元素。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back()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获取当前向量容器的最后一个元素</a:t>
            </a:r>
            <a:r>
              <a:rPr lang="zh-CN" altLang="zh-CN" sz="1800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zh-CN" sz="1800" smtClean="0"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erase()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删除当前向量容器中某个迭代器或者迭代器区间指定的元素。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clear()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删除当前向量容器中所有元素。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迭代器</a:t>
            </a:r>
            <a:r>
              <a:rPr lang="zh-CN" altLang="en-US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函数：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begin()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end()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rbegin()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rend()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500042"/>
            <a:ext cx="7786742" cy="53494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#include &lt;vector&gt;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using namespace std;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void main()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{   </a:t>
            </a: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vector&lt;int&gt; myv;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定义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vector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容器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myv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vector&lt;int&gt;::iterator it;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定义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myv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的正向迭代器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it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myv.push_back(1);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在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myv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末尾添加元素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it=myv.</a:t>
            </a:r>
            <a:r>
              <a:rPr lang="en-US" altLang="zh-CN" sz="1800" smtClean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begin()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;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//it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迭代器指向</a:t>
            </a:r>
            <a:r>
              <a:rPr lang="zh-CN" altLang="zh-CN" sz="1800" smtClean="0">
                <a:solidFill>
                  <a:srgbClr val="00B0F0"/>
                </a:solidFill>
                <a:highlight>
                  <a:srgbClr val="FFFF00"/>
                </a:highligh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开头元素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myv.insert(it,2);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在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it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指向的元素之前插入元素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myv.push_back(3);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在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myv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末尾添加元素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myv.push_back(4);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在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myv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末尾添加元素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it=myv.</a:t>
            </a:r>
            <a:r>
              <a:rPr lang="en-US" altLang="zh-CN" sz="1800" smtClean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end()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;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en-US" altLang="zh-CN" sz="1800" smtClean="0">
                <a:solidFill>
                  <a:srgbClr val="00B0F0"/>
                </a:solidFill>
                <a:highlight>
                  <a:srgbClr val="FFFF00"/>
                </a:highligh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it</a:t>
            </a:r>
            <a:r>
              <a:rPr lang="zh-CN" altLang="zh-CN" sz="1800" smtClean="0">
                <a:solidFill>
                  <a:srgbClr val="00B0F0"/>
                </a:solidFill>
                <a:highlight>
                  <a:srgbClr val="FFFF00"/>
                </a:highligh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迭代器指向尾元素</a:t>
            </a:r>
            <a:r>
              <a:rPr lang="en-US" altLang="zh-CN" sz="1800" smtClean="0">
                <a:solidFill>
                  <a:srgbClr val="00B0F0"/>
                </a:solidFill>
                <a:highlight>
                  <a:srgbClr val="FFFF00"/>
                </a:highligh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zh-CN" altLang="zh-CN" sz="1800" smtClean="0">
                <a:solidFill>
                  <a:srgbClr val="00B0F0"/>
                </a:solidFill>
                <a:highlight>
                  <a:srgbClr val="FFFF00"/>
                </a:highligh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的后面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it--;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//it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迭代器指向尾元素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myv.erase(it);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删除元素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33CC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for (it=myv.begin();it!=myv.end();++it)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printf("%d ",*it);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printf("\n");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1285860"/>
            <a:ext cx="73581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22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</a:t>
            </a:r>
            <a:r>
              <a:rPr lang="en-US" altLang="zh-CN" sz="22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string</a:t>
            </a:r>
            <a:r>
              <a:rPr lang="zh-CN" altLang="zh-CN" sz="22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（字符串容器）</a:t>
            </a:r>
            <a:endParaRPr lang="zh-CN" altLang="zh-CN" sz="220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string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是一个保存字符序列的容器，所有元素为字符类型，类似</a:t>
            </a: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vector&lt;char&gt;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2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除了有字符串的一些常用操作以外，还有包含了所有的序列容器的操作。字符串的常用操作包括增加、删除、修改、查找比较、连接、输入、输出等。</a:t>
            </a:r>
            <a:endParaRPr lang="zh-CN" altLang="en-US" sz="22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1357298"/>
            <a:ext cx="66437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创建</a:t>
            </a: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string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容器的几种方式如下：</a:t>
            </a:r>
            <a:endParaRPr lang="zh-CN" altLang="zh-CN" sz="22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5786" y="1928802"/>
            <a:ext cx="8001056" cy="25367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char cstr[]="China! Greate Wall";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//C-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字符串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string s1(cstr);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 s1:China! Greate Wall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string s2(s1);	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 s2:China! Greate Wall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string s3(cstr</a:t>
            </a:r>
            <a:r>
              <a:rPr lang="zh-CN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7</a:t>
            </a:r>
            <a:r>
              <a:rPr lang="zh-CN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11);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 s3:Greate Wall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string s4(cstr</a:t>
            </a:r>
            <a:r>
              <a:rPr lang="zh-CN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6);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 s4:China!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string s5(5</a:t>
            </a:r>
            <a:r>
              <a:rPr lang="zh-CN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'A');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 s5:AAAAA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785918" y="285728"/>
            <a:ext cx="4680520" cy="584775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spc="50" smtClean="0">
                <a:ln w="11430"/>
                <a:solidFill>
                  <a:srgbClr val="0066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anose="020B0609020204030204" pitchFamily="49" charset="0"/>
                <a:ea typeface="叶根友毛笔行书2.0版" pitchFamily="2" charset="-122"/>
                <a:cs typeface="Consolas" panose="020B0609020204030204" pitchFamily="49" charset="0"/>
              </a:rPr>
              <a:t>1.3 </a:t>
            </a:r>
            <a:r>
              <a:rPr lang="zh-CN" altLang="zh-CN" sz="3200" smtClean="0">
                <a:solidFill>
                  <a:srgbClr val="006600"/>
                </a:solidFill>
                <a:latin typeface="Consolas" panose="020B0609020204030204" pitchFamily="49" charset="0"/>
                <a:ea typeface="叶根友毛笔行书2.0版" pitchFamily="2" charset="-122"/>
                <a:cs typeface="Consolas" panose="020B0609020204030204" pitchFamily="49" charset="0"/>
              </a:rPr>
              <a:t>算法设计工具―</a:t>
            </a:r>
            <a:r>
              <a:rPr lang="pt-BR" altLang="zh-CN" sz="3200" smtClean="0">
                <a:solidFill>
                  <a:srgbClr val="006600"/>
                </a:solidFill>
                <a:latin typeface="Consolas" panose="020B0609020204030204" pitchFamily="49" charset="0"/>
                <a:ea typeface="叶根友毛笔行书2.0版" pitchFamily="2" charset="-122"/>
                <a:cs typeface="Consolas" panose="020B0609020204030204" pitchFamily="49" charset="0"/>
              </a:rPr>
              <a:t>STL</a:t>
            </a:r>
            <a:r>
              <a:rPr lang="zh-CN" altLang="en-US" sz="3200" spc="50" smtClean="0">
                <a:ln w="11430"/>
                <a:solidFill>
                  <a:srgbClr val="0066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anose="020B0609020204030204" pitchFamily="49" charset="0"/>
                <a:ea typeface="叶根友毛笔行书2.0版" pitchFamily="2" charset="-122"/>
                <a:cs typeface="Consolas" panose="020B0609020204030204" pitchFamily="49" charset="0"/>
              </a:rPr>
              <a:t> </a:t>
            </a:r>
            <a:endParaRPr lang="zh-CN" altLang="en-US" sz="3200" spc="50">
              <a:ln w="11430"/>
              <a:solidFill>
                <a:srgbClr val="0066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anose="020B0609020204030204" pitchFamily="49" charset="0"/>
              <a:ea typeface="叶根友毛笔行书2.0版" pitchFamily="2" charset="-122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34" y="1285860"/>
            <a:ext cx="3143272" cy="5219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1.3.1 STL</a:t>
            </a:r>
            <a:r>
              <a:rPr lang="zh-CN" altLang="zh-CN" sz="28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组</a:t>
            </a:r>
            <a:r>
              <a:rPr lang="zh-CN" altLang="zh-CN" sz="28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件</a:t>
            </a:r>
            <a:endParaRPr lang="zh-CN" altLang="zh-CN" sz="2800" smtClean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4348" y="1963814"/>
            <a:ext cx="8072494" cy="1217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STL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主要由</a:t>
            </a: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container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（容器）、</a:t>
            </a: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algorithm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（算法）和</a:t>
            </a: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iterator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（迭代器）三大部分构成，容器用于存放数据对象（元素），算法用于操作容器中的数据对象。</a:t>
            </a:r>
            <a:endParaRPr lang="zh-CN" altLang="en-US" sz="22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4269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242689" name="Group 1"/>
          <p:cNvGrpSpPr>
            <a:grpSpLocks noChangeAspect="1"/>
          </p:cNvGrpSpPr>
          <p:nvPr/>
        </p:nvGrpSpPr>
        <p:grpSpPr bwMode="auto">
          <a:xfrm>
            <a:off x="2000232" y="3429000"/>
            <a:ext cx="4519705" cy="2357454"/>
            <a:chOff x="2959" y="2600"/>
            <a:chExt cx="4516" cy="2356"/>
          </a:xfrm>
        </p:grpSpPr>
        <p:sp>
          <p:nvSpPr>
            <p:cNvPr id="242698" name="AutoShape 10"/>
            <p:cNvSpPr>
              <a:spLocks noChangeAspect="1" noChangeArrowheads="1" noTextEdit="1"/>
            </p:cNvSpPr>
            <p:nvPr/>
          </p:nvSpPr>
          <p:spPr bwMode="auto">
            <a:xfrm>
              <a:off x="2959" y="2600"/>
              <a:ext cx="4516" cy="2356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697" name="Rectangle 9"/>
            <p:cNvSpPr>
              <a:spLocks noChangeArrowheads="1"/>
            </p:cNvSpPr>
            <p:nvPr/>
          </p:nvSpPr>
          <p:spPr bwMode="auto">
            <a:xfrm>
              <a:off x="2967" y="4012"/>
              <a:ext cx="4500" cy="9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696" name="Rectangle 8"/>
            <p:cNvSpPr>
              <a:spLocks noChangeArrowheads="1"/>
            </p:cNvSpPr>
            <p:nvPr/>
          </p:nvSpPr>
          <p:spPr bwMode="auto">
            <a:xfrm>
              <a:off x="3043" y="2608"/>
              <a:ext cx="4319" cy="46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269875" algn="ctr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20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算　法</a:t>
              </a:r>
              <a:endParaRPr kumimoji="0" lang="zh-CN" sz="20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42695" name="Rectangle 7"/>
            <p:cNvSpPr>
              <a:spLocks noChangeArrowheads="1"/>
            </p:cNvSpPr>
            <p:nvPr/>
          </p:nvSpPr>
          <p:spPr bwMode="auto">
            <a:xfrm>
              <a:off x="3148" y="4358"/>
              <a:ext cx="899" cy="46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algn="ctr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对象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1</a:t>
              </a:r>
              <a:endPara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42694" name="Rectangle 6"/>
            <p:cNvSpPr>
              <a:spLocks noChangeArrowheads="1"/>
            </p:cNvSpPr>
            <p:nvPr/>
          </p:nvSpPr>
          <p:spPr bwMode="auto">
            <a:xfrm>
              <a:off x="4227" y="4358"/>
              <a:ext cx="900" cy="46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algn="ctr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对</a:t>
              </a:r>
              <a:r>
                <a:rPr kumimoji="0" 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象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2</a:t>
              </a:r>
              <a:endPara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42693" name="Rectangle 5"/>
            <p:cNvSpPr>
              <a:spLocks noChangeArrowheads="1"/>
            </p:cNvSpPr>
            <p:nvPr/>
          </p:nvSpPr>
          <p:spPr bwMode="auto">
            <a:xfrm>
              <a:off x="5310" y="4358"/>
              <a:ext cx="900" cy="46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/>
                  <a:ea typeface="宋体" panose="02010600030101010101" pitchFamily="2" charset="-122"/>
                  <a:cs typeface="Times New Roman" panose="02020603050405020304" pitchFamily="18" charset="0"/>
                </a:rPr>
                <a:t>…</a:t>
              </a:r>
              <a:endParaRPr kumimoji="0" lang="zh-CN" altLang="zh-CN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42692" name="Rectangle 4"/>
            <p:cNvSpPr>
              <a:spLocks noChangeArrowheads="1"/>
            </p:cNvSpPr>
            <p:nvPr/>
          </p:nvSpPr>
          <p:spPr bwMode="auto">
            <a:xfrm>
              <a:off x="6387" y="4358"/>
              <a:ext cx="900" cy="46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algn="ctr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对象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n</a:t>
              </a:r>
              <a:endParaRPr kumimoji="0" lang="en-US" altLang="zh-CN" sz="180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42691" name="AutoShape 3"/>
            <p:cNvSpPr>
              <a:spLocks noChangeArrowheads="1"/>
            </p:cNvSpPr>
            <p:nvPr/>
          </p:nvSpPr>
          <p:spPr bwMode="auto">
            <a:xfrm>
              <a:off x="4887" y="3076"/>
              <a:ext cx="927" cy="936"/>
            </a:xfrm>
            <a:prstGeom prst="upDownArrow">
              <a:avLst>
                <a:gd name="adj1" fmla="val 50000"/>
                <a:gd name="adj2" fmla="val 2600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eaVert" wrap="square" lIns="0" tIns="0" rIns="0" bIns="0" numCol="1" anchor="t" anchorCtr="0" compatLnSpc="1"/>
            <a:lstStyle/>
            <a:p>
              <a:pPr marL="0" marR="0" lvl="0" algn="ctr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迭代器</a:t>
              </a:r>
              <a:endParaRPr kumimoji="0" 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42690" name="Rectangle 2"/>
            <p:cNvSpPr>
              <a:spLocks noChangeArrowheads="1"/>
            </p:cNvSpPr>
            <p:nvPr/>
          </p:nvSpPr>
          <p:spPr bwMode="auto">
            <a:xfrm>
              <a:off x="3387" y="4080"/>
              <a:ext cx="523" cy="23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容器</a:t>
              </a:r>
              <a:endParaRPr kumimoji="0" 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500042"/>
            <a:ext cx="69294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常用的成员函数如下</a:t>
            </a:r>
            <a:r>
              <a:rPr lang="zh-CN" altLang="en-US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endParaRPr lang="zh-CN" altLang="en-US" sz="22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348" y="1142984"/>
            <a:ext cx="7715304" cy="50783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empty()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判断当前字符串是否为空串。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size()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返回当前字符串的实际字符个数（返回结果为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size_type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类型）。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length()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返回当前字符串的实际字符个数。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[idx]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返回当前字符串位于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idx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位置的字符，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idx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从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开始。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at(idx)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返回当前字符串位于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idx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位置的字符。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compare(const string&amp; str)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返回当前字符串与字符串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str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的比较结果。在比较时，若两者相等，返回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；前者小于后者，返回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；否则返回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append(cstr)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在当前字符串的末尾添加一个字符串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str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insert(size_type idx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const string&amp; str)	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：在当前字符串的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idx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处插入一个字符串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str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1052201"/>
            <a:ext cx="8215370" cy="46628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empty()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判断当前字符串是否为空串。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size()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返回当前字符串的实际字符个数（返回结果为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size_type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类型）。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length()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返回当前字符串的实际字符个数。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[idx]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返回当前字符串位于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idx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位置的字符，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idx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从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开始。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at(idx)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返回当前字符串位于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idx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位置的字符。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compare(const string&amp; str)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返回当前字符串与字符串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str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的比较结果。在比较时，若两者相等，返回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；前者小于后者，返回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；否则返回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append(cstr)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：在当前字符串的末尾添加一个字符串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str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insert(size_type idx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const string&amp; str)	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：在当前字符串的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idx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处插入一个字符串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str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迭代器</a:t>
            </a:r>
            <a:r>
              <a:rPr lang="zh-CN" altLang="en-US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函数：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begin()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end()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rbegin()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rend()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1000108"/>
            <a:ext cx="8215370" cy="437578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#include &lt;iostream&gt;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#include &lt;string&gt; 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using namespace std;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int main() 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{   string s1="",s2,s3="Bye";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s1.append("Good morning");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//s1=" Good morning"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33CC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s2=s1;	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//s1=" Good morning"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int i=s2.find("morning");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//i=5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s2.replace(i,s2.length()-i,s3);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相当于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s2.replace(5,7,s3)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cout &lt;&lt; "s1: " &lt;&lt; s1 &lt;&lt; endl;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cout &lt;&lt; "s2: " &lt;&lt; s2 &lt;&lt; endl;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497783"/>
            <a:ext cx="8501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字符串查找、替换均采用</a:t>
            </a: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string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的成员函数完成。对应的程序如下：</a:t>
            </a:r>
            <a:endParaRPr lang="zh-CN" altLang="zh-CN" sz="22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348" y="1500174"/>
            <a:ext cx="7572428" cy="3687503"/>
          </a:xfrm>
          <a:prstGeom prst="rect">
            <a:avLst/>
          </a:prstGeom>
          <a:solidFill>
            <a:srgbClr val="DDDDDD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#include &lt;iostream&gt;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#include &lt;vector&gt;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#include &lt;string&gt;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#include &lt;map&gt;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using namespace std;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vector&lt;string&gt; content;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存放网页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map&lt;string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string&gt; mymap;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存放转换字符串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int m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n;</a:t>
            </a:r>
            <a:endParaRPr lang="zh-CN" altLang="zh-CN" sz="1800" smtClean="0">
              <a:solidFill>
                <a:srgbClr val="C0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06" y="71414"/>
            <a:ext cx="8858280" cy="62001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tIns="144000" bIns="180000" rtlCol="0">
            <a:spAutoFit/>
          </a:bodyPr>
          <a:lstStyle/>
          <a:p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void trans()			</a:t>
            </a:r>
            <a:r>
              <a:rPr lang="en-US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网页转换</a:t>
            </a:r>
            <a:endParaRPr lang="zh-CN" altLang="zh-CN" sz="16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{   for(int i=0;i&lt;m;i++)		</a:t>
            </a:r>
            <a:r>
              <a:rPr lang="en-US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转换</a:t>
            </a:r>
            <a:r>
              <a:rPr lang="en-US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content</a:t>
            </a:r>
            <a:r>
              <a:rPr lang="zh-CN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向量中的所有行</a:t>
            </a:r>
            <a:endParaRPr lang="zh-CN" altLang="zh-CN" sz="16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{	int pos=0</a:t>
            </a:r>
            <a:r>
              <a:rPr lang="zh-CN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pos1</a:t>
            </a:r>
            <a:r>
              <a:rPr lang="zh-CN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pos2;</a:t>
            </a:r>
            <a:endParaRPr lang="zh-CN" altLang="zh-CN" sz="16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do</a:t>
            </a:r>
            <a:endParaRPr lang="zh-CN" altLang="zh-CN" sz="16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{   </a:t>
            </a:r>
            <a:r>
              <a:rPr lang="en-US" altLang="zh-CN" sz="16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pos1</a:t>
            </a:r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=content[i].find("{{"</a:t>
            </a:r>
            <a:r>
              <a:rPr lang="zh-CN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pos);  </a:t>
            </a:r>
            <a:endParaRPr lang="en-US" altLang="zh-CN" sz="16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				</a:t>
            </a:r>
            <a:r>
              <a:rPr lang="en-US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从</a:t>
            </a:r>
            <a:r>
              <a:rPr lang="en-US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pos</a:t>
            </a:r>
            <a:r>
              <a:rPr lang="zh-CN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位置开始查找第一个</a:t>
            </a:r>
            <a:r>
              <a:rPr lang="en-US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{{</a:t>
            </a:r>
            <a:endParaRPr lang="zh-CN" altLang="zh-CN" sz="16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    </a:t>
            </a:r>
            <a:r>
              <a:rPr lang="en-US" altLang="zh-CN" sz="16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pos2</a:t>
            </a:r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=content[i].find("}}"</a:t>
            </a:r>
            <a:r>
              <a:rPr lang="zh-CN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pos1);</a:t>
            </a:r>
            <a:endParaRPr lang="en-US" altLang="zh-CN" sz="16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				</a:t>
            </a:r>
            <a:r>
              <a:rPr lang="en-US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从</a:t>
            </a:r>
            <a:r>
              <a:rPr lang="en-US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pos1</a:t>
            </a:r>
            <a:r>
              <a:rPr lang="zh-CN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位置开始查找第一个</a:t>
            </a:r>
            <a:r>
              <a:rPr lang="en-US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}}</a:t>
            </a:r>
            <a:endParaRPr lang="zh-CN" altLang="zh-CN" sz="16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    if(pos1&gt;=0 &amp;&amp; pos2&gt;=0)		</a:t>
            </a:r>
            <a:r>
              <a:rPr lang="en-US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找到</a:t>
            </a:r>
            <a:r>
              <a:rPr lang="en-US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{{ }}</a:t>
            </a:r>
            <a:endParaRPr lang="zh-CN" altLang="zh-CN" sz="16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    {	string var=content[i].substr(pos1+3</a:t>
            </a:r>
            <a:r>
              <a:rPr lang="zh-CN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pos2-pos1-4);</a:t>
            </a:r>
            <a:endParaRPr lang="zh-CN" altLang="zh-CN" sz="16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	if(mymap.count(var))		</a:t>
            </a:r>
            <a:r>
              <a:rPr lang="en-US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提取形如</a:t>
            </a:r>
            <a:r>
              <a:rPr lang="en-US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{{var}}</a:t>
            </a:r>
            <a:endParaRPr lang="zh-CN" altLang="zh-CN" sz="16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	{   string result=mymap[var].substr(2</a:t>
            </a:r>
            <a:r>
              <a:rPr lang="zh-CN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endParaRPr lang="en-US" altLang="zh-CN" sz="16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				mymap[var].length()-3);</a:t>
            </a:r>
            <a:endParaRPr lang="zh-CN" altLang="zh-CN" sz="16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	    content[i].</a:t>
            </a:r>
            <a:r>
              <a:rPr lang="en-US" altLang="zh-CN" sz="16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replace</a:t>
            </a:r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(pos1</a:t>
            </a:r>
            <a:r>
              <a:rPr lang="zh-CN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var.length()+6</a:t>
            </a:r>
            <a:r>
              <a:rPr lang="zh-CN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result); </a:t>
            </a:r>
            <a:r>
              <a:rPr lang="en-US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替换</a:t>
            </a:r>
            <a:endParaRPr lang="zh-CN" altLang="zh-CN" sz="16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	}</a:t>
            </a:r>
            <a:endParaRPr lang="zh-CN" altLang="zh-CN" sz="16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	else</a:t>
            </a:r>
            <a:endParaRPr lang="zh-CN" altLang="zh-CN" sz="16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	     content[i].</a:t>
            </a:r>
            <a:r>
              <a:rPr lang="en-US" altLang="zh-CN" sz="16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replace</a:t>
            </a:r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(pos1</a:t>
            </a:r>
            <a:r>
              <a:rPr lang="zh-CN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var.length()+6</a:t>
            </a:r>
            <a:r>
              <a:rPr lang="zh-CN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"");</a:t>
            </a:r>
            <a:endParaRPr lang="zh-CN" altLang="zh-CN" sz="16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	pos=pos1+var.length();</a:t>
            </a:r>
            <a:endParaRPr lang="zh-CN" altLang="zh-CN" sz="16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    }</a:t>
            </a:r>
            <a:endParaRPr lang="zh-CN" altLang="zh-CN" sz="16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    else			</a:t>
            </a:r>
            <a:r>
              <a:rPr lang="en-US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没有找到</a:t>
            </a:r>
            <a:r>
              <a:rPr lang="en-US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{{ }}</a:t>
            </a:r>
            <a:r>
              <a:rPr lang="zh-CN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pos</a:t>
            </a:r>
            <a:r>
              <a:rPr lang="zh-CN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指向当前字符串末尾</a:t>
            </a:r>
            <a:endParaRPr lang="zh-CN" altLang="zh-CN" sz="16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	pos = content[i].length();</a:t>
            </a:r>
            <a:endParaRPr lang="zh-CN" altLang="zh-CN" sz="16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} while(pos&lt;content[i].length());</a:t>
            </a:r>
            <a:endParaRPr lang="zh-CN" altLang="zh-CN" sz="16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}</a:t>
            </a:r>
            <a:endParaRPr lang="zh-CN" altLang="zh-CN" sz="16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6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571480"/>
            <a:ext cx="7572428" cy="54350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int main()</a:t>
            </a:r>
            <a:endParaRPr lang="zh-CN" altLang="zh-CN" sz="16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{   int i; string line;</a:t>
            </a:r>
            <a:endParaRPr lang="zh-CN" altLang="zh-CN" sz="16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cin &gt;&gt; m &gt;&gt; n;</a:t>
            </a:r>
            <a:endParaRPr lang="zh-CN" altLang="zh-CN" sz="16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cin.ignore();		</a:t>
            </a:r>
            <a:r>
              <a:rPr lang="en-US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屏蔽回车键</a:t>
            </a:r>
            <a:endParaRPr lang="zh-CN" altLang="zh-CN" sz="16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for(i=0;i&lt;m;i++)		</a:t>
            </a:r>
            <a:r>
              <a:rPr lang="en-US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输入</a:t>
            </a:r>
            <a:r>
              <a:rPr lang="en-US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</a:t>
            </a:r>
            <a:r>
              <a:rPr lang="zh-CN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行存放在</a:t>
            </a:r>
            <a:r>
              <a:rPr lang="en-US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content</a:t>
            </a:r>
            <a:r>
              <a:rPr lang="zh-CN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向量中</a:t>
            </a:r>
            <a:endParaRPr lang="zh-CN" altLang="zh-CN" sz="16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{	getline(cin</a:t>
            </a:r>
            <a:r>
              <a:rPr lang="zh-CN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line);</a:t>
            </a:r>
            <a:endParaRPr lang="zh-CN" altLang="zh-CN" sz="16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content.push_back(line);</a:t>
            </a:r>
            <a:endParaRPr lang="zh-CN" altLang="zh-CN" sz="16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}</a:t>
            </a:r>
            <a:endParaRPr lang="zh-CN" altLang="zh-CN" sz="16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for(i=0;i&lt;n;i++)		</a:t>
            </a:r>
            <a:r>
              <a:rPr lang="en-US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输入</a:t>
            </a:r>
            <a:r>
              <a:rPr lang="en-US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行按空格分为两个部分</a:t>
            </a:r>
            <a:endParaRPr lang="zh-CN" altLang="zh-CN" sz="16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{	getline(cin</a:t>
            </a:r>
            <a:r>
              <a:rPr lang="zh-CN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line);</a:t>
            </a:r>
            <a:endParaRPr lang="zh-CN" altLang="zh-CN" sz="16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int pos = line.find(" ");	</a:t>
            </a:r>
            <a:endParaRPr lang="zh-CN" altLang="zh-CN" sz="16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mymap.insert(map&lt;string</a:t>
            </a:r>
            <a:r>
              <a:rPr lang="zh-CN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string&gt;::value_type(</a:t>
            </a:r>
            <a:endParaRPr lang="en-US" altLang="zh-CN" sz="16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	line.substr(0</a:t>
            </a:r>
            <a:r>
              <a:rPr lang="zh-CN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pos)</a:t>
            </a:r>
            <a:r>
              <a:rPr lang="zh-CN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line.substr(pos)));</a:t>
            </a:r>
            <a:endParaRPr lang="zh-CN" altLang="zh-CN" sz="16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}</a:t>
            </a:r>
            <a:endParaRPr lang="en-US" altLang="zh-CN" sz="16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en-US" altLang="zh-CN" sz="16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trans();</a:t>
            </a:r>
            <a:endParaRPr lang="zh-CN" altLang="zh-CN" sz="1600" smtClean="0">
              <a:solidFill>
                <a:srgbClr val="C0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for (i=0;i&lt;m;i++)		</a:t>
            </a:r>
            <a:r>
              <a:rPr lang="en-US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输出网页转换结果</a:t>
            </a:r>
            <a:endParaRPr lang="zh-CN" altLang="zh-CN" sz="16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cout &lt;&lt; content[i] &lt;&lt; endl;</a:t>
            </a:r>
            <a:endParaRPr lang="zh-CN" altLang="zh-CN" sz="16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return 0;</a:t>
            </a:r>
            <a:endParaRPr lang="zh-CN" altLang="zh-CN" sz="16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en-US" sz="16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496803"/>
            <a:ext cx="7715304" cy="2498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zh-CN" sz="22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</a:t>
            </a:r>
            <a:r>
              <a:rPr lang="en-US" altLang="zh-CN" sz="22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deque</a:t>
            </a:r>
            <a:r>
              <a:rPr lang="zh-CN" altLang="zh-CN" sz="22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（双端队列容器）</a:t>
            </a:r>
            <a:endParaRPr lang="zh-CN" altLang="zh-CN" sz="220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3700"/>
              </a:lnSpc>
            </a:pPr>
            <a:r>
              <a:rPr lang="en-US" altLang="zh-CN" sz="2000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它是一个双端队列类模板。双端队列容器由若干个块构成，每个块中元素地址是连续的，块之间的地址是不连续的，有一个特定的机制将这些块构成一个整体。可以从前面或后面快速插入与删除元素，并可以快速地随机访问元素，但删除元素较慢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95957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295937" name="Group 1"/>
          <p:cNvGrpSpPr>
            <a:grpSpLocks noChangeAspect="1"/>
          </p:cNvGrpSpPr>
          <p:nvPr/>
        </p:nvGrpSpPr>
        <p:grpSpPr bwMode="auto">
          <a:xfrm>
            <a:off x="1928794" y="3500438"/>
            <a:ext cx="4622774" cy="1714512"/>
            <a:chOff x="1713" y="2302"/>
            <a:chExt cx="4327" cy="1606"/>
          </a:xfrm>
        </p:grpSpPr>
        <p:sp>
          <p:nvSpPr>
            <p:cNvPr id="295956" name="AutoShape 20"/>
            <p:cNvSpPr>
              <a:spLocks noChangeAspect="1" noChangeArrowheads="1" noTextEdit="1"/>
            </p:cNvSpPr>
            <p:nvPr/>
          </p:nvSpPr>
          <p:spPr bwMode="auto">
            <a:xfrm>
              <a:off x="1713" y="2302"/>
              <a:ext cx="4327" cy="1606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5955" name="Rectangle 19"/>
            <p:cNvSpPr>
              <a:spLocks noChangeArrowheads="1"/>
            </p:cNvSpPr>
            <p:nvPr/>
          </p:nvSpPr>
          <p:spPr bwMode="auto">
            <a:xfrm>
              <a:off x="2290" y="2310"/>
              <a:ext cx="530" cy="350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95954" name="Rectangle 18"/>
            <p:cNvSpPr>
              <a:spLocks noChangeArrowheads="1"/>
            </p:cNvSpPr>
            <p:nvPr/>
          </p:nvSpPr>
          <p:spPr bwMode="auto">
            <a:xfrm>
              <a:off x="2820" y="2310"/>
              <a:ext cx="530" cy="3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95953" name="Rectangle 17"/>
            <p:cNvSpPr>
              <a:spLocks noChangeArrowheads="1"/>
            </p:cNvSpPr>
            <p:nvPr/>
          </p:nvSpPr>
          <p:spPr bwMode="auto">
            <a:xfrm>
              <a:off x="3350" y="2310"/>
              <a:ext cx="530" cy="3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95952" name="Rectangle 16"/>
            <p:cNvSpPr>
              <a:spLocks noChangeArrowheads="1"/>
            </p:cNvSpPr>
            <p:nvPr/>
          </p:nvSpPr>
          <p:spPr bwMode="auto">
            <a:xfrm>
              <a:off x="3880" y="2310"/>
              <a:ext cx="1100" cy="3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269875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/>
                  <a:ea typeface="宋体" panose="02010600030101010101" pitchFamily="2" charset="-122"/>
                  <a:cs typeface="Times New Roman" panose="02020603050405020304" pitchFamily="18" charset="0"/>
                </a:rPr>
                <a:t>…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95951" name="Rectangle 15"/>
            <p:cNvSpPr>
              <a:spLocks noChangeArrowheads="1"/>
            </p:cNvSpPr>
            <p:nvPr/>
          </p:nvSpPr>
          <p:spPr bwMode="auto">
            <a:xfrm>
              <a:off x="4980" y="2310"/>
              <a:ext cx="530" cy="3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95950" name="Rectangle 14"/>
            <p:cNvSpPr>
              <a:spLocks noChangeArrowheads="1"/>
            </p:cNvSpPr>
            <p:nvPr/>
          </p:nvSpPr>
          <p:spPr bwMode="auto">
            <a:xfrm>
              <a:off x="1713" y="2310"/>
              <a:ext cx="470" cy="2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表头</a:t>
              </a:r>
              <a:endParaRPr kumimoji="0" 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endParaRPr>
            </a:p>
          </p:txBody>
        </p:sp>
        <p:sp>
          <p:nvSpPr>
            <p:cNvPr id="295949" name="Rectangle 13"/>
            <p:cNvSpPr>
              <a:spLocks noChangeArrowheads="1"/>
            </p:cNvSpPr>
            <p:nvPr/>
          </p:nvSpPr>
          <p:spPr bwMode="auto">
            <a:xfrm>
              <a:off x="5570" y="3578"/>
              <a:ext cx="470" cy="2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表尾</a:t>
              </a:r>
              <a:endParaRPr kumimoji="0" 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endParaRPr>
            </a:p>
          </p:txBody>
        </p:sp>
        <p:sp>
          <p:nvSpPr>
            <p:cNvPr id="295948" name="Rectangle 12"/>
            <p:cNvSpPr>
              <a:spLocks noChangeArrowheads="1"/>
            </p:cNvSpPr>
            <p:nvPr/>
          </p:nvSpPr>
          <p:spPr bwMode="auto">
            <a:xfrm>
              <a:off x="2290" y="2790"/>
              <a:ext cx="530" cy="3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95947" name="Rectangle 11"/>
            <p:cNvSpPr>
              <a:spLocks noChangeArrowheads="1"/>
            </p:cNvSpPr>
            <p:nvPr/>
          </p:nvSpPr>
          <p:spPr bwMode="auto">
            <a:xfrm>
              <a:off x="2820" y="2790"/>
              <a:ext cx="530" cy="3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95946" name="Rectangle 10"/>
            <p:cNvSpPr>
              <a:spLocks noChangeArrowheads="1"/>
            </p:cNvSpPr>
            <p:nvPr/>
          </p:nvSpPr>
          <p:spPr bwMode="auto">
            <a:xfrm>
              <a:off x="3350" y="2790"/>
              <a:ext cx="530" cy="3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95945" name="Rectangle 9"/>
            <p:cNvSpPr>
              <a:spLocks noChangeArrowheads="1"/>
            </p:cNvSpPr>
            <p:nvPr/>
          </p:nvSpPr>
          <p:spPr bwMode="auto">
            <a:xfrm>
              <a:off x="3880" y="2790"/>
              <a:ext cx="1100" cy="3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269875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/>
                  <a:ea typeface="宋体" panose="02010600030101010101" pitchFamily="2" charset="-122"/>
                  <a:cs typeface="Times New Roman" panose="02020603050405020304" pitchFamily="18" charset="0"/>
                </a:rPr>
                <a:t>…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95944" name="Rectangle 8"/>
            <p:cNvSpPr>
              <a:spLocks noChangeArrowheads="1"/>
            </p:cNvSpPr>
            <p:nvPr/>
          </p:nvSpPr>
          <p:spPr bwMode="auto">
            <a:xfrm>
              <a:off x="4980" y="2790"/>
              <a:ext cx="530" cy="3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95943" name="Rectangle 7"/>
            <p:cNvSpPr>
              <a:spLocks noChangeArrowheads="1"/>
            </p:cNvSpPr>
            <p:nvPr/>
          </p:nvSpPr>
          <p:spPr bwMode="auto">
            <a:xfrm>
              <a:off x="2270" y="3550"/>
              <a:ext cx="530" cy="3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95942" name="Rectangle 6"/>
            <p:cNvSpPr>
              <a:spLocks noChangeArrowheads="1"/>
            </p:cNvSpPr>
            <p:nvPr/>
          </p:nvSpPr>
          <p:spPr bwMode="auto">
            <a:xfrm>
              <a:off x="2800" y="3550"/>
              <a:ext cx="530" cy="3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95941" name="Rectangle 5"/>
            <p:cNvSpPr>
              <a:spLocks noChangeArrowheads="1"/>
            </p:cNvSpPr>
            <p:nvPr/>
          </p:nvSpPr>
          <p:spPr bwMode="auto">
            <a:xfrm>
              <a:off x="3330" y="3550"/>
              <a:ext cx="530" cy="3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95940" name="Rectangle 4"/>
            <p:cNvSpPr>
              <a:spLocks noChangeArrowheads="1"/>
            </p:cNvSpPr>
            <p:nvPr/>
          </p:nvSpPr>
          <p:spPr bwMode="auto">
            <a:xfrm>
              <a:off x="3860" y="3550"/>
              <a:ext cx="1100" cy="3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269875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/>
                  <a:ea typeface="宋体" panose="02010600030101010101" pitchFamily="2" charset="-122"/>
                  <a:cs typeface="Times New Roman" panose="02020603050405020304" pitchFamily="18" charset="0"/>
                </a:rPr>
                <a:t>…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95939" name="Rectangle 3"/>
            <p:cNvSpPr>
              <a:spLocks noChangeArrowheads="1"/>
            </p:cNvSpPr>
            <p:nvPr/>
          </p:nvSpPr>
          <p:spPr bwMode="auto">
            <a:xfrm>
              <a:off x="4960" y="3550"/>
              <a:ext cx="530" cy="350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95938" name="Rectangle 2"/>
            <p:cNvSpPr>
              <a:spLocks noChangeArrowheads="1"/>
            </p:cNvSpPr>
            <p:nvPr/>
          </p:nvSpPr>
          <p:spPr bwMode="auto">
            <a:xfrm>
              <a:off x="2313" y="3200"/>
              <a:ext cx="480" cy="2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269875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/>
                  <a:ea typeface="宋体" panose="02010600030101010101" pitchFamily="2" charset="-122"/>
                  <a:cs typeface="Times New Roman" panose="02020603050405020304" pitchFamily="18" charset="0"/>
                </a:rPr>
                <a:t>…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1571612"/>
            <a:ext cx="68580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定义</a:t>
            </a: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deque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双端队列容器的几种方式如下：</a:t>
            </a:r>
            <a:endParaRPr lang="zh-CN" altLang="zh-CN" sz="22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5786" y="2214554"/>
            <a:ext cx="7643866" cy="25853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deque&lt;int&gt; dq1;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定义元素为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int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的双端队列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dq1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deque&lt;int&gt; dq2(10);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指定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dq2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的初始大小为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10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int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元素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deque&lt;double&gt; dq3(10</a:t>
            </a:r>
            <a:r>
              <a:rPr lang="zh-CN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1.23);</a:t>
            </a:r>
            <a:endParaRPr lang="en-US" altLang="zh-CN" sz="1800" smtClean="0">
              <a:solidFill>
                <a:srgbClr val="0066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指定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dq3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10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个初始元素的初值为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1.23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deque&lt;int&gt; dq4(dq2.begin()</a:t>
            </a:r>
            <a:r>
              <a:rPr lang="zh-CN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dq2.end());	</a:t>
            </a:r>
            <a:endParaRPr lang="en-US" altLang="zh-CN" sz="1800" smtClean="0">
              <a:solidFill>
                <a:srgbClr val="0066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用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dq2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的所有元素初始化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dq4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500042"/>
            <a:ext cx="67866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deque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主要的成员函数如下：</a:t>
            </a:r>
            <a:endParaRPr lang="zh-CN" altLang="zh-CN" sz="22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1285860"/>
            <a:ext cx="6357982" cy="38318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empty()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判断双端队列容器是否为空队。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size()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返回双端队列容器中元素个数。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push_front(elem)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在队头插入元素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elem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push_back(elem)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在队尾插入元素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elem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pop_front()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删除队头一个元素。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pop_back()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删除队尾一个元素。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erase()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从双端队列容器中删除一个或几个元素。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clear()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删除双端队列容器中所有元素</a:t>
            </a:r>
            <a:r>
              <a:rPr lang="zh-CN" altLang="zh-CN" sz="1800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1800" smtClean="0"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迭代器</a:t>
            </a:r>
            <a:r>
              <a:rPr lang="zh-CN" altLang="en-US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函数：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begin()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end()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rbegin()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rend()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24" y="417870"/>
            <a:ext cx="7500990" cy="590349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#include &lt;deque&gt;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using namespace std;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void disp(deque&lt;int&gt; &amp;dq)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输出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dq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的所有元素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{  deque&lt;int&gt;::iterator iter;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定义迭代器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iter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for (iter=dq.begin();iter!=dq.end();iter++)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printf("%d ",*iter);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printf("\n");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void main()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{  deque&lt;int&gt; dq;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建立一个双端队列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dq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dq.push_front(1);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队头插入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dq.push_back(2);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队尾插入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dq.push_front(3);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队头插入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dq.push_back(4);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队尾插入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printf("dq: "); disp(dq);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dq.pop_front();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删除队头元素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dq.pop_back();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删除队尾元素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printf("dq: "); disp(dq);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500042"/>
            <a:ext cx="3357586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Consolas" panose="020B0609020204030204" pitchFamily="49" charset="0"/>
                <a:ea typeface="华文中宋" panose="02010600040101010101" pitchFamily="2" charset="-122"/>
                <a:cs typeface="Consolas" panose="020B0609020204030204" pitchFamily="49" charset="0"/>
              </a:rPr>
              <a:t>1. </a:t>
            </a:r>
            <a:r>
              <a:rPr lang="zh-CN" altLang="zh-CN" smtClean="0">
                <a:solidFill>
                  <a:srgbClr val="FF0000"/>
                </a:solidFill>
                <a:latin typeface="Consolas" panose="020B0609020204030204" pitchFamily="49" charset="0"/>
                <a:ea typeface="华文中宋" panose="02010600040101010101" pitchFamily="2" charset="-122"/>
                <a:cs typeface="Consolas" panose="020B0609020204030204" pitchFamily="49" charset="0"/>
              </a:rPr>
              <a:t>什么是</a:t>
            </a:r>
            <a:r>
              <a:rPr lang="en-US" altLang="zh-CN" smtClean="0">
                <a:solidFill>
                  <a:srgbClr val="FF0000"/>
                </a:solidFill>
                <a:latin typeface="Consolas" panose="020B0609020204030204" pitchFamily="49" charset="0"/>
                <a:ea typeface="华文中宋" panose="02010600040101010101" pitchFamily="2" charset="-122"/>
                <a:cs typeface="Consolas" panose="020B0609020204030204" pitchFamily="49" charset="0"/>
              </a:rPr>
              <a:t>STL</a:t>
            </a:r>
            <a:r>
              <a:rPr lang="zh-CN" altLang="zh-CN" smtClean="0">
                <a:solidFill>
                  <a:srgbClr val="FF0000"/>
                </a:solidFill>
                <a:latin typeface="Consolas" panose="020B0609020204030204" pitchFamily="49" charset="0"/>
                <a:ea typeface="华文中宋" panose="02010600040101010101" pitchFamily="2" charset="-122"/>
                <a:cs typeface="Consolas" panose="020B0609020204030204" pitchFamily="49" charset="0"/>
              </a:rPr>
              <a:t>容器</a:t>
            </a:r>
            <a:endParaRPr lang="zh-CN" altLang="zh-CN" smtClean="0">
              <a:solidFill>
                <a:srgbClr val="FF0000"/>
              </a:solidFill>
              <a:latin typeface="Consolas" panose="020B0609020204030204" pitchFamily="49" charset="0"/>
              <a:ea typeface="华文中宋" panose="02010600040101010101" pitchFamily="2" charset="-122"/>
              <a:cs typeface="Consolas" panose="020B0609020204030204" pitchFamily="49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1406" y="2283653"/>
          <a:ext cx="8929718" cy="3341255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2398128"/>
                <a:gridCol w="5145651"/>
                <a:gridCol w="1385939"/>
              </a:tblGrid>
              <a:tr h="369455">
                <a:tc>
                  <a:txBody>
                    <a:bodyPr/>
                    <a:lstStyle/>
                    <a:p>
                      <a:pPr indent="0" algn="just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数据结构</a:t>
                      </a:r>
                      <a:endParaRPr lang="zh-CN" sz="1800" b="1" kern="10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2345" marR="62345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说</a:t>
                      </a:r>
                      <a:r>
                        <a:rPr lang="en-US" sz="1800" b="1" kern="1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明</a:t>
                      </a:r>
                      <a:endParaRPr lang="zh-CN" sz="1800" b="1" kern="10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2345" marR="62345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实现头文件</a:t>
                      </a:r>
                      <a:endParaRPr lang="zh-CN" sz="1800" b="1" kern="10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2345" marR="62345" marT="0" marB="0"/>
                </a:tc>
              </a:tr>
              <a:tr h="369455">
                <a:tc>
                  <a:txBody>
                    <a:bodyPr/>
                    <a:lstStyle/>
                    <a:p>
                      <a:pPr indent="0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向量（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vector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）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2345" marR="62345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连续存储元素。底层数据结构为数组，支持快速随机访问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2345" marR="62345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&lt;vector&gt;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2345" marR="62345" marT="0" marB="0"/>
                </a:tc>
              </a:tr>
              <a:tr h="184727">
                <a:tc>
                  <a:txBody>
                    <a:bodyPr/>
                    <a:lstStyle/>
                    <a:p>
                      <a:pPr indent="0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字符串（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string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）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2345" marR="62345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字符串处理容器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2345" marR="62345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&lt;string&gt;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2345" marR="62345" marT="0" marB="0"/>
                </a:tc>
              </a:tr>
              <a:tr h="554182">
                <a:tc>
                  <a:txBody>
                    <a:bodyPr/>
                    <a:lstStyle/>
                    <a:p>
                      <a:pPr indent="0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双端队列（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deque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）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2345" marR="62345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连续存储的指向不同元素的指针所组成的数组。底层数据结构为一个中央控制器和多个缓冲区，支持首尾元素（中间不能）快速增删，也支持随机访问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2345" marR="62345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&lt;deque&gt;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2345" marR="62345" marT="0" marB="0"/>
                </a:tc>
              </a:tr>
              <a:tr h="369455">
                <a:tc>
                  <a:txBody>
                    <a:bodyPr/>
                    <a:lstStyle/>
                    <a:p>
                      <a:pPr indent="0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链表（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list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）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2345" marR="62345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由结点组成的链表，每个结点包含着一个元素。底层数据结构为双向链表，支持结点的快速增删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2345" marR="62345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&lt;list&gt;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2345" marR="62345" marT="0" marB="0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85720" y="1285860"/>
            <a:ext cx="86439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一个</a:t>
            </a: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STL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容器就是一种数据结构，如链表、栈和队列等，这些数据结构在</a:t>
            </a: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STL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中都已经实现好了，在算法设计中可以直接使用它们。</a:t>
            </a:r>
            <a:endParaRPr lang="zh-CN" altLang="en-US" sz="22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455851"/>
            <a:ext cx="792961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zh-CN" altLang="zh-CN" sz="22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</a:t>
            </a:r>
            <a:r>
              <a:rPr lang="en-US" altLang="zh-CN" sz="22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list</a:t>
            </a:r>
            <a:r>
              <a:rPr lang="zh-CN" altLang="zh-CN" sz="22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（链表容器）</a:t>
            </a:r>
            <a:endParaRPr lang="zh-CN" altLang="zh-CN" sz="220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200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它是一个双链表类模板。可以从任何地方快速插入与删除。它的每个结点之间通过指针链接，不能随机访问元素。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91858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291841" name="Group 1"/>
          <p:cNvGrpSpPr>
            <a:grpSpLocks noChangeAspect="1"/>
          </p:cNvGrpSpPr>
          <p:nvPr/>
        </p:nvGrpSpPr>
        <p:grpSpPr bwMode="auto">
          <a:xfrm>
            <a:off x="1214414" y="2857496"/>
            <a:ext cx="5715040" cy="857256"/>
            <a:chOff x="2182" y="1803"/>
            <a:chExt cx="4086" cy="733"/>
          </a:xfrm>
        </p:grpSpPr>
        <p:sp>
          <p:nvSpPr>
            <p:cNvPr id="291857" name="AutoShape 17"/>
            <p:cNvSpPr>
              <a:spLocks noChangeAspect="1" noChangeArrowheads="1" noTextEdit="1"/>
            </p:cNvSpPr>
            <p:nvPr/>
          </p:nvSpPr>
          <p:spPr bwMode="auto">
            <a:xfrm>
              <a:off x="2182" y="1803"/>
              <a:ext cx="4086" cy="733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1856" name="Rectangle 16"/>
            <p:cNvSpPr>
              <a:spLocks noChangeArrowheads="1"/>
            </p:cNvSpPr>
            <p:nvPr/>
          </p:nvSpPr>
          <p:spPr bwMode="auto">
            <a:xfrm>
              <a:off x="2190" y="1816"/>
              <a:ext cx="530" cy="350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91855" name="Rectangle 15"/>
            <p:cNvSpPr>
              <a:spLocks noChangeArrowheads="1"/>
            </p:cNvSpPr>
            <p:nvPr/>
          </p:nvSpPr>
          <p:spPr bwMode="auto">
            <a:xfrm>
              <a:off x="3020" y="1816"/>
              <a:ext cx="530" cy="3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91854" name="Rectangle 14"/>
            <p:cNvSpPr>
              <a:spLocks noChangeArrowheads="1"/>
            </p:cNvSpPr>
            <p:nvPr/>
          </p:nvSpPr>
          <p:spPr bwMode="auto">
            <a:xfrm>
              <a:off x="2250" y="2266"/>
              <a:ext cx="470" cy="2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楷体" panose="02010609060101010101" pitchFamily="49" charset="-122"/>
                  <a:cs typeface="Times New Roman" panose="02020603050405020304" pitchFamily="18" charset="0"/>
                </a:rPr>
                <a:t>表头</a:t>
              </a:r>
              <a:endParaRPr kumimoji="0" 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91853" name="Rectangle 13"/>
            <p:cNvSpPr>
              <a:spLocks noChangeArrowheads="1"/>
            </p:cNvSpPr>
            <p:nvPr/>
          </p:nvSpPr>
          <p:spPr bwMode="auto">
            <a:xfrm>
              <a:off x="5790" y="2216"/>
              <a:ext cx="470" cy="2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楷体" panose="02010609060101010101" pitchFamily="49" charset="-122"/>
                  <a:cs typeface="Times New Roman" panose="02020603050405020304" pitchFamily="18" charset="0"/>
                </a:rPr>
                <a:t>表尾</a:t>
              </a:r>
              <a:endParaRPr kumimoji="0" 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91852" name="AutoShape 12"/>
            <p:cNvSpPr>
              <a:spLocks noChangeShapeType="1"/>
            </p:cNvSpPr>
            <p:nvPr/>
          </p:nvSpPr>
          <p:spPr bwMode="auto">
            <a:xfrm>
              <a:off x="2720" y="1901"/>
              <a:ext cx="30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1851" name="AutoShape 11"/>
            <p:cNvSpPr>
              <a:spLocks noChangeShapeType="1"/>
            </p:cNvSpPr>
            <p:nvPr/>
          </p:nvSpPr>
          <p:spPr bwMode="auto">
            <a:xfrm flipH="1">
              <a:off x="2720" y="2041"/>
              <a:ext cx="30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1850" name="Rectangle 10"/>
            <p:cNvSpPr>
              <a:spLocks noChangeArrowheads="1"/>
            </p:cNvSpPr>
            <p:nvPr/>
          </p:nvSpPr>
          <p:spPr bwMode="auto">
            <a:xfrm>
              <a:off x="3860" y="1816"/>
              <a:ext cx="530" cy="3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91849" name="AutoShape 9"/>
            <p:cNvSpPr>
              <a:spLocks noChangeShapeType="1"/>
            </p:cNvSpPr>
            <p:nvPr/>
          </p:nvSpPr>
          <p:spPr bwMode="auto">
            <a:xfrm>
              <a:off x="3560" y="1901"/>
              <a:ext cx="30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1848" name="AutoShape 8"/>
            <p:cNvSpPr>
              <a:spLocks noChangeShapeType="1"/>
            </p:cNvSpPr>
            <p:nvPr/>
          </p:nvSpPr>
          <p:spPr bwMode="auto">
            <a:xfrm flipH="1">
              <a:off x="3560" y="2041"/>
              <a:ext cx="30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1847" name="Rectangle 7"/>
            <p:cNvSpPr>
              <a:spLocks noChangeArrowheads="1"/>
            </p:cNvSpPr>
            <p:nvPr/>
          </p:nvSpPr>
          <p:spPr bwMode="auto">
            <a:xfrm>
              <a:off x="5730" y="1816"/>
              <a:ext cx="530" cy="350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91846" name="AutoShape 6"/>
            <p:cNvSpPr>
              <a:spLocks noChangeShapeType="1"/>
            </p:cNvSpPr>
            <p:nvPr/>
          </p:nvSpPr>
          <p:spPr bwMode="auto">
            <a:xfrm>
              <a:off x="5430" y="1901"/>
              <a:ext cx="30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1845" name="AutoShape 5"/>
            <p:cNvSpPr>
              <a:spLocks noChangeShapeType="1"/>
            </p:cNvSpPr>
            <p:nvPr/>
          </p:nvSpPr>
          <p:spPr bwMode="auto">
            <a:xfrm flipH="1">
              <a:off x="5430" y="2041"/>
              <a:ext cx="30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1844" name="AutoShape 4"/>
            <p:cNvSpPr>
              <a:spLocks noChangeShapeType="1"/>
            </p:cNvSpPr>
            <p:nvPr/>
          </p:nvSpPr>
          <p:spPr bwMode="auto">
            <a:xfrm>
              <a:off x="4400" y="1901"/>
              <a:ext cx="30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1843" name="AutoShape 3"/>
            <p:cNvSpPr>
              <a:spLocks noChangeShapeType="1"/>
            </p:cNvSpPr>
            <p:nvPr/>
          </p:nvSpPr>
          <p:spPr bwMode="auto">
            <a:xfrm flipH="1">
              <a:off x="4400" y="2041"/>
              <a:ext cx="30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1842" name="Rectangle 2"/>
            <p:cNvSpPr>
              <a:spLocks noChangeArrowheads="1"/>
            </p:cNvSpPr>
            <p:nvPr/>
          </p:nvSpPr>
          <p:spPr bwMode="auto">
            <a:xfrm>
              <a:off x="4850" y="1836"/>
              <a:ext cx="470" cy="2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269875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/>
                  <a:ea typeface="宋体" panose="02010600030101010101" pitchFamily="2" charset="-122"/>
                  <a:cs typeface="Times New Roman" panose="02020603050405020304" pitchFamily="18" charset="0"/>
                </a:rPr>
                <a:t>…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1357298"/>
            <a:ext cx="52864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定义</a:t>
            </a: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list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容器的几种方式如下：</a:t>
            </a:r>
            <a:endParaRPr lang="zh-CN" altLang="zh-CN" sz="22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910" y="1928802"/>
            <a:ext cx="8143932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list&lt;int&gt; l1;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定义元素为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int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的链表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l1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list&lt;int&gt; l2 (10);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指定链表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l2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的初始大小为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10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int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元素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list&lt;double&gt; l3 (10</a:t>
            </a:r>
            <a:r>
              <a:rPr lang="zh-CN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1.23);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指定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l3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10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个初始元素的初值为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1.23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list&lt;int&gt; l4(a</a:t>
            </a:r>
            <a:r>
              <a:rPr lang="zh-CN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a+5);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用数组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a[0..4]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共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5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个元素初始化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l4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500042"/>
            <a:ext cx="45005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list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的主要成员函数如下：</a:t>
            </a:r>
            <a:endParaRPr lang="zh-CN" altLang="zh-CN" sz="22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1428736"/>
            <a:ext cx="7429552" cy="34163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empty()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判断链表容器是否为空。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size()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返回链表容器中实际元素个数。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push_back()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在链表尾部插入元素。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pop_back()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删除链表容器的最后一个元素。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remove ()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删除链表容器中所有指定值的元素。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remove_if(cmp)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删除链表容器中满足条件的元素。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erase()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从链表容器中删除一个或几个元素。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unique()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删除链表容器中相邻的重复元素。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642918"/>
            <a:ext cx="7429552" cy="38318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clear()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删除链表容器中所有的元素。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insert(pos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elem)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在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pos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位置插入元素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elem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，即将元素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elem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插入到迭代器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pos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指定元素之前。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insert(pos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elem)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在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pos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位置插入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个元素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elem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insert(pos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pos1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pos2)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在迭代器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pos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处插入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[pos1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pos2)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的元素。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reverse()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反转链表。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sort()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对链表容器中的元素排序。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迭代器</a:t>
            </a:r>
            <a:r>
              <a:rPr lang="zh-CN" altLang="en-US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函数：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begin()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end()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rbegin()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rend()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910" y="4714884"/>
            <a:ext cx="78581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</a:t>
            </a: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说明：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STL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提供的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sort()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排序算法主要用于支持随机访问的容器，而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list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容器不支持随机访问，为此，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list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容器提供了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sort()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采用函数用于元素排序。类似的还有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unique()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reverse()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merge()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等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STL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算法。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14290"/>
            <a:ext cx="8215370" cy="63248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#include &lt;list&gt;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using namespace std;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void disp(list&lt;int&gt; &amp;lst)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输出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lst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的所有元素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{  list&lt;int&gt;::iterator it;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for (it=lst.begin();it!=lst.end();it++)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printf("%d ",*it);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printf("\n");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void main()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{  list&lt;int&gt; lst;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定义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list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容器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lst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list&lt;int&gt;::iterator it,start,end;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lst.push_back(5);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添加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5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个整数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5,2,4,1,3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lst.push_back(2);  lst.push_back(4);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lst.push_back(1);  lst.push_back(3);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printf("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初始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lst: "); disp(lst);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it=lst.begin();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//it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指向首元素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5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start=++lst.begin();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//start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指向第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个元素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end=--lst.end();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//end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指向尾元素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lst.insert(it,start,end);</a:t>
            </a:r>
            <a:endParaRPr lang="zh-CN" altLang="zh-CN" sz="1800" smtClean="0">
              <a:solidFill>
                <a:srgbClr val="C0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printf("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执行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lst.insert(it,start,end)\n");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printf("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插入后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lst: "); disp(lst);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500042"/>
            <a:ext cx="2428892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Consolas" panose="020B0609020204030204" pitchFamily="49" charset="0"/>
                <a:ea typeface="华文中宋" panose="02010600040101010101" pitchFamily="2" charset="-122"/>
                <a:cs typeface="Consolas" panose="020B0609020204030204" pitchFamily="49" charset="0"/>
              </a:rPr>
              <a:t>2. </a:t>
            </a:r>
            <a:r>
              <a:rPr lang="zh-CN" altLang="zh-CN" smtClean="0">
                <a:solidFill>
                  <a:srgbClr val="FF0000"/>
                </a:solidFill>
                <a:latin typeface="Consolas" panose="020B0609020204030204" pitchFamily="49" charset="0"/>
                <a:ea typeface="华文中宋" panose="02010600040101010101" pitchFamily="2" charset="-122"/>
                <a:cs typeface="Consolas" panose="020B0609020204030204" pitchFamily="49" charset="0"/>
              </a:rPr>
              <a:t>关联容器</a:t>
            </a:r>
            <a:endParaRPr lang="zh-CN" altLang="zh-CN" smtClean="0">
              <a:solidFill>
                <a:srgbClr val="FF0000"/>
              </a:solidFill>
              <a:latin typeface="Consolas" panose="020B0609020204030204" pitchFamily="49" charset="0"/>
              <a:ea typeface="华文中宋" panose="0201060004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348" y="1428736"/>
            <a:ext cx="7715304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2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</a:t>
            </a:r>
            <a:r>
              <a:rPr lang="en-US" altLang="zh-CN" sz="22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set</a:t>
            </a:r>
            <a:r>
              <a:rPr lang="zh-CN" altLang="zh-CN" sz="22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（集合容器）</a:t>
            </a:r>
            <a:r>
              <a:rPr lang="en-US" altLang="zh-CN" sz="22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 multiset</a:t>
            </a:r>
            <a:r>
              <a:rPr lang="zh-CN" altLang="zh-CN" sz="22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（多重集容器）</a:t>
            </a:r>
            <a:endParaRPr lang="zh-CN" altLang="zh-CN" sz="220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set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multiset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都是集合类模板，其元素值称为关键字。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set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中元素的关键字是唯一的，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multiset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中元素的关键字可以不唯一，而且默认情况下会对元素按关键字自动进行升序排列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  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查找速度比较快，同时支持集合的交、差和并等一些集合上的运算，如果需要集合中的元素允许重复那么可以使用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multiset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428604"/>
            <a:ext cx="48577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set/multiset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的成员函数如下：</a:t>
            </a:r>
            <a:endParaRPr lang="zh-CN" altLang="zh-CN" sz="22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910" y="1142984"/>
            <a:ext cx="7715304" cy="46628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empty()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zh-CN" altLang="zh-CN" sz="1800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判断容器是否为空。</a:t>
            </a:r>
            <a:endParaRPr lang="zh-CN" altLang="zh-CN" sz="1800" smtClean="0"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size()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zh-CN" altLang="zh-CN" sz="1800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返回容器中实际元素个数。</a:t>
            </a:r>
            <a:endParaRPr lang="zh-CN" altLang="zh-CN" sz="1800" smtClean="0"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insert()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zh-CN" altLang="zh-CN" sz="1800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插入元素。</a:t>
            </a:r>
            <a:endParaRPr lang="zh-CN" altLang="zh-CN" sz="1800" smtClean="0"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erase()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zh-CN" altLang="zh-CN" sz="1800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从容器删除一个或几个元素。</a:t>
            </a:r>
            <a:endParaRPr lang="zh-CN" altLang="zh-CN" sz="1800" smtClean="0"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clear()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zh-CN" altLang="zh-CN" sz="1800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删除所有元素。</a:t>
            </a:r>
            <a:endParaRPr lang="zh-CN" altLang="zh-CN" sz="1800" smtClean="0"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count(k)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zh-CN" altLang="zh-CN" sz="1800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返回容器中关键字</a:t>
            </a:r>
            <a:r>
              <a:rPr lang="en-US" altLang="zh-CN" sz="1800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zh-CN" altLang="zh-CN" sz="1800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出现的次数。</a:t>
            </a:r>
            <a:endParaRPr lang="zh-CN" altLang="zh-CN" sz="1800" smtClean="0"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find(k)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zh-CN" altLang="zh-CN" sz="1800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如果容器中存在关键字为</a:t>
            </a:r>
            <a:r>
              <a:rPr lang="en-US" altLang="zh-CN" sz="1800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zh-CN" altLang="zh-CN" sz="1800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的元素，返回该元素的迭代器，否则返回</a:t>
            </a:r>
            <a:r>
              <a:rPr lang="en-US" altLang="zh-CN" sz="1800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end()</a:t>
            </a:r>
            <a:r>
              <a:rPr lang="zh-CN" altLang="zh-CN" sz="1800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值。</a:t>
            </a:r>
            <a:endParaRPr lang="zh-CN" altLang="zh-CN" sz="1800" smtClean="0"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upper_bound()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zh-CN" altLang="zh-CN" sz="1800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返回一个迭代器，指向关键字大于</a:t>
            </a:r>
            <a:r>
              <a:rPr lang="en-US" altLang="zh-CN" sz="1800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zh-CN" altLang="zh-CN" sz="1800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的第一个元素。</a:t>
            </a:r>
            <a:endParaRPr lang="zh-CN" altLang="zh-CN" sz="1800" smtClean="0"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lower_bound()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zh-CN" altLang="zh-CN" sz="1800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返回一个迭代器，指向关键字不小于</a:t>
            </a:r>
            <a:r>
              <a:rPr lang="en-US" altLang="zh-CN" sz="1800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zh-CN" altLang="zh-CN" sz="1800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的第一个元素。</a:t>
            </a:r>
            <a:endParaRPr lang="en-US" altLang="zh-CN" sz="1800" smtClean="0"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迭代器</a:t>
            </a:r>
            <a:r>
              <a:rPr lang="zh-CN" altLang="en-US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函数：</a:t>
            </a:r>
            <a:r>
              <a:rPr lang="en-US" altLang="zh-CN" sz="1800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begin()</a:t>
            </a:r>
            <a:r>
              <a:rPr lang="zh-CN" altLang="en-US" sz="1800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1800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end()</a:t>
            </a:r>
            <a:r>
              <a:rPr lang="zh-CN" altLang="en-US" sz="1800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1800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rbegin()</a:t>
            </a:r>
            <a:r>
              <a:rPr lang="zh-CN" altLang="en-US" sz="1800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1800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rend()</a:t>
            </a:r>
            <a:r>
              <a:rPr lang="zh-CN" altLang="en-US" sz="1800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zh-CN" sz="1800" smtClean="0"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500042"/>
            <a:ext cx="7643866" cy="45184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#include &lt;set&gt;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using namespace std;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void main()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{  </a:t>
            </a: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set&lt;int&gt; s;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定义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set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容器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set&lt;int&gt;::iterator it;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定义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set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容器迭代器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it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s.insert(1);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s.insert(3);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s.insert(2);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s.insert(4);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s.insert(2);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printf(" s: ");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for (it=s.begin();it!=s.end();it++)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printf("%d ",*it);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printf("\n");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86050" y="5672096"/>
            <a:ext cx="1500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s:1 2 3 4</a:t>
            </a:r>
            <a:endParaRPr lang="zh-CN" altLang="en-US" sz="2000" smtClean="0">
              <a:solidFill>
                <a:srgbClr val="99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3357554" y="5172030"/>
            <a:ext cx="214314" cy="428628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928670"/>
            <a:ext cx="6643734" cy="41030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r>
              <a:rPr lang="en-US" altLang="zh-CN" sz="1800" smtClean="0">
                <a:solidFill>
                  <a:srgbClr val="0033CC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multiset&lt;int&gt; ms;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定义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multiset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容器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ms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multiset&lt;int&gt;::iterator mit;</a:t>
            </a:r>
            <a:endParaRPr lang="en-US" altLang="zh-CN" sz="1800" smtClean="0">
              <a:solidFill>
                <a:srgbClr val="C0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定义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multiset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容器迭代器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mit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ms.insert(1);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ms.insert(3);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ms.insert(2);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ms.insert(4);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ms.insert(2);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printf("ms: ");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for (mit=ms.begin();mit!=ms.end();mit++)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printf("%d ",*mit);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printf("\n");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28992" y="5715016"/>
            <a:ext cx="1714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/>
              <a:t>ms:1 2 2 3 4</a:t>
            </a:r>
            <a:endParaRPr lang="zh-CN" altLang="zh-CN" sz="2000" smtClean="0"/>
          </a:p>
        </p:txBody>
      </p:sp>
      <p:sp>
        <p:nvSpPr>
          <p:cNvPr id="4" name="下箭头 3"/>
          <p:cNvSpPr/>
          <p:nvPr/>
        </p:nvSpPr>
        <p:spPr>
          <a:xfrm>
            <a:off x="3857620" y="5286388"/>
            <a:ext cx="285752" cy="357190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1285860"/>
            <a:ext cx="8001056" cy="2346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map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multimap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都是映射类模板。映射是实现关键字与值关系的存储结构，可以使用一个关键字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key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来访问相应的数据值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value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在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set/multiset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中的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key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value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都是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key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类型，而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key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value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是一个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pair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类结构。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pair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类结构的声明形如：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910" y="500042"/>
            <a:ext cx="7215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r>
              <a:rPr lang="zh-CN" altLang="zh-CN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）</a:t>
            </a:r>
            <a:r>
              <a:rPr lang="en-US" altLang="zh-CN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zh-CN" altLang="zh-CN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（映射容器）</a:t>
            </a:r>
            <a:r>
              <a:rPr lang="en-US" altLang="zh-CN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 multimap</a:t>
            </a:r>
            <a:r>
              <a:rPr lang="zh-CN" altLang="zh-CN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（多重映射容器）</a:t>
            </a:r>
            <a:endParaRPr lang="zh-CN" altLang="en-US" smtClean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14546" y="3786190"/>
            <a:ext cx="2857520" cy="120032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800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struct pair</a:t>
            </a:r>
            <a:endParaRPr lang="zh-CN" altLang="zh-CN" sz="1800" smtClean="0"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{   T first;</a:t>
            </a:r>
            <a:endParaRPr lang="zh-CN" altLang="zh-CN" sz="1800" smtClean="0"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T second;</a:t>
            </a:r>
            <a:endParaRPr lang="zh-CN" altLang="zh-CN" sz="1800" smtClean="0"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en-US" sz="1800" smtClean="0"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1438" y="1481589"/>
          <a:ext cx="8929718" cy="4662055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2398128"/>
                <a:gridCol w="5145651"/>
                <a:gridCol w="1385939"/>
              </a:tblGrid>
              <a:tr h="369455">
                <a:tc>
                  <a:txBody>
                    <a:bodyPr/>
                    <a:lstStyle/>
                    <a:p>
                      <a:pPr indent="0" algn="just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数据结构</a:t>
                      </a:r>
                      <a:endParaRPr lang="zh-CN" sz="1800" b="1" kern="10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2345" marR="62345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说</a:t>
                      </a:r>
                      <a:r>
                        <a:rPr lang="en-US" sz="1800" b="1" kern="1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明</a:t>
                      </a:r>
                      <a:endParaRPr lang="zh-CN" sz="1800" b="1" kern="10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2345" marR="62345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实现头文件</a:t>
                      </a:r>
                      <a:endParaRPr lang="zh-CN" sz="1800" b="1" kern="10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2345" marR="62345" marT="0" marB="0"/>
                </a:tc>
              </a:tr>
              <a:tr h="369455">
                <a:tc>
                  <a:txBody>
                    <a:bodyPr/>
                    <a:lstStyle/>
                    <a:p>
                      <a:pPr indent="0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栈（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stack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）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2345" marR="62345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后进先出的序列。底层一般用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deque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（默认）或者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list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实现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2345" marR="62345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&lt;stack&gt;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2345" marR="62345" marT="0" marB="0"/>
                </a:tc>
              </a:tr>
              <a:tr h="369455">
                <a:tc>
                  <a:txBody>
                    <a:bodyPr/>
                    <a:lstStyle/>
                    <a:p>
                      <a:pPr indent="0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队列（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queue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）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2345" marR="62345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先进先出的序列。底层一般用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deque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（默认）或者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list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实现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2345" marR="62345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&lt;queue&gt;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2345" marR="62345" marT="0" marB="0"/>
                </a:tc>
              </a:tr>
              <a:tr h="369455">
                <a:tc>
                  <a:txBody>
                    <a:bodyPr/>
                    <a:lstStyle/>
                    <a:p>
                      <a:pPr indent="0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优先队列（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priority_queue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）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2345" marR="62345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元素的进出队顺序由某个谓词或者关系函数决定的一种队列。底层数据结构一般为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vector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（默认）或者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deque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2345" marR="62345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&lt;queue&gt;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2345" marR="62345" marT="0" marB="0"/>
                </a:tc>
              </a:tr>
              <a:tr h="554182">
                <a:tc>
                  <a:txBody>
                    <a:bodyPr/>
                    <a:lstStyle/>
                    <a:p>
                      <a:pPr indent="0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集合（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set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）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多重集合（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multiset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）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2345" marR="62345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由结点组成的红黑树，每个结点都包含着一个元素，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set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中所有元素有序但不重复，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multiset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中所有关键字有序但不重复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2345" marR="62345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&lt;set&gt;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2345" marR="62345" marT="0" marB="0"/>
                </a:tc>
              </a:tr>
              <a:tr h="554182">
                <a:tc>
                  <a:txBody>
                    <a:bodyPr/>
                    <a:lstStyle/>
                    <a:p>
                      <a:pPr indent="0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映射（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map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）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多重映射（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multimap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）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2345" marR="62345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由（关键字，值）对组成的集合，底层数据结构为红黑树，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map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中所有关键字有序但不重复，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multimap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中所有关键字有序但可以重复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2345" marR="62345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&lt;map&gt;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2345" marR="62345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1643050"/>
            <a:ext cx="8286808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map/multimap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利用</a:t>
            </a: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pair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</a:t>
            </a: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&lt;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运算符将所有元素即</a:t>
            </a: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key-value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对按</a:t>
            </a: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key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的升序排列，以红黑树的形式存储，可以根据</a:t>
            </a: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key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快速地找到与之对应的</a:t>
            </a: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value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（查找时间为</a:t>
            </a: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O(log</a:t>
            </a:r>
            <a:r>
              <a:rPr lang="en-US" altLang="zh-CN" sz="22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22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）。</a:t>
            </a:r>
            <a:endParaRPr lang="en-US" altLang="zh-CN" sz="22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200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en-US" altLang="zh-CN" sz="2200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map</a:t>
            </a:r>
            <a:r>
              <a:rPr lang="zh-CN" altLang="zh-CN" sz="2200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中不允许关键字重复出现，支持</a:t>
            </a:r>
            <a:r>
              <a:rPr lang="en-US" altLang="zh-CN" sz="2200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[]</a:t>
            </a:r>
            <a:r>
              <a:rPr lang="zh-CN" altLang="zh-CN" sz="2200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运算符；而</a:t>
            </a:r>
            <a:r>
              <a:rPr lang="en-US" altLang="zh-CN" sz="2200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multimap</a:t>
            </a:r>
            <a:r>
              <a:rPr lang="zh-CN" altLang="zh-CN" sz="2200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中允许关键字重复出现，但不支持</a:t>
            </a:r>
            <a:r>
              <a:rPr lang="en-US" altLang="zh-CN" sz="2200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[]</a:t>
            </a:r>
            <a:r>
              <a:rPr lang="zh-CN" altLang="zh-CN" sz="2200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运算符。</a:t>
            </a:r>
            <a:endParaRPr lang="zh-CN" altLang="zh-CN" sz="2200" smtClean="0">
              <a:solidFill>
                <a:srgbClr val="99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857232"/>
            <a:ext cx="6572296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map/multimap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的主要成员函数如下：</a:t>
            </a:r>
            <a:endParaRPr lang="zh-CN" altLang="zh-CN" sz="22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1472" y="1428736"/>
            <a:ext cx="7715304" cy="38318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empty()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zh-CN" altLang="zh-CN" sz="1800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判断容器是否为空。</a:t>
            </a:r>
            <a:endParaRPr lang="zh-CN" altLang="zh-CN" sz="1800" smtClean="0"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size()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zh-CN" altLang="zh-CN" sz="1800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返回容器中实际元素个数。</a:t>
            </a:r>
            <a:endParaRPr lang="zh-CN" altLang="zh-CN" sz="1800" smtClean="0"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map[key]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zh-CN" altLang="zh-CN" sz="1800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返回关键字为</a:t>
            </a:r>
            <a:r>
              <a:rPr lang="en-US" altLang="zh-CN" sz="1800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key</a:t>
            </a:r>
            <a:r>
              <a:rPr lang="zh-CN" altLang="zh-CN" sz="1800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的元素的引用，如果不存在这样的关键字，则以</a:t>
            </a:r>
            <a:r>
              <a:rPr lang="en-US" altLang="zh-CN" sz="1800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key</a:t>
            </a:r>
            <a:r>
              <a:rPr lang="zh-CN" altLang="zh-CN" sz="1800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作为关键字插入一个元素（不适合</a:t>
            </a:r>
            <a:r>
              <a:rPr lang="en-US" altLang="zh-CN" sz="1800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multimap</a:t>
            </a:r>
            <a:r>
              <a:rPr lang="zh-CN" altLang="zh-CN" sz="1800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）。</a:t>
            </a:r>
            <a:endParaRPr lang="zh-CN" altLang="zh-CN" sz="1800" smtClean="0"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insert(elem)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zh-CN" altLang="zh-CN" sz="1800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插入一个元素</a:t>
            </a:r>
            <a:r>
              <a:rPr lang="en-US" altLang="zh-CN" sz="1800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elem</a:t>
            </a:r>
            <a:r>
              <a:rPr lang="zh-CN" altLang="zh-CN" sz="1800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并返回该元素的位置。</a:t>
            </a:r>
            <a:endParaRPr lang="zh-CN" altLang="zh-CN" sz="1800" smtClean="0"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clear()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zh-CN" altLang="zh-CN" sz="1800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删除所有元素。</a:t>
            </a:r>
            <a:endParaRPr lang="zh-CN" altLang="zh-CN" sz="1800" smtClean="0"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find()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zh-CN" altLang="zh-CN" sz="1800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在容器中查找元素。</a:t>
            </a:r>
            <a:endParaRPr lang="zh-CN" altLang="zh-CN" sz="1800" smtClean="0"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count()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zh-CN" altLang="zh-CN" sz="1800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容器中指定关键字的元素个数（</a:t>
            </a:r>
            <a:r>
              <a:rPr lang="en-US" altLang="zh-CN" sz="1800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map</a:t>
            </a:r>
            <a:r>
              <a:rPr lang="zh-CN" altLang="zh-CN" sz="1800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中只有</a:t>
            </a:r>
            <a:r>
              <a:rPr lang="en-US" altLang="zh-CN" sz="1800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1800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或者</a:t>
            </a:r>
            <a:r>
              <a:rPr lang="en-US" altLang="zh-CN" sz="1800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1800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）。</a:t>
            </a:r>
            <a:endParaRPr lang="en-US" altLang="zh-CN" sz="1800" smtClean="0"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迭代器</a:t>
            </a:r>
            <a:r>
              <a:rPr lang="zh-CN" altLang="en-US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函数：</a:t>
            </a:r>
            <a:r>
              <a:rPr lang="en-US" altLang="zh-CN" sz="1800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begin()</a:t>
            </a:r>
            <a:r>
              <a:rPr lang="zh-CN" altLang="en-US" sz="1800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1800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end()</a:t>
            </a:r>
            <a:r>
              <a:rPr lang="zh-CN" altLang="en-US" sz="1800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1800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rbegin()</a:t>
            </a:r>
            <a:r>
              <a:rPr lang="zh-CN" altLang="en-US" sz="1800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1800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rend()</a:t>
            </a:r>
            <a:r>
              <a:rPr lang="zh-CN" altLang="en-US" sz="1800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zh-CN" sz="1800" smtClean="0"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1285860"/>
            <a:ext cx="82868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在</a:t>
            </a: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map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中修改元素非常简单，这是因为</a:t>
            </a: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map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容器已经对</a:t>
            </a: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[]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运算符进行了重载。例如：</a:t>
            </a:r>
            <a:endParaRPr lang="zh-CN" altLang="zh-CN" sz="22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0034" y="2714620"/>
            <a:ext cx="8215370" cy="13388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map&lt;char,int&gt; mymap;	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	   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定义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map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容器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mymap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，其元素类型为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pair&lt;char,int&gt;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mymap['a'] = 1;   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或者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mymap.insert(pair&lt;char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int&gt;('a',1) );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1428736"/>
            <a:ext cx="80724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获得</a:t>
            </a:r>
            <a:r>
              <a:rPr lang="en-US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map</a:t>
            </a:r>
            <a:r>
              <a:rPr lang="zh-CN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中一个值的最简单方法如下：</a:t>
            </a:r>
            <a:endParaRPr lang="en-US" altLang="zh-CN" sz="200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000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en-US" altLang="zh-CN" sz="1800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int ans = mymap['a'];</a:t>
            </a:r>
            <a:endParaRPr lang="zh-CN" altLang="zh-CN" sz="1800" smtClean="0">
              <a:solidFill>
                <a:srgbClr val="99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zh-CN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只有当</a:t>
            </a:r>
            <a:r>
              <a:rPr lang="en-US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map</a:t>
            </a:r>
            <a:r>
              <a:rPr lang="zh-CN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中有这个关键字（</a:t>
            </a:r>
            <a:r>
              <a:rPr lang="en-US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en-US" altLang="zh-CN" sz="20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zh-CN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）时才会成功，否则会自动插入一个元素，值为初始化值。可以使用</a:t>
            </a:r>
            <a:r>
              <a:rPr lang="en-US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find() </a:t>
            </a:r>
            <a:r>
              <a:rPr lang="zh-CN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方法来发现一个关键字是否存在。</a:t>
            </a:r>
            <a:endParaRPr lang="zh-CN" altLang="zh-CN" sz="200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622" y="908665"/>
            <a:ext cx="8001056" cy="43858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#include &lt;map&gt;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using namespace std;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void main()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{  </a:t>
            </a: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map&lt;char,int&gt; mymap;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定义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map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容器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mymap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8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mymap.insert(pair&lt;char,int&gt;('a',1));</a:t>
            </a:r>
            <a:endParaRPr lang="en-US" altLang="zh-CN" sz="1800" smtClean="0">
              <a:solidFill>
                <a:srgbClr val="008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8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插入方式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mymap.insert(map&lt;char,int&gt;::value_type('b',2));</a:t>
            </a:r>
            <a:endParaRPr lang="en-US" altLang="zh-CN" sz="1800" smtClean="0">
              <a:solidFill>
                <a:srgbClr val="99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插入方式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mymap['c']=3;										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插入方式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map&lt;char,int&gt;::iterator it;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for(it=mymap.begin();it!=mymap.end();it++)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	printf("[%c,%d] ",it-&gt;first,it-&gt;second);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printf("\n");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33CC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 smtClean="0">
              <a:solidFill>
                <a:srgbClr val="0033CC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5984" y="5429264"/>
            <a:ext cx="2857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[a,1] [b,2] [c,3]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3428992" y="5000636"/>
            <a:ext cx="285752" cy="35719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500042"/>
            <a:ext cx="2571768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Consolas" panose="020B0609020204030204" pitchFamily="49" charset="0"/>
                <a:ea typeface="华文中宋" panose="02010600040101010101" pitchFamily="2" charset="-122"/>
                <a:cs typeface="Consolas" panose="020B0609020204030204" pitchFamily="49" charset="0"/>
              </a:rPr>
              <a:t>3. </a:t>
            </a:r>
            <a:r>
              <a:rPr lang="zh-CN" altLang="zh-CN" smtClean="0">
                <a:solidFill>
                  <a:srgbClr val="FF0000"/>
                </a:solidFill>
                <a:latin typeface="Consolas" panose="020B0609020204030204" pitchFamily="49" charset="0"/>
                <a:ea typeface="华文中宋" panose="02010600040101010101" pitchFamily="2" charset="-122"/>
                <a:cs typeface="Consolas" panose="020B0609020204030204" pitchFamily="49" charset="0"/>
              </a:rPr>
              <a:t>适配器容器</a:t>
            </a:r>
            <a:endParaRPr lang="zh-CN" altLang="zh-CN" smtClean="0">
              <a:solidFill>
                <a:srgbClr val="FF0000"/>
              </a:solidFill>
              <a:latin typeface="Consolas" panose="020B0609020204030204" pitchFamily="49" charset="0"/>
              <a:ea typeface="华文中宋" panose="0201060004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5786" y="1357298"/>
            <a:ext cx="81439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2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</a:t>
            </a:r>
            <a:r>
              <a:rPr lang="en-US" altLang="zh-CN" sz="22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stack</a:t>
            </a:r>
            <a:r>
              <a:rPr lang="zh-CN" altLang="zh-CN" sz="22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（栈容器）</a:t>
            </a:r>
            <a:endParaRPr lang="zh-CN" altLang="zh-CN" sz="220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它是一个栈类模板，和数据结构中的栈一样，具有后进先出的特点。栈容器默认的底层容器是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deque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。也可以指定其他底层容器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例如，以下语句指定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myst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栈的底层容器为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vector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43042" y="3720116"/>
            <a:ext cx="6215106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stack&lt;string,vector&lt;string&gt; &gt; myst;	</a:t>
            </a:r>
            <a:endParaRPr lang="en-US" altLang="zh-CN" sz="1800" smtClean="0">
              <a:solidFill>
                <a:srgbClr val="0066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          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第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个参数指定底层容器为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vector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3627783"/>
            <a:ext cx="7143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 </a:t>
            </a:r>
            <a:r>
              <a:rPr lang="zh-CN" altLang="en-US" sz="22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注意：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stack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容器没有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begin()/end()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rbegin()/rend()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这样的用于迭代器的成员函数。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5786" y="500042"/>
            <a:ext cx="69294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stack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容器主要的成员函数如下：</a:t>
            </a:r>
            <a:endParaRPr lang="zh-CN" altLang="en-US" sz="22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786" y="1259175"/>
            <a:ext cx="5072098" cy="21698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empty()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zh-CN" altLang="zh-CN" sz="1800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判断栈容器是否为空。</a:t>
            </a:r>
            <a:endParaRPr lang="zh-CN" altLang="zh-CN" sz="1800" smtClean="0"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size()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zh-CN" altLang="zh-CN" sz="1800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返回栈容器中实际元素个数。</a:t>
            </a:r>
            <a:endParaRPr lang="zh-CN" altLang="zh-CN" sz="1800" smtClean="0"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push(elem)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zh-CN" altLang="zh-CN" sz="1800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元素</a:t>
            </a:r>
            <a:r>
              <a:rPr lang="en-US" altLang="zh-CN" sz="1800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elem</a:t>
            </a:r>
            <a:r>
              <a:rPr lang="zh-CN" altLang="zh-CN" sz="1800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进栈。</a:t>
            </a:r>
            <a:endParaRPr lang="zh-CN" altLang="zh-CN" sz="1800" smtClean="0"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top()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zh-CN" altLang="zh-CN" sz="1800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返回栈顶元素。</a:t>
            </a:r>
            <a:endParaRPr lang="zh-CN" altLang="zh-CN" sz="1800" smtClean="0"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pop()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zh-CN" altLang="zh-CN" sz="1800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元素出栈。</a:t>
            </a:r>
            <a:endParaRPr lang="zh-CN" altLang="zh-CN" sz="1800" smtClean="0"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1000108"/>
            <a:ext cx="7643866" cy="438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80000" bIns="18000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#include &lt;stack&gt;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using namespace std;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void main()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{  </a:t>
            </a: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stack&lt;int&gt; st;</a:t>
            </a:r>
            <a:endParaRPr lang="zh-CN" altLang="zh-CN" sz="1800" smtClean="0">
              <a:solidFill>
                <a:srgbClr val="C0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33CC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st.push(1); st.push(2); st.push(3);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printf("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栈顶元素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: %d\n",st.top());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printf("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出栈顺序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: ");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while (!st.empty()) 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栈不空时出栈所有元素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{	printf("%d ",st.top());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st.pop() 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printf("\n");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33CC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 smtClean="0">
              <a:solidFill>
                <a:srgbClr val="0033CC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1357298"/>
            <a:ext cx="7572428" cy="2085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2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sz="2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2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queue</a:t>
            </a:r>
            <a:r>
              <a:rPr lang="zh-CN" altLang="zh-CN" sz="2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（队列容器）</a:t>
            </a:r>
            <a:endParaRPr lang="zh-CN" altLang="zh-CN" sz="220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2000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它是一个队列类模板，和数据结构中的队列一样，具有先进先出的特点。不允许顺序遍历，没有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begin()/end()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rbegin()/rend()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这样的用于迭代器的成员函数。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1285860"/>
            <a:ext cx="60722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主要的成员函数如下：</a:t>
            </a:r>
            <a:endParaRPr lang="zh-CN" altLang="zh-CN" sz="22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5786" y="1857364"/>
            <a:ext cx="7143800" cy="25853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empty()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zh-CN" altLang="zh-CN" sz="1800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判断队列容器是否为空。</a:t>
            </a:r>
            <a:endParaRPr lang="zh-CN" altLang="zh-CN" sz="1800" smtClean="0"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size()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zh-CN" altLang="zh-CN" sz="1800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返回队列容器中实际元素个数。</a:t>
            </a:r>
            <a:endParaRPr lang="zh-CN" altLang="zh-CN" sz="1800" smtClean="0"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front()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zh-CN" altLang="zh-CN" sz="1800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返回队头元素。</a:t>
            </a:r>
            <a:endParaRPr lang="zh-CN" altLang="zh-CN" sz="1800" smtClean="0"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back()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zh-CN" altLang="zh-CN" sz="1800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返回队尾元素。</a:t>
            </a:r>
            <a:endParaRPr lang="zh-CN" altLang="zh-CN" sz="1800" smtClean="0"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push(elem)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zh-CN" altLang="zh-CN" sz="1800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元素</a:t>
            </a:r>
            <a:r>
              <a:rPr lang="en-US" altLang="zh-CN" sz="1800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elem</a:t>
            </a:r>
            <a:r>
              <a:rPr lang="zh-CN" altLang="zh-CN" sz="1800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进队。</a:t>
            </a:r>
            <a:endParaRPr lang="zh-CN" altLang="zh-CN" sz="1800" smtClean="0"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pop()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zh-CN" altLang="zh-CN" sz="1800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元素出队。</a:t>
            </a:r>
            <a:endParaRPr lang="zh-CN" altLang="zh-CN" sz="1800" smtClean="0"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1500174"/>
            <a:ext cx="764386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为此，使用</a:t>
            </a: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STL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时必须将下面的语句插入到源代码文件开头：</a:t>
            </a:r>
            <a:endParaRPr lang="zh-CN" altLang="zh-CN" sz="22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200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en-US" altLang="zh-CN" sz="2000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using namespace std;</a:t>
            </a:r>
            <a:endParaRPr lang="zh-CN" altLang="zh-CN" sz="2000" smtClean="0">
              <a:solidFill>
                <a:srgbClr val="99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这样直接把程序代码定位到</a:t>
            </a: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std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命名空间中。</a:t>
            </a:r>
            <a:endParaRPr lang="zh-CN" altLang="zh-CN" sz="22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24" y="1214422"/>
            <a:ext cx="7572428" cy="46569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#include &lt;queue&gt;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using namespace std;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void main()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{  </a:t>
            </a:r>
            <a:r>
              <a:rPr lang="en-US" altLang="zh-CN" sz="1800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queue&lt;int&gt; qu;</a:t>
            </a:r>
            <a:endParaRPr lang="zh-CN" altLang="zh-CN" sz="1800" smtClean="0">
              <a:solidFill>
                <a:srgbClr val="99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qu.push(1); qu.push(2); qu.push(3);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printf("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队头元素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: %d\n",qu.front());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printf("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队尾元素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: %d\n",qu.back());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printf("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出队顺序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: ");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while (!qu.empty())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出队所有元素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{	printf("%d ",qu.front());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qu.pop();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printf("\n");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1285860"/>
            <a:ext cx="7572428" cy="2746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22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zh-CN" sz="22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</a:t>
            </a:r>
            <a:r>
              <a:rPr lang="en-US" altLang="zh-CN" sz="22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priority_queue</a:t>
            </a:r>
            <a:r>
              <a:rPr lang="zh-CN" altLang="zh-CN" sz="22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（优先队列容器）</a:t>
            </a:r>
            <a:endParaRPr lang="zh-CN" altLang="zh-CN" sz="2200" smtClean="0">
              <a:solidFill>
                <a:srgbClr val="FF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2200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它是一个优先队列类模板。优先队列是一种具有受限访问操作的存储结构，元素可以以任意顺序进入优先队列。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一旦元素在优先队列容器中，出队操作将出队列</a:t>
            </a:r>
            <a:r>
              <a:rPr lang="zh-CN" altLang="zh-CN" sz="2000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最高优先级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元素。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1357298"/>
            <a:ext cx="66437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主要的成员函数如下：</a:t>
            </a:r>
            <a:endParaRPr lang="zh-CN" altLang="zh-CN" sz="22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1928802"/>
            <a:ext cx="6786610" cy="23683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empty()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zh-CN" altLang="zh-CN" sz="1800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判断优先队列容器是否为空。</a:t>
            </a:r>
            <a:endParaRPr lang="zh-CN" altLang="zh-CN" sz="1800" smtClean="0"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size()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zh-CN" altLang="zh-CN" sz="1800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返回优先队列容器中实际元素个数。</a:t>
            </a:r>
            <a:endParaRPr lang="zh-CN" altLang="zh-CN" sz="1800" smtClean="0"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push(elem)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zh-CN" altLang="zh-CN" sz="1800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元素</a:t>
            </a:r>
            <a:r>
              <a:rPr lang="en-US" altLang="zh-CN" sz="1800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elem</a:t>
            </a:r>
            <a:r>
              <a:rPr lang="zh-CN" altLang="zh-CN" sz="1800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进队。</a:t>
            </a:r>
            <a:endParaRPr lang="zh-CN" altLang="zh-CN" sz="1800" smtClean="0"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top()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zh-CN" altLang="zh-CN" sz="1800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获取队头元素。</a:t>
            </a:r>
            <a:endParaRPr lang="zh-CN" altLang="zh-CN" sz="1800" smtClean="0"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pop()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zh-CN" altLang="zh-CN" sz="1800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元素出队。</a:t>
            </a:r>
            <a:endParaRPr lang="zh-CN" altLang="zh-CN" sz="1800" smtClean="0"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24" y="1357298"/>
            <a:ext cx="7358114" cy="438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#include &lt;queue&gt;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using namespace std;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void main()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{   priority_queue&lt;int&gt; qu;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qu.push(3); qu.push(1); qu.push(2);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printf("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队头元素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: %d\n",qu.top());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printf("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出队顺序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: ");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while (!qu.empty())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出队所有元素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{	printf("%d ",qu.top());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qu.pop();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printf("\n");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500042"/>
            <a:ext cx="5572164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1.3.3 STL</a:t>
            </a:r>
            <a:r>
              <a:rPr lang="zh-CN" altLang="zh-CN" sz="28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在算法设计中的应用</a:t>
            </a:r>
            <a:endParaRPr lang="zh-CN" altLang="zh-CN" sz="2800" smtClean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910" y="2143116"/>
            <a:ext cx="814393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算法设计重要步骤是设计数据的存储结构，除非特别指定，程序员可以采用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STL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中的容器存放主数据，选择何种容器不仅要考虑数据的类型，还有考虑数据的处理过程。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例如，字符串可以采用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string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或者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vector&lt;char&gt;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来存储，链表可以采用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list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来存储。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1428736"/>
            <a:ext cx="2643206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Consolas" panose="020B0609020204030204" pitchFamily="49" charset="0"/>
                <a:ea typeface="华文中宋" panose="02010600040101010101" pitchFamily="2" charset="-122"/>
                <a:cs typeface="Consolas" panose="020B0609020204030204" pitchFamily="49" charset="0"/>
              </a:rPr>
              <a:t>1. </a:t>
            </a:r>
            <a:r>
              <a:rPr lang="zh-CN" altLang="zh-CN" smtClean="0">
                <a:solidFill>
                  <a:srgbClr val="FF0000"/>
                </a:solidFill>
                <a:latin typeface="Consolas" panose="020B0609020204030204" pitchFamily="49" charset="0"/>
                <a:ea typeface="华文中宋" panose="02010600040101010101" pitchFamily="2" charset="-122"/>
                <a:cs typeface="Consolas" panose="020B0609020204030204" pitchFamily="49" charset="0"/>
              </a:rPr>
              <a:t>存放主数据</a:t>
            </a:r>
            <a:endParaRPr lang="zh-CN" altLang="zh-CN" smtClean="0">
              <a:solidFill>
                <a:srgbClr val="FF0000"/>
              </a:solidFill>
              <a:latin typeface="Consolas" panose="020B0609020204030204" pitchFamily="49" charset="0"/>
              <a:ea typeface="华文中宋" panose="02010600040101010101" pitchFamily="2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1500174"/>
            <a:ext cx="800105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2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【例</a:t>
            </a:r>
            <a:r>
              <a:rPr lang="en-US" altLang="zh-CN" sz="22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1.11</a:t>
            </a:r>
            <a:r>
              <a:rPr lang="zh-CN" altLang="zh-CN" sz="22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】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有一段英文由若干单词组成，单词之间用一个空格分隔。编写程序提取其中的所有单词。</a:t>
            </a:r>
            <a:endParaRPr lang="zh-CN" altLang="zh-CN" sz="22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200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</a:t>
            </a:r>
            <a:r>
              <a:rPr lang="zh-CN" altLang="zh-CN" sz="22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解：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这里的主数据是一段英文，采用</a:t>
            </a: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string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字符串</a:t>
            </a:r>
            <a:r>
              <a:rPr lang="en-US" altLang="zh-CN" sz="22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str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存储它，最后提取的单词采用</a:t>
            </a: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vector&lt;string&gt;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容器</a:t>
            </a: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words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存储。</a:t>
            </a:r>
            <a:endParaRPr lang="zh-CN" altLang="zh-CN" sz="22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500042"/>
            <a:ext cx="8501122" cy="590349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#include &lt;iostream&gt;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#include &lt;string&gt;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#include &lt;vector&gt;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using namespace std;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void </a:t>
            </a: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solve(string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str,vector&lt;string&gt; &amp;words) 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产生所有单词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words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{  string w;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int i=0;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int j=str.find(" ");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查找第一个空格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while (j!=-1)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找到单词后循环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{	w=str.substr(i,j-i);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提取一个单词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words.push_back(w);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单词添加到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words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i=j+1;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j=str.find(" ",i);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查找下一个空格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if (i&lt;str.length()-1)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处理最后一个单词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{	w=str.substr(i);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提取最后一个单词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words.push_back(w);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最后单词添加到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words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66"/>
            <a:ext cx="7643866" cy="31393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void main() 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{  </a:t>
            </a: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string str="The following code computes the </a:t>
            </a:r>
            <a:endParaRPr lang="en-US" altLang="zh-CN" sz="1800" smtClean="0">
              <a:solidFill>
                <a:srgbClr val="C0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	intersection of two arrays";</a:t>
            </a:r>
            <a:endParaRPr lang="zh-CN" altLang="zh-CN" sz="1800" smtClean="0">
              <a:solidFill>
                <a:srgbClr val="C0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vector&lt;string&gt; words;</a:t>
            </a:r>
            <a:endParaRPr lang="zh-CN" altLang="zh-CN" sz="1800" smtClean="0">
              <a:solidFill>
                <a:srgbClr val="99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solve(str,words);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cout &lt;&lt; "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所有的单词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:" &lt;&lt; endl;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输出结果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vector&lt;string&gt;::iterator it;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for (it=words.begin();it!=words.end();++it)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cout &lt;&lt; "  " &lt;&lt; *it &lt;&lt; endl;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28926" y="3643314"/>
            <a:ext cx="2857520" cy="2554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zh-CN" sz="1600" smtClean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所有的单词</a:t>
            </a:r>
            <a:r>
              <a:rPr lang="en-US" altLang="zh-CN" sz="1600" smtClean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:</a:t>
            </a:r>
            <a:endParaRPr lang="zh-CN" altLang="zh-CN" sz="1600" smtClean="0">
              <a:solidFill>
                <a:schemeClr val="tx1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The</a:t>
            </a:r>
            <a:endParaRPr lang="zh-CN" altLang="zh-CN" sz="16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following</a:t>
            </a:r>
            <a:endParaRPr lang="zh-CN" altLang="zh-CN" sz="16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code</a:t>
            </a:r>
            <a:endParaRPr lang="zh-CN" altLang="zh-CN" sz="16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computes</a:t>
            </a:r>
            <a:endParaRPr lang="zh-CN" altLang="zh-CN" sz="16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the</a:t>
            </a:r>
            <a:endParaRPr lang="zh-CN" altLang="zh-CN" sz="16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intersection</a:t>
            </a:r>
            <a:endParaRPr lang="zh-CN" altLang="zh-CN" sz="16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of</a:t>
            </a:r>
            <a:endParaRPr lang="zh-CN" altLang="zh-CN" sz="16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two</a:t>
            </a:r>
            <a:endParaRPr lang="zh-CN" altLang="zh-CN" sz="16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arrays</a:t>
            </a:r>
            <a:endParaRPr lang="zh-CN" altLang="zh-CN" sz="16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左弧形箭头 3"/>
          <p:cNvSpPr/>
          <p:nvPr/>
        </p:nvSpPr>
        <p:spPr>
          <a:xfrm>
            <a:off x="2357422" y="3429000"/>
            <a:ext cx="357190" cy="785818"/>
          </a:xfrm>
          <a:prstGeom prst="curv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1928802"/>
            <a:ext cx="80724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在算法设计中，有时需要存放一些临时数据。通常的情况是，如果后存入的元素先处理，可以使用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stack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栈容器；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如果先存入的元素先处理，可以使用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queue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队列容器；如果元素处理顺序按某个优先级进行，可以使用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priority_queue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优先队列容器。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8662" y="1071546"/>
            <a:ext cx="3071834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Consolas" panose="020B0609020204030204" pitchFamily="49" charset="0"/>
                <a:ea typeface="华文中宋" panose="02010600040101010101" pitchFamily="2" charset="-122"/>
                <a:cs typeface="Consolas" panose="020B0609020204030204" pitchFamily="49" charset="0"/>
              </a:rPr>
              <a:t>2. </a:t>
            </a:r>
            <a:r>
              <a:rPr lang="zh-CN" altLang="zh-CN" smtClean="0">
                <a:solidFill>
                  <a:srgbClr val="FF0000"/>
                </a:solidFill>
                <a:latin typeface="Consolas" panose="020B0609020204030204" pitchFamily="49" charset="0"/>
                <a:ea typeface="华文中宋" panose="02010600040101010101" pitchFamily="2" charset="-122"/>
                <a:cs typeface="Consolas" panose="020B0609020204030204" pitchFamily="49" charset="0"/>
              </a:rPr>
              <a:t>存放临时数据</a:t>
            </a:r>
            <a:endParaRPr lang="zh-CN" altLang="zh-CN" smtClean="0">
              <a:solidFill>
                <a:srgbClr val="FF0000"/>
              </a:solidFill>
              <a:latin typeface="Consolas" panose="020B0609020204030204" pitchFamily="49" charset="0"/>
              <a:ea typeface="华文中宋" panose="02010600040101010101" pitchFamily="2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1071546"/>
            <a:ext cx="8001056" cy="2485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zh-CN" altLang="zh-CN" sz="22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【例</a:t>
            </a:r>
            <a:r>
              <a:rPr lang="en-US" altLang="zh-CN" sz="22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1.12</a:t>
            </a:r>
            <a:r>
              <a:rPr lang="zh-CN" altLang="zh-CN" sz="22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】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设计一个算法，判断一个含有</a:t>
            </a: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()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[]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{}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三种类型括号的表达式中所有括号是否匹配。</a:t>
            </a:r>
            <a:endParaRPr lang="zh-CN" altLang="zh-CN" sz="22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200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2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解：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这里的主数据是一个字符串表达式，采用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string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字符串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str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存储它。在判断括号是否匹配时需要用到一个栈（因为每个右括号都是和前面最近的左括号匹配），采用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stack&lt;char&gt;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容器作为</a:t>
            </a:r>
            <a:r>
              <a:rPr lang="zh-CN" altLang="zh-CN" sz="2000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栈</a:t>
            </a:r>
            <a:r>
              <a:rPr lang="zh-CN" altLang="zh-CN" sz="2000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2000" smtClean="0"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1214422"/>
            <a:ext cx="3143272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Consolas" panose="020B0609020204030204" pitchFamily="49" charset="0"/>
                <a:ea typeface="华文中宋" panose="02010600040101010101" pitchFamily="2" charset="-122"/>
                <a:cs typeface="Consolas" panose="020B0609020204030204" pitchFamily="49" charset="0"/>
              </a:rPr>
              <a:t>2. </a:t>
            </a:r>
            <a:r>
              <a:rPr lang="zh-CN" altLang="zh-CN" smtClean="0">
                <a:solidFill>
                  <a:srgbClr val="FF0000"/>
                </a:solidFill>
                <a:latin typeface="Consolas" panose="020B0609020204030204" pitchFamily="49" charset="0"/>
                <a:ea typeface="华文中宋" panose="02010600040101010101" pitchFamily="2" charset="-122"/>
                <a:cs typeface="Consolas" panose="020B0609020204030204" pitchFamily="49" charset="0"/>
              </a:rPr>
              <a:t>什么是</a:t>
            </a:r>
            <a:r>
              <a:rPr lang="en-US" altLang="zh-CN" smtClean="0">
                <a:solidFill>
                  <a:srgbClr val="FF0000"/>
                </a:solidFill>
                <a:latin typeface="Consolas" panose="020B0609020204030204" pitchFamily="49" charset="0"/>
                <a:ea typeface="华文中宋" panose="02010600040101010101" pitchFamily="2" charset="-122"/>
                <a:cs typeface="Consolas" panose="020B0609020204030204" pitchFamily="49" charset="0"/>
              </a:rPr>
              <a:t>STL</a:t>
            </a:r>
            <a:r>
              <a:rPr lang="zh-CN" altLang="zh-CN" smtClean="0">
                <a:solidFill>
                  <a:srgbClr val="FF0000"/>
                </a:solidFill>
                <a:latin typeface="Consolas" panose="020B0609020204030204" pitchFamily="49" charset="0"/>
                <a:ea typeface="华文中宋" panose="02010600040101010101" pitchFamily="2" charset="-122"/>
                <a:cs typeface="Consolas" panose="020B0609020204030204" pitchFamily="49" charset="0"/>
              </a:rPr>
              <a:t>算法</a:t>
            </a:r>
            <a:endParaRPr lang="zh-CN" altLang="zh-CN" smtClean="0">
              <a:solidFill>
                <a:srgbClr val="FF0000"/>
              </a:solidFill>
              <a:latin typeface="Consolas" panose="020B0609020204030204" pitchFamily="49" charset="0"/>
              <a:ea typeface="华文中宋" panose="0201060004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5786" y="1785926"/>
            <a:ext cx="7643866" cy="3077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STL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算法是用来操作容器中数据的模板函数，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STL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提供了大约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100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个实现算法的模版函数。例如，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STL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用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sort()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来对一个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vector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中的数据进行排序，用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find()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来搜索一个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list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中的对象。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STL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算法部分主要由头文件</a:t>
            </a:r>
            <a:r>
              <a:rPr lang="en-US" altLang="zh-CN" sz="2000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&lt;algorithm&gt;</a:t>
            </a:r>
            <a:r>
              <a:rPr lang="zh-CN" altLang="zh-CN" sz="2000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000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&lt;numeric&gt;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2000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&lt;functional&gt;</a:t>
            </a:r>
            <a:r>
              <a:rPr lang="zh-CN" altLang="zh-CN" sz="2000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组成。</a:t>
            </a:r>
            <a:endParaRPr lang="zh-CN" altLang="zh-CN" sz="2000" smtClean="0"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500042"/>
            <a:ext cx="8001056" cy="49339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#include &lt;iostream&gt;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#include &lt;stack&gt;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#include &lt;string&gt;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using namespace std;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bool solve(string str)	    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判断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str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中括号是否匹配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{  </a:t>
            </a:r>
            <a:r>
              <a:rPr lang="en-US" altLang="zh-CN" sz="1800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stack&lt;char&gt; st;</a:t>
            </a:r>
            <a:endParaRPr lang="zh-CN" altLang="zh-CN" sz="1800" smtClean="0">
              <a:solidFill>
                <a:srgbClr val="99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33CC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int i=0;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while (i&lt;str.length())	    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扫描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str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的所有字符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{	if (str[i]=='(' || str[i]=='[' || str[i]=='{')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   st.push(str[i]);	    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所有左括号进栈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else if (str[i]==')')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当前字符为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')'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{   if (st.top()!='(')    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若栈顶不是匹配的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'('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，返回假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	return false;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    else		    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若栈顶是匹配的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'('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，退栈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	st.pop();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642918"/>
            <a:ext cx="8429684" cy="576499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180000" bIns="18000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else if (str[i]==']')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当前字符为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']'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{  if (st.top()!='[')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若栈顶不是匹配的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'['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，返回假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	return false;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   else	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若栈顶是匹配的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'['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，退栈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	st.pop();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else if (str[i]=='}')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当前字符为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'}'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{   if (st.top()!='{')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若栈顶不是匹配的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'{'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，返回假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	return false;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    else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若栈顶是匹配的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'{'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，退栈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	st.pop();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i++;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if (st.empty())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//str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处理完毕并且栈空返回真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return true;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else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return false;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否则返回假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428604"/>
            <a:ext cx="8072494" cy="40302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44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void main() 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{  cout &lt;&lt; "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求解结果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:" &lt;&lt; endl;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string str="(a+[b-c]+d)";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cout &lt;&lt; "  " &lt;&lt; str &lt;&lt; 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  (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solve(str)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?"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中括号匹配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":"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中括号不匹配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") &lt;&lt; endl;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str="(a+[b-c}+d)";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cout &lt;&lt; "  " &lt;&lt; str &lt;&lt; 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  (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solve(str)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?"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中括号匹配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":"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中括号不匹配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") &lt;&lt; endl;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00232" y="5078568"/>
            <a:ext cx="3571900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(a+[b-c]+d)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中括号匹配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(a+[b-c}+d)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中括号不匹配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3571868" y="4578502"/>
            <a:ext cx="214314" cy="428628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0100" y="1857364"/>
            <a:ext cx="74295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可以使用</a:t>
            </a: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map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容器或者哈希表容器检测数据元素是否唯一</a:t>
            </a:r>
            <a:r>
              <a:rPr lang="zh-CN" altLang="en-US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或者存放累计个数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zh-CN" sz="22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1538" y="1071546"/>
            <a:ext cx="4071966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Consolas" panose="020B0609020204030204" pitchFamily="49" charset="0"/>
                <a:ea typeface="华文中宋" panose="02010600040101010101" pitchFamily="2" charset="-122"/>
                <a:cs typeface="Consolas" panose="020B0609020204030204" pitchFamily="49" charset="0"/>
              </a:rPr>
              <a:t>3. </a:t>
            </a:r>
            <a:r>
              <a:rPr lang="zh-CN" altLang="zh-CN" smtClean="0">
                <a:solidFill>
                  <a:srgbClr val="FF0000"/>
                </a:solidFill>
                <a:latin typeface="Consolas" panose="020B0609020204030204" pitchFamily="49" charset="0"/>
                <a:ea typeface="华文中宋" panose="02010600040101010101" pitchFamily="2" charset="-122"/>
                <a:cs typeface="Consolas" panose="020B0609020204030204" pitchFamily="49" charset="0"/>
              </a:rPr>
              <a:t>检测数据元素的唯一性</a:t>
            </a:r>
            <a:endParaRPr lang="zh-CN" altLang="zh-CN" smtClean="0">
              <a:solidFill>
                <a:srgbClr val="FF0000"/>
              </a:solidFill>
              <a:latin typeface="Consolas" panose="020B0609020204030204" pitchFamily="49" charset="0"/>
              <a:ea typeface="华文中宋" panose="02010600040101010101" pitchFamily="2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1131404"/>
            <a:ext cx="7929618" cy="4377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zh-CN" altLang="zh-CN" sz="22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【例</a:t>
            </a:r>
            <a:r>
              <a:rPr lang="en-US" altLang="zh-CN" sz="22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1.13</a:t>
            </a:r>
            <a:r>
              <a:rPr lang="zh-CN" altLang="zh-CN" sz="22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】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设计一个算法判断字符串</a:t>
            </a: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str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中每个字符是否唯一。如，</a:t>
            </a: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"abc"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的每个字符是唯一的，算法返回</a:t>
            </a: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true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，而</a:t>
            </a: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"accb"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的中字符</a:t>
            </a: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'c'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不是唯一的，算法返回</a:t>
            </a: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false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zh-CN" sz="22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200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2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解：</a:t>
            </a:r>
            <a:r>
              <a:rPr lang="zh-CN" altLang="zh-CN" sz="2000" smtClean="0">
                <a:solidFill>
                  <a:srgbClr val="008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设计</a:t>
            </a:r>
            <a:r>
              <a:rPr lang="en-US" altLang="zh-CN" sz="2000" smtClean="0">
                <a:solidFill>
                  <a:srgbClr val="008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map&lt;char</a:t>
            </a:r>
            <a:r>
              <a:rPr lang="zh-CN" altLang="zh-CN" sz="2000" smtClean="0">
                <a:solidFill>
                  <a:srgbClr val="008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8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int&gt;</a:t>
            </a:r>
            <a:r>
              <a:rPr lang="zh-CN" altLang="zh-CN" sz="2000" smtClean="0">
                <a:solidFill>
                  <a:srgbClr val="008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容器</a:t>
            </a:r>
            <a:r>
              <a:rPr lang="en-US" altLang="zh-CN" sz="2000" smtClean="0">
                <a:solidFill>
                  <a:srgbClr val="008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mymap</a:t>
            </a:r>
            <a:r>
              <a:rPr lang="zh-CN" altLang="zh-CN" sz="2000" smtClean="0">
                <a:solidFill>
                  <a:srgbClr val="008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，第一个分量</a:t>
            </a:r>
            <a:r>
              <a:rPr lang="en-US" altLang="zh-CN" sz="2000" smtClean="0">
                <a:solidFill>
                  <a:srgbClr val="008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key</a:t>
            </a:r>
            <a:r>
              <a:rPr lang="zh-CN" altLang="zh-CN" sz="2000" smtClean="0">
                <a:solidFill>
                  <a:srgbClr val="008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的类型为</a:t>
            </a:r>
            <a:r>
              <a:rPr lang="en-US" altLang="zh-CN" sz="2000" smtClean="0">
                <a:solidFill>
                  <a:srgbClr val="008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char</a:t>
            </a:r>
            <a:r>
              <a:rPr lang="zh-CN" altLang="zh-CN" sz="2000" smtClean="0">
                <a:solidFill>
                  <a:srgbClr val="008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，第二个分量</a:t>
            </a:r>
            <a:r>
              <a:rPr lang="en-US" altLang="zh-CN" sz="2000" smtClean="0">
                <a:solidFill>
                  <a:srgbClr val="008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value</a:t>
            </a:r>
            <a:r>
              <a:rPr lang="zh-CN" altLang="zh-CN" sz="2000" smtClean="0">
                <a:solidFill>
                  <a:srgbClr val="008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的类型为</a:t>
            </a:r>
            <a:r>
              <a:rPr lang="en-US" altLang="zh-CN" sz="2000" smtClean="0">
                <a:solidFill>
                  <a:srgbClr val="008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int</a:t>
            </a:r>
            <a:r>
              <a:rPr lang="zh-CN" altLang="zh-CN" sz="2000" smtClean="0">
                <a:solidFill>
                  <a:srgbClr val="008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，表示对应关键字出现的次数。</a:t>
            </a:r>
            <a:endParaRPr lang="en-US" altLang="zh-CN" sz="2000" smtClean="0">
              <a:solidFill>
                <a:srgbClr val="008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8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   </a:t>
            </a:r>
            <a:r>
              <a:rPr lang="zh-CN" altLang="zh-CN" sz="2000" smtClean="0">
                <a:solidFill>
                  <a:srgbClr val="008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将字符串</a:t>
            </a:r>
            <a:r>
              <a:rPr lang="en-US" altLang="zh-CN" sz="2000" smtClean="0">
                <a:solidFill>
                  <a:srgbClr val="008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str</a:t>
            </a:r>
            <a:r>
              <a:rPr lang="zh-CN" altLang="zh-CN" sz="2000" smtClean="0">
                <a:solidFill>
                  <a:srgbClr val="008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中每个字符作为关键字插入到</a:t>
            </a:r>
            <a:r>
              <a:rPr lang="en-US" altLang="zh-CN" sz="2000" smtClean="0">
                <a:solidFill>
                  <a:srgbClr val="008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map</a:t>
            </a:r>
            <a:r>
              <a:rPr lang="zh-CN" altLang="zh-CN" sz="2000" smtClean="0">
                <a:solidFill>
                  <a:srgbClr val="008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容器中，插入后对应出现次数增</a:t>
            </a:r>
            <a:r>
              <a:rPr lang="en-US" altLang="zh-CN" sz="2000" smtClean="0">
                <a:solidFill>
                  <a:srgbClr val="008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solidFill>
                  <a:srgbClr val="008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。如果某个字符的出现次数大于</a:t>
            </a:r>
            <a:r>
              <a:rPr lang="en-US" altLang="zh-CN" sz="2000" smtClean="0">
                <a:solidFill>
                  <a:srgbClr val="008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solidFill>
                  <a:srgbClr val="008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，表示不唯一，返回</a:t>
            </a:r>
            <a:r>
              <a:rPr lang="en-US" altLang="zh-CN" sz="2000" smtClean="0">
                <a:solidFill>
                  <a:srgbClr val="008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false</a:t>
            </a:r>
            <a:r>
              <a:rPr lang="zh-CN" altLang="zh-CN" sz="2000" smtClean="0">
                <a:solidFill>
                  <a:srgbClr val="008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；如果所有字符唯一，返回</a:t>
            </a:r>
            <a:r>
              <a:rPr lang="en-US" altLang="zh-CN" sz="2000" smtClean="0">
                <a:solidFill>
                  <a:srgbClr val="008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true</a:t>
            </a:r>
            <a:r>
              <a:rPr lang="zh-CN" altLang="zh-CN" sz="2000" smtClean="0">
                <a:solidFill>
                  <a:srgbClr val="008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2000" smtClean="0">
              <a:solidFill>
                <a:srgbClr val="008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1285860"/>
            <a:ext cx="7786742" cy="41030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bool isUnique(string &amp;str)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检测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str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中的所有字符是否唯一的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{</a:t>
            </a:r>
            <a:r>
              <a:rPr lang="en-US" altLang="zh-CN" sz="1800" smtClean="0">
                <a:solidFill>
                  <a:srgbClr val="0033CC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</a:t>
            </a:r>
            <a:r>
              <a:rPr lang="en-US" altLang="zh-CN" sz="1800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map&lt;char,int&gt; mymap;</a:t>
            </a:r>
            <a:endParaRPr lang="zh-CN" altLang="zh-CN" sz="1800" smtClean="0">
              <a:solidFill>
                <a:srgbClr val="99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for (int i=0;i&lt;str.length();i++)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{	</a:t>
            </a:r>
            <a:r>
              <a:rPr lang="en-US" altLang="zh-CN" sz="1800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mymap[str[i]]++;</a:t>
            </a:r>
            <a:endParaRPr lang="zh-CN" altLang="zh-CN" sz="1800" smtClean="0">
              <a:solidFill>
                <a:srgbClr val="99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33CC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if (mymap[str[i]]&gt;1)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    return false;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return true;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1214422"/>
            <a:ext cx="8286808" cy="4986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求多少对相反数</a:t>
            </a:r>
            <a:r>
              <a:rPr lang="zh-CN" altLang="zh-CN" sz="2000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有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个非零且各不相同的整数。请你编一个程序求出它们中有多少对相反数（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-a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为一对相反数）。时间限制为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1.0s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，内存限制：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256.0MB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3200"/>
              </a:lnSpc>
            </a:pP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输入格式：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第一行包含一个正整数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N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≤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≤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500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）。第二行为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个用单个空格隔开的非零整数，每个数的绝对值不超过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1000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，保证这些整数各不相同。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3200"/>
              </a:lnSpc>
            </a:pP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输出格式：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只输出一个整数，即这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个数中包含多少对相反数。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3200"/>
              </a:lnSpc>
            </a:pP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样例输入</a:t>
            </a:r>
            <a:r>
              <a:rPr lang="zh-CN" altLang="zh-CN" sz="2000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endParaRPr lang="zh-CN" altLang="zh-CN" sz="2000" smtClean="0"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32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5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32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 2 3 -1 -2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3200"/>
              </a:lnSpc>
            </a:pP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样例输出</a:t>
            </a:r>
            <a:r>
              <a:rPr lang="zh-CN" altLang="zh-CN" sz="2000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endParaRPr lang="zh-CN" altLang="zh-CN" sz="2000" smtClean="0"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32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1472" y="500042"/>
            <a:ext cx="2286016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CSP-201403-1</a:t>
            </a:r>
            <a:endParaRPr lang="zh-CN" altLang="en-US" sz="2000" smtClean="0">
              <a:solidFill>
                <a:srgbClr val="FF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24" y="1428736"/>
            <a:ext cx="7858180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zh-CN" altLang="zh-CN" sz="22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解：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可以直接采用暴力思路求解，但可能超时。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这里使用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STL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map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容器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mymap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（其实用哈希表效率更高），对于输入的负整数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，将（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-x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）插入。扫描所有输入的正整数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y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，当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mymap[y]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存在时说明对应一个相反数对，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ans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增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428604"/>
            <a:ext cx="7572428" cy="610779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#include &lt;stdio.h&gt;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#include &lt;map&gt;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using namespace std;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#define MAX 505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int main()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{   int ans=0;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累计相反数对的个数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int n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int a[MAX];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map&lt;int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int&gt; mymap;</a:t>
            </a:r>
            <a:endParaRPr lang="zh-CN" altLang="zh-CN" sz="1800" smtClean="0">
              <a:solidFill>
                <a:srgbClr val="C0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33CC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scanf("%d"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&amp;n);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for (i=0;i&lt;n;i++)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{	scanf("%d"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&amp;x);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a[i]=x;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if (x&lt;0)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将负整数插入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mymap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33CC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   </a:t>
            </a: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mymap.insert(pair&lt;int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int&gt;(-x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1));</a:t>
            </a:r>
            <a:endParaRPr lang="zh-CN" altLang="zh-CN" sz="1800" smtClean="0">
              <a:solidFill>
                <a:srgbClr val="C0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33CC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for (i=0;i&lt;n;i++)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if (a[i]&gt;0 </a:t>
            </a: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&amp;&amp; mymap[a[i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]]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    ans++;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printf("%d\n"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ans);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2000240"/>
            <a:ext cx="80724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对于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list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容器的元素排序可以使用其成员函数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sort()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，对于数组或者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vector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等具有随机访问特性的容器，可以使用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STL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算法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sort()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下面以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STL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算法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sort()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为例讨论</a:t>
            </a:r>
            <a:r>
              <a:rPr lang="zh-CN" altLang="zh-CN" sz="2000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zh-CN" sz="2000" smtClean="0"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1538" y="1285860"/>
            <a:ext cx="2571768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Consolas" panose="020B0609020204030204" pitchFamily="49" charset="0"/>
                <a:ea typeface="华文中宋" panose="02010600040101010101" pitchFamily="2" charset="-122"/>
                <a:cs typeface="Consolas" panose="020B0609020204030204" pitchFamily="49" charset="0"/>
              </a:rPr>
              <a:t>4. </a:t>
            </a:r>
            <a:r>
              <a:rPr lang="zh-CN" altLang="zh-CN" smtClean="0">
                <a:solidFill>
                  <a:srgbClr val="FF0000"/>
                </a:solidFill>
                <a:latin typeface="Consolas" panose="020B0609020204030204" pitchFamily="49" charset="0"/>
                <a:ea typeface="华文中宋" panose="02010600040101010101" pitchFamily="2" charset="-122"/>
                <a:cs typeface="Consolas" panose="020B0609020204030204" pitchFamily="49" charset="0"/>
              </a:rPr>
              <a:t>数据排序</a:t>
            </a:r>
            <a:endParaRPr lang="zh-CN" altLang="zh-CN" smtClean="0">
              <a:solidFill>
                <a:srgbClr val="FF0000"/>
              </a:solidFill>
              <a:latin typeface="Consolas" panose="020B0609020204030204" pitchFamily="49" charset="0"/>
              <a:ea typeface="华文中宋" panose="02010600040101010101" pitchFamily="2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1142984"/>
            <a:ext cx="80010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例如，以下程序使用</a:t>
            </a: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STL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算法</a:t>
            </a: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sort()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实现整型数组</a:t>
            </a:r>
            <a:r>
              <a:rPr lang="en-US" altLang="zh-CN" sz="22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的递增排序：</a:t>
            </a:r>
            <a:endParaRPr lang="zh-CN" altLang="zh-CN" sz="22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0034" y="1857364"/>
            <a:ext cx="7143800" cy="40989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#include &lt;algorithm&gt;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using namespace std; 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int main()  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{  int a[]={2,5,4,1,3};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sort(a,a+5);</a:t>
            </a:r>
            <a:endParaRPr lang="zh-CN" altLang="zh-CN" sz="1800" smtClean="0">
              <a:solidFill>
                <a:srgbClr val="FF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for (int i=0;i&lt;5;i++)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printf("%d ",a[i]);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输出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: 1 2 3 4 5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printf("\n");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1114886"/>
            <a:ext cx="7929618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）内置数据类型的排序</a:t>
            </a:r>
            <a:endParaRPr lang="zh-CN" altLang="zh-CN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200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对于内置数据类型的数据，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sort()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默认是以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less&lt;T&gt;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（小于关系函数）作为关系函数实现递增排序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为了实现递减排序，需要调用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&lt;functional&gt;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头文件中定义的</a:t>
            </a:r>
            <a:r>
              <a:rPr lang="en-US" altLang="zh-CN" sz="2000" smtClean="0">
                <a:solidFill>
                  <a:srgbClr val="008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greater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类模板。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例如，以下程序使用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greater&lt;int&gt;()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实现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vector&lt;int&gt;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容器元素的递减排序（其中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sort(myv.begin(),myv.end(),less&lt;int&gt;())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语句等同于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sort(myv.begin(),myv.end())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，实现默认的递增排序）：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14290"/>
            <a:ext cx="8143932" cy="63189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#include &lt;iostream&gt;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#include &lt;algorithm&gt;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#include &lt;vector&gt;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#include &lt;functional&gt;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包含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less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greater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等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using namespace std;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void Disp(vector&lt;int&gt; &amp;myv)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输出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vector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的元素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{  vector&lt;int&gt;::iterator it;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for(it = myv.begin();it!=myv.end();it++)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cout &lt;&lt; *it &lt;&lt; " ";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cout &lt;&lt; endl;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void main()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{  int a[]={2,1,5,4,3};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int n=sizeof(a)/sizeof(a[0]);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vector&lt;int&gt; myv(a,a+n);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cout &lt;&lt; "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初始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myv:  "; Disp(myv);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输出：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2 1 5 4 3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sort(myv.begin(),myv.end(),less&lt;int&gt;());</a:t>
            </a:r>
            <a:endParaRPr lang="zh-CN" altLang="zh-CN" sz="1800" smtClean="0">
              <a:solidFill>
                <a:srgbClr val="C0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cout &lt;&lt; "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递增排序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: "; Disp(myv);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输出：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1 2 3 4 5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33CC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sort(myv.begin(),myv.end(),greater&lt;int&gt;());</a:t>
            </a:r>
            <a:endParaRPr lang="zh-CN" altLang="zh-CN" sz="1800" smtClean="0">
              <a:solidFill>
                <a:srgbClr val="C0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cout &lt;&lt; "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递减排序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: "; Disp(myv);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输出：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5 4 3 2 1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445827"/>
            <a:ext cx="8215370" cy="2554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）自定义数据类型的排序</a:t>
            </a:r>
            <a:endParaRPr lang="zh-CN" altLang="zh-CN" smtClean="0">
              <a:solidFill>
                <a:srgbClr val="FF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32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对于自定义数据类型如结构体数据，同样默认是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less&lt;T&gt;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（即小于关系函数）作为关系函数，但需要重载该函数。另外还可以自己定义关系函数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。在这些重载函数或者关系函数中指定数据的排序顺序（按哪些结构体成员排序，是递增还是递减）。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32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归纳起来，实现排序时主要有两种方式：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0100" y="3071810"/>
            <a:ext cx="75009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方式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zh-CN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在声明结构体类型中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重载</a:t>
            </a: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&lt;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运算符</a:t>
            </a:r>
            <a:r>
              <a:rPr lang="zh-CN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，以实现按指定成员的递增或者递减排序。如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sort(myv.begin(),myv.end())</a:t>
            </a:r>
            <a:r>
              <a:rPr lang="zh-CN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调用默认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&lt;</a:t>
            </a:r>
            <a:r>
              <a:rPr lang="zh-CN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运算符对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myv</a:t>
            </a:r>
            <a:r>
              <a:rPr lang="zh-CN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容器的所有元素实现排序。</a:t>
            </a:r>
            <a:endParaRPr lang="zh-CN" altLang="zh-CN" sz="1800" smtClean="0">
              <a:solidFill>
                <a:srgbClr val="0066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方式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zh-CN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自己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定义关系函数</a:t>
            </a: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()</a:t>
            </a:r>
            <a:r>
              <a:rPr lang="zh-CN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，以实现按指定成员的递增或者递减排序。如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sort(myv.begin(),myv.end(),Cmp())</a:t>
            </a:r>
            <a:r>
              <a:rPr lang="zh-CN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调用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Cmp</a:t>
            </a:r>
            <a:r>
              <a:rPr lang="zh-CN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()</a:t>
            </a:r>
            <a:r>
              <a:rPr lang="zh-CN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运算符对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myv</a:t>
            </a:r>
            <a:r>
              <a:rPr lang="zh-CN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容器的所有元素实现排序。</a:t>
            </a:r>
            <a:endParaRPr lang="zh-CN" altLang="zh-CN" sz="1800" smtClean="0">
              <a:solidFill>
                <a:srgbClr val="0066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642918"/>
            <a:ext cx="8643998" cy="53494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#include &lt;iostream&gt;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#include &lt;algorithm&gt;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#include &lt;vector&gt;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#include &lt;string&gt;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using namespace std;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struct </a:t>
            </a: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Stud</a:t>
            </a:r>
            <a:endParaRPr lang="zh-CN" altLang="zh-CN" sz="1800" smtClean="0">
              <a:solidFill>
                <a:srgbClr val="C0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{  int no;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string name;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Stud(int no1,string name1)	//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构造函数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{	no=no1;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name=name1;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bool operator&lt;(const Stud &amp;s) const</a:t>
            </a:r>
            <a:r>
              <a:rPr lang="en-US" altLang="zh-CN" sz="1800" smtClean="0">
                <a:solidFill>
                  <a:srgbClr val="0033CC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方式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：重载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&lt;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运算符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33CC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{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return s.no&lt;no;   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用于按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no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递减排序，将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&lt;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改为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&gt;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则按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no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递增排序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};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714356"/>
            <a:ext cx="8143932" cy="42415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struct Cmp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方式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：定义关系函数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()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{  bool operator()(const Stud &amp;s,const Stud &amp;t) const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{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return s.name&lt;t.name; 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用于按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name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递增排序，将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&lt;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改为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&gt;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则按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name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递减排序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};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void Disp(vector&lt;Stud&gt; &amp;myv)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输出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vector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的元素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{   vector&lt;Stud&gt;::iterator it;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for(it = myv.begin();it!=myv.end();it++)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cout &lt;&lt; it-&gt;no &lt;&lt; "," &lt;&lt; it-&gt;name &lt;&lt; "\t";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cout &lt;&lt; endl;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642918"/>
            <a:ext cx="8643998" cy="438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void main()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{  Stud a[]={Stud(2,"Mary"),Stud(1,"John"),Stud(5,"Smith")};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int n=sizeof(a)/sizeof(a[0]);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vector&lt;Stud&gt; myv(a,a+n);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cout &lt;&lt; "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初始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myv:    "; Disp(myv);  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输出：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2,Mary   1,John  5,Smith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33CC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sort(myv.begin(),myv.end());	  //</a:t>
            </a:r>
            <a:r>
              <a:rPr lang="zh-CN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默认使用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&lt;</a:t>
            </a:r>
            <a:r>
              <a:rPr lang="zh-CN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运算符排序</a:t>
            </a:r>
            <a:endParaRPr lang="zh-CN" altLang="zh-CN" sz="1800" smtClean="0">
              <a:solidFill>
                <a:srgbClr val="FF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cout &lt;&lt; "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按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no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递减排序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:   "; Disp(myv);	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输出：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5,Smith  2,Mary  1,John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33CC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sort(myv.begin(),myv.end(),Cmp());  //</a:t>
            </a:r>
            <a:r>
              <a:rPr lang="zh-CN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使用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Cmp</a:t>
            </a:r>
            <a:r>
              <a:rPr lang="zh-CN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中的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()</a:t>
            </a:r>
            <a:r>
              <a:rPr lang="zh-CN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运算符进行排序</a:t>
            </a:r>
            <a:endParaRPr lang="zh-CN" altLang="zh-CN" sz="1800" smtClean="0">
              <a:solidFill>
                <a:srgbClr val="FF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cout &lt;&lt; "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按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name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递增排序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: "; Disp(myv);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输出：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1,John   2,Mary  5,Smith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2428868"/>
            <a:ext cx="814393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在有些算法设计中用到堆，堆采用</a:t>
            </a: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STL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的优先队列来实现，优先级的高低由队列中数据元素的关系函数（比较运算符）确定，很多情况下需要重载关系函数。</a:t>
            </a:r>
            <a:endParaRPr lang="zh-CN" altLang="zh-CN" sz="22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5786" y="1571612"/>
            <a:ext cx="3143272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华文中宋" panose="02010600040101010101" pitchFamily="2" charset="-122"/>
                <a:cs typeface="Consolas" panose="020B0609020204030204" pitchFamily="49" charset="0"/>
              </a:rPr>
              <a:t>5. </a:t>
            </a:r>
            <a:r>
              <a:rPr lang="zh-CN" altLang="zh-CN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华文中宋" panose="02010600040101010101" pitchFamily="2" charset="-122"/>
                <a:cs typeface="Consolas" panose="020B0609020204030204" pitchFamily="49" charset="0"/>
              </a:rPr>
              <a:t>优先队列作为堆</a:t>
            </a:r>
            <a:endParaRPr lang="zh-CN" altLang="zh-CN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华文中宋" panose="02010600040101010101" pitchFamily="2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1099838"/>
            <a:ext cx="828680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2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）元素为内置数据类型的堆</a:t>
            </a:r>
            <a:endParaRPr lang="zh-CN" altLang="zh-CN" sz="220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200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对于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C/C++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内置数据类型，默认是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less&lt;T&gt;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（小于关系函数）作为关系函数，值越大优先级的越高（即大根堆），可以改为以</a:t>
            </a:r>
            <a:r>
              <a:rPr lang="en-US" altLang="zh-CN" sz="2000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greater&lt;T&gt;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作为关系函数，这样值越大优先级的越低（即小根堆）。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例如，以下程序中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pq1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为大根堆（默认），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pq2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为小根堆（通过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greater&lt;int&gt;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实现）：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180402"/>
            <a:ext cx="8501122" cy="64633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#include &lt;iostream&gt;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#include &lt;queue&gt;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using namespace std;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void main()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{  int a[]={3,6,1,5,4,2};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int n=sizeof(a)/sizeof(a[0]);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//(1)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优先级队列</a:t>
            </a: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pq1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默认是使用</a:t>
            </a: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vector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作容器</a:t>
            </a:r>
            <a:endParaRPr lang="zh-CN" altLang="zh-CN" sz="1800" smtClean="0">
              <a:solidFill>
                <a:srgbClr val="C0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priority_queue&lt;int&gt; pq1(a,a+n);</a:t>
            </a:r>
            <a:endParaRPr lang="zh-CN" altLang="zh-CN" sz="1800" smtClean="0">
              <a:solidFill>
                <a:srgbClr val="C0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cout &lt;&lt; "pq1: ";</a:t>
            </a:r>
            <a:endParaRPr lang="zh-CN" altLang="zh-CN" sz="1800" smtClean="0">
              <a:solidFill>
                <a:srgbClr val="C0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while (!pq1.empty())</a:t>
            </a:r>
            <a:endParaRPr lang="zh-CN" altLang="zh-CN" sz="1800" smtClean="0">
              <a:solidFill>
                <a:srgbClr val="C0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{	cout &lt;&lt; pq1.top() &lt;&lt; " ";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//while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循环输出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:6 5 4 3 2 1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pq1.pop();</a:t>
            </a:r>
            <a:endParaRPr lang="zh-CN" altLang="zh-CN" sz="1800" smtClean="0">
              <a:solidFill>
                <a:srgbClr val="C0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 smtClean="0">
              <a:solidFill>
                <a:srgbClr val="C0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cout &lt;&lt; endl;</a:t>
            </a:r>
            <a:endParaRPr lang="zh-CN" altLang="zh-CN" sz="1800" smtClean="0">
              <a:solidFill>
                <a:srgbClr val="C0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33CC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//(2)</a:t>
            </a:r>
            <a:r>
              <a:rPr lang="zh-CN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优先级队列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pq2</a:t>
            </a:r>
            <a:r>
              <a:rPr lang="zh-CN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使用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vector</a:t>
            </a:r>
            <a:r>
              <a:rPr lang="zh-CN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作容器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,int</a:t>
            </a:r>
            <a:r>
              <a:rPr lang="zh-CN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元素的关系函数改为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greater</a:t>
            </a:r>
            <a:endParaRPr lang="zh-CN" altLang="zh-CN" sz="1800" smtClean="0">
              <a:solidFill>
                <a:srgbClr val="0066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priority_queue&lt;int,vector&lt;int&gt;,greater&lt;int&gt; &gt; pq2(a,a+n);</a:t>
            </a:r>
            <a:endParaRPr lang="zh-CN" altLang="zh-CN" sz="1800" smtClean="0">
              <a:solidFill>
                <a:srgbClr val="0066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cout &lt;&lt; "pq2: ";</a:t>
            </a:r>
            <a:endParaRPr lang="zh-CN" altLang="zh-CN" sz="1800" smtClean="0">
              <a:solidFill>
                <a:srgbClr val="0066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while (!pq2.empty())</a:t>
            </a:r>
            <a:endParaRPr lang="zh-CN" altLang="zh-CN" sz="1800" smtClean="0">
              <a:solidFill>
                <a:srgbClr val="0066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{	cout &lt;&lt; pq2.top() &lt;&lt; " ";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//while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循环输出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:1 2 3 4 5 6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pq2.pop();</a:t>
            </a:r>
            <a:endParaRPr lang="zh-CN" altLang="zh-CN" sz="1800" smtClean="0">
              <a:solidFill>
                <a:srgbClr val="0066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 smtClean="0">
              <a:solidFill>
                <a:srgbClr val="0066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cout &lt;&lt; endl;</a:t>
            </a:r>
            <a:endParaRPr lang="zh-CN" altLang="zh-CN" sz="1800" smtClean="0">
              <a:solidFill>
                <a:srgbClr val="0066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33CC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en-US" sz="1800" smtClean="0">
              <a:solidFill>
                <a:srgbClr val="0033CC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1071546"/>
            <a:ext cx="792961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）元素为自定义类型的堆</a:t>
            </a:r>
            <a:endParaRPr lang="zh-CN" altLang="zh-CN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200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对于自定义数据类型如结构体数据，同样默认是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less&lt;T&gt;</a:t>
            </a:r>
            <a:r>
              <a:rPr lang="zh-CN" altLang="zh-CN" sz="2000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即小于关系函数）作为关系函数，但需要重载该函数。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另外还可以自己定义</a:t>
            </a:r>
            <a:r>
              <a:rPr lang="zh-CN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关系函数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。在这些重载函数或者关系函数中指定数据的优先级（优先级取决于哪些结构体，是越大越优先还是越小越优先）。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1285860"/>
            <a:ext cx="3429024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Consolas" panose="020B0609020204030204" pitchFamily="49" charset="0"/>
                <a:ea typeface="华文中宋" panose="02010600040101010101" pitchFamily="2" charset="-122"/>
                <a:cs typeface="Consolas" panose="020B0609020204030204" pitchFamily="49" charset="0"/>
              </a:rPr>
              <a:t>3. </a:t>
            </a:r>
            <a:r>
              <a:rPr lang="zh-CN" altLang="zh-CN" smtClean="0">
                <a:solidFill>
                  <a:srgbClr val="FF0000"/>
                </a:solidFill>
                <a:latin typeface="Consolas" panose="020B0609020204030204" pitchFamily="49" charset="0"/>
                <a:ea typeface="华文中宋" panose="02010600040101010101" pitchFamily="2" charset="-122"/>
                <a:cs typeface="Consolas" panose="020B0609020204030204" pitchFamily="49" charset="0"/>
              </a:rPr>
              <a:t>什么是</a:t>
            </a:r>
            <a:r>
              <a:rPr lang="en-US" altLang="zh-CN" smtClean="0">
                <a:solidFill>
                  <a:srgbClr val="FF0000"/>
                </a:solidFill>
                <a:latin typeface="Consolas" panose="020B0609020204030204" pitchFamily="49" charset="0"/>
                <a:ea typeface="华文中宋" panose="02010600040101010101" pitchFamily="2" charset="-122"/>
                <a:cs typeface="Consolas" panose="020B0609020204030204" pitchFamily="49" charset="0"/>
              </a:rPr>
              <a:t>STL</a:t>
            </a:r>
            <a:r>
              <a:rPr lang="zh-CN" altLang="zh-CN" smtClean="0">
                <a:solidFill>
                  <a:srgbClr val="FF0000"/>
                </a:solidFill>
                <a:latin typeface="Consolas" panose="020B0609020204030204" pitchFamily="49" charset="0"/>
                <a:ea typeface="华文中宋" panose="02010600040101010101" pitchFamily="2" charset="-122"/>
                <a:cs typeface="Consolas" panose="020B0609020204030204" pitchFamily="49" charset="0"/>
              </a:rPr>
              <a:t>迭代器</a:t>
            </a:r>
            <a:endParaRPr lang="zh-CN" altLang="zh-CN" smtClean="0">
              <a:solidFill>
                <a:srgbClr val="FF0000"/>
              </a:solidFill>
              <a:latin typeface="Consolas" panose="020B0609020204030204" pitchFamily="49" charset="0"/>
              <a:ea typeface="华文中宋" panose="0201060004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2000240"/>
            <a:ext cx="7643866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STL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迭代器用于访问容器中的数据对象。</a:t>
            </a:r>
            <a:endParaRPr lang="en-US" altLang="zh-CN" sz="22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每个容器都有自己的迭代器，只有容器自己才知道如何访问自己的元素。</a:t>
            </a:r>
            <a:endParaRPr lang="en-US" altLang="zh-CN" sz="22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迭代器像</a:t>
            </a: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C/C++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中的指针，算法通过迭代器来定位和操作容器中的元素。</a:t>
            </a:r>
            <a:endParaRPr lang="zh-CN" altLang="zh-CN" sz="22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857232"/>
            <a:ext cx="7858180" cy="49339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#include &lt;iostream&gt;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#include &lt;queue&gt;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#include &lt;string&gt;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using namespace std;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struct Stud		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声明结构体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Stud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{  int no;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string name;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Stud(int n,string na)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构造函数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{	no=n;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name=na;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bool operator&lt;(const Stud &amp;s) const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重载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&lt;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关系函数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{	return no&lt;s.no;  }</a:t>
            </a:r>
            <a:endParaRPr lang="zh-CN" altLang="zh-CN" sz="1800" smtClean="0">
              <a:solidFill>
                <a:srgbClr val="C0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6666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bool operator&gt;(const Stud &amp;s) const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重载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&gt;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关系函数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6666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{	return no&gt;s.no;  }</a:t>
            </a:r>
            <a:endParaRPr lang="zh-CN" altLang="zh-CN" sz="1800" smtClean="0">
              <a:solidFill>
                <a:srgbClr val="006666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33CC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};</a:t>
            </a:r>
            <a:endParaRPr lang="zh-CN" altLang="zh-CN" sz="1800" smtClean="0">
              <a:solidFill>
                <a:srgbClr val="0033CC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1357298"/>
            <a:ext cx="7715304" cy="300082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结构体的关系函数</a:t>
            </a: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,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改写</a:t>
            </a: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operator()</a:t>
            </a:r>
            <a:endParaRPr lang="zh-CN" altLang="zh-CN" sz="1800" smtClean="0">
              <a:solidFill>
                <a:srgbClr val="C0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struct StudCmp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{   bool operator()(const Stud &amp;s,const Stud &amp;t) const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{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return s.name&lt;t.name;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//name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越大越优先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};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655622"/>
            <a:ext cx="8215370" cy="355481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void main()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{  Stud a[]={Stud(2,"Mary"),Stud(1,"John"),Stud(5,"Smith")};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int n=sizeof(a)/sizeof(a[0]);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//(1)</a:t>
            </a:r>
            <a:r>
              <a:rPr lang="zh-CN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使用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Stud</a:t>
            </a:r>
            <a:r>
              <a:rPr lang="zh-CN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结构体的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&lt;</a:t>
            </a:r>
            <a:r>
              <a:rPr lang="zh-CN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关系函数定义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pq1</a:t>
            </a:r>
            <a:endParaRPr lang="zh-CN" altLang="zh-CN" sz="1800" smtClean="0">
              <a:solidFill>
                <a:srgbClr val="FF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33CC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priority_queue&lt;Stud&gt; pq1(a,a+n);</a:t>
            </a:r>
            <a:endParaRPr lang="zh-CN" altLang="zh-CN" sz="1800" smtClean="0">
              <a:solidFill>
                <a:srgbClr val="99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33CC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cout &lt;&lt; "pq1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出队顺序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: ";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while (!pq1.empty())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按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no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递减输出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{	cout &lt;&lt; "[" &lt;&lt; pq1.top().no &lt;&lt; "," &lt;&lt; 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		pq1.top().name &lt;&lt; "]\t";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pq1.pop();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cout &lt;&lt; endl;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57356" y="4929198"/>
            <a:ext cx="578647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pq1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出队顺序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: [5,Smith]   [2,Mary]    [1,John]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4071934" y="4286256"/>
            <a:ext cx="214314" cy="500066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714356"/>
            <a:ext cx="8429684" cy="2783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44000" bIns="144000" rtlCol="0">
            <a:spAutoFit/>
          </a:bodyPr>
          <a:lstStyle/>
          <a:p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//(2)</a:t>
            </a:r>
            <a:r>
              <a:rPr lang="zh-CN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使用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Stud</a:t>
            </a:r>
            <a:r>
              <a:rPr lang="zh-CN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结构体的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&gt;</a:t>
            </a:r>
            <a:r>
              <a:rPr lang="zh-CN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关系函数定义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pq2</a:t>
            </a:r>
            <a:endParaRPr lang="zh-CN" altLang="zh-CN" sz="1800" smtClean="0">
              <a:solidFill>
                <a:srgbClr val="FF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33CC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en-US" altLang="zh-CN" sz="1800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priority_queue&lt;Stud,deque&lt;Stud&gt;,greater&lt;Stud&gt; &gt; pq2(a,a+n);</a:t>
            </a:r>
            <a:endParaRPr lang="zh-CN" altLang="zh-CN" sz="1800" smtClean="0">
              <a:solidFill>
                <a:srgbClr val="99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33CC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cout &lt;&lt; "pq2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出队顺序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: ";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while (!pq2.empty())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按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no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递增输出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{	cout &lt;&lt; "[" &lt;&lt; pq2.top().no &lt;&lt; "," &lt;&lt; 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		pq2.top().name &lt;&lt; "]\t";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pq2.pop();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cout &lt;&lt; endl;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下箭头 2"/>
          <p:cNvSpPr/>
          <p:nvPr/>
        </p:nvSpPr>
        <p:spPr>
          <a:xfrm>
            <a:off x="4071934" y="3643314"/>
            <a:ext cx="214314" cy="500066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14480" y="4214818"/>
            <a:ext cx="578647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pq2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出队顺序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: [1,John]    [2,Mary]    [5,Smith]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714356"/>
            <a:ext cx="7858180" cy="313350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//(3)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使用结构体</a:t>
            </a: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StudCmp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的关系函数定义</a:t>
            </a: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pq3</a:t>
            </a:r>
            <a:endParaRPr lang="zh-CN" altLang="zh-CN" sz="1800" smtClean="0">
              <a:solidFill>
                <a:srgbClr val="C0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priority_queue&lt;Stud,deque&lt;Stud&gt;,StudCmp &gt; pq3(a,a+n);</a:t>
            </a:r>
            <a:endParaRPr lang="zh-CN" altLang="zh-CN" sz="1800" smtClean="0">
              <a:solidFill>
                <a:srgbClr val="99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33CC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cout &lt;&lt; "pq3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出队顺序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: ";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while (!pq3.empty())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按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name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递减输出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{	cout &lt;&lt; "[" &lt;&lt; pq3.top().no &lt;&lt; "," 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		&lt;&lt; pq3.top().name &lt;&lt; "]\t";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pq3.pop();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cout &lt;&lt; endl;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57290" y="4572008"/>
            <a:ext cx="585791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pq3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出队顺序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: [5,Smith]   [2,Mary]    [1,John]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4071934" y="3857628"/>
            <a:ext cx="214314" cy="500066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 descr="单个小人68"/>
          <p:cNvSpPr>
            <a:spLocks noGrp="1" noChangeAspect="1" noChangeArrowheads="1"/>
          </p:cNvSpPr>
          <p:nvPr isPhoto="1"/>
        </p:nvSpPr>
        <p:spPr bwMode="auto">
          <a:xfrm>
            <a:off x="2357422" y="1500174"/>
            <a:ext cx="4286280" cy="4286280"/>
          </a:xfrm>
          <a:prstGeom prst="rect">
            <a:avLst/>
          </a:prstGeom>
          <a:blipFill dpi="0" rotWithShape="1">
            <a:blip r:embed="rId1" cstate="print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662" y="1357298"/>
            <a:ext cx="45720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常用的迭代器有：</a:t>
            </a:r>
            <a:endParaRPr lang="zh-CN" altLang="zh-CN" sz="2200" smtClean="0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2976" y="1928802"/>
            <a:ext cx="685804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000"/>
              </a:lnSpc>
              <a:buFont typeface="+mj-lt"/>
              <a:buAutoNum type="arabicPeriod"/>
            </a:pP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iterator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：指向容器中存放元素的迭代器，用于正向遍历容器中的元素。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457200" indent="-457200">
              <a:lnSpc>
                <a:spcPts val="3000"/>
              </a:lnSpc>
              <a:buFont typeface="+mj-lt"/>
              <a:buAutoNum type="arabicPeriod"/>
            </a:pP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const_iterator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：指向容器中存放元素的常量迭代器，只能读取容器中的元素。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457200" indent="-457200">
              <a:lnSpc>
                <a:spcPts val="3000"/>
              </a:lnSpc>
              <a:buFont typeface="+mj-lt"/>
              <a:buAutoNum type="arabicPeriod"/>
            </a:pP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reverse_iterator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：指向容器中存放元素的反向迭代器，用于反向遍历容器中的元素。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457200" indent="-457200">
              <a:lnSpc>
                <a:spcPts val="3000"/>
              </a:lnSpc>
              <a:buFont typeface="+mj-lt"/>
              <a:buAutoNum type="arabicPeriod"/>
            </a:pP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const_reverse_iterator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：指向容器中存放元素的常量反向迭代器，只能读取容器中的元素。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4" name="Group 15"/>
          <p:cNvGrpSpPr/>
          <p:nvPr/>
        </p:nvGrpSpPr>
        <p:grpSpPr bwMode="auto">
          <a:xfrm>
            <a:off x="1141663" y="2056571"/>
            <a:ext cx="382567" cy="444489"/>
            <a:chOff x="476" y="981"/>
            <a:chExt cx="499" cy="499"/>
          </a:xfrm>
        </p:grpSpPr>
        <p:sp>
          <p:nvSpPr>
            <p:cNvPr id="5" name="AutoShape 16"/>
            <p:cNvSpPr>
              <a:spLocks noChangeArrowheads="1"/>
            </p:cNvSpPr>
            <p:nvPr/>
          </p:nvSpPr>
          <p:spPr bwMode="auto">
            <a:xfrm>
              <a:off x="476" y="981"/>
              <a:ext cx="499" cy="499"/>
            </a:xfrm>
            <a:prstGeom prst="roundRect">
              <a:avLst>
                <a:gd name="adj" fmla="val 13028"/>
              </a:avLst>
            </a:prstGeom>
            <a:solidFill>
              <a:srgbClr val="FFB400"/>
            </a:soli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AutoShape 18"/>
            <p:cNvSpPr>
              <a:spLocks noChangeArrowheads="1"/>
            </p:cNvSpPr>
            <p:nvPr/>
          </p:nvSpPr>
          <p:spPr bwMode="auto">
            <a:xfrm>
              <a:off x="499" y="1004"/>
              <a:ext cx="453" cy="204"/>
            </a:xfrm>
            <a:prstGeom prst="roundRect">
              <a:avLst>
                <a:gd name="adj" fmla="val 25981"/>
              </a:avLst>
            </a:prstGeom>
            <a:gradFill rotWithShape="1">
              <a:gsLst>
                <a:gs pos="0">
                  <a:schemeClr val="bg1">
                    <a:alpha val="75000"/>
                  </a:schemeClr>
                </a:gs>
                <a:gs pos="100000">
                  <a:schemeClr val="bg1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15"/>
          <p:cNvGrpSpPr/>
          <p:nvPr/>
        </p:nvGrpSpPr>
        <p:grpSpPr bwMode="auto">
          <a:xfrm>
            <a:off x="1141663" y="2822154"/>
            <a:ext cx="382567" cy="444489"/>
            <a:chOff x="476" y="981"/>
            <a:chExt cx="499" cy="499"/>
          </a:xfrm>
        </p:grpSpPr>
        <p:sp>
          <p:nvSpPr>
            <p:cNvPr id="8" name="AutoShape 16"/>
            <p:cNvSpPr>
              <a:spLocks noChangeArrowheads="1"/>
            </p:cNvSpPr>
            <p:nvPr/>
          </p:nvSpPr>
          <p:spPr bwMode="auto">
            <a:xfrm>
              <a:off x="476" y="981"/>
              <a:ext cx="499" cy="499"/>
            </a:xfrm>
            <a:prstGeom prst="roundRect">
              <a:avLst>
                <a:gd name="adj" fmla="val 13028"/>
              </a:avLst>
            </a:prstGeom>
            <a:solidFill>
              <a:srgbClr val="FFB400"/>
            </a:soli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AutoShape 18"/>
            <p:cNvSpPr>
              <a:spLocks noChangeArrowheads="1"/>
            </p:cNvSpPr>
            <p:nvPr/>
          </p:nvSpPr>
          <p:spPr bwMode="auto">
            <a:xfrm>
              <a:off x="499" y="1004"/>
              <a:ext cx="453" cy="204"/>
            </a:xfrm>
            <a:prstGeom prst="roundRect">
              <a:avLst>
                <a:gd name="adj" fmla="val 25981"/>
              </a:avLst>
            </a:prstGeom>
            <a:gradFill rotWithShape="1">
              <a:gsLst>
                <a:gs pos="0">
                  <a:schemeClr val="bg1">
                    <a:alpha val="75000"/>
                  </a:schemeClr>
                </a:gs>
                <a:gs pos="100000">
                  <a:schemeClr val="bg1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15"/>
          <p:cNvGrpSpPr/>
          <p:nvPr/>
        </p:nvGrpSpPr>
        <p:grpSpPr bwMode="auto">
          <a:xfrm>
            <a:off x="1141663" y="3571876"/>
            <a:ext cx="382567" cy="444489"/>
            <a:chOff x="476" y="981"/>
            <a:chExt cx="499" cy="499"/>
          </a:xfrm>
        </p:grpSpPr>
        <p:sp>
          <p:nvSpPr>
            <p:cNvPr id="11" name="AutoShape 16"/>
            <p:cNvSpPr>
              <a:spLocks noChangeArrowheads="1"/>
            </p:cNvSpPr>
            <p:nvPr/>
          </p:nvSpPr>
          <p:spPr bwMode="auto">
            <a:xfrm>
              <a:off x="476" y="981"/>
              <a:ext cx="499" cy="499"/>
            </a:xfrm>
            <a:prstGeom prst="roundRect">
              <a:avLst>
                <a:gd name="adj" fmla="val 13028"/>
              </a:avLst>
            </a:prstGeom>
            <a:solidFill>
              <a:srgbClr val="FFB400"/>
            </a:soli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AutoShape 18"/>
            <p:cNvSpPr>
              <a:spLocks noChangeArrowheads="1"/>
            </p:cNvSpPr>
            <p:nvPr/>
          </p:nvSpPr>
          <p:spPr bwMode="auto">
            <a:xfrm>
              <a:off x="499" y="1004"/>
              <a:ext cx="453" cy="204"/>
            </a:xfrm>
            <a:prstGeom prst="roundRect">
              <a:avLst>
                <a:gd name="adj" fmla="val 25981"/>
              </a:avLst>
            </a:prstGeom>
            <a:gradFill rotWithShape="1">
              <a:gsLst>
                <a:gs pos="0">
                  <a:schemeClr val="bg1">
                    <a:alpha val="75000"/>
                  </a:schemeClr>
                </a:gs>
                <a:gs pos="100000">
                  <a:schemeClr val="bg1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" name="Group 15"/>
          <p:cNvGrpSpPr/>
          <p:nvPr/>
        </p:nvGrpSpPr>
        <p:grpSpPr bwMode="auto">
          <a:xfrm>
            <a:off x="1141663" y="4369726"/>
            <a:ext cx="382567" cy="444489"/>
            <a:chOff x="476" y="981"/>
            <a:chExt cx="499" cy="499"/>
          </a:xfrm>
        </p:grpSpPr>
        <p:sp>
          <p:nvSpPr>
            <p:cNvPr id="14" name="AutoShape 16"/>
            <p:cNvSpPr>
              <a:spLocks noChangeArrowheads="1"/>
            </p:cNvSpPr>
            <p:nvPr/>
          </p:nvSpPr>
          <p:spPr bwMode="auto">
            <a:xfrm>
              <a:off x="476" y="981"/>
              <a:ext cx="499" cy="499"/>
            </a:xfrm>
            <a:prstGeom prst="roundRect">
              <a:avLst>
                <a:gd name="adj" fmla="val 13028"/>
              </a:avLst>
            </a:prstGeom>
            <a:solidFill>
              <a:srgbClr val="FFB400"/>
            </a:soli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AutoShape 18"/>
            <p:cNvSpPr>
              <a:spLocks noChangeArrowheads="1"/>
            </p:cNvSpPr>
            <p:nvPr/>
          </p:nvSpPr>
          <p:spPr bwMode="auto">
            <a:xfrm>
              <a:off x="499" y="1004"/>
              <a:ext cx="453" cy="204"/>
            </a:xfrm>
            <a:prstGeom prst="roundRect">
              <a:avLst>
                <a:gd name="adj" fmla="val 25981"/>
              </a:avLst>
            </a:prstGeom>
            <a:gradFill rotWithShape="1">
              <a:gsLst>
                <a:gs pos="0">
                  <a:schemeClr val="bg1">
                    <a:alpha val="75000"/>
                  </a:schemeClr>
                </a:gs>
                <a:gs pos="100000">
                  <a:schemeClr val="bg1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51a25b29-6afc-4e3c-b170-23a79c27181b}"/>
</p:tagLst>
</file>

<file path=ppt/tags/tag2.xml><?xml version="1.0" encoding="utf-8"?>
<p:tagLst xmlns:p="http://schemas.openxmlformats.org/presentationml/2006/main">
  <p:tag name="KSO_WPP_MARK_KEY" val="a0b06177-e237-4f92-89a4-2e07b6e944e5"/>
  <p:tag name="COMMONDATA" val="eyJoZGlkIjoiZjhmYjBkNzgzNDYzODZiN2I2MDBkMzc5OWNiY2UxZTYifQ==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smtClean="0">
            <a:ea typeface="楷体" panose="02010609060101010101" pitchFamily="49" charset="-122"/>
            <a:cs typeface="Times New Roman" panose="02020603050405020304" pitchFamily="18" charset="0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0</TotalTime>
  <Words>20828</Words>
  <Application>WPS 演示</Application>
  <PresentationFormat>全屏显示(4:3)</PresentationFormat>
  <Paragraphs>972</Paragraphs>
  <Slides>85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85</vt:i4>
      </vt:variant>
    </vt:vector>
  </HeadingPairs>
  <TitlesOfParts>
    <vt:vector size="107" baseType="lpstr">
      <vt:lpstr>Arial</vt:lpstr>
      <vt:lpstr>宋体</vt:lpstr>
      <vt:lpstr>Wingdings</vt:lpstr>
      <vt:lpstr>Times New Roman</vt:lpstr>
      <vt:lpstr>楷体_GB2312</vt:lpstr>
      <vt:lpstr>新宋体</vt:lpstr>
      <vt:lpstr>楷体</vt:lpstr>
      <vt:lpstr>Wingdings 2</vt:lpstr>
      <vt:lpstr>Consolas</vt:lpstr>
      <vt:lpstr>叶根友毛笔行书2.0版</vt:lpstr>
      <vt:lpstr>微软雅黑</vt:lpstr>
      <vt:lpstr>Arial</vt:lpstr>
      <vt:lpstr>华文中宋</vt:lpstr>
      <vt:lpstr>仿宋</vt:lpstr>
      <vt:lpstr>黑体</vt:lpstr>
      <vt:lpstr>Arial Unicode MS</vt:lpstr>
      <vt:lpstr>华文楷体</vt:lpstr>
      <vt:lpstr>Franklin Gothic Book</vt:lpstr>
      <vt:lpstr>隶书</vt:lpstr>
      <vt:lpstr>Franklin Gothic Medium</vt:lpstr>
      <vt:lpstr>Calibri</vt:lpstr>
      <vt:lpstr>跋涉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walkinnet</dc:creator>
  <cp:lastModifiedBy>强</cp:lastModifiedBy>
  <cp:revision>398</cp:revision>
  <dcterms:created xsi:type="dcterms:W3CDTF">2012-11-28T00:02:00Z</dcterms:created>
  <dcterms:modified xsi:type="dcterms:W3CDTF">2023-05-23T08:01:28Z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2D0B55930E244121A5D303C00E201F95_13</vt:lpwstr>
  </property>
</Properties>
</file>