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97" r:id="rId4"/>
    <p:sldId id="263" r:id="rId5"/>
    <p:sldId id="264" r:id="rId6"/>
    <p:sldId id="266" r:id="rId7"/>
    <p:sldId id="298" r:id="rId8"/>
    <p:sldId id="265" r:id="rId9"/>
    <p:sldId id="267" r:id="rId10"/>
    <p:sldId id="268" r:id="rId11"/>
    <p:sldId id="284" r:id="rId12"/>
    <p:sldId id="270" r:id="rId13"/>
    <p:sldId id="271" r:id="rId14"/>
    <p:sldId id="281" r:id="rId15"/>
    <p:sldId id="291" r:id="rId16"/>
  </p:sldIdLst>
  <p:sldSz cx="12192000" cy="6858000"/>
  <p:notesSz cx="9945688" cy="6858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00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3344" autoAdjust="0"/>
  </p:normalViewPr>
  <p:slideViewPr>
    <p:cSldViewPr snapToGrid="0">
      <p:cViewPr varScale="1">
        <p:scale>
          <a:sx n="89" d="100"/>
          <a:sy n="89" d="100"/>
        </p:scale>
        <p:origin x="293" y="62"/>
      </p:cViewPr>
      <p:guideLst>
        <p:guide orient="horz" pos="2160"/>
        <p:guide pos="3840"/>
      </p:guideLst>
    </p:cSldViewPr>
  </p:slideViewPr>
  <p:notesTextViewPr>
    <p:cViewPr>
      <p:scale>
        <a:sx n="1" d="1"/>
        <a:sy n="1" d="1"/>
      </p:scale>
      <p:origin x="0" y="0"/>
    </p:cViewPr>
  </p:notesTextViewPr>
  <p:sorterViewPr>
    <p:cViewPr>
      <p:scale>
        <a:sx n="68" d="100"/>
        <a:sy n="68"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หัวกระดาษ 1"/>
          <p:cNvSpPr>
            <a:spLocks noGrp="1"/>
          </p:cNvSpPr>
          <p:nvPr>
            <p:ph type="hdr" sz="quarter"/>
          </p:nvPr>
        </p:nvSpPr>
        <p:spPr>
          <a:xfrm>
            <a:off x="0" y="1"/>
            <a:ext cx="4309798" cy="342627"/>
          </a:xfrm>
          <a:prstGeom prst="rect">
            <a:avLst/>
          </a:prstGeom>
        </p:spPr>
        <p:txBody>
          <a:bodyPr vert="horz" lIns="91440" tIns="45720" rIns="91440" bIns="45720" rtlCol="0"/>
          <a:lstStyle>
            <a:lvl1pPr algn="l">
              <a:defRPr sz="1200"/>
            </a:lvl1pPr>
          </a:lstStyle>
          <a:p>
            <a:endParaRPr lang="th-TH"/>
          </a:p>
        </p:txBody>
      </p:sp>
      <p:sp>
        <p:nvSpPr>
          <p:cNvPr id="3" name="ตัวแทนวันที่ 2"/>
          <p:cNvSpPr>
            <a:spLocks noGrp="1"/>
          </p:cNvSpPr>
          <p:nvPr>
            <p:ph type="dt" sz="quarter" idx="1"/>
          </p:nvPr>
        </p:nvSpPr>
        <p:spPr>
          <a:xfrm>
            <a:off x="5633588" y="1"/>
            <a:ext cx="4309798" cy="342627"/>
          </a:xfrm>
          <a:prstGeom prst="rect">
            <a:avLst/>
          </a:prstGeom>
        </p:spPr>
        <p:txBody>
          <a:bodyPr vert="horz" lIns="91440" tIns="45720" rIns="91440" bIns="45720" rtlCol="0"/>
          <a:lstStyle>
            <a:lvl1pPr algn="r">
              <a:defRPr sz="1200"/>
            </a:lvl1pPr>
          </a:lstStyle>
          <a:p>
            <a:fld id="{64E245BB-EA18-4303-9408-3A4FFA129BD3}" type="datetimeFigureOut">
              <a:rPr lang="th-TH" smtClean="0"/>
              <a:t>17/12/61</a:t>
            </a:fld>
            <a:endParaRPr lang="th-TH"/>
          </a:p>
        </p:txBody>
      </p:sp>
      <p:sp>
        <p:nvSpPr>
          <p:cNvPr id="4" name="ตัวแทนท้ายกระดาษ 3"/>
          <p:cNvSpPr>
            <a:spLocks noGrp="1"/>
          </p:cNvSpPr>
          <p:nvPr>
            <p:ph type="ftr" sz="quarter" idx="2"/>
          </p:nvPr>
        </p:nvSpPr>
        <p:spPr>
          <a:xfrm>
            <a:off x="0" y="6514280"/>
            <a:ext cx="4309798" cy="342626"/>
          </a:xfrm>
          <a:prstGeom prst="rect">
            <a:avLst/>
          </a:prstGeom>
        </p:spPr>
        <p:txBody>
          <a:bodyPr vert="horz" lIns="91440" tIns="45720" rIns="91440" bIns="45720" rtlCol="0" anchor="b"/>
          <a:lstStyle>
            <a:lvl1pPr algn="l">
              <a:defRPr sz="1200"/>
            </a:lvl1pPr>
          </a:lstStyle>
          <a:p>
            <a:endParaRPr lang="th-TH"/>
          </a:p>
        </p:txBody>
      </p:sp>
      <p:sp>
        <p:nvSpPr>
          <p:cNvPr id="5" name="ตัวแทนหมายเลขภาพนิ่ง 4"/>
          <p:cNvSpPr>
            <a:spLocks noGrp="1"/>
          </p:cNvSpPr>
          <p:nvPr>
            <p:ph type="sldNum" sz="quarter" idx="3"/>
          </p:nvPr>
        </p:nvSpPr>
        <p:spPr>
          <a:xfrm>
            <a:off x="5633588" y="6514280"/>
            <a:ext cx="4309798" cy="342626"/>
          </a:xfrm>
          <a:prstGeom prst="rect">
            <a:avLst/>
          </a:prstGeom>
        </p:spPr>
        <p:txBody>
          <a:bodyPr vert="horz" lIns="91440" tIns="45720" rIns="91440" bIns="45720" rtlCol="0" anchor="b"/>
          <a:lstStyle>
            <a:lvl1pPr algn="r">
              <a:defRPr sz="1200"/>
            </a:lvl1pPr>
          </a:lstStyle>
          <a:p>
            <a:fld id="{C84A9498-2EA5-47F0-AF4E-90E8A37DB819}" type="slidenum">
              <a:rPr lang="th-TH" smtClean="0"/>
              <a:t>‹#›</a:t>
            </a:fld>
            <a:endParaRPr lang="th-TH"/>
          </a:p>
        </p:txBody>
      </p:sp>
    </p:spTree>
    <p:extLst>
      <p:ext uri="{BB962C8B-B14F-4D97-AF65-F5344CB8AC3E}">
        <p14:creationId xmlns:p14="http://schemas.microsoft.com/office/powerpoint/2010/main" val="24137028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หัวกระดาษ 1"/>
          <p:cNvSpPr>
            <a:spLocks noGrp="1"/>
          </p:cNvSpPr>
          <p:nvPr>
            <p:ph type="hdr" sz="quarter"/>
          </p:nvPr>
        </p:nvSpPr>
        <p:spPr>
          <a:xfrm>
            <a:off x="0" y="0"/>
            <a:ext cx="4309798" cy="342900"/>
          </a:xfrm>
          <a:prstGeom prst="rect">
            <a:avLst/>
          </a:prstGeom>
        </p:spPr>
        <p:txBody>
          <a:bodyPr vert="horz" lIns="91440" tIns="45720" rIns="91440" bIns="45720" rtlCol="0"/>
          <a:lstStyle>
            <a:lvl1pPr algn="l">
              <a:defRPr sz="1200"/>
            </a:lvl1pPr>
          </a:lstStyle>
          <a:p>
            <a:endParaRPr lang="th-TH"/>
          </a:p>
        </p:txBody>
      </p:sp>
      <p:sp>
        <p:nvSpPr>
          <p:cNvPr id="3" name="ตัวแทนวันที่ 2"/>
          <p:cNvSpPr>
            <a:spLocks noGrp="1"/>
          </p:cNvSpPr>
          <p:nvPr>
            <p:ph type="dt" idx="1"/>
          </p:nvPr>
        </p:nvSpPr>
        <p:spPr>
          <a:xfrm>
            <a:off x="5633588" y="0"/>
            <a:ext cx="4309798" cy="342900"/>
          </a:xfrm>
          <a:prstGeom prst="rect">
            <a:avLst/>
          </a:prstGeom>
        </p:spPr>
        <p:txBody>
          <a:bodyPr vert="horz" lIns="91440" tIns="45720" rIns="91440" bIns="45720" rtlCol="0"/>
          <a:lstStyle>
            <a:lvl1pPr algn="r">
              <a:defRPr sz="1200"/>
            </a:lvl1pPr>
          </a:lstStyle>
          <a:p>
            <a:fld id="{00CBDA09-EC1D-423B-8471-6ADC9F0E334A}" type="datetimeFigureOut">
              <a:rPr lang="th-TH" smtClean="0"/>
              <a:t>17/12/61</a:t>
            </a:fld>
            <a:endParaRPr lang="th-TH"/>
          </a:p>
        </p:txBody>
      </p:sp>
      <p:sp>
        <p:nvSpPr>
          <p:cNvPr id="4" name="ตัวแทนรูปบนภาพนิ่ง 3"/>
          <p:cNvSpPr>
            <a:spLocks noGrp="1" noRot="1" noChangeAspect="1"/>
          </p:cNvSpPr>
          <p:nvPr>
            <p:ph type="sldImg" idx="2"/>
          </p:nvPr>
        </p:nvSpPr>
        <p:spPr>
          <a:xfrm>
            <a:off x="2686050" y="514350"/>
            <a:ext cx="4573588" cy="2571750"/>
          </a:xfrm>
          <a:prstGeom prst="rect">
            <a:avLst/>
          </a:prstGeom>
          <a:noFill/>
          <a:ln w="12700">
            <a:solidFill>
              <a:prstClr val="black"/>
            </a:solidFill>
          </a:ln>
        </p:spPr>
        <p:txBody>
          <a:bodyPr vert="horz" lIns="91440" tIns="45720" rIns="91440" bIns="45720" rtlCol="0" anchor="ctr"/>
          <a:lstStyle/>
          <a:p>
            <a:endParaRPr lang="th-TH"/>
          </a:p>
        </p:txBody>
      </p:sp>
      <p:sp>
        <p:nvSpPr>
          <p:cNvPr id="5" name="ตัวแทนบันทึกย่อ 4"/>
          <p:cNvSpPr>
            <a:spLocks noGrp="1"/>
          </p:cNvSpPr>
          <p:nvPr>
            <p:ph type="body" sz="quarter" idx="3"/>
          </p:nvPr>
        </p:nvSpPr>
        <p:spPr>
          <a:xfrm>
            <a:off x="994569" y="3257550"/>
            <a:ext cx="7956550" cy="3086100"/>
          </a:xfrm>
          <a:prstGeom prst="rect">
            <a:avLst/>
          </a:prstGeom>
        </p:spPr>
        <p:txBody>
          <a:bodyPr vert="horz" lIns="91440" tIns="45720" rIns="91440" bIns="45720" rtlCol="0"/>
          <a:lstStyle/>
          <a:p>
            <a:pPr lvl="0"/>
            <a:r>
              <a:rPr lang="th-TH"/>
              <a:t>คลิกเพื่อแก้ไขลักษณะของข้อความต้นแบบ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6" name="ตัวแทนท้ายกระดาษ 5"/>
          <p:cNvSpPr>
            <a:spLocks noGrp="1"/>
          </p:cNvSpPr>
          <p:nvPr>
            <p:ph type="ftr" sz="quarter" idx="4"/>
          </p:nvPr>
        </p:nvSpPr>
        <p:spPr>
          <a:xfrm>
            <a:off x="0" y="6513910"/>
            <a:ext cx="4309798" cy="342900"/>
          </a:xfrm>
          <a:prstGeom prst="rect">
            <a:avLst/>
          </a:prstGeom>
        </p:spPr>
        <p:txBody>
          <a:bodyPr vert="horz" lIns="91440" tIns="45720" rIns="91440" bIns="45720" rtlCol="0" anchor="b"/>
          <a:lstStyle>
            <a:lvl1pPr algn="l">
              <a:defRPr sz="1200"/>
            </a:lvl1pPr>
          </a:lstStyle>
          <a:p>
            <a:endParaRPr lang="th-TH"/>
          </a:p>
        </p:txBody>
      </p:sp>
      <p:sp>
        <p:nvSpPr>
          <p:cNvPr id="7" name="ตัวแทนหมายเลขภาพนิ่ง 6"/>
          <p:cNvSpPr>
            <a:spLocks noGrp="1"/>
          </p:cNvSpPr>
          <p:nvPr>
            <p:ph type="sldNum" sz="quarter" idx="5"/>
          </p:nvPr>
        </p:nvSpPr>
        <p:spPr>
          <a:xfrm>
            <a:off x="5633588" y="6513910"/>
            <a:ext cx="4309798" cy="342900"/>
          </a:xfrm>
          <a:prstGeom prst="rect">
            <a:avLst/>
          </a:prstGeom>
        </p:spPr>
        <p:txBody>
          <a:bodyPr vert="horz" lIns="91440" tIns="45720" rIns="91440" bIns="45720" rtlCol="0" anchor="b"/>
          <a:lstStyle>
            <a:lvl1pPr algn="r">
              <a:defRPr sz="1200"/>
            </a:lvl1pPr>
          </a:lstStyle>
          <a:p>
            <a:fld id="{3EE06415-12DB-499D-A813-8608F61AE172}" type="slidenum">
              <a:rPr lang="th-TH" smtClean="0"/>
              <a:t>‹#›</a:t>
            </a:fld>
            <a:endParaRPr lang="th-TH"/>
          </a:p>
        </p:txBody>
      </p:sp>
    </p:spTree>
    <p:extLst>
      <p:ext uri="{BB962C8B-B14F-4D97-AF65-F5344CB8AC3E}">
        <p14:creationId xmlns:p14="http://schemas.microsoft.com/office/powerpoint/2010/main" val="564211424"/>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หมายเลขสไลด์ 3"/>
          <p:cNvSpPr>
            <a:spLocks noGrp="1"/>
          </p:cNvSpPr>
          <p:nvPr>
            <p:ph type="sldNum" sz="quarter" idx="5"/>
          </p:nvPr>
        </p:nvSpPr>
        <p:spPr/>
        <p:txBody>
          <a:bodyPr/>
          <a:lstStyle/>
          <a:p>
            <a:fld id="{3EE06415-12DB-499D-A813-8608F61AE172}" type="slidenum">
              <a:rPr lang="th-TH" smtClean="0"/>
              <a:t>1</a:t>
            </a:fld>
            <a:endParaRPr lang="th-TH"/>
          </a:p>
        </p:txBody>
      </p:sp>
    </p:spTree>
    <p:extLst>
      <p:ext uri="{BB962C8B-B14F-4D97-AF65-F5344CB8AC3E}">
        <p14:creationId xmlns:p14="http://schemas.microsoft.com/office/powerpoint/2010/main" val="2453352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หมายเลขภาพนิ่ง 3"/>
          <p:cNvSpPr>
            <a:spLocks noGrp="1"/>
          </p:cNvSpPr>
          <p:nvPr>
            <p:ph type="sldNum" sz="quarter" idx="10"/>
          </p:nvPr>
        </p:nvSpPr>
        <p:spPr/>
        <p:txBody>
          <a:bodyPr/>
          <a:lstStyle/>
          <a:p>
            <a:fld id="{3EE06415-12DB-499D-A813-8608F61AE172}" type="slidenum">
              <a:rPr lang="th-TH" smtClean="0"/>
              <a:t>8</a:t>
            </a:fld>
            <a:endParaRPr lang="th-TH"/>
          </a:p>
        </p:txBody>
      </p:sp>
    </p:spTree>
    <p:extLst>
      <p:ext uri="{BB962C8B-B14F-4D97-AF65-F5344CB8AC3E}">
        <p14:creationId xmlns:p14="http://schemas.microsoft.com/office/powerpoint/2010/main" val="3924177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h-T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h-TH"/>
          </a:p>
        </p:txBody>
      </p:sp>
      <p:sp>
        <p:nvSpPr>
          <p:cNvPr id="4" name="Date Placeholder 3"/>
          <p:cNvSpPr>
            <a:spLocks noGrp="1"/>
          </p:cNvSpPr>
          <p:nvPr>
            <p:ph type="dt" sz="half" idx="10"/>
          </p:nvPr>
        </p:nvSpPr>
        <p:spPr/>
        <p:txBody>
          <a:bodyPr/>
          <a:lstStyle/>
          <a:p>
            <a:fld id="{C730D2EB-0465-4452-BD4D-FB05D691F1DB}" type="datetimeFigureOut">
              <a:rPr lang="th-TH" smtClean="0"/>
              <a:t>17/12/61</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224306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p:cNvSpPr>
            <a:spLocks noGrp="1"/>
          </p:cNvSpPr>
          <p:nvPr>
            <p:ph type="dt" sz="half" idx="10"/>
          </p:nvPr>
        </p:nvSpPr>
        <p:spPr/>
        <p:txBody>
          <a:bodyPr/>
          <a:lstStyle/>
          <a:p>
            <a:fld id="{C730D2EB-0465-4452-BD4D-FB05D691F1DB}" type="datetimeFigureOut">
              <a:rPr lang="th-TH" smtClean="0"/>
              <a:t>17/12/61</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868543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th-T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p:cNvSpPr>
            <a:spLocks noGrp="1"/>
          </p:cNvSpPr>
          <p:nvPr>
            <p:ph type="dt" sz="half" idx="10"/>
          </p:nvPr>
        </p:nvSpPr>
        <p:spPr/>
        <p:txBody>
          <a:bodyPr/>
          <a:lstStyle/>
          <a:p>
            <a:fld id="{C730D2EB-0465-4452-BD4D-FB05D691F1DB}" type="datetimeFigureOut">
              <a:rPr lang="th-TH" smtClean="0"/>
              <a:t>17/12/61</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2319133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p:cNvSpPr>
            <a:spLocks noGrp="1"/>
          </p:cNvSpPr>
          <p:nvPr>
            <p:ph type="dt" sz="half" idx="10"/>
          </p:nvPr>
        </p:nvSpPr>
        <p:spPr/>
        <p:txBody>
          <a:bodyPr/>
          <a:lstStyle/>
          <a:p>
            <a:fld id="{C730D2EB-0465-4452-BD4D-FB05D691F1DB}" type="datetimeFigureOut">
              <a:rPr lang="th-TH" smtClean="0"/>
              <a:t>17/12/61</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2020835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h-T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30D2EB-0465-4452-BD4D-FB05D691F1DB}" type="datetimeFigureOut">
              <a:rPr lang="th-TH" smtClean="0"/>
              <a:t>17/12/61</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4100825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Date Placeholder 4"/>
          <p:cNvSpPr>
            <a:spLocks noGrp="1"/>
          </p:cNvSpPr>
          <p:nvPr>
            <p:ph type="dt" sz="half" idx="10"/>
          </p:nvPr>
        </p:nvSpPr>
        <p:spPr/>
        <p:txBody>
          <a:bodyPr/>
          <a:lstStyle/>
          <a:p>
            <a:fld id="{C730D2EB-0465-4452-BD4D-FB05D691F1DB}" type="datetimeFigureOut">
              <a:rPr lang="th-TH" smtClean="0"/>
              <a:t>17/12/61</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3940885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th-T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Date Placeholder 6"/>
          <p:cNvSpPr>
            <a:spLocks noGrp="1"/>
          </p:cNvSpPr>
          <p:nvPr>
            <p:ph type="dt" sz="half" idx="10"/>
          </p:nvPr>
        </p:nvSpPr>
        <p:spPr/>
        <p:txBody>
          <a:bodyPr/>
          <a:lstStyle/>
          <a:p>
            <a:fld id="{C730D2EB-0465-4452-BD4D-FB05D691F1DB}" type="datetimeFigureOut">
              <a:rPr lang="th-TH" smtClean="0"/>
              <a:t>17/12/61</a:t>
            </a:fld>
            <a:endParaRPr lang="th-TH"/>
          </a:p>
        </p:txBody>
      </p:sp>
      <p:sp>
        <p:nvSpPr>
          <p:cNvPr id="8" name="Footer Placeholder 7"/>
          <p:cNvSpPr>
            <a:spLocks noGrp="1"/>
          </p:cNvSpPr>
          <p:nvPr>
            <p:ph type="ftr" sz="quarter" idx="11"/>
          </p:nvPr>
        </p:nvSpPr>
        <p:spPr/>
        <p:txBody>
          <a:bodyPr/>
          <a:lstStyle/>
          <a:p>
            <a:endParaRPr lang="th-TH"/>
          </a:p>
        </p:txBody>
      </p:sp>
      <p:sp>
        <p:nvSpPr>
          <p:cNvPr id="9" name="Slide Number Placeholder 8"/>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204828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Date Placeholder 2"/>
          <p:cNvSpPr>
            <a:spLocks noGrp="1"/>
          </p:cNvSpPr>
          <p:nvPr>
            <p:ph type="dt" sz="half" idx="10"/>
          </p:nvPr>
        </p:nvSpPr>
        <p:spPr/>
        <p:txBody>
          <a:bodyPr/>
          <a:lstStyle/>
          <a:p>
            <a:fld id="{C730D2EB-0465-4452-BD4D-FB05D691F1DB}" type="datetimeFigureOut">
              <a:rPr lang="th-TH" smtClean="0"/>
              <a:t>17/12/61</a:t>
            </a:fld>
            <a:endParaRPr lang="th-TH"/>
          </a:p>
        </p:txBody>
      </p:sp>
      <p:sp>
        <p:nvSpPr>
          <p:cNvPr id="4" name="Footer Placeholder 3"/>
          <p:cNvSpPr>
            <a:spLocks noGrp="1"/>
          </p:cNvSpPr>
          <p:nvPr>
            <p:ph type="ftr" sz="quarter" idx="11"/>
          </p:nvPr>
        </p:nvSpPr>
        <p:spPr/>
        <p:txBody>
          <a:bodyPr/>
          <a:lstStyle/>
          <a:p>
            <a:endParaRPr lang="th-TH"/>
          </a:p>
        </p:txBody>
      </p:sp>
      <p:sp>
        <p:nvSpPr>
          <p:cNvPr id="5" name="Slide Number Placeholder 4"/>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4230902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0D2EB-0465-4452-BD4D-FB05D691F1DB}" type="datetimeFigureOut">
              <a:rPr lang="th-TH" smtClean="0"/>
              <a:t>17/12/61</a:t>
            </a:fld>
            <a:endParaRPr lang="th-TH"/>
          </a:p>
        </p:txBody>
      </p:sp>
      <p:sp>
        <p:nvSpPr>
          <p:cNvPr id="3" name="Footer Placeholder 2"/>
          <p:cNvSpPr>
            <a:spLocks noGrp="1"/>
          </p:cNvSpPr>
          <p:nvPr>
            <p:ph type="ftr" sz="quarter" idx="11"/>
          </p:nvPr>
        </p:nvSpPr>
        <p:spPr/>
        <p:txBody>
          <a:bodyPr/>
          <a:lstStyle/>
          <a:p>
            <a:endParaRPr lang="th-TH"/>
          </a:p>
        </p:txBody>
      </p:sp>
      <p:sp>
        <p:nvSpPr>
          <p:cNvPr id="4" name="Slide Number Placeholder 3"/>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1655679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30D2EB-0465-4452-BD4D-FB05D691F1DB}" type="datetimeFigureOut">
              <a:rPr lang="th-TH" smtClean="0"/>
              <a:t>17/12/61</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3155325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30D2EB-0465-4452-BD4D-FB05D691F1DB}" type="datetimeFigureOut">
              <a:rPr lang="th-TH" smtClean="0"/>
              <a:t>17/12/61</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631451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0D2EB-0465-4452-BD4D-FB05D691F1DB}" type="datetimeFigureOut">
              <a:rPr lang="th-TH" smtClean="0"/>
              <a:t>17/12/61</a:t>
            </a:fld>
            <a:endParaRPr lang="th-T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459E97-7B90-4FFD-83DE-3F9C496ECD93}" type="slidenum">
              <a:rPr lang="th-TH" smtClean="0"/>
              <a:t>‹#›</a:t>
            </a:fld>
            <a:endParaRPr lang="th-TH"/>
          </a:p>
        </p:txBody>
      </p:sp>
    </p:spTree>
    <p:extLst>
      <p:ext uri="{BB962C8B-B14F-4D97-AF65-F5344CB8AC3E}">
        <p14:creationId xmlns:p14="http://schemas.microsoft.com/office/powerpoint/2010/main" val="174102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05336" y="6177407"/>
            <a:ext cx="4086664" cy="680593"/>
          </a:xfrm>
        </p:spPr>
        <p:txBody>
          <a:bodyPr>
            <a:normAutofit fontScale="85000" lnSpcReduction="10000"/>
          </a:bodyPr>
          <a:lstStyle/>
          <a:p>
            <a:pPr algn="l"/>
            <a:r>
              <a:rPr lang="en-US" sz="2000" dirty="0">
                <a:solidFill>
                  <a:srgbClr val="6C0034"/>
                </a:solidFill>
                <a:latin typeface="Kanit ExtraLight" panose="00000300000000000000" pitchFamily="50" charset="-34"/>
                <a:cs typeface="Kanit ExtraLight" panose="00000300000000000000" pitchFamily="50" charset="-34"/>
              </a:rPr>
              <a:t>1.</a:t>
            </a:r>
            <a:r>
              <a:rPr lang="en-US" sz="2000" dirty="0">
                <a:solidFill>
                  <a:srgbClr val="6C0034"/>
                </a:solidFill>
                <a:latin typeface="Nexa Light" panose="02000000000000000000" pitchFamily="50" charset="0"/>
                <a:cs typeface="TH Baijam" panose="02000506000000020004"/>
              </a:rPr>
              <a:t>   </a:t>
            </a:r>
            <a:r>
              <a:rPr lang="en-US" sz="2000" dirty="0" err="1" smtClean="0">
                <a:solidFill>
                  <a:srgbClr val="6C0034"/>
                </a:solidFill>
                <a:latin typeface="Nexa Light" panose="02000000000000000000" pitchFamily="50" charset="0"/>
                <a:cs typeface="TH Baijam" panose="02000506000000020004"/>
              </a:rPr>
              <a:t>Anuwa</a:t>
            </a:r>
            <a:r>
              <a:rPr lang="en-US" sz="2000" dirty="0" smtClean="0">
                <a:solidFill>
                  <a:srgbClr val="6C0034"/>
                </a:solidFill>
                <a:latin typeface="Nexa Light" panose="02000000000000000000" pitchFamily="50" charset="0"/>
                <a:cs typeface="TH Baijam" panose="02000506000000020004"/>
              </a:rPr>
              <a:t> </a:t>
            </a:r>
            <a:r>
              <a:rPr lang="en-US" sz="2000" dirty="0" err="1">
                <a:solidFill>
                  <a:srgbClr val="6C0034"/>
                </a:solidFill>
                <a:latin typeface="Nexa Light" panose="02000000000000000000" pitchFamily="50" charset="0"/>
                <a:cs typeface="TH Baijam" panose="02000506000000020004"/>
              </a:rPr>
              <a:t>Chelong</a:t>
            </a:r>
            <a:r>
              <a:rPr lang="en-US" sz="2000" dirty="0">
                <a:solidFill>
                  <a:srgbClr val="6C0034"/>
                </a:solidFill>
                <a:latin typeface="Nexa Light" panose="02000000000000000000" pitchFamily="50" charset="0"/>
                <a:cs typeface="TH Baijam" panose="02000506000000020004"/>
              </a:rPr>
              <a:t>       </a:t>
            </a:r>
            <a:r>
              <a:rPr lang="en-US" sz="2000" dirty="0" smtClean="0">
                <a:solidFill>
                  <a:srgbClr val="6C0034"/>
                </a:solidFill>
                <a:latin typeface="Nexa Light" panose="02000000000000000000" pitchFamily="50" charset="0"/>
                <a:cs typeface="TH Baijam" panose="02000506000000020004"/>
              </a:rPr>
              <a:t> </a:t>
            </a:r>
            <a:r>
              <a:rPr lang="en-US" sz="2000" dirty="0" smtClean="0">
                <a:solidFill>
                  <a:srgbClr val="6C0034"/>
                </a:solidFill>
                <a:latin typeface="Kanit ExtraLight" panose="00000300000000000000" pitchFamily="50" charset="-34"/>
                <a:cs typeface="Kanit ExtraLight" panose="00000300000000000000" pitchFamily="50" charset="-34"/>
              </a:rPr>
              <a:t>571431011</a:t>
            </a:r>
            <a:endParaRPr lang="en-US" sz="2000" dirty="0">
              <a:solidFill>
                <a:srgbClr val="6C0034"/>
              </a:solidFill>
              <a:latin typeface="Kanit ExtraLight" panose="00000300000000000000" pitchFamily="50" charset="-34"/>
              <a:cs typeface="Kanit ExtraLight" panose="00000300000000000000" pitchFamily="50" charset="-34"/>
            </a:endParaRPr>
          </a:p>
          <a:p>
            <a:pPr algn="l"/>
            <a:r>
              <a:rPr lang="en-US" sz="2000" dirty="0">
                <a:solidFill>
                  <a:srgbClr val="6C0034"/>
                </a:solidFill>
                <a:latin typeface="Kanit ExtraLight" panose="00000300000000000000" pitchFamily="50" charset="-34"/>
                <a:cs typeface="Kanit ExtraLight" panose="00000300000000000000" pitchFamily="50" charset="-34"/>
              </a:rPr>
              <a:t>2.</a:t>
            </a:r>
            <a:r>
              <a:rPr lang="en-US" sz="2000" dirty="0">
                <a:solidFill>
                  <a:srgbClr val="6C0034"/>
                </a:solidFill>
                <a:latin typeface="Nexa Light" panose="02000000000000000000" pitchFamily="50" charset="0"/>
                <a:cs typeface="TH Baijam" panose="02000506000000020004"/>
              </a:rPr>
              <a:t>   </a:t>
            </a:r>
            <a:r>
              <a:rPr lang="en-US" sz="2000" dirty="0" err="1">
                <a:solidFill>
                  <a:srgbClr val="6C0034"/>
                </a:solidFill>
                <a:latin typeface="Nexa Light" panose="02000000000000000000" pitchFamily="50" charset="0"/>
                <a:cs typeface="TH Baijam" panose="02000506000000020004"/>
              </a:rPr>
              <a:t>Asree</a:t>
            </a:r>
            <a:r>
              <a:rPr lang="en-US" sz="2000" dirty="0">
                <a:solidFill>
                  <a:srgbClr val="6C0034"/>
                </a:solidFill>
                <a:latin typeface="Nexa Light" panose="02000000000000000000" pitchFamily="50" charset="0"/>
                <a:cs typeface="TH Baijam" panose="02000506000000020004"/>
              </a:rPr>
              <a:t> </a:t>
            </a:r>
            <a:r>
              <a:rPr lang="en-US" sz="2000" dirty="0" err="1">
                <a:solidFill>
                  <a:srgbClr val="6C0034"/>
                </a:solidFill>
                <a:latin typeface="Nexa Light" panose="02000000000000000000" pitchFamily="50" charset="0"/>
                <a:cs typeface="TH Baijam" panose="02000506000000020004"/>
              </a:rPr>
              <a:t>Kamah</a:t>
            </a:r>
            <a:r>
              <a:rPr lang="en-US" sz="2000" dirty="0">
                <a:solidFill>
                  <a:srgbClr val="6C0034"/>
                </a:solidFill>
                <a:latin typeface="Nexa Light" panose="02000000000000000000" pitchFamily="50" charset="0"/>
                <a:cs typeface="TH Baijam" panose="02000506000000020004"/>
              </a:rPr>
              <a:t>          </a:t>
            </a:r>
            <a:r>
              <a:rPr lang="en-US" sz="2000" dirty="0">
                <a:solidFill>
                  <a:srgbClr val="6C0034"/>
                </a:solidFill>
                <a:latin typeface="Kanit ExtraLight" panose="00000300000000000000" pitchFamily="50" charset="-34"/>
                <a:cs typeface="Kanit ExtraLight" panose="00000300000000000000" pitchFamily="50" charset="-34"/>
              </a:rPr>
              <a:t>571431024</a:t>
            </a:r>
          </a:p>
        </p:txBody>
      </p:sp>
      <p:pic>
        <p:nvPicPr>
          <p:cNvPr id="4" name="Picture 3" descr="C:\Users\ibtisam_alhamdee\Downloads\EdmodoGE\logo color png.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5157" y="431800"/>
            <a:ext cx="3925486" cy="292799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xmlns="" id="{84DC183D-F373-487C-B6AC-1748E106FC63}"/>
              </a:ext>
            </a:extLst>
          </p:cNvPr>
          <p:cNvSpPr txBox="1">
            <a:spLocks/>
          </p:cNvSpPr>
          <p:nvPr/>
        </p:nvSpPr>
        <p:spPr>
          <a:xfrm>
            <a:off x="0" y="3498207"/>
            <a:ext cx="12192000" cy="1833448"/>
          </a:xfrm>
          <a:prstGeom prst="rect">
            <a:avLst/>
          </a:prstGeom>
          <a:solidFill>
            <a:srgbClr val="6C003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6600" b="1" dirty="0">
              <a:solidFill>
                <a:schemeClr val="bg1"/>
              </a:solidFill>
              <a:latin typeface="TH Baijam" panose="02000506000000020004" pitchFamily="2" charset="-34"/>
              <a:cs typeface="TH Baijam" panose="02000506000000020004" pitchFamily="2" charset="-34"/>
            </a:endParaRPr>
          </a:p>
        </p:txBody>
      </p:sp>
      <p:sp>
        <p:nvSpPr>
          <p:cNvPr id="7" name="กล่องข้อความ 6">
            <a:extLst>
              <a:ext uri="{FF2B5EF4-FFF2-40B4-BE49-F238E27FC236}">
                <a16:creationId xmlns:a16="http://schemas.microsoft.com/office/drawing/2014/main" xmlns="" id="{65CFE574-9019-447B-8A94-548D7F62D6DA}"/>
              </a:ext>
            </a:extLst>
          </p:cNvPr>
          <p:cNvSpPr txBox="1"/>
          <p:nvPr/>
        </p:nvSpPr>
        <p:spPr>
          <a:xfrm>
            <a:off x="337625" y="3784209"/>
            <a:ext cx="11605846" cy="1077218"/>
          </a:xfrm>
          <a:prstGeom prst="rect">
            <a:avLst/>
          </a:prstGeom>
          <a:noFill/>
        </p:spPr>
        <p:txBody>
          <a:bodyPr wrap="square" rtlCol="0">
            <a:spAutoFit/>
          </a:bodyPr>
          <a:lstStyle/>
          <a:p>
            <a:pPr algn="ctr"/>
            <a:r>
              <a:rPr lang="en-US" sz="3200" b="1" dirty="0">
                <a:solidFill>
                  <a:schemeClr val="bg1"/>
                </a:solidFill>
                <a:latin typeface="Nexa Light" panose="02000000000000000000" pitchFamily="50" charset="0"/>
              </a:rPr>
              <a:t>FTU</a:t>
            </a:r>
            <a:r>
              <a:rPr lang="th-TH" sz="3200" b="1" dirty="0">
                <a:solidFill>
                  <a:schemeClr val="bg1"/>
                </a:solidFill>
                <a:latin typeface="Nexa Light" panose="02000000000000000000" pitchFamily="50" charset="0"/>
              </a:rPr>
              <a:t> </a:t>
            </a:r>
            <a:r>
              <a:rPr lang="en-US" sz="3200" b="1" dirty="0">
                <a:solidFill>
                  <a:schemeClr val="bg1"/>
                </a:solidFill>
                <a:latin typeface="Nexa Light" panose="02000000000000000000" pitchFamily="50" charset="0"/>
              </a:rPr>
              <a:t>cooperative education, industrial training, and observation education system</a:t>
            </a:r>
            <a:endParaRPr lang="th-TH" sz="3200" b="1" dirty="0">
              <a:solidFill>
                <a:schemeClr val="bg1"/>
              </a:solidFill>
              <a:latin typeface="Nexa Light" panose="02000000000000000000" pitchFamily="50" charset="0"/>
            </a:endParaRPr>
          </a:p>
        </p:txBody>
      </p:sp>
    </p:spTree>
    <p:extLst>
      <p:ext uri="{BB962C8B-B14F-4D97-AF65-F5344CB8AC3E}">
        <p14:creationId xmlns:p14="http://schemas.microsoft.com/office/powerpoint/2010/main" val="2039091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รูปภาพ 3">
            <a:extLst>
              <a:ext uri="{FF2B5EF4-FFF2-40B4-BE49-F238E27FC236}">
                <a16:creationId xmlns:a16="http://schemas.microsoft.com/office/drawing/2014/main" xmlns="" id="{FCD247AF-55F4-490D-A315-C61C98A9069A}"/>
              </a:ext>
            </a:extLst>
          </p:cNvPr>
          <p:cNvPicPr>
            <a:picLocks noChangeAspect="1"/>
          </p:cNvPicPr>
          <p:nvPr/>
        </p:nvPicPr>
        <p:blipFill rotWithShape="1">
          <a:blip r:embed="rId2"/>
          <a:srcRect l="13750" t="9123" r="15143" b="10076"/>
          <a:stretch/>
        </p:blipFill>
        <p:spPr>
          <a:xfrm>
            <a:off x="2630290" y="1573122"/>
            <a:ext cx="6931420" cy="442831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18473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รูปภาพ 4">
            <a:extLst>
              <a:ext uri="{FF2B5EF4-FFF2-40B4-BE49-F238E27FC236}">
                <a16:creationId xmlns:a16="http://schemas.microsoft.com/office/drawing/2014/main" xmlns="" id="{0F55F2F1-3BCA-4A65-A298-D3FB0E3A5C1C}"/>
              </a:ext>
            </a:extLst>
          </p:cNvPr>
          <p:cNvPicPr>
            <a:picLocks noChangeAspect="1"/>
          </p:cNvPicPr>
          <p:nvPr/>
        </p:nvPicPr>
        <p:blipFill rotWithShape="1">
          <a:blip r:embed="rId2">
            <a:extLst>
              <a:ext uri="{28A0092B-C50C-407E-A947-70E740481C1C}">
                <a14:useLocalDpi xmlns:a14="http://schemas.microsoft.com/office/drawing/2010/main" val="0"/>
              </a:ext>
            </a:extLst>
          </a:blip>
          <a:srcRect l="1072" t="14146" r="2179" b="4845"/>
          <a:stretch/>
        </p:blipFill>
        <p:spPr>
          <a:xfrm>
            <a:off x="1257844" y="1698256"/>
            <a:ext cx="9676311" cy="474173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194173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2497016"/>
            <a:ext cx="12192000" cy="1282700"/>
          </a:xfrm>
          <a:prstGeom prst="rect">
            <a:avLst/>
          </a:prstGeom>
          <a:solidFill>
            <a:srgbClr val="6C003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b="1" dirty="0">
                <a:solidFill>
                  <a:schemeClr val="bg1"/>
                </a:solidFill>
                <a:latin typeface="Nexa Light"/>
                <a:cs typeface="TH Baijam" panose="02000506000000020004" pitchFamily="2" charset="-34"/>
              </a:rPr>
              <a:t>METHODOLOGY</a:t>
            </a:r>
            <a:endParaRPr lang="th-TH" sz="6600" b="1" dirty="0">
              <a:solidFill>
                <a:schemeClr val="bg1"/>
              </a:solidFill>
              <a:latin typeface="Nexa Light"/>
              <a:cs typeface="TH Baijam" panose="02000506000000020004" pitchFamily="2" charset="-34"/>
            </a:endParaRPr>
          </a:p>
        </p:txBody>
      </p:sp>
    </p:spTree>
    <p:extLst>
      <p:ext uri="{BB962C8B-B14F-4D97-AF65-F5344CB8AC3E}">
        <p14:creationId xmlns:p14="http://schemas.microsoft.com/office/powerpoint/2010/main" val="2427413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2192000" cy="922654"/>
          </a:xfrm>
          <a:prstGeom prst="rect">
            <a:avLst/>
          </a:prstGeom>
          <a:solidFill>
            <a:srgbClr val="6C0034"/>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bg1"/>
                </a:solidFill>
                <a:latin typeface="Nexa Light"/>
                <a:cs typeface="TH Baijam" panose="02000506000000020004" pitchFamily="2" charset="-34"/>
              </a:rPr>
              <a:t>Adapted Waterfall</a:t>
            </a:r>
            <a:endParaRPr lang="th-TH" sz="3600" b="1" dirty="0">
              <a:solidFill>
                <a:schemeClr val="bg1"/>
              </a:solidFill>
              <a:latin typeface="Nexa Light"/>
              <a:cs typeface="TH Baijam" panose="02000506000000020004" pitchFamily="2" charset="-34"/>
            </a:endParaRPr>
          </a:p>
        </p:txBody>
      </p:sp>
      <p:pic>
        <p:nvPicPr>
          <p:cNvPr id="9" name="รูปภาพ 8">
            <a:extLst>
              <a:ext uri="{FF2B5EF4-FFF2-40B4-BE49-F238E27FC236}">
                <a16:creationId xmlns:a16="http://schemas.microsoft.com/office/drawing/2014/main" xmlns="" id="{6A2B4A3A-AFD9-4D5F-9F3E-1E5C8052618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3795" y="2033513"/>
            <a:ext cx="5964409" cy="3589430"/>
          </a:xfrm>
          <a:prstGeom prst="rect">
            <a:avLst/>
          </a:prstGeom>
          <a:noFill/>
          <a:ln>
            <a:noFill/>
          </a:ln>
        </p:spPr>
      </p:pic>
    </p:spTree>
    <p:extLst>
      <p:ext uri="{BB962C8B-B14F-4D97-AF65-F5344CB8AC3E}">
        <p14:creationId xmlns:p14="http://schemas.microsoft.com/office/powerpoint/2010/main" val="2439924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ตัวแทนเนื้อหา 2"/>
          <p:cNvSpPr>
            <a:spLocks noGrp="1"/>
          </p:cNvSpPr>
          <p:nvPr>
            <p:ph idx="1"/>
          </p:nvPr>
        </p:nvSpPr>
        <p:spPr>
          <a:xfrm>
            <a:off x="838200" y="1825625"/>
            <a:ext cx="10642600" cy="4351338"/>
          </a:xfrm>
        </p:spPr>
        <p:txBody>
          <a:bodyPr>
            <a:normAutofit/>
          </a:bodyPr>
          <a:lstStyle/>
          <a:p>
            <a:pPr marL="0" indent="0" algn="thaiDist">
              <a:buNone/>
            </a:pPr>
            <a:r>
              <a:rPr lang="en-US" sz="2000" dirty="0">
                <a:latin typeface="Nexa Light" panose="02000000000000000000" pitchFamily="50" charset="0"/>
                <a:cs typeface="TH Baijam" panose="02000506000000020004" pitchFamily="2" charset="-34"/>
              </a:rPr>
              <a:t>	System Development for </a:t>
            </a:r>
            <a:r>
              <a:rPr lang="en-US" sz="2000" dirty="0" err="1">
                <a:latin typeface="Nexa Light" panose="02000000000000000000" pitchFamily="50" charset="0"/>
                <a:cs typeface="TH Baijam" panose="02000506000000020004" pitchFamily="2" charset="-34"/>
              </a:rPr>
              <a:t>Fatoni</a:t>
            </a:r>
            <a:r>
              <a:rPr lang="en-US" sz="2000" dirty="0">
                <a:latin typeface="Nexa Light" panose="02000000000000000000" pitchFamily="50" charset="0"/>
                <a:cs typeface="TH Baijam" panose="02000506000000020004" pitchFamily="2" charset="-34"/>
              </a:rPr>
              <a:t> University. The development process, including planning, analysis, design, initial stage results is the feasibility of a project or proposal. The output of the detailed procedure is a list of UML diagram requirements. The output of the construction process is the database design and coding of this project. The outcome of the change phase is the implementation of the system from development to testing, problem solving and feedback. The key point of this system. Emphasize users or students of </a:t>
            </a:r>
            <a:r>
              <a:rPr lang="en-US" sz="2000" dirty="0" err="1">
                <a:latin typeface="Nexa Light" panose="02000000000000000000" pitchFamily="50" charset="0"/>
                <a:cs typeface="TH Baijam" panose="02000506000000020004" pitchFamily="2" charset="-34"/>
              </a:rPr>
              <a:t>Fatoni</a:t>
            </a:r>
            <a:r>
              <a:rPr lang="en-US" sz="2000" dirty="0">
                <a:latin typeface="Nexa Light" panose="02000000000000000000" pitchFamily="50" charset="0"/>
                <a:cs typeface="TH Baijam" panose="02000506000000020004" pitchFamily="2" charset="-34"/>
              </a:rPr>
              <a:t> University who are involved in conducting the internship.</a:t>
            </a:r>
            <a:endParaRPr lang="th-TH" sz="2000" dirty="0">
              <a:latin typeface="Nexa Light" panose="02000000000000000000" pitchFamily="50" charset="0"/>
              <a:cs typeface="TH Baijam" panose="02000506000000020004" pitchFamily="2" charset="-34"/>
            </a:endParaRPr>
          </a:p>
        </p:txBody>
      </p:sp>
      <p:sp>
        <p:nvSpPr>
          <p:cNvPr id="4" name="Title 1"/>
          <p:cNvSpPr txBox="1">
            <a:spLocks/>
          </p:cNvSpPr>
          <p:nvPr/>
        </p:nvSpPr>
        <p:spPr>
          <a:xfrm>
            <a:off x="0" y="0"/>
            <a:ext cx="12192000" cy="1282700"/>
          </a:xfrm>
          <a:prstGeom prst="rect">
            <a:avLst/>
          </a:prstGeom>
          <a:solidFill>
            <a:srgbClr val="6C003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dirty="0">
                <a:solidFill>
                  <a:schemeClr val="bg1"/>
                </a:solidFill>
                <a:latin typeface="Nexa Light" panose="02000000000000000000"/>
                <a:cs typeface="TH Baijam" panose="02000506000000020004" pitchFamily="2" charset="-34"/>
              </a:rPr>
              <a:t>Summary</a:t>
            </a:r>
            <a:endParaRPr lang="th-TH" sz="6600" dirty="0">
              <a:solidFill>
                <a:schemeClr val="bg1"/>
              </a:solidFill>
              <a:latin typeface="Nexa Light" panose="02000000000000000000"/>
              <a:cs typeface="TH Baijam" panose="02000506000000020004" pitchFamily="2" charset="-34"/>
            </a:endParaRPr>
          </a:p>
        </p:txBody>
      </p:sp>
    </p:spTree>
    <p:extLst>
      <p:ext uri="{BB962C8B-B14F-4D97-AF65-F5344CB8AC3E}">
        <p14:creationId xmlns:p14="http://schemas.microsoft.com/office/powerpoint/2010/main" val="3638801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2830286"/>
            <a:ext cx="12192000" cy="1282700"/>
          </a:xfrm>
          <a:prstGeom prst="rect">
            <a:avLst/>
          </a:prstGeom>
          <a:solidFill>
            <a:srgbClr val="6C003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dirty="0" err="1">
                <a:solidFill>
                  <a:schemeClr val="bg1"/>
                </a:solidFill>
                <a:latin typeface="TH Baijam" panose="02000506000000020004" pitchFamily="2" charset="-34"/>
                <a:cs typeface="TH Baijam" panose="02000506000000020004" pitchFamily="2" charset="-34"/>
              </a:rPr>
              <a:t>Jazakumullahukhoiran</a:t>
            </a:r>
            <a:endParaRPr lang="th-TH" sz="6600" dirty="0">
              <a:solidFill>
                <a:schemeClr val="bg1"/>
              </a:solidFill>
              <a:latin typeface="TH Baijam" panose="02000506000000020004" pitchFamily="2" charset="-34"/>
              <a:cs typeface="TH Baijam" panose="02000506000000020004" pitchFamily="2" charset="-34"/>
            </a:endParaRPr>
          </a:p>
        </p:txBody>
      </p:sp>
    </p:spTree>
    <p:extLst>
      <p:ext uri="{BB962C8B-B14F-4D97-AF65-F5344CB8AC3E}">
        <p14:creationId xmlns:p14="http://schemas.microsoft.com/office/powerpoint/2010/main" val="3317966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1282700"/>
          </a:xfrm>
          <a:prstGeom prst="rect">
            <a:avLst/>
          </a:prstGeom>
          <a:solidFill>
            <a:srgbClr val="6C003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6600" b="1" dirty="0">
              <a:solidFill>
                <a:schemeClr val="bg1"/>
              </a:solidFill>
              <a:latin typeface="TH Baijam" panose="02000506000000020004" pitchFamily="2" charset="-34"/>
              <a:cs typeface="TH Baijam" panose="02000506000000020004" pitchFamily="2" charset="-34"/>
            </a:endParaRPr>
          </a:p>
        </p:txBody>
      </p:sp>
      <p:sp>
        <p:nvSpPr>
          <p:cNvPr id="2" name="Title 1"/>
          <p:cNvSpPr>
            <a:spLocks noGrp="1"/>
          </p:cNvSpPr>
          <p:nvPr>
            <p:ph type="title"/>
          </p:nvPr>
        </p:nvSpPr>
        <p:spPr>
          <a:xfrm>
            <a:off x="838200" y="-22225"/>
            <a:ext cx="10515600" cy="1325563"/>
          </a:xfrm>
        </p:spPr>
        <p:txBody>
          <a:bodyPr>
            <a:normAutofit/>
          </a:bodyPr>
          <a:lstStyle/>
          <a:p>
            <a:pPr algn="ctr"/>
            <a:r>
              <a:rPr lang="en-US" sz="4000" b="1" dirty="0">
                <a:solidFill>
                  <a:schemeClr val="bg1"/>
                </a:solidFill>
                <a:latin typeface="Nexa Light" panose="02000000000000000000"/>
                <a:cs typeface="TH Baijam" panose="02000506000000020004" pitchFamily="2" charset="-34"/>
              </a:rPr>
              <a:t>CONTENT</a:t>
            </a:r>
            <a:endParaRPr lang="th-TH" sz="4000" b="1" dirty="0">
              <a:solidFill>
                <a:schemeClr val="bg1"/>
              </a:solidFill>
              <a:latin typeface="Nexa Light" panose="02000000000000000000"/>
              <a:cs typeface="TH Baijam" panose="02000506000000020004" pitchFamily="2" charset="-34"/>
            </a:endParaRPr>
          </a:p>
        </p:txBody>
      </p:sp>
      <p:pic>
        <p:nvPicPr>
          <p:cNvPr id="1027" name="Picture 3" descr="C:\Users\Administrator\Downloads\lear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1996" y="4900078"/>
            <a:ext cx="1437015" cy="1437015"/>
          </a:xfrm>
          <a:prstGeom prst="rect">
            <a:avLst/>
          </a:prstGeom>
          <a:noFill/>
          <a:extLst>
            <a:ext uri="{909E8E84-426E-40DD-AFC4-6F175D3DCCD1}">
              <a14:hiddenFill xmlns:a14="http://schemas.microsoft.com/office/drawing/2010/main">
                <a:solidFill>
                  <a:srgbClr val="FFFFFF"/>
                </a:solidFill>
              </a14:hiddenFill>
            </a:ext>
          </a:extLst>
        </p:spPr>
      </p:pic>
      <p:sp>
        <p:nvSpPr>
          <p:cNvPr id="3" name="กล่องข้อความ 2">
            <a:extLst>
              <a:ext uri="{FF2B5EF4-FFF2-40B4-BE49-F238E27FC236}">
                <a16:creationId xmlns:a16="http://schemas.microsoft.com/office/drawing/2014/main" xmlns="" id="{FB65C5D7-C732-4C16-B50B-FD115576B8B3}"/>
              </a:ext>
            </a:extLst>
          </p:cNvPr>
          <p:cNvSpPr txBox="1"/>
          <p:nvPr/>
        </p:nvSpPr>
        <p:spPr>
          <a:xfrm>
            <a:off x="838200" y="1842868"/>
            <a:ext cx="10515600" cy="4832092"/>
          </a:xfrm>
          <a:prstGeom prst="rect">
            <a:avLst/>
          </a:prstGeom>
          <a:noFill/>
        </p:spPr>
        <p:txBody>
          <a:bodyPr wrap="square" rtlCol="0">
            <a:spAutoFit/>
          </a:bodyPr>
          <a:lstStyle/>
          <a:p>
            <a:r>
              <a:rPr lang="en-US" b="1" dirty="0">
                <a:solidFill>
                  <a:srgbClr val="6C0034"/>
                </a:solidFill>
                <a:latin typeface="Nexa Light" panose="02000000000000000000"/>
                <a:cs typeface="TH Baijam" panose="02000506000000020004" pitchFamily="2" charset="-34"/>
              </a:rPr>
              <a:t>Introduction				Relate work</a:t>
            </a:r>
          </a:p>
          <a:p>
            <a:endParaRPr lang="en-US" b="1" dirty="0">
              <a:solidFill>
                <a:srgbClr val="6C0034"/>
              </a:solidFill>
              <a:latin typeface="Nexa Light" panose="02000000000000000000"/>
              <a:cs typeface="TH Baijam" panose="02000506000000020004" pitchFamily="2" charset="-34"/>
            </a:endParaRPr>
          </a:p>
          <a:p>
            <a:r>
              <a:rPr lang="en-US" b="1" dirty="0">
                <a:solidFill>
                  <a:srgbClr val="6C0034"/>
                </a:solidFill>
                <a:latin typeface="Nexa Light" panose="02000000000000000000"/>
                <a:cs typeface="TH Baijam" panose="02000506000000020004" pitchFamily="2" charset="-34"/>
              </a:rPr>
              <a:t>Problem Statement			Methodology</a:t>
            </a:r>
          </a:p>
          <a:p>
            <a:endParaRPr lang="en-US" b="1" dirty="0">
              <a:solidFill>
                <a:srgbClr val="6C0034"/>
              </a:solidFill>
              <a:latin typeface="Nexa Light" panose="02000000000000000000"/>
              <a:cs typeface="TH Baijam" panose="02000506000000020004" pitchFamily="2" charset="-34"/>
            </a:endParaRPr>
          </a:p>
          <a:p>
            <a:r>
              <a:rPr lang="en-US" b="1" dirty="0">
                <a:solidFill>
                  <a:srgbClr val="6C0034"/>
                </a:solidFill>
                <a:latin typeface="Nexa Light" panose="02000000000000000000"/>
                <a:cs typeface="TH Baijam" panose="02000506000000020004" pitchFamily="2" charset="-34"/>
              </a:rPr>
              <a:t>Objective</a:t>
            </a:r>
          </a:p>
          <a:p>
            <a:endParaRPr lang="en-US" b="1" dirty="0">
              <a:solidFill>
                <a:srgbClr val="6C0034"/>
              </a:solidFill>
              <a:latin typeface="Nexa Light" panose="02000000000000000000"/>
              <a:cs typeface="TH Baijam" panose="02000506000000020004" pitchFamily="2" charset="-34"/>
            </a:endParaRPr>
          </a:p>
          <a:p>
            <a:r>
              <a:rPr lang="en-US" b="1" dirty="0">
                <a:solidFill>
                  <a:srgbClr val="6C0034"/>
                </a:solidFill>
                <a:latin typeface="Nexa Light" panose="02000000000000000000"/>
                <a:cs typeface="TH Baijam" panose="02000506000000020004" pitchFamily="2" charset="-34"/>
              </a:rPr>
              <a:t>Project scope</a:t>
            </a:r>
          </a:p>
          <a:p>
            <a:endParaRPr lang="en-US" b="1" dirty="0">
              <a:solidFill>
                <a:srgbClr val="6C0034"/>
              </a:solidFill>
              <a:latin typeface="Nexa Light" panose="02000000000000000000"/>
              <a:cs typeface="TH Baijam" panose="02000506000000020004" pitchFamily="2" charset="-34"/>
            </a:endParaRPr>
          </a:p>
          <a:p>
            <a:r>
              <a:rPr lang="en-US" b="1" dirty="0">
                <a:solidFill>
                  <a:srgbClr val="6C0034"/>
                </a:solidFill>
                <a:latin typeface="Nexa Light" panose="02000000000000000000"/>
                <a:cs typeface="TH Baijam" panose="02000506000000020004" pitchFamily="2" charset="-34"/>
              </a:rPr>
              <a:t>Significant of study</a:t>
            </a:r>
          </a:p>
          <a:p>
            <a:endParaRPr lang="en-US" b="1" dirty="0">
              <a:latin typeface="Nexa Light" panose="02000000000000000000"/>
              <a:cs typeface="TH Baijam" panose="02000506000000020004" pitchFamily="2" charset="-34"/>
            </a:endParaRPr>
          </a:p>
          <a:p>
            <a:endParaRPr lang="th-TH" dirty="0">
              <a:latin typeface="Nexa Light" panose="02000000000000000000"/>
            </a:endParaRPr>
          </a:p>
        </p:txBody>
      </p:sp>
    </p:spTree>
    <p:extLst>
      <p:ext uri="{BB962C8B-B14F-4D97-AF65-F5344CB8AC3E}">
        <p14:creationId xmlns:p14="http://schemas.microsoft.com/office/powerpoint/2010/main" val="188514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1282700"/>
          </a:xfrm>
          <a:prstGeom prst="rect">
            <a:avLst/>
          </a:prstGeom>
          <a:solidFill>
            <a:srgbClr val="6C003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6600" b="1" dirty="0">
              <a:solidFill>
                <a:schemeClr val="bg1"/>
              </a:solidFill>
              <a:latin typeface="TH Baijam" panose="02000506000000020004" pitchFamily="2" charset="-34"/>
              <a:cs typeface="TH Baijam" panose="02000506000000020004" pitchFamily="2" charset="-34"/>
            </a:endParaRPr>
          </a:p>
        </p:txBody>
      </p:sp>
      <p:sp>
        <p:nvSpPr>
          <p:cNvPr id="2" name="Title 1"/>
          <p:cNvSpPr>
            <a:spLocks noGrp="1"/>
          </p:cNvSpPr>
          <p:nvPr>
            <p:ph type="title"/>
          </p:nvPr>
        </p:nvSpPr>
        <p:spPr>
          <a:xfrm>
            <a:off x="838200" y="-22225"/>
            <a:ext cx="10515600" cy="1325563"/>
          </a:xfrm>
        </p:spPr>
        <p:txBody>
          <a:bodyPr>
            <a:normAutofit/>
          </a:bodyPr>
          <a:lstStyle/>
          <a:p>
            <a:pPr algn="ctr"/>
            <a:r>
              <a:rPr lang="en-US" sz="4000" b="1" dirty="0">
                <a:solidFill>
                  <a:schemeClr val="bg1"/>
                </a:solidFill>
                <a:latin typeface="Nexa Light" panose="02000000000000000000"/>
                <a:cs typeface="TH Baijam" panose="02000506000000020004" pitchFamily="2" charset="-34"/>
              </a:rPr>
              <a:t>INTRODUCTION</a:t>
            </a:r>
            <a:endParaRPr lang="th-TH" sz="4000" b="1" dirty="0">
              <a:solidFill>
                <a:schemeClr val="bg1"/>
              </a:solidFill>
              <a:latin typeface="Nexa Light" panose="02000000000000000000"/>
              <a:cs typeface="TH Baijam" panose="02000506000000020004" pitchFamily="2" charset="-34"/>
            </a:endParaRPr>
          </a:p>
        </p:txBody>
      </p:sp>
      <p:sp>
        <p:nvSpPr>
          <p:cNvPr id="5" name="TextBox 4"/>
          <p:cNvSpPr txBox="1"/>
          <p:nvPr/>
        </p:nvSpPr>
        <p:spPr>
          <a:xfrm>
            <a:off x="606614" y="1985035"/>
            <a:ext cx="10978772" cy="1446550"/>
          </a:xfrm>
          <a:prstGeom prst="rect">
            <a:avLst/>
          </a:prstGeom>
          <a:noFill/>
        </p:spPr>
        <p:txBody>
          <a:bodyPr wrap="square" rtlCol="0">
            <a:spAutoFit/>
          </a:bodyPr>
          <a:lstStyle/>
          <a:p>
            <a:pPr algn="thaiDist"/>
            <a:r>
              <a:rPr lang="en-US" sz="2200" dirty="0">
                <a:latin typeface="Nexa Light" panose="02000000000000000000"/>
              </a:rPr>
              <a:t>	</a:t>
            </a:r>
            <a:r>
              <a:rPr lang="en-US" sz="2200" b="1" dirty="0">
                <a:latin typeface="Nexa Light" panose="02000000000000000000"/>
              </a:rPr>
              <a:t>FTU Cooperative education, industrial training,</a:t>
            </a:r>
            <a:r>
              <a:rPr lang="th-TH" sz="2200" b="1" dirty="0">
                <a:latin typeface="Nexa Light" panose="02000000000000000000"/>
              </a:rPr>
              <a:t> </a:t>
            </a:r>
            <a:r>
              <a:rPr lang="en-US" sz="2200" b="1" dirty="0">
                <a:latin typeface="Nexa Light" panose="02000000000000000000"/>
              </a:rPr>
              <a:t>and observation education.</a:t>
            </a:r>
            <a:r>
              <a:rPr lang="en-US" sz="2200" b="1" dirty="0">
                <a:latin typeface="Nexa Light" panose="02000000000000000000"/>
                <a:cs typeface="Times New Roman" pitchFamily="18" charset="0"/>
              </a:rPr>
              <a:t> is developed for </a:t>
            </a:r>
            <a:r>
              <a:rPr lang="en-US" sz="2200" b="1" dirty="0" err="1">
                <a:latin typeface="Nexa Light" panose="02000000000000000000"/>
                <a:cs typeface="Times New Roman" pitchFamily="18" charset="0"/>
              </a:rPr>
              <a:t>Fatoni</a:t>
            </a:r>
            <a:r>
              <a:rPr lang="en-US" sz="2200" b="1" dirty="0">
                <a:latin typeface="Nexa Light" panose="02000000000000000000"/>
                <a:cs typeface="Times New Roman" pitchFamily="18" charset="0"/>
              </a:rPr>
              <a:t> University to conducting student apprenticeship. To manage and store apprenticeship information to the same source.</a:t>
            </a:r>
          </a:p>
          <a:p>
            <a:pPr algn="thaiDist"/>
            <a:endParaRPr lang="en-US" sz="2200" dirty="0">
              <a:latin typeface="Nexa Light" panose="02000000000000000000"/>
              <a:cs typeface="Times New Roman" pitchFamily="18" charset="0"/>
            </a:endParaRPr>
          </a:p>
          <a:p>
            <a:pPr algn="thaiDist"/>
            <a:r>
              <a:rPr lang="en-US" sz="2200" dirty="0">
                <a:latin typeface="Nexa Light" panose="02000000000000000000"/>
                <a:cs typeface="Times New Roman" pitchFamily="18" charset="0"/>
              </a:rPr>
              <a:t>	</a:t>
            </a:r>
          </a:p>
        </p:txBody>
      </p:sp>
      <p:pic>
        <p:nvPicPr>
          <p:cNvPr id="1027" name="Picture 3" descr="C:\Users\Administrator\Downloads\lear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4876" y="5308041"/>
            <a:ext cx="1437015" cy="1437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139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1282700"/>
          </a:xfrm>
          <a:prstGeom prst="rect">
            <a:avLst/>
          </a:prstGeom>
          <a:solidFill>
            <a:srgbClr val="6C003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6600" b="1" dirty="0">
              <a:solidFill>
                <a:schemeClr val="bg1"/>
              </a:solidFill>
              <a:latin typeface="TH Baijam" panose="02000506000000020004" pitchFamily="2" charset="-34"/>
              <a:cs typeface="TH Baijam" panose="02000506000000020004" pitchFamily="2" charset="-34"/>
            </a:endParaRPr>
          </a:p>
        </p:txBody>
      </p:sp>
      <p:sp>
        <p:nvSpPr>
          <p:cNvPr id="2" name="Title 1"/>
          <p:cNvSpPr>
            <a:spLocks noGrp="1"/>
          </p:cNvSpPr>
          <p:nvPr>
            <p:ph type="title"/>
          </p:nvPr>
        </p:nvSpPr>
        <p:spPr>
          <a:xfrm>
            <a:off x="838200" y="111125"/>
            <a:ext cx="10515600" cy="1325563"/>
          </a:xfrm>
        </p:spPr>
        <p:txBody>
          <a:bodyPr>
            <a:normAutofit/>
          </a:bodyPr>
          <a:lstStyle/>
          <a:p>
            <a:r>
              <a:rPr lang="en-US" sz="4800" b="1" dirty="0">
                <a:solidFill>
                  <a:schemeClr val="bg1"/>
                </a:solidFill>
                <a:latin typeface="TH Baijam" panose="02000506000000020004" pitchFamily="2" charset="-34"/>
                <a:cs typeface="TH Baijam" panose="02000506000000020004" pitchFamily="2" charset="-34"/>
              </a:rPr>
              <a:t> </a:t>
            </a:r>
            <a:endParaRPr lang="th-TH" sz="4800" b="1" dirty="0">
              <a:solidFill>
                <a:schemeClr val="bg1"/>
              </a:solidFill>
              <a:latin typeface="TH Baijam" panose="02000506000000020004" pitchFamily="2" charset="-34"/>
              <a:cs typeface="TH Baijam" panose="02000506000000020004" pitchFamily="2" charset="-34"/>
            </a:endParaRPr>
          </a:p>
        </p:txBody>
      </p:sp>
      <p:sp>
        <p:nvSpPr>
          <p:cNvPr id="3" name="Content Placeholder 2"/>
          <p:cNvSpPr>
            <a:spLocks noGrp="1"/>
          </p:cNvSpPr>
          <p:nvPr>
            <p:ph idx="1"/>
          </p:nvPr>
        </p:nvSpPr>
        <p:spPr>
          <a:xfrm>
            <a:off x="533400" y="1589088"/>
            <a:ext cx="11176000" cy="4677752"/>
          </a:xfrm>
        </p:spPr>
        <p:txBody>
          <a:bodyPr>
            <a:noAutofit/>
          </a:bodyPr>
          <a:lstStyle/>
          <a:p>
            <a:pPr algn="thaiDist">
              <a:lnSpc>
                <a:spcPct val="150000"/>
              </a:lnSpc>
              <a:buFont typeface="Wingdings" pitchFamily="2" charset="2"/>
              <a:buChar char="Ø"/>
            </a:pPr>
            <a:r>
              <a:rPr lang="en-US" sz="2000" dirty="0">
                <a:latin typeface="Nexa Light" panose="02000000000000000000" pitchFamily="50" charset="0"/>
                <a:cs typeface="Times New Roman" pitchFamily="18" charset="0"/>
              </a:rPr>
              <a:t>The university have to tracking their students who join the apprenticeship by using the old system to continue.</a:t>
            </a:r>
          </a:p>
          <a:p>
            <a:pPr lvl="1" algn="thaiDist">
              <a:lnSpc>
                <a:spcPct val="150000"/>
              </a:lnSpc>
              <a:buFont typeface="Wingdings" pitchFamily="2" charset="2"/>
              <a:buChar char="Ø"/>
            </a:pPr>
            <a:r>
              <a:rPr lang="en-US" sz="1400" dirty="0">
                <a:latin typeface="Nexa Light" panose="02000000000000000000" pitchFamily="50" charset="0"/>
                <a:cs typeface="Times New Roman" pitchFamily="18" charset="0"/>
              </a:rPr>
              <a:t>With the need to handle a lot of document. It also increases the difficulty of handling student information and the relevant information. The document will be damage or lost in sometime and also difficult to search any information of student and lecturer. </a:t>
            </a:r>
          </a:p>
          <a:p>
            <a:pPr marL="0" indent="0" algn="thaiDist">
              <a:lnSpc>
                <a:spcPct val="150000"/>
              </a:lnSpc>
              <a:buNone/>
            </a:pPr>
            <a:endParaRPr lang="en-US" sz="2000" dirty="0">
              <a:latin typeface="Nexa Light" panose="02000000000000000000" pitchFamily="50" charset="0"/>
              <a:cs typeface="Times New Roman" pitchFamily="18" charset="0"/>
            </a:endParaRPr>
          </a:p>
          <a:p>
            <a:pPr algn="thaiDist">
              <a:lnSpc>
                <a:spcPct val="150000"/>
              </a:lnSpc>
              <a:buFont typeface="Wingdings" pitchFamily="2" charset="2"/>
              <a:buChar char="Ø"/>
            </a:pPr>
            <a:r>
              <a:rPr lang="en-US" sz="2000" dirty="0">
                <a:latin typeface="Nexa Light" panose="02000000000000000000" pitchFamily="50" charset="0"/>
                <a:cs typeface="Times New Roman" pitchFamily="18" charset="0"/>
              </a:rPr>
              <a:t> </a:t>
            </a:r>
            <a:r>
              <a:rPr lang="en-US" sz="2000" dirty="0">
                <a:latin typeface="Nexa Light" panose="02000000000000000000" pitchFamily="50" charset="0"/>
              </a:rPr>
              <a:t>The training process is very complex with the number of staffs is not enough when we compared to the workload and limitations on the duration of the operation.</a:t>
            </a:r>
            <a:r>
              <a:rPr lang="en-US" sz="2000" dirty="0">
                <a:latin typeface="Nexa Light" panose="02000000000000000000" pitchFamily="50" charset="0"/>
                <a:cs typeface="Times New Roman" pitchFamily="18" charset="0"/>
              </a:rPr>
              <a:t>  </a:t>
            </a:r>
          </a:p>
          <a:p>
            <a:pPr algn="thaiDist">
              <a:lnSpc>
                <a:spcPct val="150000"/>
              </a:lnSpc>
              <a:buFont typeface="Wingdings" pitchFamily="2" charset="2"/>
              <a:buChar char="Ø"/>
            </a:pPr>
            <a:endParaRPr lang="en-US" sz="2000" dirty="0">
              <a:latin typeface="Nexa Light" panose="02000000000000000000" pitchFamily="50" charset="0"/>
              <a:cs typeface="Times New Roman" pitchFamily="18" charset="0"/>
            </a:endParaRPr>
          </a:p>
          <a:p>
            <a:pPr algn="thaiDist">
              <a:lnSpc>
                <a:spcPct val="150000"/>
              </a:lnSpc>
              <a:buFont typeface="Wingdings" pitchFamily="2" charset="2"/>
              <a:buChar char="Ø"/>
            </a:pPr>
            <a:r>
              <a:rPr lang="en-US" sz="2000" dirty="0" err="1">
                <a:latin typeface="Nexa Light" panose="02000000000000000000" pitchFamily="50" charset="0"/>
              </a:rPr>
              <a:t>Fatoni</a:t>
            </a:r>
            <a:r>
              <a:rPr lang="en-US" sz="2000" dirty="0">
                <a:latin typeface="Nexa Light" panose="02000000000000000000" pitchFamily="50" charset="0"/>
              </a:rPr>
              <a:t> University has not developed an apprenticeship system.</a:t>
            </a:r>
            <a:endParaRPr lang="en-US" sz="1600" dirty="0">
              <a:latin typeface="Nexa Light" panose="02000000000000000000" pitchFamily="50" charset="0"/>
              <a:cs typeface="Times New Roman" pitchFamily="18" charset="0"/>
            </a:endParaRPr>
          </a:p>
        </p:txBody>
      </p:sp>
      <p:sp>
        <p:nvSpPr>
          <p:cNvPr id="6" name="Title 1"/>
          <p:cNvSpPr txBox="1">
            <a:spLocks/>
          </p:cNvSpPr>
          <p:nvPr/>
        </p:nvSpPr>
        <p:spPr>
          <a:xfrm>
            <a:off x="990600" y="-4126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bg1"/>
                </a:solidFill>
                <a:latin typeface="TH Baijam" panose="02000506000000020004" pitchFamily="2" charset="-34"/>
                <a:cs typeface="TH Baijam" panose="02000506000000020004" pitchFamily="2" charset="-34"/>
              </a:rPr>
              <a:t>PROBLEM STATEMENT</a:t>
            </a:r>
            <a:endParaRPr lang="th-TH" sz="4800" b="1" dirty="0">
              <a:solidFill>
                <a:schemeClr val="bg1"/>
              </a:solidFill>
              <a:latin typeface="TH Baijam" panose="02000506000000020004" pitchFamily="2" charset="-34"/>
              <a:cs typeface="TH Baijam" panose="02000506000000020004" pitchFamily="2" charset="-34"/>
            </a:endParaRPr>
          </a:p>
        </p:txBody>
      </p:sp>
    </p:spTree>
    <p:extLst>
      <p:ext uri="{BB962C8B-B14F-4D97-AF65-F5344CB8AC3E}">
        <p14:creationId xmlns:p14="http://schemas.microsoft.com/office/powerpoint/2010/main" val="1842765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1282700"/>
          </a:xfrm>
          <a:prstGeom prst="rect">
            <a:avLst/>
          </a:prstGeom>
          <a:solidFill>
            <a:srgbClr val="6C003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6600" b="1" dirty="0">
              <a:solidFill>
                <a:schemeClr val="bg1"/>
              </a:solidFill>
              <a:latin typeface="TH Baijam" panose="02000506000000020004" pitchFamily="2" charset="-34"/>
              <a:cs typeface="TH Baijam" panose="02000506000000020004" pitchFamily="2" charset="-34"/>
            </a:endParaRPr>
          </a:p>
        </p:txBody>
      </p:sp>
      <p:sp>
        <p:nvSpPr>
          <p:cNvPr id="2" name="Title 1"/>
          <p:cNvSpPr>
            <a:spLocks noGrp="1"/>
          </p:cNvSpPr>
          <p:nvPr>
            <p:ph type="title"/>
          </p:nvPr>
        </p:nvSpPr>
        <p:spPr>
          <a:xfrm>
            <a:off x="838200" y="38555"/>
            <a:ext cx="10515600" cy="1325563"/>
          </a:xfrm>
        </p:spPr>
        <p:txBody>
          <a:bodyPr>
            <a:normAutofit/>
          </a:bodyPr>
          <a:lstStyle/>
          <a:p>
            <a:r>
              <a:rPr lang="en-US" sz="4800" b="1" dirty="0">
                <a:solidFill>
                  <a:schemeClr val="bg1"/>
                </a:solidFill>
                <a:latin typeface="TH Baijam" panose="02000506000000020004" pitchFamily="2" charset="-34"/>
                <a:cs typeface="TH Baijam" panose="02000506000000020004" pitchFamily="2" charset="-34"/>
              </a:rPr>
              <a:t> </a:t>
            </a:r>
            <a:endParaRPr lang="th-TH" sz="4800" b="1" dirty="0">
              <a:solidFill>
                <a:schemeClr val="bg1"/>
              </a:solidFill>
              <a:latin typeface="TH Baijam" panose="02000506000000020004" pitchFamily="2" charset="-34"/>
              <a:cs typeface="TH Baijam" panose="02000506000000020004" pitchFamily="2" charset="-34"/>
            </a:endParaRPr>
          </a:p>
        </p:txBody>
      </p:sp>
      <p:sp>
        <p:nvSpPr>
          <p:cNvPr id="6" name="Title 1"/>
          <p:cNvSpPr txBox="1">
            <a:spLocks/>
          </p:cNvSpPr>
          <p:nvPr/>
        </p:nvSpPr>
        <p:spPr>
          <a:xfrm>
            <a:off x="990600" y="-4126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bg1"/>
                </a:solidFill>
                <a:latin typeface="TH Baijam" panose="02000506000000020004" pitchFamily="2" charset="-34"/>
                <a:cs typeface="TH Baijam" panose="02000506000000020004" pitchFamily="2" charset="-34"/>
              </a:rPr>
              <a:t>OBJECTIVE</a:t>
            </a:r>
            <a:endParaRPr lang="th-TH" sz="4800" b="1" dirty="0">
              <a:solidFill>
                <a:schemeClr val="bg1"/>
              </a:solidFill>
              <a:latin typeface="TH Baijam" panose="02000506000000020004" pitchFamily="2" charset="-34"/>
              <a:cs typeface="TH Baijam" panose="02000506000000020004" pitchFamily="2" charset="-34"/>
            </a:endParaRPr>
          </a:p>
        </p:txBody>
      </p:sp>
      <p:sp>
        <p:nvSpPr>
          <p:cNvPr id="7" name="ตัวแทนเนื้อหา 6">
            <a:extLst>
              <a:ext uri="{FF2B5EF4-FFF2-40B4-BE49-F238E27FC236}">
                <a16:creationId xmlns:a16="http://schemas.microsoft.com/office/drawing/2014/main" xmlns="" id="{480B91F3-DCCC-49FC-A787-33804EDD8A36}"/>
              </a:ext>
            </a:extLst>
          </p:cNvPr>
          <p:cNvSpPr>
            <a:spLocks noGrp="1"/>
          </p:cNvSpPr>
          <p:nvPr>
            <p:ph idx="1"/>
          </p:nvPr>
        </p:nvSpPr>
        <p:spPr>
          <a:xfrm>
            <a:off x="838200" y="1539875"/>
            <a:ext cx="10515600" cy="4832350"/>
          </a:xfrm>
        </p:spPr>
        <p:txBody>
          <a:bodyPr>
            <a:normAutofit/>
          </a:bodyPr>
          <a:lstStyle/>
          <a:p>
            <a:pPr algn="thaiDist"/>
            <a:r>
              <a:rPr lang="en-US" sz="2000" dirty="0">
                <a:latin typeface="Nexa Light" panose="02000000000000000000" pitchFamily="50" charset="0"/>
              </a:rPr>
              <a:t>To develop the FTU cooperative education, industrial training,</a:t>
            </a:r>
            <a:r>
              <a:rPr lang="th-TH" sz="2000" dirty="0">
                <a:latin typeface="Nexa Light" panose="02000000000000000000" pitchFamily="50" charset="0"/>
              </a:rPr>
              <a:t> </a:t>
            </a:r>
            <a:r>
              <a:rPr lang="en-US" sz="2000" dirty="0">
                <a:latin typeface="Nexa Light" panose="02000000000000000000" pitchFamily="50" charset="0"/>
              </a:rPr>
              <a:t>and observation education system from the old system which is using the paper. The data is stored in the database, make quick of searching various information, reducing workload, and operating procedures are quick and easy to student affairs administration.</a:t>
            </a:r>
          </a:p>
          <a:p>
            <a:pPr algn="thaiDist"/>
            <a:endParaRPr lang="en-US" sz="2000" dirty="0">
              <a:latin typeface="Nexa Light" panose="02000000000000000000" pitchFamily="50" charset="0"/>
            </a:endParaRPr>
          </a:p>
          <a:p>
            <a:pPr lvl="0" algn="thaiDist"/>
            <a:r>
              <a:rPr lang="en-US" sz="2000" dirty="0">
                <a:latin typeface="Nexa Light" panose="02000000000000000000" pitchFamily="50" charset="0"/>
              </a:rPr>
              <a:t>To reduce the complexity of the document.</a:t>
            </a:r>
          </a:p>
          <a:p>
            <a:pPr lvl="0" algn="thaiDist"/>
            <a:endParaRPr lang="en-US" sz="2000" dirty="0">
              <a:latin typeface="Nexa Light" panose="02000000000000000000" pitchFamily="50" charset="0"/>
            </a:endParaRPr>
          </a:p>
          <a:p>
            <a:pPr lvl="0" algn="thaiDist"/>
            <a:r>
              <a:rPr lang="en-US" sz="2000" dirty="0">
                <a:latin typeface="Nexa Light" panose="02000000000000000000" pitchFamily="50" charset="0"/>
              </a:rPr>
              <a:t>To track and report data is fast.</a:t>
            </a:r>
          </a:p>
          <a:p>
            <a:pPr lvl="0" algn="thaiDist"/>
            <a:endParaRPr lang="en-US" sz="2000" dirty="0">
              <a:latin typeface="Nexa Light" panose="02000000000000000000" pitchFamily="50" charset="0"/>
            </a:endParaRPr>
          </a:p>
          <a:p>
            <a:pPr lvl="0" algn="thaiDist"/>
            <a:r>
              <a:rPr lang="en-US" sz="2000" dirty="0">
                <a:latin typeface="Nexa Light" panose="02000000000000000000" pitchFamily="50" charset="0"/>
              </a:rPr>
              <a:t>To check information about apprenticeship for students with ease.</a:t>
            </a:r>
          </a:p>
          <a:p>
            <a:pPr lvl="0" algn="thaiDist"/>
            <a:endParaRPr lang="en-US" sz="2000" dirty="0">
              <a:latin typeface="Nexa Light" panose="02000000000000000000" pitchFamily="50" charset="0"/>
            </a:endParaRPr>
          </a:p>
          <a:p>
            <a:pPr lvl="0" algn="thaiDist"/>
            <a:r>
              <a:rPr lang="en-US" sz="2000" dirty="0">
                <a:latin typeface="Nexa Light" panose="02000000000000000000" pitchFamily="50" charset="0"/>
              </a:rPr>
              <a:t>To use the information of the establishment next generation students, search information on the selection of establishments.</a:t>
            </a:r>
          </a:p>
          <a:p>
            <a:endParaRPr lang="en-US" dirty="0"/>
          </a:p>
          <a:p>
            <a:endParaRPr lang="th-TH" dirty="0"/>
          </a:p>
        </p:txBody>
      </p:sp>
    </p:spTree>
    <p:extLst>
      <p:ext uri="{BB962C8B-B14F-4D97-AF65-F5344CB8AC3E}">
        <p14:creationId xmlns:p14="http://schemas.microsoft.com/office/powerpoint/2010/main" val="517310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1282700"/>
          </a:xfrm>
          <a:prstGeom prst="rect">
            <a:avLst/>
          </a:prstGeom>
          <a:solidFill>
            <a:srgbClr val="6C003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6600" b="1" dirty="0">
              <a:solidFill>
                <a:schemeClr val="bg1"/>
              </a:solidFill>
              <a:latin typeface="TH Baijam" panose="02000506000000020004" pitchFamily="2" charset="-34"/>
              <a:cs typeface="TH Baijam" panose="02000506000000020004" pitchFamily="2" charset="-34"/>
            </a:endParaRPr>
          </a:p>
        </p:txBody>
      </p:sp>
      <p:sp>
        <p:nvSpPr>
          <p:cNvPr id="2" name="Title 1"/>
          <p:cNvSpPr>
            <a:spLocks noGrp="1"/>
          </p:cNvSpPr>
          <p:nvPr>
            <p:ph type="title"/>
          </p:nvPr>
        </p:nvSpPr>
        <p:spPr>
          <a:xfrm>
            <a:off x="838200" y="111125"/>
            <a:ext cx="10515600" cy="1325563"/>
          </a:xfrm>
        </p:spPr>
        <p:txBody>
          <a:bodyPr>
            <a:normAutofit/>
          </a:bodyPr>
          <a:lstStyle/>
          <a:p>
            <a:r>
              <a:rPr lang="en-US" sz="4800" b="1" dirty="0">
                <a:solidFill>
                  <a:schemeClr val="bg1"/>
                </a:solidFill>
                <a:latin typeface="TH Baijam" panose="02000506000000020004" pitchFamily="2" charset="-34"/>
                <a:cs typeface="TH Baijam" panose="02000506000000020004" pitchFamily="2" charset="-34"/>
              </a:rPr>
              <a:t> </a:t>
            </a:r>
            <a:endParaRPr lang="th-TH" sz="4800" b="1" dirty="0">
              <a:solidFill>
                <a:schemeClr val="bg1"/>
              </a:solidFill>
              <a:latin typeface="TH Baijam" panose="02000506000000020004" pitchFamily="2" charset="-34"/>
              <a:cs typeface="TH Baijam" panose="02000506000000020004" pitchFamily="2" charset="-34"/>
            </a:endParaRPr>
          </a:p>
        </p:txBody>
      </p:sp>
      <p:sp>
        <p:nvSpPr>
          <p:cNvPr id="3" name="Content Placeholder 2"/>
          <p:cNvSpPr>
            <a:spLocks noGrp="1"/>
          </p:cNvSpPr>
          <p:nvPr>
            <p:ph idx="1"/>
          </p:nvPr>
        </p:nvSpPr>
        <p:spPr>
          <a:xfrm>
            <a:off x="838200" y="1589315"/>
            <a:ext cx="10515600" cy="4341222"/>
          </a:xfrm>
        </p:spPr>
        <p:txBody>
          <a:bodyPr>
            <a:normAutofit/>
          </a:bodyPr>
          <a:lstStyle/>
          <a:p>
            <a:pPr marL="0" indent="0" algn="thaiDist">
              <a:lnSpc>
                <a:spcPct val="100000"/>
              </a:lnSpc>
              <a:buNone/>
            </a:pPr>
            <a:r>
              <a:rPr lang="en-US" sz="2000" dirty="0">
                <a:latin typeface="Nexa Light" panose="02000000000000000000" pitchFamily="50" charset="0"/>
                <a:cs typeface="Times New Roman" pitchFamily="18" charset="0"/>
              </a:rPr>
              <a:t>This project is develop for </a:t>
            </a:r>
            <a:r>
              <a:rPr lang="en-US" sz="2000" dirty="0" err="1">
                <a:latin typeface="Nexa Light" panose="02000000000000000000" pitchFamily="50" charset="0"/>
                <a:cs typeface="Times New Roman" pitchFamily="18" charset="0"/>
              </a:rPr>
              <a:t>Fatoni</a:t>
            </a:r>
            <a:r>
              <a:rPr lang="en-US" sz="2000" dirty="0">
                <a:latin typeface="Nexa Light" panose="02000000000000000000" pitchFamily="50" charset="0"/>
                <a:cs typeface="Times New Roman" pitchFamily="18" charset="0"/>
              </a:rPr>
              <a:t> University to use this system to carry out the apprenticeship of students with the curriculum for 4-5 years. However, the user can be update of any information.</a:t>
            </a:r>
          </a:p>
          <a:p>
            <a:pPr marL="0" indent="0" algn="thaiDist">
              <a:lnSpc>
                <a:spcPct val="100000"/>
              </a:lnSpc>
              <a:buNone/>
            </a:pPr>
            <a:r>
              <a:rPr lang="en-US" sz="2000" dirty="0">
                <a:latin typeface="Nexa Light" panose="02000000000000000000" pitchFamily="50" charset="0"/>
                <a:cs typeface="Times New Roman" pitchFamily="18" charset="0"/>
              </a:rPr>
              <a:t>The most of this project, its will focus on web-based and we tried to develop more which is different from other user in form of mobile application for only student and advisor.</a:t>
            </a:r>
          </a:p>
        </p:txBody>
      </p:sp>
      <p:sp>
        <p:nvSpPr>
          <p:cNvPr id="6" name="Title 1"/>
          <p:cNvSpPr txBox="1">
            <a:spLocks/>
          </p:cNvSpPr>
          <p:nvPr/>
        </p:nvSpPr>
        <p:spPr>
          <a:xfrm>
            <a:off x="990600" y="-267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bg1"/>
                </a:solidFill>
                <a:latin typeface="TH Baijam" panose="02000506000000020004" pitchFamily="2" charset="-34"/>
                <a:cs typeface="TH Baijam" panose="02000506000000020004" pitchFamily="2" charset="-34"/>
              </a:rPr>
              <a:t>PROJECT SCOPE</a:t>
            </a:r>
            <a:endParaRPr lang="th-TH" sz="4800" b="1" dirty="0">
              <a:solidFill>
                <a:schemeClr val="bg1"/>
              </a:solidFill>
              <a:latin typeface="TH Baijam" panose="02000506000000020004" pitchFamily="2" charset="-34"/>
              <a:cs typeface="TH Baijam" panose="02000506000000020004" pitchFamily="2" charset="-34"/>
            </a:endParaRPr>
          </a:p>
        </p:txBody>
      </p:sp>
    </p:spTree>
    <p:extLst>
      <p:ext uri="{BB962C8B-B14F-4D97-AF65-F5344CB8AC3E}">
        <p14:creationId xmlns:p14="http://schemas.microsoft.com/office/powerpoint/2010/main" val="3067146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1282700"/>
          </a:xfrm>
          <a:prstGeom prst="rect">
            <a:avLst/>
          </a:prstGeom>
          <a:solidFill>
            <a:srgbClr val="6C003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6600" b="1" dirty="0">
              <a:solidFill>
                <a:schemeClr val="bg1"/>
              </a:solidFill>
              <a:latin typeface="TH Baijam" panose="02000506000000020004" pitchFamily="2" charset="-34"/>
              <a:cs typeface="TH Baijam" panose="02000506000000020004" pitchFamily="2" charset="-34"/>
            </a:endParaRPr>
          </a:p>
        </p:txBody>
      </p:sp>
      <p:sp>
        <p:nvSpPr>
          <p:cNvPr id="2" name="Title 1"/>
          <p:cNvSpPr>
            <a:spLocks noGrp="1"/>
          </p:cNvSpPr>
          <p:nvPr>
            <p:ph type="title"/>
          </p:nvPr>
        </p:nvSpPr>
        <p:spPr>
          <a:xfrm>
            <a:off x="838200" y="111125"/>
            <a:ext cx="10515600" cy="1325563"/>
          </a:xfrm>
        </p:spPr>
        <p:txBody>
          <a:bodyPr>
            <a:normAutofit/>
          </a:bodyPr>
          <a:lstStyle/>
          <a:p>
            <a:r>
              <a:rPr lang="en-US" sz="4800" b="1" dirty="0">
                <a:solidFill>
                  <a:schemeClr val="bg1"/>
                </a:solidFill>
                <a:latin typeface="TH Baijam" panose="02000506000000020004" pitchFamily="2" charset="-34"/>
                <a:cs typeface="TH Baijam" panose="02000506000000020004" pitchFamily="2" charset="-34"/>
              </a:rPr>
              <a:t> </a:t>
            </a:r>
            <a:endParaRPr lang="th-TH" sz="4800" b="1" dirty="0">
              <a:solidFill>
                <a:schemeClr val="bg1"/>
              </a:solidFill>
              <a:latin typeface="TH Baijam" panose="02000506000000020004" pitchFamily="2" charset="-34"/>
              <a:cs typeface="TH Baijam" panose="02000506000000020004" pitchFamily="2" charset="-34"/>
            </a:endParaRPr>
          </a:p>
        </p:txBody>
      </p:sp>
      <p:sp>
        <p:nvSpPr>
          <p:cNvPr id="6" name="Title 1"/>
          <p:cNvSpPr txBox="1">
            <a:spLocks/>
          </p:cNvSpPr>
          <p:nvPr/>
        </p:nvSpPr>
        <p:spPr>
          <a:xfrm>
            <a:off x="990600" y="-267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bg1"/>
                </a:solidFill>
                <a:latin typeface="TH Baijam" panose="02000506000000020004" pitchFamily="2" charset="-34"/>
                <a:cs typeface="TH Baijam" panose="02000506000000020004" pitchFamily="2" charset="-34"/>
              </a:rPr>
              <a:t>PROJECT SCOPE</a:t>
            </a:r>
            <a:endParaRPr lang="th-TH" sz="4800" b="1" dirty="0">
              <a:solidFill>
                <a:schemeClr val="bg1"/>
              </a:solidFill>
              <a:latin typeface="TH Baijam" panose="02000506000000020004" pitchFamily="2" charset="-34"/>
              <a:cs typeface="TH Baijam" panose="02000506000000020004" pitchFamily="2" charset="-34"/>
            </a:endParaRPr>
          </a:p>
        </p:txBody>
      </p:sp>
      <p:pic>
        <p:nvPicPr>
          <p:cNvPr id="8" name="รูปภาพ 7">
            <a:extLst>
              <a:ext uri="{FF2B5EF4-FFF2-40B4-BE49-F238E27FC236}">
                <a16:creationId xmlns:a16="http://schemas.microsoft.com/office/drawing/2014/main" xmlns="" id="{217A617E-1033-4CBE-ACA9-CAA692E302B4}"/>
              </a:ext>
            </a:extLst>
          </p:cNvPr>
          <p:cNvPicPr>
            <a:picLocks noChangeAspect="1"/>
          </p:cNvPicPr>
          <p:nvPr/>
        </p:nvPicPr>
        <p:blipFill rotWithShape="1">
          <a:blip r:embed="rId2"/>
          <a:srcRect l="2250" t="25131" r="67857" b="15031"/>
          <a:stretch/>
        </p:blipFill>
        <p:spPr>
          <a:xfrm>
            <a:off x="3894908" y="1547813"/>
            <a:ext cx="4648200" cy="5231308"/>
          </a:xfrm>
          <a:prstGeom prst="rect">
            <a:avLst/>
          </a:prstGeom>
        </p:spPr>
      </p:pic>
    </p:spTree>
    <p:extLst>
      <p:ext uri="{BB962C8B-B14F-4D97-AF65-F5344CB8AC3E}">
        <p14:creationId xmlns:p14="http://schemas.microsoft.com/office/powerpoint/2010/main" val="1186096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1282700"/>
          </a:xfrm>
          <a:prstGeom prst="rect">
            <a:avLst/>
          </a:prstGeom>
          <a:solidFill>
            <a:srgbClr val="6C003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6600" b="1" dirty="0">
              <a:solidFill>
                <a:schemeClr val="bg1"/>
              </a:solidFill>
              <a:latin typeface="TH Baijam" panose="02000506000000020004" pitchFamily="2" charset="-34"/>
              <a:cs typeface="TH Baijam" panose="02000506000000020004" pitchFamily="2" charset="-34"/>
            </a:endParaRPr>
          </a:p>
        </p:txBody>
      </p:sp>
      <p:sp>
        <p:nvSpPr>
          <p:cNvPr id="3" name="Content Placeholder 2"/>
          <p:cNvSpPr>
            <a:spLocks noGrp="1"/>
          </p:cNvSpPr>
          <p:nvPr>
            <p:ph idx="1"/>
          </p:nvPr>
        </p:nvSpPr>
        <p:spPr>
          <a:xfrm>
            <a:off x="838200" y="1825625"/>
            <a:ext cx="10482944" cy="4351338"/>
          </a:xfrm>
        </p:spPr>
        <p:txBody>
          <a:bodyPr>
            <a:normAutofit/>
          </a:bodyPr>
          <a:lstStyle/>
          <a:p>
            <a:r>
              <a:rPr lang="en-US" sz="1800" dirty="0">
                <a:latin typeface="Nexa Light" panose="02000000000000000000" pitchFamily="50" charset="0"/>
              </a:rPr>
              <a:t>Convenient to store and search</a:t>
            </a:r>
          </a:p>
          <a:p>
            <a:r>
              <a:rPr lang="en-US" sz="1800" dirty="0">
                <a:latin typeface="Nexa Light" panose="02000000000000000000" pitchFamily="50" charset="0"/>
              </a:rPr>
              <a:t>Convenient to manage and update.</a:t>
            </a:r>
          </a:p>
          <a:p>
            <a:r>
              <a:rPr lang="en-US" sz="1800" dirty="0">
                <a:latin typeface="Nexa Light" panose="02000000000000000000" pitchFamily="50" charset="0"/>
              </a:rPr>
              <a:t>Helps reduce errors and duplication of data.</a:t>
            </a:r>
          </a:p>
          <a:p>
            <a:r>
              <a:rPr lang="en-US" sz="1800" dirty="0">
                <a:latin typeface="Nexa Light" panose="02000000000000000000" pitchFamily="50" charset="0"/>
              </a:rPr>
              <a:t>Get effective apprenticeship management system.</a:t>
            </a:r>
          </a:p>
          <a:p>
            <a:r>
              <a:rPr lang="en-US" sz="1800" dirty="0">
                <a:latin typeface="Nexa Light" panose="02000000000000000000" pitchFamily="50" charset="0"/>
              </a:rPr>
              <a:t>Reduce the workload of the staff responsible for the internship.</a:t>
            </a:r>
          </a:p>
          <a:p>
            <a:r>
              <a:rPr lang="en-US" sz="1800" dirty="0">
                <a:latin typeface="Nexa Light" panose="02000000000000000000" pitchFamily="50" charset="0"/>
              </a:rPr>
              <a:t>The establishment can find information on the students who are interns.</a:t>
            </a:r>
          </a:p>
          <a:p>
            <a:pPr marL="0" indent="0">
              <a:buNone/>
            </a:pPr>
            <a:endParaRPr lang="en-US" sz="2400" dirty="0">
              <a:latin typeface="TH Baijam" panose="02000506000000020004" pitchFamily="2" charset="-34"/>
              <a:cs typeface="TH Baijam" panose="02000506000000020004" pitchFamily="2" charset="-34"/>
            </a:endParaRPr>
          </a:p>
          <a:p>
            <a:pPr marL="0" indent="0">
              <a:buNone/>
            </a:pPr>
            <a:endParaRPr lang="en-US" sz="2400" dirty="0">
              <a:latin typeface="TH Baijam" panose="02000506000000020004" pitchFamily="2" charset="-34"/>
              <a:cs typeface="TH Baijam" panose="02000506000000020004" pitchFamily="2" charset="-34"/>
            </a:endParaRPr>
          </a:p>
        </p:txBody>
      </p:sp>
      <p:sp>
        <p:nvSpPr>
          <p:cNvPr id="6" name="Title 1"/>
          <p:cNvSpPr txBox="1">
            <a:spLocks/>
          </p:cNvSpPr>
          <p:nvPr/>
        </p:nvSpPr>
        <p:spPr>
          <a:xfrm>
            <a:off x="990600" y="-1224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bg1"/>
                </a:solidFill>
                <a:latin typeface="TH Baijam" panose="02000506000000020004" pitchFamily="2" charset="-34"/>
                <a:cs typeface="TH Baijam" panose="02000506000000020004" pitchFamily="2" charset="-34"/>
              </a:rPr>
              <a:t>SIGNIFICANT OF STUDY</a:t>
            </a:r>
            <a:endParaRPr lang="th-TH" sz="4800" b="1" dirty="0">
              <a:solidFill>
                <a:schemeClr val="bg1"/>
              </a:solidFill>
              <a:latin typeface="TH Baijam" panose="02000506000000020004" pitchFamily="2" charset="-34"/>
              <a:cs typeface="TH Baijam" panose="02000506000000020004" pitchFamily="2" charset="-34"/>
            </a:endParaRPr>
          </a:p>
        </p:txBody>
      </p:sp>
    </p:spTree>
    <p:extLst>
      <p:ext uri="{BB962C8B-B14F-4D97-AF65-F5344CB8AC3E}">
        <p14:creationId xmlns:p14="http://schemas.microsoft.com/office/powerpoint/2010/main" val="2523071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2497016"/>
            <a:ext cx="12192000" cy="1282700"/>
          </a:xfrm>
          <a:prstGeom prst="rect">
            <a:avLst/>
          </a:prstGeom>
          <a:solidFill>
            <a:srgbClr val="6C003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b="1" dirty="0">
                <a:solidFill>
                  <a:schemeClr val="bg1"/>
                </a:solidFill>
                <a:latin typeface="TH Baijam" panose="02000506000000020004" pitchFamily="2" charset="-34"/>
                <a:cs typeface="TH Baijam" panose="02000506000000020004" pitchFamily="2" charset="-34"/>
              </a:rPr>
              <a:t>RELATED WORK</a:t>
            </a:r>
            <a:endParaRPr lang="th-TH" sz="6600" b="1" dirty="0">
              <a:solidFill>
                <a:schemeClr val="bg1"/>
              </a:solidFill>
              <a:latin typeface="TH Baijam" panose="02000506000000020004" pitchFamily="2" charset="-34"/>
              <a:cs typeface="TH Baijam" panose="02000506000000020004" pitchFamily="2" charset="-34"/>
            </a:endParaRPr>
          </a:p>
        </p:txBody>
      </p:sp>
    </p:spTree>
    <p:extLst>
      <p:ext uri="{BB962C8B-B14F-4D97-AF65-F5344CB8AC3E}">
        <p14:creationId xmlns:p14="http://schemas.microsoft.com/office/powerpoint/2010/main" val="2160942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ชุดรูปแบบของ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ชุดรูปแบบของ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5517</TotalTime>
  <Words>367</Words>
  <Application>Microsoft Office PowerPoint</Application>
  <PresentationFormat>Widescreen</PresentationFormat>
  <Paragraphs>57</Paragraphs>
  <Slides>15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Angsana New</vt:lpstr>
      <vt:lpstr>Arial</vt:lpstr>
      <vt:lpstr>Calibri</vt:lpstr>
      <vt:lpstr>Calibri Light</vt:lpstr>
      <vt:lpstr>Cordia New</vt:lpstr>
      <vt:lpstr>Kanit ExtraLight</vt:lpstr>
      <vt:lpstr>Nexa Light</vt:lpstr>
      <vt:lpstr>TH Baijam</vt:lpstr>
      <vt:lpstr>Times New Roman</vt:lpstr>
      <vt:lpstr>Wingdings</vt:lpstr>
      <vt:lpstr>Office Theme</vt:lpstr>
      <vt:lpstr>PowerPoint Presentation</vt:lpstr>
      <vt:lpstr>CONTENT</vt:lpstr>
      <vt:lpstr>INTRODUCTION</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husna</dc:creator>
  <cp:lastModifiedBy>Windows User</cp:lastModifiedBy>
  <cp:revision>143</cp:revision>
  <cp:lastPrinted>2018-02-20T04:19:38Z</cp:lastPrinted>
  <dcterms:created xsi:type="dcterms:W3CDTF">2006-02-10T11:51:59Z</dcterms:created>
  <dcterms:modified xsi:type="dcterms:W3CDTF">2018-12-18T09:51:11Z</dcterms:modified>
</cp:coreProperties>
</file>