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Bebas Neue Cyrillic" charset="1" panose="02000506000000020004"/>
      <p:regular r:id="rId26"/>
    </p:embeddedFont>
    <p:embeddedFont>
      <p:font typeface="Open Sans" charset="1" panose="00000000000000000000"/>
      <p:regular r:id="rId27"/>
    </p:embeddedFont>
    <p:embeddedFont>
      <p:font typeface="Open Sans Bold" charset="1" panose="00000000000000000000"/>
      <p:regular r:id="rId28"/>
    </p:embeddedFont>
    <p:embeddedFont>
      <p:font typeface="Canva Sans Bold" charset="1" panose="020B0803030501040103"/>
      <p:regular r:id="rId29"/>
    </p:embeddedFont>
    <p:embeddedFont>
      <p:font typeface="Canva San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http://www.linkedin.com/in/liboire-hadja-79a655256" TargetMode="External" Type="http://schemas.openxmlformats.org/officeDocument/2006/relationships/hyperlink"/><Relationship Id="rId9" Target="https://github.com/571LL01"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7887442" y="2058006"/>
            <a:ext cx="2513117" cy="2550211"/>
          </a:xfrm>
          <a:custGeom>
            <a:avLst/>
            <a:gdLst/>
            <a:ahLst/>
            <a:cxnLst/>
            <a:rect r="r" b="b" t="t" l="l"/>
            <a:pathLst>
              <a:path h="2550211" w="2513117">
                <a:moveTo>
                  <a:pt x="0" y="0"/>
                </a:moveTo>
                <a:lnTo>
                  <a:pt x="2513116" y="0"/>
                </a:lnTo>
                <a:lnTo>
                  <a:pt x="2513116" y="2550210"/>
                </a:lnTo>
                <a:lnTo>
                  <a:pt x="0" y="2550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742577" y="8870081"/>
            <a:ext cx="287791" cy="287791"/>
          </a:xfrm>
          <a:custGeom>
            <a:avLst/>
            <a:gdLst/>
            <a:ahLst/>
            <a:cxnLst/>
            <a:rect r="r" b="b" t="t" l="l"/>
            <a:pathLst>
              <a:path h="287791" w="287791">
                <a:moveTo>
                  <a:pt x="0" y="0"/>
                </a:moveTo>
                <a:lnTo>
                  <a:pt x="287791" y="0"/>
                </a:lnTo>
                <a:lnTo>
                  <a:pt x="287791" y="287791"/>
                </a:lnTo>
                <a:lnTo>
                  <a:pt x="0" y="2877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707134" y="2801526"/>
            <a:ext cx="873733" cy="1063171"/>
          </a:xfrm>
          <a:custGeom>
            <a:avLst/>
            <a:gdLst/>
            <a:ahLst/>
            <a:cxnLst/>
            <a:rect r="r" b="b" t="t" l="l"/>
            <a:pathLst>
              <a:path h="1063171" w="873733">
                <a:moveTo>
                  <a:pt x="0" y="0"/>
                </a:moveTo>
                <a:lnTo>
                  <a:pt x="873732" y="0"/>
                </a:lnTo>
                <a:lnTo>
                  <a:pt x="873732" y="1063170"/>
                </a:lnTo>
                <a:lnTo>
                  <a:pt x="0" y="10631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579485" y="4356043"/>
            <a:ext cx="13129030" cy="3093876"/>
          </a:xfrm>
          <a:prstGeom prst="rect">
            <a:avLst/>
          </a:prstGeom>
        </p:spPr>
        <p:txBody>
          <a:bodyPr anchor="t" rtlCol="false" tIns="0" lIns="0" bIns="0" rIns="0">
            <a:spAutoFit/>
          </a:bodyPr>
          <a:lstStyle/>
          <a:p>
            <a:pPr algn="ctr">
              <a:lnSpc>
                <a:spcPts val="25296"/>
              </a:lnSpc>
              <a:spcBef>
                <a:spcPct val="0"/>
              </a:spcBef>
            </a:pPr>
            <a:r>
              <a:rPr lang="en-US" sz="18068">
                <a:solidFill>
                  <a:srgbClr val="63F1F9"/>
                </a:solidFill>
                <a:latin typeface="Bebas Neue Cyrillic"/>
                <a:ea typeface="Bebas Neue Cyrillic"/>
                <a:cs typeface="Bebas Neue Cyrillic"/>
                <a:sym typeface="Bebas Neue Cyrillic"/>
              </a:rPr>
              <a:t>PHISHING</a:t>
            </a:r>
          </a:p>
        </p:txBody>
      </p:sp>
      <p:sp>
        <p:nvSpPr>
          <p:cNvPr name="TextBox 9" id="9"/>
          <p:cNvSpPr txBox="true"/>
          <p:nvPr/>
        </p:nvSpPr>
        <p:spPr>
          <a:xfrm rot="0">
            <a:off x="4415397" y="7373571"/>
            <a:ext cx="9457206" cy="349250"/>
          </a:xfrm>
          <a:prstGeom prst="rect">
            <a:avLst/>
          </a:prstGeom>
        </p:spPr>
        <p:txBody>
          <a:bodyPr anchor="t" rtlCol="false" tIns="0" lIns="0" bIns="0" rIns="0">
            <a:spAutoFit/>
          </a:bodyPr>
          <a:lstStyle/>
          <a:p>
            <a:pPr algn="ctr">
              <a:lnSpc>
                <a:spcPts val="2800"/>
              </a:lnSpc>
              <a:spcBef>
                <a:spcPct val="0"/>
              </a:spcBef>
            </a:pPr>
            <a:r>
              <a:rPr lang="en-US" sz="2000" spc="1600">
                <a:solidFill>
                  <a:srgbClr val="FFFFFF"/>
                </a:solidFill>
                <a:latin typeface="Open Sans"/>
                <a:ea typeface="Open Sans"/>
                <a:cs typeface="Open Sans"/>
                <a:sym typeface="Open Sans"/>
              </a:rPr>
              <a:t>HADJA LIBOIRE</a:t>
            </a:r>
          </a:p>
        </p:txBody>
      </p:sp>
      <p:sp>
        <p:nvSpPr>
          <p:cNvPr name="TextBox 10" id="10"/>
          <p:cNvSpPr txBox="true"/>
          <p:nvPr/>
        </p:nvSpPr>
        <p:spPr>
          <a:xfrm rot="0">
            <a:off x="13397319" y="8831981"/>
            <a:ext cx="1977821" cy="322791"/>
          </a:xfrm>
          <a:prstGeom prst="rect">
            <a:avLst/>
          </a:prstGeom>
        </p:spPr>
        <p:txBody>
          <a:bodyPr anchor="t" rtlCol="false" tIns="0" lIns="0" bIns="0" rIns="0">
            <a:spAutoFit/>
          </a:bodyPr>
          <a:lstStyle/>
          <a:p>
            <a:pPr algn="l">
              <a:lnSpc>
                <a:spcPts val="2683"/>
              </a:lnSpc>
              <a:spcBef>
                <a:spcPct val="0"/>
              </a:spcBef>
            </a:pPr>
            <a:r>
              <a:rPr lang="en-US" sz="1916" u="sng">
                <a:solidFill>
                  <a:srgbClr val="FFFFFF"/>
                </a:solidFill>
                <a:latin typeface="Open Sans"/>
                <a:ea typeface="Open Sans"/>
                <a:cs typeface="Open Sans"/>
                <a:sym typeface="Open Sans"/>
                <a:hlinkClick r:id="rId8" tooltip="http://www.linkedin.com/in/liboire-hadja-79a655256"/>
              </a:rPr>
              <a:t>hadjaliboire</a:t>
            </a:r>
          </a:p>
        </p:txBody>
      </p:sp>
      <p:sp>
        <p:nvSpPr>
          <p:cNvPr name="TextBox 11" id="11"/>
          <p:cNvSpPr txBox="true"/>
          <p:nvPr/>
        </p:nvSpPr>
        <p:spPr>
          <a:xfrm rot="0">
            <a:off x="3359988" y="8776908"/>
            <a:ext cx="5304768" cy="327166"/>
          </a:xfrm>
          <a:prstGeom prst="rect">
            <a:avLst/>
          </a:prstGeom>
        </p:spPr>
        <p:txBody>
          <a:bodyPr anchor="t" rtlCol="false" tIns="0" lIns="0" bIns="0" rIns="0">
            <a:spAutoFit/>
          </a:bodyPr>
          <a:lstStyle/>
          <a:p>
            <a:pPr algn="l">
              <a:lnSpc>
                <a:spcPts val="2683"/>
              </a:lnSpc>
              <a:spcBef>
                <a:spcPct val="0"/>
              </a:spcBef>
            </a:pPr>
            <a:r>
              <a:rPr lang="en-US" sz="1916" u="sng">
                <a:solidFill>
                  <a:srgbClr val="FFFFFF"/>
                </a:solidFill>
                <a:latin typeface="Open Sans"/>
                <a:ea typeface="Open Sans"/>
                <a:cs typeface="Open Sans"/>
                <a:sym typeface="Open Sans"/>
                <a:hlinkClick r:id="rId9" tooltip="https://github.com/571LL01"/>
              </a:rPr>
              <a:t>https://github.com/571LL01</a:t>
            </a:r>
          </a:p>
        </p:txBody>
      </p:sp>
      <p:sp>
        <p:nvSpPr>
          <p:cNvPr name="Freeform 12" id="12"/>
          <p:cNvSpPr/>
          <p:nvPr/>
        </p:nvSpPr>
        <p:spPr>
          <a:xfrm flipH="false" flipV="false" rot="0">
            <a:off x="2579485" y="8779018"/>
            <a:ext cx="361046" cy="361046"/>
          </a:xfrm>
          <a:custGeom>
            <a:avLst/>
            <a:gdLst/>
            <a:ahLst/>
            <a:cxnLst/>
            <a:rect r="r" b="b" t="t" l="l"/>
            <a:pathLst>
              <a:path h="361046" w="361046">
                <a:moveTo>
                  <a:pt x="0" y="0"/>
                </a:moveTo>
                <a:lnTo>
                  <a:pt x="361046" y="0"/>
                </a:lnTo>
                <a:lnTo>
                  <a:pt x="361046" y="361046"/>
                </a:lnTo>
                <a:lnTo>
                  <a:pt x="0" y="3610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405569" y="1801985"/>
            <a:ext cx="3086100" cy="265211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924985" y="5832898"/>
            <a:ext cx="3086100" cy="265211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0" id="1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157353" y="2091882"/>
            <a:ext cx="7101947" cy="6103235"/>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0" t="-10094" r="0" b="-10094"/>
              </a:stretch>
            </a:blipFill>
          </p:spPr>
        </p:sp>
      </p:grpSp>
      <p:sp>
        <p:nvSpPr>
          <p:cNvPr name="TextBox 13" id="13"/>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10</a:t>
            </a:r>
          </a:p>
        </p:txBody>
      </p:sp>
      <p:sp>
        <p:nvSpPr>
          <p:cNvPr name="TextBox 14" id="14"/>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TextBox 15" id="15"/>
          <p:cNvSpPr txBox="true"/>
          <p:nvPr/>
        </p:nvSpPr>
        <p:spPr>
          <a:xfrm rot="0">
            <a:off x="2887232" y="3031464"/>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WHALING</a:t>
            </a:r>
          </a:p>
        </p:txBody>
      </p:sp>
      <p:sp>
        <p:nvSpPr>
          <p:cNvPr name="TextBox 16" id="16"/>
          <p:cNvSpPr txBox="true"/>
          <p:nvPr/>
        </p:nvSpPr>
        <p:spPr>
          <a:xfrm rot="0">
            <a:off x="1199519" y="4406477"/>
            <a:ext cx="7944481" cy="184746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A whaling attack is a sophisticated type of phishing attack specifically aimed at high-profile individuals within an organization, such as executives or senior management.</a:t>
            </a:r>
            <a:r>
              <a:rPr lang="en-US" sz="2640">
                <a:solidFill>
                  <a:srgbClr val="FFFFFF"/>
                </a:solidFill>
                <a:latin typeface="Open Sans"/>
                <a:ea typeface="Open Sans"/>
                <a:cs typeface="Open Sans"/>
                <a:sym typeface="Open Sans"/>
              </a:rPr>
              <a:t> </a:t>
            </a:r>
          </a:p>
        </p:txBody>
      </p:sp>
      <p:sp>
        <p:nvSpPr>
          <p:cNvPr name="TextBox 17" id="17"/>
          <p:cNvSpPr txBox="true"/>
          <p:nvPr/>
        </p:nvSpPr>
        <p:spPr>
          <a:xfrm rot="0">
            <a:off x="1199519" y="6646317"/>
            <a:ext cx="7944481" cy="91401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Example :</a:t>
            </a:r>
            <a:r>
              <a:rPr lang="en-US" sz="2640">
                <a:solidFill>
                  <a:srgbClr val="FFFFFF"/>
                </a:solidFill>
                <a:latin typeface="Open Sans"/>
                <a:ea typeface="Open Sans"/>
                <a:cs typeface="Open Sans"/>
                <a:sym typeface="Open Sans"/>
              </a:rPr>
              <a:t> Fraudulent email sent to the CEO of a company with an urgent request.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276915" y="1977752"/>
            <a:ext cx="3086100" cy="265211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96331" y="6008665"/>
            <a:ext cx="3086100" cy="265211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0" id="1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267649"/>
            <a:ext cx="7101947" cy="6103235"/>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29089" t="0" r="-29089" b="0"/>
              </a:stretch>
            </a:blipFill>
          </p:spPr>
        </p:sp>
      </p:grpSp>
      <p:sp>
        <p:nvSpPr>
          <p:cNvPr name="TextBox 13" id="13"/>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11</a:t>
            </a:r>
          </a:p>
        </p:txBody>
      </p:sp>
      <p:sp>
        <p:nvSpPr>
          <p:cNvPr name="TextBox 14" id="14"/>
          <p:cNvSpPr txBox="true"/>
          <p:nvPr/>
        </p:nvSpPr>
        <p:spPr>
          <a:xfrm rot="0">
            <a:off x="11002532" y="2315274"/>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CLONE PHISHING</a:t>
            </a:r>
          </a:p>
        </p:txBody>
      </p:sp>
      <p:sp>
        <p:nvSpPr>
          <p:cNvPr name="TextBox 15" id="15"/>
          <p:cNvSpPr txBox="true"/>
          <p:nvPr/>
        </p:nvSpPr>
        <p:spPr>
          <a:xfrm rot="0">
            <a:off x="9314819" y="3682322"/>
            <a:ext cx="7944481" cy="184746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Attackers duplicate a legitimate email, but replace the links or attachments with malicious versions, then resend the email claiming it is an “update” or “patch email”.</a:t>
            </a:r>
          </a:p>
        </p:txBody>
      </p:sp>
      <p:sp>
        <p:nvSpPr>
          <p:cNvPr name="TextBox 16" id="16"/>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TextBox 17" id="17"/>
          <p:cNvSpPr txBox="true"/>
          <p:nvPr/>
        </p:nvSpPr>
        <p:spPr>
          <a:xfrm rot="0">
            <a:off x="9314819" y="5961040"/>
            <a:ext cx="7944481" cy="3247644"/>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Example :</a:t>
            </a:r>
            <a:r>
              <a:rPr lang="en-US" sz="2640">
                <a:solidFill>
                  <a:srgbClr val="FFFFFF"/>
                </a:solidFill>
                <a:latin typeface="Open Sans"/>
                <a:ea typeface="Open Sans"/>
                <a:cs typeface="Open Sans"/>
                <a:sym typeface="Open Sans"/>
              </a:rPr>
              <a:t> A hacker clones a legitimate software update request e-mail sent by the IT department to an employee. The hacker modifies the link to redirect the employee to a malicious site. The employee, thinking the e-mail is genuine, clicks on the link, which may compromise his or her credentials or the organization's security.</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12</a:t>
            </a:r>
          </a:p>
        </p:txBody>
      </p:sp>
      <p:sp>
        <p:nvSpPr>
          <p:cNvPr name="TextBox 6" id="6"/>
          <p:cNvSpPr txBox="true"/>
          <p:nvPr/>
        </p:nvSpPr>
        <p:spPr>
          <a:xfrm rot="0">
            <a:off x="894031" y="4353876"/>
            <a:ext cx="7625342" cy="2715895"/>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There are two types of suspicious sender addresses: misspelled or slightly altered domains, such as “</a:t>
            </a:r>
            <a:r>
              <a:rPr lang="en-US" sz="2200">
                <a:solidFill>
                  <a:srgbClr val="12F1FF"/>
                </a:solidFill>
                <a:latin typeface="Canva Sans"/>
                <a:ea typeface="Canva Sans"/>
                <a:cs typeface="Canva Sans"/>
                <a:sym typeface="Canva Sans"/>
              </a:rPr>
              <a:t>support@bankl.com</a:t>
            </a:r>
            <a:r>
              <a:rPr lang="en-US" sz="2200">
                <a:solidFill>
                  <a:srgbClr val="FFFFFF"/>
                </a:solidFill>
                <a:latin typeface="Canva Sans"/>
                <a:ea typeface="Canva Sans"/>
                <a:cs typeface="Canva Sans"/>
                <a:sym typeface="Canva Sans"/>
              </a:rPr>
              <a:t>” instead of “</a:t>
            </a:r>
            <a:r>
              <a:rPr lang="en-US" sz="2200">
                <a:solidFill>
                  <a:srgbClr val="12F1FF"/>
                </a:solidFill>
                <a:latin typeface="Canva Sans"/>
                <a:ea typeface="Canva Sans"/>
                <a:cs typeface="Canva Sans"/>
                <a:sym typeface="Canva Sans"/>
              </a:rPr>
              <a:t>support@bank.com</a:t>
            </a:r>
            <a:r>
              <a:rPr lang="en-US" sz="2200">
                <a:solidFill>
                  <a:srgbClr val="FFFFFF"/>
                </a:solidFill>
                <a:latin typeface="Canva Sans"/>
                <a:ea typeface="Canva Sans"/>
                <a:cs typeface="Canva Sans"/>
                <a:sym typeface="Canva Sans"/>
              </a:rPr>
              <a:t>”, are red flags as they are often used to impersonate people or brands, but you should also be wary of generic e-mail addresses from Gmail, Yahoo and Outlook, especially if they don't match who they claim to be.</a:t>
            </a:r>
          </a:p>
        </p:txBody>
      </p:sp>
      <p:sp>
        <p:nvSpPr>
          <p:cNvPr name="TextBox 7" id="7"/>
          <p:cNvSpPr txBox="true"/>
          <p:nvPr/>
        </p:nvSpPr>
        <p:spPr>
          <a:xfrm rot="0">
            <a:off x="4696492" y="581978"/>
            <a:ext cx="935221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03.</a:t>
            </a:r>
            <a:r>
              <a:rPr lang="en-US" sz="6499">
                <a:solidFill>
                  <a:srgbClr val="63F1F9"/>
                </a:solidFill>
                <a:latin typeface="Bebas Neue Cyrillic"/>
                <a:ea typeface="Bebas Neue Cyrillic"/>
                <a:cs typeface="Bebas Neue Cyrillic"/>
                <a:sym typeface="Bebas Neue Cyrillic"/>
              </a:rPr>
              <a:t> Detection of Phishing Attacks</a:t>
            </a:r>
          </a:p>
        </p:txBody>
      </p:sp>
      <p:sp>
        <p:nvSpPr>
          <p:cNvPr name="TextBox 8" id="8"/>
          <p:cNvSpPr txBox="true"/>
          <p:nvPr/>
        </p:nvSpPr>
        <p:spPr>
          <a:xfrm rot="0">
            <a:off x="989355" y="3072449"/>
            <a:ext cx="7530018" cy="1019176"/>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Suspicious e-mail addresses or numbers </a:t>
            </a:r>
          </a:p>
        </p:txBody>
      </p:sp>
      <p:sp>
        <p:nvSpPr>
          <p:cNvPr name="TextBox 9" id="9"/>
          <p:cNvSpPr txBox="true"/>
          <p:nvPr/>
        </p:nvSpPr>
        <p:spPr>
          <a:xfrm rot="0">
            <a:off x="9642517" y="4353876"/>
            <a:ext cx="7625342" cy="2715895"/>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Email phishing and smishing often contain spelling and grammatical errors, which can be a sign of attack. Despite the use of AI and proofreaders, these errors persist because attackers don't always master their victims' language.This criterion can also apply to Vishing, where the language or tone of the call may appear unusual.</a:t>
            </a:r>
          </a:p>
        </p:txBody>
      </p:sp>
      <p:sp>
        <p:nvSpPr>
          <p:cNvPr name="TextBox 10" id="10"/>
          <p:cNvSpPr txBox="true"/>
          <p:nvPr/>
        </p:nvSpPr>
        <p:spPr>
          <a:xfrm rot="0">
            <a:off x="9737841" y="3072449"/>
            <a:ext cx="7530018" cy="1019176"/>
          </a:xfrm>
          <a:prstGeom prst="rect">
            <a:avLst/>
          </a:prstGeom>
        </p:spPr>
        <p:txBody>
          <a:bodyPr anchor="t" rtlCol="false" tIns="0" lIns="0" bIns="0" rIns="0">
            <a:spAutoFit/>
          </a:bodyPr>
          <a:lstStyle/>
          <a:p>
            <a:pPr algn="ctr">
              <a:lnSpc>
                <a:spcPts val="4199"/>
              </a:lnSpc>
            </a:pPr>
            <a:r>
              <a:rPr lang="en-US" sz="2999" b="true">
                <a:solidFill>
                  <a:srgbClr val="63F1F9"/>
                </a:solidFill>
                <a:latin typeface="Open Sans Bold"/>
                <a:ea typeface="Open Sans Bold"/>
                <a:cs typeface="Open Sans Bold"/>
                <a:sym typeface="Open Sans Bold"/>
              </a:rPr>
              <a:t>Spelling and grammar errors</a:t>
            </a:r>
          </a:p>
          <a:p>
            <a:pPr algn="ctr">
              <a:lnSpc>
                <a:spcPts val="41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13</a:t>
            </a:r>
          </a:p>
        </p:txBody>
      </p:sp>
      <p:sp>
        <p:nvSpPr>
          <p:cNvPr name="TextBox 6" id="6"/>
          <p:cNvSpPr txBox="true"/>
          <p:nvPr/>
        </p:nvSpPr>
        <p:spPr>
          <a:xfrm rot="0">
            <a:off x="894031" y="4353876"/>
            <a:ext cx="7625342" cy="1934845"/>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Phishing attacks exploit pressure mechanisms, such as urgency or threats, to provoke a rapid emotional response. They use tactics such as “Your account will be suspended” to incite immediate action, a common technique in spear phishing, whaling and vishing attacks.</a:t>
            </a:r>
          </a:p>
        </p:txBody>
      </p:sp>
      <p:sp>
        <p:nvSpPr>
          <p:cNvPr name="TextBox 7" id="7"/>
          <p:cNvSpPr txBox="true"/>
          <p:nvPr/>
        </p:nvSpPr>
        <p:spPr>
          <a:xfrm rot="0">
            <a:off x="4696492" y="581978"/>
            <a:ext cx="935221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03.</a:t>
            </a:r>
            <a:r>
              <a:rPr lang="en-US" sz="6499">
                <a:solidFill>
                  <a:srgbClr val="63F1F9"/>
                </a:solidFill>
                <a:latin typeface="Bebas Neue Cyrillic"/>
                <a:ea typeface="Bebas Neue Cyrillic"/>
                <a:cs typeface="Bebas Neue Cyrillic"/>
                <a:sym typeface="Bebas Neue Cyrillic"/>
              </a:rPr>
              <a:t> Detection of Phishing Attacks</a:t>
            </a:r>
          </a:p>
        </p:txBody>
      </p:sp>
      <p:sp>
        <p:nvSpPr>
          <p:cNvPr name="TextBox 8" id="8"/>
          <p:cNvSpPr txBox="true"/>
          <p:nvPr/>
        </p:nvSpPr>
        <p:spPr>
          <a:xfrm rot="0">
            <a:off x="989355" y="3072449"/>
            <a:ext cx="7530018" cy="1019176"/>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Pressure mechanisms: Urgency and threats</a:t>
            </a:r>
          </a:p>
        </p:txBody>
      </p:sp>
      <p:sp>
        <p:nvSpPr>
          <p:cNvPr name="TextBox 9" id="9"/>
          <p:cNvSpPr txBox="true"/>
          <p:nvPr/>
        </p:nvSpPr>
        <p:spPr>
          <a:xfrm rot="0">
            <a:off x="9642517" y="4353876"/>
            <a:ext cx="7625342" cy="2325370"/>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Before clicking, check links by hovering the mouse over them to see if the URL is legitimate. Unusual attachments, especially with unknown extensions, are also red flags.</a:t>
            </a:r>
            <a:r>
              <a:rPr lang="en-US" sz="2200">
                <a:solidFill>
                  <a:srgbClr val="FFFFFF"/>
                </a:solidFill>
                <a:latin typeface="Canva Sans"/>
                <a:ea typeface="Canva Sans"/>
                <a:cs typeface="Canva Sans"/>
                <a:sym typeface="Canva Sans"/>
              </a:rPr>
              <a:t>This detection technique applies particularly to Clone Phishing, where links or files are modified.</a:t>
            </a:r>
          </a:p>
        </p:txBody>
      </p:sp>
      <p:sp>
        <p:nvSpPr>
          <p:cNvPr name="TextBox 10" id="10"/>
          <p:cNvSpPr txBox="true"/>
          <p:nvPr/>
        </p:nvSpPr>
        <p:spPr>
          <a:xfrm rot="0">
            <a:off x="9737841" y="3072449"/>
            <a:ext cx="7530018"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Suspicious links and attachments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817496" y="2986215"/>
            <a:ext cx="5664229" cy="5655517"/>
          </a:xfrm>
          <a:custGeom>
            <a:avLst/>
            <a:gdLst/>
            <a:ahLst/>
            <a:cxnLst/>
            <a:rect r="r" b="b" t="t" l="l"/>
            <a:pathLst>
              <a:path h="5655517" w="5664229">
                <a:moveTo>
                  <a:pt x="0" y="0"/>
                </a:moveTo>
                <a:lnTo>
                  <a:pt x="5664229" y="0"/>
                </a:lnTo>
                <a:lnTo>
                  <a:pt x="5664229" y="5655517"/>
                </a:lnTo>
                <a:lnTo>
                  <a:pt x="0" y="5655517"/>
                </a:lnTo>
                <a:lnTo>
                  <a:pt x="0" y="0"/>
                </a:lnTo>
                <a:close/>
              </a:path>
            </a:pathLst>
          </a:custGeom>
          <a:blipFill>
            <a:blip r:embed="rId2"/>
            <a:stretch>
              <a:fillRect l="0" t="-700" r="0" b="0"/>
            </a:stretch>
          </a:blipFill>
        </p:spPr>
      </p:sp>
      <p:sp>
        <p:nvSpPr>
          <p:cNvPr name="TextBox 6" id="6"/>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14</a:t>
            </a:r>
          </a:p>
        </p:txBody>
      </p:sp>
      <p:sp>
        <p:nvSpPr>
          <p:cNvPr name="TextBox 7" id="7"/>
          <p:cNvSpPr txBox="true"/>
          <p:nvPr/>
        </p:nvSpPr>
        <p:spPr>
          <a:xfrm rot="0">
            <a:off x="1028700" y="3166058"/>
            <a:ext cx="8478569" cy="5449570"/>
          </a:xfrm>
          <a:prstGeom prst="rect">
            <a:avLst/>
          </a:prstGeom>
        </p:spPr>
        <p:txBody>
          <a:bodyPr anchor="t" rtlCol="false" tIns="0" lIns="0" bIns="0" rIns="0">
            <a:spAutoFit/>
          </a:bodyPr>
          <a:lstStyle/>
          <a:p>
            <a:pPr algn="just">
              <a:lnSpc>
                <a:spcPts val="3080"/>
              </a:lnSpc>
            </a:pPr>
            <a:r>
              <a:rPr lang="en-US" sz="2200">
                <a:solidFill>
                  <a:srgbClr val="FFFFFF"/>
                </a:solidFill>
                <a:latin typeface="Canva Sans"/>
                <a:ea typeface="Canva Sans"/>
                <a:cs typeface="Canva Sans"/>
                <a:sym typeface="Canva Sans"/>
              </a:rPr>
              <a:t>1. It is unexpected or creates a sense of urgency for you to do something. </a:t>
            </a:r>
          </a:p>
          <a:p>
            <a:pPr algn="just">
              <a:lnSpc>
                <a:spcPts val="3080"/>
              </a:lnSpc>
            </a:pPr>
          </a:p>
          <a:p>
            <a:pPr algn="just">
              <a:lnSpc>
                <a:spcPts val="3080"/>
              </a:lnSpc>
            </a:pPr>
            <a:r>
              <a:rPr lang="en-US" sz="2200">
                <a:solidFill>
                  <a:srgbClr val="FFFFFF"/>
                </a:solidFill>
                <a:latin typeface="Canva Sans"/>
                <a:ea typeface="Canva Sans"/>
                <a:cs typeface="Canva Sans"/>
                <a:sym typeface="Canva Sans"/>
              </a:rPr>
              <a:t>2. It asks you to click on a link, open an attachment or refers you to a website that asks you to enter your information. </a:t>
            </a:r>
          </a:p>
          <a:p>
            <a:pPr algn="just">
              <a:lnSpc>
                <a:spcPts val="3080"/>
              </a:lnSpc>
            </a:pPr>
          </a:p>
          <a:p>
            <a:pPr algn="just">
              <a:lnSpc>
                <a:spcPts val="3080"/>
              </a:lnSpc>
            </a:pPr>
            <a:r>
              <a:rPr lang="en-US" sz="2200">
                <a:solidFill>
                  <a:srgbClr val="FFFFFF"/>
                </a:solidFill>
                <a:latin typeface="Canva Sans"/>
                <a:ea typeface="Canva Sans"/>
                <a:cs typeface="Canva Sans"/>
                <a:sym typeface="Canva Sans"/>
              </a:rPr>
              <a:t>3. The link suggests that it will take you to a legitimate website, but when you hover your mouse over it, it indicates that it's actually another website. </a:t>
            </a:r>
          </a:p>
          <a:p>
            <a:pPr algn="just">
              <a:lnSpc>
                <a:spcPts val="3080"/>
              </a:lnSpc>
            </a:pPr>
          </a:p>
          <a:p>
            <a:pPr algn="just">
              <a:lnSpc>
                <a:spcPts val="3080"/>
              </a:lnSpc>
            </a:pPr>
            <a:r>
              <a:rPr lang="en-US" sz="2200">
                <a:solidFill>
                  <a:srgbClr val="FFFFFF"/>
                </a:solidFill>
                <a:latin typeface="Canva Sans"/>
                <a:ea typeface="Canva Sans"/>
                <a:cs typeface="Canva Sans"/>
                <a:sym typeface="Canva Sans"/>
              </a:rPr>
              <a:t>4. It asks for information that the real or legitimate sender doesn't necessarily need to know.</a:t>
            </a:r>
          </a:p>
          <a:p>
            <a:pPr algn="just">
              <a:lnSpc>
                <a:spcPts val="3080"/>
              </a:lnSpc>
            </a:pPr>
          </a:p>
          <a:p>
            <a:pPr algn="just">
              <a:lnSpc>
                <a:spcPts val="3080"/>
              </a:lnSpc>
              <a:spcBef>
                <a:spcPct val="0"/>
              </a:spcBef>
            </a:pPr>
          </a:p>
        </p:txBody>
      </p:sp>
      <p:sp>
        <p:nvSpPr>
          <p:cNvPr name="TextBox 8" id="8"/>
          <p:cNvSpPr txBox="true"/>
          <p:nvPr/>
        </p:nvSpPr>
        <p:spPr>
          <a:xfrm rot="0">
            <a:off x="4696492" y="581978"/>
            <a:ext cx="935221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03.</a:t>
            </a:r>
            <a:r>
              <a:rPr lang="en-US" sz="6499">
                <a:solidFill>
                  <a:srgbClr val="63F1F9"/>
                </a:solidFill>
                <a:latin typeface="Bebas Neue Cyrillic"/>
                <a:ea typeface="Bebas Neue Cyrillic"/>
                <a:cs typeface="Bebas Neue Cyrillic"/>
                <a:sym typeface="Bebas Neue Cyrillic"/>
              </a:rPr>
              <a:t> Detection of Phishing Attacks</a:t>
            </a:r>
          </a:p>
        </p:txBody>
      </p:sp>
      <p:sp>
        <p:nvSpPr>
          <p:cNvPr name="TextBox 9" id="9"/>
          <p:cNvSpPr txBox="true"/>
          <p:nvPr/>
        </p:nvSpPr>
        <p:spPr>
          <a:xfrm rot="0">
            <a:off x="1028700" y="1795006"/>
            <a:ext cx="15453025" cy="662942"/>
          </a:xfrm>
          <a:prstGeom prst="rect">
            <a:avLst/>
          </a:prstGeom>
        </p:spPr>
        <p:txBody>
          <a:bodyPr anchor="t" rtlCol="false" tIns="0" lIns="0" bIns="0" rIns="0">
            <a:spAutoFit/>
          </a:bodyPr>
          <a:lstStyle/>
          <a:p>
            <a:pPr algn="ctr">
              <a:lnSpc>
                <a:spcPts val="5459"/>
              </a:lnSpc>
              <a:spcBef>
                <a:spcPct val="0"/>
              </a:spcBef>
            </a:pPr>
            <a:r>
              <a:rPr lang="en-US" b="true" sz="3899">
                <a:solidFill>
                  <a:srgbClr val="63F1F9"/>
                </a:solidFill>
                <a:latin typeface="Open Sans Bold"/>
                <a:ea typeface="Open Sans Bold"/>
                <a:cs typeface="Open Sans Bold"/>
                <a:sym typeface="Open Sans Bold"/>
              </a:rPr>
              <a:t>Example</a:t>
            </a: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15</a:t>
            </a:r>
          </a:p>
        </p:txBody>
      </p:sp>
      <p:sp>
        <p:nvSpPr>
          <p:cNvPr name="TextBox 6" id="6"/>
          <p:cNvSpPr txBox="true"/>
          <p:nvPr/>
        </p:nvSpPr>
        <p:spPr>
          <a:xfrm rot="0">
            <a:off x="894031" y="4353876"/>
            <a:ext cx="7625342" cy="3106420"/>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Phishing awareness training should combine theory and practice, with simulations to help employees detect and report phishing attempts. It should reinforce detection reflexes, particularly in the face of pressure mechanisms, and teach reporting procedures to alert potential threats. Hands-on learning is essential for changing behavior in the face of social engineering attacks.</a:t>
            </a:r>
          </a:p>
        </p:txBody>
      </p:sp>
      <p:sp>
        <p:nvSpPr>
          <p:cNvPr name="TextBox 7" id="7"/>
          <p:cNvSpPr txBox="true"/>
          <p:nvPr/>
        </p:nvSpPr>
        <p:spPr>
          <a:xfrm rot="0">
            <a:off x="4696492" y="581978"/>
            <a:ext cx="10046180"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04.</a:t>
            </a:r>
            <a:r>
              <a:rPr lang="en-US" sz="6499">
                <a:solidFill>
                  <a:srgbClr val="63F1F9"/>
                </a:solidFill>
                <a:latin typeface="Bebas Neue Cyrillic"/>
                <a:ea typeface="Bebas Neue Cyrillic"/>
                <a:cs typeface="Bebas Neue Cyrillic"/>
                <a:sym typeface="Bebas Neue Cyrillic"/>
              </a:rPr>
              <a:t> Prevention of Phishing Attacks</a:t>
            </a:r>
          </a:p>
        </p:txBody>
      </p:sp>
      <p:sp>
        <p:nvSpPr>
          <p:cNvPr name="TextBox 8" id="8"/>
          <p:cNvSpPr txBox="true"/>
          <p:nvPr/>
        </p:nvSpPr>
        <p:spPr>
          <a:xfrm rot="0">
            <a:off x="989355" y="3072449"/>
            <a:ext cx="7530018" cy="1019176"/>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Training and raising awareness among employees and users</a:t>
            </a:r>
          </a:p>
        </p:txBody>
      </p:sp>
      <p:sp>
        <p:nvSpPr>
          <p:cNvPr name="TextBox 9" id="9"/>
          <p:cNvSpPr txBox="true"/>
          <p:nvPr/>
        </p:nvSpPr>
        <p:spPr>
          <a:xfrm rot="0">
            <a:off x="9642517" y="4353876"/>
            <a:ext cx="7625342" cy="2325370"/>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To protect against phishing, two key practices are recommended: using a password manager to create and store unique passwords, and enabling multi-factor authentication (MFA) to add an extra layer of security. Together, these measures strengthen account protection and reduce the risk of compromise.</a:t>
            </a:r>
          </a:p>
        </p:txBody>
      </p:sp>
      <p:sp>
        <p:nvSpPr>
          <p:cNvPr name="TextBox 10" id="10"/>
          <p:cNvSpPr txBox="true"/>
          <p:nvPr/>
        </p:nvSpPr>
        <p:spPr>
          <a:xfrm rot="0">
            <a:off x="9737841" y="3072449"/>
            <a:ext cx="7530018" cy="1019176"/>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Password management and multi-factor authentication (MFA)</a:t>
            </a: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16</a:t>
            </a:r>
          </a:p>
        </p:txBody>
      </p:sp>
      <p:sp>
        <p:nvSpPr>
          <p:cNvPr name="TextBox 6" id="6"/>
          <p:cNvSpPr txBox="true"/>
          <p:nvPr/>
        </p:nvSpPr>
        <p:spPr>
          <a:xfrm rot="0">
            <a:off x="894031" y="4353876"/>
            <a:ext cx="7625342" cy="1934845"/>
          </a:xfrm>
          <a:prstGeom prst="rect">
            <a:avLst/>
          </a:prstGeom>
        </p:spPr>
        <p:txBody>
          <a:bodyPr anchor="t" rtlCol="false" tIns="0" lIns="0" bIns="0" rIns="0">
            <a:spAutoFit/>
          </a:bodyPr>
          <a:lstStyle/>
          <a:p>
            <a:pPr algn="just">
              <a:lnSpc>
                <a:spcPts val="3080"/>
              </a:lnSpc>
            </a:pPr>
            <a:r>
              <a:rPr lang="en-US" sz="2200">
                <a:solidFill>
                  <a:srgbClr val="FFFFFF"/>
                </a:solidFill>
                <a:latin typeface="Canva Sans"/>
                <a:ea typeface="Canva Sans"/>
                <a:cs typeface="Canva Sans"/>
                <a:sym typeface="Canva Sans"/>
              </a:rPr>
              <a:t>Activate a phishing filter in your inbox and use up-to-date security software to block fraudulent e-mails before they reach your inbox.</a:t>
            </a:r>
          </a:p>
          <a:p>
            <a:pPr algn="just">
              <a:lnSpc>
                <a:spcPts val="3080"/>
              </a:lnSpc>
              <a:spcBef>
                <a:spcPct val="0"/>
              </a:spcBef>
            </a:pPr>
            <a:r>
              <a:rPr lang="en-US" sz="2200">
                <a:solidFill>
                  <a:srgbClr val="FFFFFF"/>
                </a:solidFill>
                <a:latin typeface="Canva Sans"/>
                <a:ea typeface="Canva Sans"/>
                <a:cs typeface="Canva Sans"/>
                <a:sym typeface="Canva Sans"/>
              </a:rPr>
              <a:t>This helps prevent mainly Email Phishing and Clone Phishing attacks.</a:t>
            </a:r>
          </a:p>
        </p:txBody>
      </p:sp>
      <p:sp>
        <p:nvSpPr>
          <p:cNvPr name="TextBox 7" id="7"/>
          <p:cNvSpPr txBox="true"/>
          <p:nvPr/>
        </p:nvSpPr>
        <p:spPr>
          <a:xfrm rot="0">
            <a:off x="4696492" y="581978"/>
            <a:ext cx="10046180"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04.</a:t>
            </a:r>
            <a:r>
              <a:rPr lang="en-US" sz="6499">
                <a:solidFill>
                  <a:srgbClr val="63F1F9"/>
                </a:solidFill>
                <a:latin typeface="Bebas Neue Cyrillic"/>
                <a:ea typeface="Bebas Neue Cyrillic"/>
                <a:cs typeface="Bebas Neue Cyrillic"/>
                <a:sym typeface="Bebas Neue Cyrillic"/>
              </a:rPr>
              <a:t> Prevention of Phishing Attacks</a:t>
            </a:r>
          </a:p>
        </p:txBody>
      </p:sp>
      <p:sp>
        <p:nvSpPr>
          <p:cNvPr name="TextBox 8" id="8"/>
          <p:cNvSpPr txBox="true"/>
          <p:nvPr/>
        </p:nvSpPr>
        <p:spPr>
          <a:xfrm rot="0">
            <a:off x="989355" y="3072449"/>
            <a:ext cx="7530018"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Use spam filters and security software :</a:t>
            </a:r>
          </a:p>
        </p:txBody>
      </p:sp>
      <p:sp>
        <p:nvSpPr>
          <p:cNvPr name="TextBox 9" id="9"/>
          <p:cNvSpPr txBox="true"/>
          <p:nvPr/>
        </p:nvSpPr>
        <p:spPr>
          <a:xfrm rot="0">
            <a:off x="9642517" y="4353876"/>
            <a:ext cx="7625342" cy="1934845"/>
          </a:xfrm>
          <a:prstGeom prst="rect">
            <a:avLst/>
          </a:prstGeom>
        </p:spPr>
        <p:txBody>
          <a:bodyPr anchor="t" rtlCol="false" tIns="0" lIns="0" bIns="0" rIns="0">
            <a:spAutoFit/>
          </a:bodyPr>
          <a:lstStyle/>
          <a:p>
            <a:pPr algn="just">
              <a:lnSpc>
                <a:spcPts val="3080"/>
              </a:lnSpc>
              <a:spcBef>
                <a:spcPct val="0"/>
              </a:spcBef>
            </a:pPr>
            <a:r>
              <a:rPr lang="en-US" sz="2200">
                <a:solidFill>
                  <a:srgbClr val="FFFFFF"/>
                </a:solidFill>
                <a:latin typeface="Canva Sans"/>
                <a:ea typeface="Canva Sans"/>
                <a:cs typeface="Canva Sans"/>
                <a:sym typeface="Canva Sans"/>
              </a:rPr>
              <a:t>It is essential never to click on links or open attachments from suspicious e-mails or SMS messages. Always check the sender before acting, even if the e-mail seems legitimate, as a crucial preventive measure against phishing attacks,</a:t>
            </a:r>
          </a:p>
        </p:txBody>
      </p:sp>
      <p:sp>
        <p:nvSpPr>
          <p:cNvPr name="TextBox 10" id="10"/>
          <p:cNvSpPr txBox="true"/>
          <p:nvPr/>
        </p:nvSpPr>
        <p:spPr>
          <a:xfrm rot="0">
            <a:off x="9737841" y="3072449"/>
            <a:ext cx="7530018"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63F1F9"/>
                </a:solidFill>
                <a:latin typeface="Open Sans Bold"/>
                <a:ea typeface="Open Sans Bold"/>
                <a:cs typeface="Open Sans Bold"/>
                <a:sym typeface="Open Sans Bold"/>
              </a:rPr>
              <a:t>Do not click on links or attachments</a:t>
            </a:r>
          </a:p>
        </p:txBody>
      </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17</a:t>
            </a:r>
          </a:p>
        </p:txBody>
      </p:sp>
      <p:sp>
        <p:nvSpPr>
          <p:cNvPr name="TextBox 6" id="6"/>
          <p:cNvSpPr txBox="true"/>
          <p:nvPr/>
        </p:nvSpPr>
        <p:spPr>
          <a:xfrm rot="0">
            <a:off x="894031" y="4353876"/>
            <a:ext cx="7625342" cy="3106420"/>
          </a:xfrm>
          <a:prstGeom prst="rect">
            <a:avLst/>
          </a:prstGeom>
        </p:spPr>
        <p:txBody>
          <a:bodyPr anchor="t" rtlCol="false" tIns="0" lIns="0" bIns="0" rIns="0">
            <a:spAutoFit/>
          </a:bodyPr>
          <a:lstStyle/>
          <a:p>
            <a:pPr algn="just" marL="474981" indent="-237491" lvl="1">
              <a:lnSpc>
                <a:spcPts val="3080"/>
              </a:lnSpc>
              <a:buFont typeface="Arial"/>
              <a:buChar char="•"/>
            </a:pPr>
            <a:r>
              <a:rPr lang="en-US" sz="2200">
                <a:solidFill>
                  <a:srgbClr val="FFFFFF"/>
                </a:solidFill>
                <a:latin typeface="Canva Sans"/>
                <a:ea typeface="Canva Sans"/>
                <a:cs typeface="Canva Sans"/>
                <a:sym typeface="Canva Sans"/>
              </a:rPr>
              <a:t>If you think you've received a phishing e-mail, here are the steps to follow. You can also share this process with your employees, if you don't already have one in place.</a:t>
            </a:r>
          </a:p>
          <a:p>
            <a:pPr algn="just">
              <a:lnSpc>
                <a:spcPts val="3080"/>
              </a:lnSpc>
            </a:pPr>
          </a:p>
          <a:p>
            <a:pPr algn="just" marL="474981" indent="-237491" lvl="1">
              <a:lnSpc>
                <a:spcPts val="3080"/>
              </a:lnSpc>
              <a:buFont typeface="Arial"/>
              <a:buChar char="•"/>
            </a:pPr>
            <a:r>
              <a:rPr lang="en-US" sz="2200">
                <a:solidFill>
                  <a:srgbClr val="FFFFFF"/>
                </a:solidFill>
                <a:latin typeface="Canva Sans"/>
                <a:ea typeface="Canva Sans"/>
                <a:cs typeface="Canva Sans"/>
                <a:sym typeface="Canva Sans"/>
              </a:rPr>
              <a:t>Don't interact with the phishing e-mail: don't reply, click on links or execute attachments.</a:t>
            </a:r>
          </a:p>
          <a:p>
            <a:pPr algn="just">
              <a:lnSpc>
                <a:spcPts val="3080"/>
              </a:lnSpc>
            </a:pPr>
          </a:p>
        </p:txBody>
      </p:sp>
      <p:sp>
        <p:nvSpPr>
          <p:cNvPr name="TextBox 7" id="7"/>
          <p:cNvSpPr txBox="true"/>
          <p:nvPr/>
        </p:nvSpPr>
        <p:spPr>
          <a:xfrm rot="0">
            <a:off x="4696492" y="581978"/>
            <a:ext cx="10638091"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05.</a:t>
            </a:r>
            <a:r>
              <a:rPr lang="en-US" sz="6499">
                <a:solidFill>
                  <a:srgbClr val="63F1F9"/>
                </a:solidFill>
                <a:latin typeface="Bebas Neue Cyrillic"/>
                <a:ea typeface="Bebas Neue Cyrillic"/>
                <a:cs typeface="Bebas Neue Cyrillic"/>
                <a:sym typeface="Bebas Neue Cyrillic"/>
              </a:rPr>
              <a:t> What to do in the event of phishing</a:t>
            </a:r>
          </a:p>
        </p:txBody>
      </p:sp>
      <p:sp>
        <p:nvSpPr>
          <p:cNvPr name="TextBox 8" id="8"/>
          <p:cNvSpPr txBox="true"/>
          <p:nvPr/>
        </p:nvSpPr>
        <p:spPr>
          <a:xfrm rot="0">
            <a:off x="9642517" y="4353876"/>
            <a:ext cx="7625342" cy="3496945"/>
          </a:xfrm>
          <a:prstGeom prst="rect">
            <a:avLst/>
          </a:prstGeom>
        </p:spPr>
        <p:txBody>
          <a:bodyPr anchor="t" rtlCol="false" tIns="0" lIns="0" bIns="0" rIns="0">
            <a:spAutoFit/>
          </a:bodyPr>
          <a:lstStyle/>
          <a:p>
            <a:pPr algn="just" marL="474981" indent="-237491" lvl="1">
              <a:lnSpc>
                <a:spcPts val="3080"/>
              </a:lnSpc>
              <a:buFont typeface="Arial"/>
              <a:buChar char="•"/>
            </a:pPr>
            <a:r>
              <a:rPr lang="en-US" sz="2200">
                <a:solidFill>
                  <a:srgbClr val="FFFFFF"/>
                </a:solidFill>
                <a:latin typeface="Canva Sans"/>
                <a:ea typeface="Canva Sans"/>
                <a:cs typeface="Canva Sans"/>
                <a:sym typeface="Canva Sans"/>
              </a:rPr>
              <a:t>Report the phishing attempt to the appropriate parties, using a report button if applicable.</a:t>
            </a:r>
          </a:p>
          <a:p>
            <a:pPr algn="just">
              <a:lnSpc>
                <a:spcPts val="3080"/>
              </a:lnSpc>
            </a:pPr>
          </a:p>
          <a:p>
            <a:pPr algn="just" marL="474981" indent="-237491" lvl="1">
              <a:lnSpc>
                <a:spcPts val="3080"/>
              </a:lnSpc>
              <a:buFont typeface="Arial"/>
              <a:buChar char="•"/>
            </a:pPr>
            <a:r>
              <a:rPr lang="en-US" sz="2200">
                <a:solidFill>
                  <a:srgbClr val="FFFFFF"/>
                </a:solidFill>
                <a:latin typeface="Canva Sans"/>
                <a:ea typeface="Canva Sans"/>
                <a:cs typeface="Canva Sans"/>
                <a:sym typeface="Canva Sans"/>
              </a:rPr>
              <a:t>If you have interacted with the phishing e-mail and its contents, explain what you have done to the parties concerned so that they can trace and possibly remedy any leaks or vulnerabilities introduced.</a:t>
            </a:r>
          </a:p>
          <a:p>
            <a:pPr algn="just">
              <a:lnSpc>
                <a:spcPts val="3080"/>
              </a:lnSpc>
            </a:pPr>
          </a:p>
        </p:txBody>
      </p:sp>
    </p:spTree>
  </p:cSld>
  <p:clrMapOvr>
    <a:masterClrMapping/>
  </p:clrMapOvr>
</p:sld>
</file>

<file path=ppt/slides/slide18.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18</a:t>
            </a:r>
          </a:p>
        </p:txBody>
      </p:sp>
      <p:sp>
        <p:nvSpPr>
          <p:cNvPr name="TextBox 6" id="6"/>
          <p:cNvSpPr txBox="true"/>
          <p:nvPr/>
        </p:nvSpPr>
        <p:spPr>
          <a:xfrm rot="0">
            <a:off x="894031" y="4353876"/>
            <a:ext cx="7625342" cy="2325370"/>
          </a:xfrm>
          <a:prstGeom prst="rect">
            <a:avLst/>
          </a:prstGeom>
        </p:spPr>
        <p:txBody>
          <a:bodyPr anchor="t" rtlCol="false" tIns="0" lIns="0" bIns="0" rIns="0">
            <a:spAutoFit/>
          </a:bodyPr>
          <a:lstStyle/>
          <a:p>
            <a:pPr algn="just">
              <a:lnSpc>
                <a:spcPts val="3080"/>
              </a:lnSpc>
            </a:pPr>
            <a:r>
              <a:rPr lang="en-US" sz="2200" b="true">
                <a:solidFill>
                  <a:srgbClr val="63F1F9"/>
                </a:solidFill>
                <a:latin typeface="Canva Sans Bold"/>
                <a:ea typeface="Canva Sans Bold"/>
                <a:cs typeface="Canva Sans Bold"/>
                <a:sym typeface="Canva Sans Bold"/>
              </a:rPr>
              <a:t>Microsoft Defender for Office 365, Proofpoint and Barracuda Essentials</a:t>
            </a:r>
            <a:r>
              <a:rPr lang="en-US" sz="2200">
                <a:solidFill>
                  <a:srgbClr val="FFFFFF"/>
                </a:solidFill>
                <a:latin typeface="Canva Sans"/>
                <a:ea typeface="Canva Sans"/>
                <a:cs typeface="Canva Sans"/>
                <a:sym typeface="Canva Sans"/>
              </a:rPr>
              <a:t> are widely used email security solutions that include phishing detection features.</a:t>
            </a:r>
          </a:p>
          <a:p>
            <a:pPr algn="just">
              <a:lnSpc>
                <a:spcPts val="3080"/>
              </a:lnSpc>
            </a:pPr>
          </a:p>
          <a:p>
            <a:pPr algn="just">
              <a:lnSpc>
                <a:spcPts val="3080"/>
              </a:lnSpc>
              <a:spcBef>
                <a:spcPct val="0"/>
              </a:spcBef>
            </a:pPr>
            <a:r>
              <a:rPr lang="en-US" b="true" sz="2200">
                <a:solidFill>
                  <a:srgbClr val="63F1F9"/>
                </a:solidFill>
                <a:latin typeface="Canva Sans Bold"/>
                <a:ea typeface="Canva Sans Bold"/>
                <a:cs typeface="Canva Sans Bold"/>
                <a:sym typeface="Canva Sans Bold"/>
              </a:rPr>
              <a:t>URLScan.io and VirusTotal</a:t>
            </a:r>
            <a:r>
              <a:rPr lang="en-US" sz="2200">
                <a:solidFill>
                  <a:srgbClr val="FFFFFF"/>
                </a:solidFill>
                <a:latin typeface="Canva Sans"/>
                <a:ea typeface="Canva Sans"/>
                <a:cs typeface="Canva Sans"/>
                <a:sym typeface="Canva Sans"/>
              </a:rPr>
              <a:t> allow users to inspect suspicious links without visiting them directly.</a:t>
            </a:r>
          </a:p>
        </p:txBody>
      </p:sp>
      <p:sp>
        <p:nvSpPr>
          <p:cNvPr name="TextBox 7" id="7"/>
          <p:cNvSpPr txBox="true"/>
          <p:nvPr/>
        </p:nvSpPr>
        <p:spPr>
          <a:xfrm rot="0">
            <a:off x="4696492" y="581978"/>
            <a:ext cx="10046180"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06. phishing  detection tools</a:t>
            </a:r>
          </a:p>
        </p:txBody>
      </p:sp>
      <p:sp>
        <p:nvSpPr>
          <p:cNvPr name="TextBox 8" id="8"/>
          <p:cNvSpPr txBox="true"/>
          <p:nvPr/>
        </p:nvSpPr>
        <p:spPr>
          <a:xfrm rot="0">
            <a:off x="9642517" y="4353876"/>
            <a:ext cx="7625342" cy="1153795"/>
          </a:xfrm>
          <a:prstGeom prst="rect">
            <a:avLst/>
          </a:prstGeom>
        </p:spPr>
        <p:txBody>
          <a:bodyPr anchor="t" rtlCol="false" tIns="0" lIns="0" bIns="0" rIns="0">
            <a:spAutoFit/>
          </a:bodyPr>
          <a:lstStyle/>
          <a:p>
            <a:pPr algn="just">
              <a:lnSpc>
                <a:spcPts val="3080"/>
              </a:lnSpc>
              <a:spcBef>
                <a:spcPct val="0"/>
              </a:spcBef>
            </a:pPr>
            <a:r>
              <a:rPr lang="en-US" b="true" sz="2200">
                <a:solidFill>
                  <a:srgbClr val="63F1F9"/>
                </a:solidFill>
                <a:latin typeface="Canva Sans Bold"/>
                <a:ea typeface="Canva Sans Bold"/>
                <a:cs typeface="Canva Sans Bold"/>
                <a:sym typeface="Canva Sans Bold"/>
              </a:rPr>
              <a:t>Avast Online Security , Bitdefender TrafficLight and Norton Safe Web</a:t>
            </a:r>
            <a:r>
              <a:rPr lang="en-US" sz="2200">
                <a:solidFill>
                  <a:srgbClr val="FFFFFF"/>
                </a:solidFill>
                <a:latin typeface="Canva Sans"/>
                <a:ea typeface="Canva Sans"/>
                <a:cs typeface="Canva Sans"/>
                <a:sym typeface="Canva Sans"/>
              </a:rPr>
              <a:t>, they analyze web pages in real time and warn users of potential phishing risks.</a:t>
            </a:r>
          </a:p>
        </p:txBody>
      </p:sp>
    </p:spTree>
  </p:cSld>
  <p:clrMapOvr>
    <a:masterClrMapping/>
  </p:clrMapOvr>
</p:sld>
</file>

<file path=ppt/slides/slide19.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19</a:t>
            </a:r>
          </a:p>
        </p:txBody>
      </p:sp>
      <p:sp>
        <p:nvSpPr>
          <p:cNvPr name="TextBox 6" id="6"/>
          <p:cNvSpPr txBox="true"/>
          <p:nvPr/>
        </p:nvSpPr>
        <p:spPr>
          <a:xfrm rot="0">
            <a:off x="6486207" y="581978"/>
            <a:ext cx="4947724"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REFERENCES </a:t>
            </a:r>
          </a:p>
        </p:txBody>
      </p:sp>
      <p:sp>
        <p:nvSpPr>
          <p:cNvPr name="TextBox 7" id="7"/>
          <p:cNvSpPr txBox="true"/>
          <p:nvPr/>
        </p:nvSpPr>
        <p:spPr>
          <a:xfrm rot="0">
            <a:off x="1516448" y="2371403"/>
            <a:ext cx="15538745" cy="4811621"/>
          </a:xfrm>
          <a:prstGeom prst="rect">
            <a:avLst/>
          </a:prstGeom>
        </p:spPr>
        <p:txBody>
          <a:bodyPr anchor="t" rtlCol="false" tIns="0" lIns="0" bIns="0" rIns="0">
            <a:spAutoFit/>
          </a:bodyPr>
          <a:lstStyle/>
          <a:p>
            <a:pPr algn="l">
              <a:lnSpc>
                <a:spcPts val="6467"/>
              </a:lnSpc>
            </a:pPr>
          </a:p>
          <a:p>
            <a:pPr algn="l" marL="558554" indent="-279277" lvl="1">
              <a:lnSpc>
                <a:spcPts val="6467"/>
              </a:lnSpc>
              <a:buFont typeface="Arial"/>
              <a:buChar char="•"/>
            </a:pPr>
            <a:r>
              <a:rPr lang="en-US" sz="2587">
                <a:solidFill>
                  <a:srgbClr val="FFFFFF"/>
                </a:solidFill>
                <a:latin typeface="Canva Sans"/>
                <a:ea typeface="Canva Sans"/>
                <a:cs typeface="Canva Sans"/>
                <a:sym typeface="Canva Sans"/>
              </a:rPr>
              <a:t>https://www.fortinet.com/resources/cyberglossary/types-of-phishing-attacks</a:t>
            </a:r>
          </a:p>
          <a:p>
            <a:pPr algn="l" marL="558554" indent="-279277" lvl="1">
              <a:lnSpc>
                <a:spcPts val="6467"/>
              </a:lnSpc>
              <a:buFont typeface="Arial"/>
              <a:buChar char="•"/>
            </a:pPr>
            <a:r>
              <a:rPr lang="en-US" sz="2587">
                <a:solidFill>
                  <a:srgbClr val="FFFFFF"/>
                </a:solidFill>
                <a:latin typeface="Canva Sans"/>
                <a:ea typeface="Canva Sans"/>
                <a:cs typeface="Canva Sans"/>
                <a:sym typeface="Canva Sans"/>
              </a:rPr>
              <a:t>https://www.strongboxit.com/what-are-the-types-of-phishing-attacks/</a:t>
            </a:r>
          </a:p>
          <a:p>
            <a:pPr algn="l" marL="558554" indent="-279277" lvl="1">
              <a:lnSpc>
                <a:spcPts val="6467"/>
              </a:lnSpc>
              <a:buFont typeface="Arial"/>
              <a:buChar char="•"/>
            </a:pPr>
            <a:r>
              <a:rPr lang="en-US" sz="2587">
                <a:solidFill>
                  <a:srgbClr val="FFFFFF"/>
                </a:solidFill>
                <a:latin typeface="Canva Sans"/>
                <a:ea typeface="Canva Sans"/>
                <a:cs typeface="Canva Sans"/>
                <a:sym typeface="Canva Sans"/>
              </a:rPr>
              <a:t>https://www.ba-info.fr/spear-phishing-comprendre-et-prevenir-ces-attaques-devastatrices/</a:t>
            </a:r>
          </a:p>
          <a:p>
            <a:pPr algn="l" marL="558554" indent="-279277" lvl="1">
              <a:lnSpc>
                <a:spcPts val="6467"/>
              </a:lnSpc>
              <a:buFont typeface="Arial"/>
              <a:buChar char="•"/>
            </a:pPr>
            <a:r>
              <a:rPr lang="en-US" sz="2587">
                <a:solidFill>
                  <a:srgbClr val="FFFFFF"/>
                </a:solidFill>
                <a:latin typeface="Canva Sans"/>
                <a:ea typeface="Canva Sans"/>
                <a:cs typeface="Canva Sans"/>
                <a:sym typeface="Canva Sans"/>
              </a:rPr>
              <a:t>https://arsen.co/en/resources/phishing</a:t>
            </a:r>
          </a:p>
          <a:p>
            <a:pPr algn="l" marL="558554" indent="-279277" lvl="1">
              <a:lnSpc>
                <a:spcPts val="6467"/>
              </a:lnSpc>
              <a:buFont typeface="Arial"/>
              <a:buChar char="•"/>
            </a:pPr>
            <a:r>
              <a:rPr lang="en-US" sz="2587">
                <a:solidFill>
                  <a:srgbClr val="FFFFFF"/>
                </a:solidFill>
                <a:latin typeface="Canva Sans"/>
                <a:ea typeface="Canva Sans"/>
                <a:cs typeface="Canva Sans"/>
                <a:sym typeface="Canva Sans"/>
              </a:rPr>
              <a:t>https://arsen.co/en/blog/phishing-detection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170040" y="2388184"/>
            <a:ext cx="6412371" cy="5510631"/>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914666" y="1886950"/>
            <a:ext cx="11058666" cy="6513099"/>
            <a:chOff x="0" y="0"/>
            <a:chExt cx="1185991" cy="698500"/>
          </a:xfrm>
        </p:grpSpPr>
        <p:sp>
          <p:nvSpPr>
            <p:cNvPr name="Freeform 9" id="9"/>
            <p:cNvSpPr/>
            <p:nvPr/>
          </p:nvSpPr>
          <p:spPr>
            <a:xfrm flipH="false" flipV="false" rot="0">
              <a:off x="0" y="0"/>
              <a:ext cx="1185991" cy="698500"/>
            </a:xfrm>
            <a:custGeom>
              <a:avLst/>
              <a:gdLst/>
              <a:ahLst/>
              <a:cxnLst/>
              <a:rect r="r" b="b" t="t" l="l"/>
              <a:pathLst>
                <a:path h="698500" w="1185991">
                  <a:moveTo>
                    <a:pt x="1185991" y="349250"/>
                  </a:moveTo>
                  <a:lnTo>
                    <a:pt x="982791" y="698500"/>
                  </a:lnTo>
                  <a:lnTo>
                    <a:pt x="203200" y="698500"/>
                  </a:lnTo>
                  <a:lnTo>
                    <a:pt x="0" y="349250"/>
                  </a:lnTo>
                  <a:lnTo>
                    <a:pt x="203200" y="0"/>
                  </a:lnTo>
                  <a:lnTo>
                    <a:pt x="982791" y="0"/>
                  </a:lnTo>
                  <a:lnTo>
                    <a:pt x="1185991" y="349250"/>
                  </a:lnTo>
                  <a:close/>
                </a:path>
              </a:pathLst>
            </a:custGeom>
            <a:blipFill>
              <a:blip r:embed="rId2"/>
              <a:stretch>
                <a:fillRect l="0" t="-7060" r="0" b="-7060"/>
              </a:stretch>
            </a:blipFill>
          </p:spPr>
        </p:sp>
      </p:grpSp>
      <p:grpSp>
        <p:nvGrpSpPr>
          <p:cNvPr name="Group 10" id="10"/>
          <p:cNvGrpSpPr/>
          <p:nvPr/>
        </p:nvGrpSpPr>
        <p:grpSpPr>
          <a:xfrm rot="0">
            <a:off x="11000137" y="2388184"/>
            <a:ext cx="597723" cy="59772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1000137" y="3509783"/>
            <a:ext cx="597723" cy="59772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1000137" y="4631381"/>
            <a:ext cx="597723" cy="59772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1000137" y="5752979"/>
            <a:ext cx="597723" cy="59772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1000137" y="6874578"/>
            <a:ext cx="597723" cy="597723"/>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7857396" y="8851031"/>
            <a:ext cx="263689" cy="197971"/>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02</a:t>
            </a:r>
          </a:p>
        </p:txBody>
      </p:sp>
      <p:sp>
        <p:nvSpPr>
          <p:cNvPr name="TextBox 26" id="26"/>
          <p:cNvSpPr txBox="true"/>
          <p:nvPr/>
        </p:nvSpPr>
        <p:spPr>
          <a:xfrm rot="0">
            <a:off x="11620856" y="1076325"/>
            <a:ext cx="4569056" cy="941070"/>
          </a:xfrm>
          <a:prstGeom prst="rect">
            <a:avLst/>
          </a:prstGeom>
        </p:spPr>
        <p:txBody>
          <a:bodyPr anchor="t" rtlCol="false" tIns="0" lIns="0" bIns="0" rIns="0">
            <a:spAutoFit/>
          </a:bodyPr>
          <a:lstStyle/>
          <a:p>
            <a:pPr algn="l">
              <a:lnSpc>
                <a:spcPts val="7214"/>
              </a:lnSpc>
            </a:pPr>
            <a:r>
              <a:rPr lang="en-US" sz="6499">
                <a:solidFill>
                  <a:srgbClr val="63F1F9"/>
                </a:solidFill>
                <a:latin typeface="Bebas Neue Cyrillic"/>
                <a:ea typeface="Bebas Neue Cyrillic"/>
                <a:cs typeface="Bebas Neue Cyrillic"/>
                <a:sym typeface="Bebas Neue Cyrillic"/>
              </a:rPr>
              <a:t>OVERVIEW</a:t>
            </a:r>
          </a:p>
        </p:txBody>
      </p:sp>
      <p:sp>
        <p:nvSpPr>
          <p:cNvPr name="TextBox 27" id="27"/>
          <p:cNvSpPr txBox="true"/>
          <p:nvPr/>
        </p:nvSpPr>
        <p:spPr>
          <a:xfrm rot="0">
            <a:off x="12022930" y="2416759"/>
            <a:ext cx="3764907" cy="422275"/>
          </a:xfrm>
          <a:prstGeom prst="rect">
            <a:avLst/>
          </a:prstGeom>
        </p:spPr>
        <p:txBody>
          <a:bodyPr anchor="t" rtlCol="false" tIns="0" lIns="0" bIns="0" rIns="0">
            <a:spAutoFit/>
          </a:bodyPr>
          <a:lstStyle/>
          <a:p>
            <a:pPr algn="l">
              <a:lnSpc>
                <a:spcPts val="3499"/>
              </a:lnSpc>
              <a:spcBef>
                <a:spcPct val="0"/>
              </a:spcBef>
            </a:pPr>
            <a:r>
              <a:rPr lang="en-US" sz="2499">
                <a:solidFill>
                  <a:srgbClr val="FFFFFF"/>
                </a:solidFill>
                <a:latin typeface="Open Sans"/>
                <a:ea typeface="Open Sans"/>
                <a:cs typeface="Open Sans"/>
                <a:sym typeface="Open Sans"/>
              </a:rPr>
              <a:t>Introduction</a:t>
            </a:r>
          </a:p>
        </p:txBody>
      </p:sp>
      <p:sp>
        <p:nvSpPr>
          <p:cNvPr name="TextBox 28" id="28"/>
          <p:cNvSpPr txBox="true"/>
          <p:nvPr/>
        </p:nvSpPr>
        <p:spPr>
          <a:xfrm rot="0">
            <a:off x="11128650" y="2578505"/>
            <a:ext cx="340698" cy="198033"/>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01</a:t>
            </a:r>
          </a:p>
        </p:txBody>
      </p:sp>
      <p:sp>
        <p:nvSpPr>
          <p:cNvPr name="TextBox 29" id="29"/>
          <p:cNvSpPr txBox="true"/>
          <p:nvPr/>
        </p:nvSpPr>
        <p:spPr>
          <a:xfrm rot="0">
            <a:off x="12022930" y="3564170"/>
            <a:ext cx="3764907" cy="4318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ea typeface="Open Sans"/>
                <a:cs typeface="Open Sans"/>
                <a:sym typeface="Open Sans"/>
              </a:rPr>
              <a:t>Types of Phishing Attacks</a:t>
            </a:r>
          </a:p>
        </p:txBody>
      </p:sp>
      <p:sp>
        <p:nvSpPr>
          <p:cNvPr name="TextBox 30" id="30"/>
          <p:cNvSpPr txBox="true"/>
          <p:nvPr/>
        </p:nvSpPr>
        <p:spPr>
          <a:xfrm rot="0">
            <a:off x="11128650" y="3700103"/>
            <a:ext cx="340698" cy="198033"/>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02</a:t>
            </a:r>
          </a:p>
        </p:txBody>
      </p:sp>
      <p:sp>
        <p:nvSpPr>
          <p:cNvPr name="TextBox 31" id="31"/>
          <p:cNvSpPr txBox="true"/>
          <p:nvPr/>
        </p:nvSpPr>
        <p:spPr>
          <a:xfrm rot="0">
            <a:off x="12022930" y="4685768"/>
            <a:ext cx="4526907" cy="4318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ea typeface="Open Sans"/>
                <a:cs typeface="Open Sans"/>
                <a:sym typeface="Open Sans"/>
              </a:rPr>
              <a:t>Detection of Phishing Attacks</a:t>
            </a:r>
          </a:p>
        </p:txBody>
      </p:sp>
      <p:sp>
        <p:nvSpPr>
          <p:cNvPr name="TextBox 32" id="32"/>
          <p:cNvSpPr txBox="true"/>
          <p:nvPr/>
        </p:nvSpPr>
        <p:spPr>
          <a:xfrm rot="0">
            <a:off x="11128650" y="4821701"/>
            <a:ext cx="340698" cy="198181"/>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03</a:t>
            </a:r>
          </a:p>
        </p:txBody>
      </p:sp>
      <p:sp>
        <p:nvSpPr>
          <p:cNvPr name="TextBox 33" id="33"/>
          <p:cNvSpPr txBox="true"/>
          <p:nvPr/>
        </p:nvSpPr>
        <p:spPr>
          <a:xfrm rot="0">
            <a:off x="12022930" y="5807366"/>
            <a:ext cx="4526907" cy="4318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ea typeface="Open Sans"/>
                <a:cs typeface="Open Sans"/>
                <a:sym typeface="Open Sans"/>
              </a:rPr>
              <a:t>Prevention of Phishing Attacks</a:t>
            </a:r>
          </a:p>
        </p:txBody>
      </p:sp>
      <p:sp>
        <p:nvSpPr>
          <p:cNvPr name="TextBox 34" id="34"/>
          <p:cNvSpPr txBox="true"/>
          <p:nvPr/>
        </p:nvSpPr>
        <p:spPr>
          <a:xfrm rot="0">
            <a:off x="11128650" y="5943300"/>
            <a:ext cx="340698" cy="198109"/>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Open Sans"/>
                <a:ea typeface="Open Sans"/>
                <a:cs typeface="Open Sans"/>
                <a:sym typeface="Open Sans"/>
              </a:rPr>
              <a:t>04</a:t>
            </a:r>
          </a:p>
        </p:txBody>
      </p:sp>
      <p:sp>
        <p:nvSpPr>
          <p:cNvPr name="TextBox 35" id="35"/>
          <p:cNvSpPr txBox="true"/>
          <p:nvPr/>
        </p:nvSpPr>
        <p:spPr>
          <a:xfrm rot="0">
            <a:off x="12022930" y="6928965"/>
            <a:ext cx="5236370" cy="4318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ea typeface="Open Sans"/>
                <a:cs typeface="Open Sans"/>
                <a:sym typeface="Open Sans"/>
              </a:rPr>
              <a:t>What to do in the event of phishing</a:t>
            </a:r>
          </a:p>
        </p:txBody>
      </p:sp>
      <p:sp>
        <p:nvSpPr>
          <p:cNvPr name="TextBox 36" id="36"/>
          <p:cNvSpPr txBox="true"/>
          <p:nvPr/>
        </p:nvSpPr>
        <p:spPr>
          <a:xfrm rot="0">
            <a:off x="11128650" y="7064898"/>
            <a:ext cx="340698" cy="198109"/>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Open Sans"/>
                <a:ea typeface="Open Sans"/>
                <a:cs typeface="Open Sans"/>
                <a:sym typeface="Open Sans"/>
              </a:rPr>
              <a:t>05</a:t>
            </a:r>
          </a:p>
        </p:txBody>
      </p:sp>
      <p:grpSp>
        <p:nvGrpSpPr>
          <p:cNvPr name="Group 37" id="37"/>
          <p:cNvGrpSpPr/>
          <p:nvPr/>
        </p:nvGrpSpPr>
        <p:grpSpPr>
          <a:xfrm rot="0">
            <a:off x="11000137" y="7996176"/>
            <a:ext cx="597723" cy="597723"/>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39" id="39"/>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12022930" y="8050563"/>
            <a:ext cx="5236370" cy="43180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ea typeface="Open Sans"/>
                <a:cs typeface="Open Sans"/>
                <a:sym typeface="Open Sans"/>
              </a:rPr>
              <a:t>Phishing</a:t>
            </a:r>
            <a:r>
              <a:rPr lang="en-US" sz="2500">
                <a:solidFill>
                  <a:srgbClr val="FFFFFF"/>
                </a:solidFill>
                <a:latin typeface="Open Sans"/>
                <a:ea typeface="Open Sans"/>
                <a:cs typeface="Open Sans"/>
                <a:sym typeface="Open Sans"/>
              </a:rPr>
              <a:t> detection tools</a:t>
            </a:r>
          </a:p>
        </p:txBody>
      </p:sp>
      <p:sp>
        <p:nvSpPr>
          <p:cNvPr name="TextBox 41" id="41"/>
          <p:cNvSpPr txBox="true"/>
          <p:nvPr/>
        </p:nvSpPr>
        <p:spPr>
          <a:xfrm rot="0">
            <a:off x="11128650" y="8186496"/>
            <a:ext cx="340698" cy="198109"/>
          </a:xfrm>
          <a:prstGeom prst="rect">
            <a:avLst/>
          </a:prstGeom>
        </p:spPr>
        <p:txBody>
          <a:bodyPr anchor="t" rtlCol="false" tIns="0" lIns="0" bIns="0" rIns="0">
            <a:spAutoFit/>
          </a:bodyPr>
          <a:lstStyle/>
          <a:p>
            <a:pPr algn="ctr">
              <a:lnSpc>
                <a:spcPts val="1680"/>
              </a:lnSpc>
              <a:spcBef>
                <a:spcPct val="0"/>
              </a:spcBef>
            </a:pPr>
            <a:r>
              <a:rPr lang="en-US" sz="1200">
                <a:solidFill>
                  <a:srgbClr val="FFFFFF"/>
                </a:solidFill>
                <a:latin typeface="Open Sans"/>
                <a:ea typeface="Open Sans"/>
                <a:cs typeface="Open Sans"/>
                <a:sym typeface="Open Sans"/>
              </a:rPr>
              <a:t>06</a:t>
            </a:r>
          </a:p>
        </p:txBody>
      </p:sp>
    </p:spTree>
  </p:cSld>
  <p:clrMapOvr>
    <a:masterClrMapping/>
  </p:clrMapOvr>
</p:sld>
</file>

<file path=ppt/slides/slide20.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570709" y="2565941"/>
            <a:ext cx="13146582" cy="4128079"/>
          </a:xfrm>
          <a:prstGeom prst="rect">
            <a:avLst/>
          </a:prstGeom>
        </p:spPr>
        <p:txBody>
          <a:bodyPr anchor="t" rtlCol="false" tIns="0" lIns="0" bIns="0" rIns="0">
            <a:spAutoFit/>
          </a:bodyPr>
          <a:lstStyle/>
          <a:p>
            <a:pPr algn="ctr">
              <a:lnSpc>
                <a:spcPts val="33581"/>
              </a:lnSpc>
              <a:spcBef>
                <a:spcPct val="0"/>
              </a:spcBef>
            </a:pPr>
            <a:r>
              <a:rPr lang="en-US" sz="23987">
                <a:solidFill>
                  <a:srgbClr val="63F1F9"/>
                </a:solidFill>
                <a:latin typeface="Bebas Neue Cyrillic"/>
                <a:ea typeface="Bebas Neue Cyrillic"/>
                <a:cs typeface="Bebas Neue Cyrillic"/>
                <a:sym typeface="Bebas Neue Cyrillic"/>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03</a:t>
            </a:r>
          </a:p>
        </p:txBody>
      </p:sp>
      <p:grpSp>
        <p:nvGrpSpPr>
          <p:cNvPr name="Group 6" id="6"/>
          <p:cNvGrpSpPr/>
          <p:nvPr/>
        </p:nvGrpSpPr>
        <p:grpSpPr>
          <a:xfrm rot="0">
            <a:off x="3110813" y="2143490"/>
            <a:ext cx="2430678" cy="2088864"/>
            <a:chOff x="0" y="0"/>
            <a:chExt cx="812800" cy="698500"/>
          </a:xfrm>
        </p:grpSpPr>
        <p:sp>
          <p:nvSpPr>
            <p:cNvPr name="Freeform 7" id="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8" id="8"/>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57053" y="5318323"/>
            <a:ext cx="2430678" cy="2088864"/>
            <a:chOff x="0" y="0"/>
            <a:chExt cx="812800" cy="698500"/>
          </a:xfrm>
        </p:grpSpPr>
        <p:sp>
          <p:nvSpPr>
            <p:cNvPr name="Freeform 10" id="1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1" id="11"/>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552450" y="2371820"/>
            <a:ext cx="5593644" cy="4807038"/>
            <a:chOff x="0" y="0"/>
            <a:chExt cx="812800" cy="698500"/>
          </a:xfrm>
        </p:grpSpPr>
        <p:sp>
          <p:nvSpPr>
            <p:cNvPr name="Freeform 13" id="1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14570" t="0" r="-14570" b="0"/>
              </a:stretch>
            </a:blipFill>
          </p:spPr>
        </p:sp>
      </p:grpSp>
      <p:sp>
        <p:nvSpPr>
          <p:cNvPr name="TextBox 14" id="14"/>
          <p:cNvSpPr txBox="true"/>
          <p:nvPr/>
        </p:nvSpPr>
        <p:spPr>
          <a:xfrm rot="0">
            <a:off x="6486207" y="581978"/>
            <a:ext cx="6764278"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01. INTRODUCTION</a:t>
            </a:r>
          </a:p>
        </p:txBody>
      </p:sp>
      <p:sp>
        <p:nvSpPr>
          <p:cNvPr name="TextBox 15" id="15"/>
          <p:cNvSpPr txBox="true"/>
          <p:nvPr/>
        </p:nvSpPr>
        <p:spPr>
          <a:xfrm rot="0">
            <a:off x="6486207" y="1816954"/>
            <a:ext cx="9327931" cy="2748834"/>
          </a:xfrm>
          <a:prstGeom prst="rect">
            <a:avLst/>
          </a:prstGeom>
        </p:spPr>
        <p:txBody>
          <a:bodyPr anchor="t" rtlCol="false" tIns="0" lIns="0" bIns="0" rIns="0">
            <a:spAutoFit/>
          </a:bodyPr>
          <a:lstStyle/>
          <a:p>
            <a:pPr algn="l">
              <a:lnSpc>
                <a:spcPts val="4414"/>
              </a:lnSpc>
              <a:spcBef>
                <a:spcPct val="0"/>
              </a:spcBef>
            </a:pPr>
            <a:r>
              <a:rPr lang="en-US" b="true" sz="3153">
                <a:solidFill>
                  <a:srgbClr val="FFFFFF"/>
                </a:solidFill>
                <a:latin typeface="Canva Sans Bold"/>
                <a:ea typeface="Canva Sans Bold"/>
                <a:cs typeface="Canva Sans Bold"/>
                <a:sym typeface="Canva Sans Bold"/>
              </a:rPr>
              <a:t>Phishing</a:t>
            </a:r>
            <a:r>
              <a:rPr lang="en-US" sz="3153">
                <a:solidFill>
                  <a:srgbClr val="FFFFFF"/>
                </a:solidFill>
                <a:latin typeface="Canva Sans"/>
                <a:ea typeface="Canva Sans"/>
                <a:cs typeface="Canva Sans"/>
                <a:sym typeface="Canva Sans"/>
              </a:rPr>
              <a:t> is a fraudulent technique designed to lure Internet users into disclosing personal (access accounts, passwords, etc.) and/or banking data by pretending to be a trusted third party.</a:t>
            </a:r>
          </a:p>
        </p:txBody>
      </p:sp>
      <p:sp>
        <p:nvSpPr>
          <p:cNvPr name="TextBox 16" id="16"/>
          <p:cNvSpPr txBox="true"/>
          <p:nvPr/>
        </p:nvSpPr>
        <p:spPr>
          <a:xfrm rot="0">
            <a:off x="6486207" y="5001253"/>
            <a:ext cx="9327931" cy="1643934"/>
          </a:xfrm>
          <a:prstGeom prst="rect">
            <a:avLst/>
          </a:prstGeom>
        </p:spPr>
        <p:txBody>
          <a:bodyPr anchor="t" rtlCol="false" tIns="0" lIns="0" bIns="0" rIns="0">
            <a:spAutoFit/>
          </a:bodyPr>
          <a:lstStyle/>
          <a:p>
            <a:pPr algn="l">
              <a:lnSpc>
                <a:spcPts val="4414"/>
              </a:lnSpc>
              <a:spcBef>
                <a:spcPct val="0"/>
              </a:spcBef>
            </a:pPr>
            <a:r>
              <a:rPr lang="en-US" b="true" sz="3153">
                <a:solidFill>
                  <a:srgbClr val="FFFFFF"/>
                </a:solidFill>
                <a:latin typeface="Canva Sans Bold"/>
                <a:ea typeface="Canva Sans Bold"/>
                <a:cs typeface="Canva Sans Bold"/>
                <a:sym typeface="Canva Sans Bold"/>
              </a:rPr>
              <a:t>Attackers' objective:</a:t>
            </a:r>
            <a:r>
              <a:rPr lang="en-US" sz="3153">
                <a:solidFill>
                  <a:srgbClr val="FFFFFF"/>
                </a:solidFill>
                <a:latin typeface="Canva Sans"/>
                <a:ea typeface="Canva Sans"/>
                <a:cs typeface="Canva Sans"/>
                <a:sym typeface="Canva Sans"/>
              </a:rPr>
              <a:t> Pretend to be a trusted third party in order to harvest personal information.</a:t>
            </a:r>
          </a:p>
        </p:txBody>
      </p:sp>
      <p:sp>
        <p:nvSpPr>
          <p:cNvPr name="TextBox 17" id="17"/>
          <p:cNvSpPr txBox="true"/>
          <p:nvPr/>
        </p:nvSpPr>
        <p:spPr>
          <a:xfrm rot="0">
            <a:off x="6486207" y="7080651"/>
            <a:ext cx="9327931" cy="1091484"/>
          </a:xfrm>
          <a:prstGeom prst="rect">
            <a:avLst/>
          </a:prstGeom>
        </p:spPr>
        <p:txBody>
          <a:bodyPr anchor="t" rtlCol="false" tIns="0" lIns="0" bIns="0" rIns="0">
            <a:spAutoFit/>
          </a:bodyPr>
          <a:lstStyle/>
          <a:p>
            <a:pPr algn="l">
              <a:lnSpc>
                <a:spcPts val="4414"/>
              </a:lnSpc>
              <a:spcBef>
                <a:spcPct val="0"/>
              </a:spcBef>
            </a:pPr>
            <a:r>
              <a:rPr lang="en-US" b="true" sz="3153">
                <a:solidFill>
                  <a:srgbClr val="FFFFFF"/>
                </a:solidFill>
                <a:latin typeface="Canva Sans Bold"/>
                <a:ea typeface="Canva Sans Bold"/>
                <a:cs typeface="Canva Sans Bold"/>
                <a:sym typeface="Canva Sans Bold"/>
              </a:rPr>
              <a:t>Consequences: </a:t>
            </a:r>
            <a:r>
              <a:rPr lang="en-US" sz="3153">
                <a:solidFill>
                  <a:srgbClr val="FFFFFF"/>
                </a:solidFill>
                <a:latin typeface="Canva Sans"/>
                <a:ea typeface="Canva Sans"/>
                <a:cs typeface="Canva Sans"/>
                <a:sym typeface="Canva Sans"/>
              </a:rPr>
              <a:t>data theft, identity theft, major financial losses.</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04</a:t>
            </a:r>
          </a:p>
        </p:txBody>
      </p:sp>
      <p:sp>
        <p:nvSpPr>
          <p:cNvPr name="TextBox 6" id="6"/>
          <p:cNvSpPr txBox="true"/>
          <p:nvPr/>
        </p:nvSpPr>
        <p:spPr>
          <a:xfrm rot="0">
            <a:off x="4696492" y="2895600"/>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  TYPES OF PHISHING ATTACKS</a:t>
            </a:r>
          </a:p>
        </p:txBody>
      </p:sp>
      <p:sp>
        <p:nvSpPr>
          <p:cNvPr name="TextBox 7" id="7"/>
          <p:cNvSpPr txBox="true"/>
          <p:nvPr/>
        </p:nvSpPr>
        <p:spPr>
          <a:xfrm rot="0">
            <a:off x="1751281" y="4564420"/>
            <a:ext cx="13959038" cy="1091565"/>
          </a:xfrm>
          <a:prstGeom prst="rect">
            <a:avLst/>
          </a:prstGeom>
        </p:spPr>
        <p:txBody>
          <a:bodyPr anchor="t" rtlCol="false" tIns="0" lIns="0" bIns="0" rIns="0">
            <a:spAutoFit/>
          </a:bodyPr>
          <a:lstStyle/>
          <a:p>
            <a:pPr algn="l">
              <a:lnSpc>
                <a:spcPts val="4409"/>
              </a:lnSpc>
              <a:spcBef>
                <a:spcPct val="0"/>
              </a:spcBef>
            </a:pPr>
            <a:r>
              <a:rPr lang="en-US" sz="3150">
                <a:solidFill>
                  <a:srgbClr val="FFFFFF"/>
                </a:solidFill>
                <a:latin typeface="Canva Sans"/>
                <a:ea typeface="Canva Sans"/>
                <a:cs typeface="Canva Sans"/>
                <a:sym typeface="Canva Sans"/>
              </a:rPr>
              <a:t>There are many ways for cybercriminals to execute phishing attacks, but we're going to focus on the 6 most feared.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05</a:t>
            </a:r>
          </a:p>
        </p:txBody>
      </p:sp>
      <p:sp>
        <p:nvSpPr>
          <p:cNvPr name="TextBox 6" id="6"/>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Freeform 7" id="7"/>
          <p:cNvSpPr/>
          <p:nvPr/>
        </p:nvSpPr>
        <p:spPr>
          <a:xfrm flipH="false" flipV="false" rot="0">
            <a:off x="3983583" y="1618297"/>
            <a:ext cx="10320835" cy="4087621"/>
          </a:xfrm>
          <a:custGeom>
            <a:avLst/>
            <a:gdLst/>
            <a:ahLst/>
            <a:cxnLst/>
            <a:rect r="r" b="b" t="t" l="l"/>
            <a:pathLst>
              <a:path h="4087621" w="10320835">
                <a:moveTo>
                  <a:pt x="0" y="0"/>
                </a:moveTo>
                <a:lnTo>
                  <a:pt x="10320834" y="0"/>
                </a:lnTo>
                <a:lnTo>
                  <a:pt x="10320834" y="4087622"/>
                </a:lnTo>
                <a:lnTo>
                  <a:pt x="0" y="4087622"/>
                </a:lnTo>
                <a:lnTo>
                  <a:pt x="0" y="0"/>
                </a:lnTo>
                <a:close/>
              </a:path>
            </a:pathLst>
          </a:custGeom>
          <a:blipFill>
            <a:blip r:embed="rId2"/>
            <a:stretch>
              <a:fillRect l="0" t="-4283" r="0" b="-4314"/>
            </a:stretch>
          </a:blipFill>
        </p:spPr>
      </p:sp>
      <p:sp>
        <p:nvSpPr>
          <p:cNvPr name="Freeform 8" id="8"/>
          <p:cNvSpPr/>
          <p:nvPr/>
        </p:nvSpPr>
        <p:spPr>
          <a:xfrm flipH="false" flipV="false" rot="0">
            <a:off x="3983583" y="5812359"/>
            <a:ext cx="10320835" cy="3999355"/>
          </a:xfrm>
          <a:custGeom>
            <a:avLst/>
            <a:gdLst/>
            <a:ahLst/>
            <a:cxnLst/>
            <a:rect r="r" b="b" t="t" l="l"/>
            <a:pathLst>
              <a:path h="3999355" w="10320835">
                <a:moveTo>
                  <a:pt x="0" y="0"/>
                </a:moveTo>
                <a:lnTo>
                  <a:pt x="10320834" y="0"/>
                </a:lnTo>
                <a:lnTo>
                  <a:pt x="10320834" y="3999355"/>
                </a:lnTo>
                <a:lnTo>
                  <a:pt x="0" y="3999355"/>
                </a:lnTo>
                <a:lnTo>
                  <a:pt x="0" y="0"/>
                </a:lnTo>
                <a:close/>
              </a:path>
            </a:pathLst>
          </a:custGeom>
          <a:blipFill>
            <a:blip r:embed="rId3"/>
            <a:stretch>
              <a:fillRect l="0" t="-4283" r="0" b="-4283"/>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576341" y="1801985"/>
            <a:ext cx="3086100" cy="265211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095757" y="5832898"/>
            <a:ext cx="3086100" cy="265211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0" id="1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328126" y="2091882"/>
            <a:ext cx="7101947" cy="6103235"/>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0" t="-1304" r="0" b="-1304"/>
              </a:stretch>
            </a:blipFill>
          </p:spPr>
        </p:sp>
      </p:grpSp>
      <p:sp>
        <p:nvSpPr>
          <p:cNvPr name="TextBox 13" id="13"/>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06</a:t>
            </a:r>
          </a:p>
        </p:txBody>
      </p:sp>
      <p:sp>
        <p:nvSpPr>
          <p:cNvPr name="TextBox 14" id="14"/>
          <p:cNvSpPr txBox="true"/>
          <p:nvPr/>
        </p:nvSpPr>
        <p:spPr>
          <a:xfrm rot="0">
            <a:off x="2302127" y="2088384"/>
            <a:ext cx="4569056" cy="941070"/>
          </a:xfrm>
          <a:prstGeom prst="rect">
            <a:avLst/>
          </a:prstGeom>
        </p:spPr>
        <p:txBody>
          <a:bodyPr anchor="t" rtlCol="false" tIns="0" lIns="0" bIns="0" rIns="0">
            <a:spAutoFit/>
          </a:bodyPr>
          <a:lstStyle/>
          <a:p>
            <a:pPr algn="l">
              <a:lnSpc>
                <a:spcPts val="7214"/>
              </a:lnSpc>
            </a:pPr>
            <a:r>
              <a:rPr lang="en-US" sz="6499">
                <a:solidFill>
                  <a:srgbClr val="63F1F9"/>
                </a:solidFill>
                <a:latin typeface="Bebas Neue Cyrillic"/>
                <a:ea typeface="Bebas Neue Cyrillic"/>
                <a:cs typeface="Bebas Neue Cyrillic"/>
                <a:sym typeface="Bebas Neue Cyrillic"/>
              </a:rPr>
              <a:t>EMAIL PHISHING</a:t>
            </a:r>
            <a:r>
              <a:rPr lang="en-US" sz="6499">
                <a:solidFill>
                  <a:srgbClr val="63F1F9"/>
                </a:solidFill>
                <a:latin typeface="Bebas Neue Cyrillic"/>
                <a:ea typeface="Bebas Neue Cyrillic"/>
                <a:cs typeface="Bebas Neue Cyrillic"/>
                <a:sym typeface="Bebas Neue Cyrillic"/>
              </a:rPr>
              <a:t> </a:t>
            </a:r>
          </a:p>
        </p:txBody>
      </p:sp>
      <p:sp>
        <p:nvSpPr>
          <p:cNvPr name="TextBox 15" id="15"/>
          <p:cNvSpPr txBox="true"/>
          <p:nvPr/>
        </p:nvSpPr>
        <p:spPr>
          <a:xfrm rot="0">
            <a:off x="614414" y="3523319"/>
            <a:ext cx="7944481" cy="184746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Cybercriminals send fraudulent emails imitating legitimate companies or institutions to trick victims into clicking on malicious links or providing sensitive information.</a:t>
            </a:r>
          </a:p>
        </p:txBody>
      </p:sp>
      <p:sp>
        <p:nvSpPr>
          <p:cNvPr name="TextBox 16" id="16"/>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TextBox 17" id="17"/>
          <p:cNvSpPr txBox="true"/>
          <p:nvPr/>
        </p:nvSpPr>
        <p:spPr>
          <a:xfrm rot="0">
            <a:off x="614414" y="5802037"/>
            <a:ext cx="7944481" cy="91401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Example : A fake bank email requesting account verification.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276915" y="1977752"/>
            <a:ext cx="3086100" cy="265211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96331" y="6008665"/>
            <a:ext cx="3086100" cy="265211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0" id="1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267649"/>
            <a:ext cx="7101947" cy="6103235"/>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0" t="-5873" r="0" b="-5873"/>
              </a:stretch>
            </a:blipFill>
          </p:spPr>
        </p:sp>
      </p:grpSp>
      <p:sp>
        <p:nvSpPr>
          <p:cNvPr name="TextBox 13" id="13"/>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07</a:t>
            </a:r>
          </a:p>
        </p:txBody>
      </p:sp>
      <p:sp>
        <p:nvSpPr>
          <p:cNvPr name="TextBox 14" id="14"/>
          <p:cNvSpPr txBox="true"/>
          <p:nvPr/>
        </p:nvSpPr>
        <p:spPr>
          <a:xfrm rot="0">
            <a:off x="11002532" y="2853476"/>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SPEAR PHISHING</a:t>
            </a:r>
          </a:p>
        </p:txBody>
      </p:sp>
      <p:sp>
        <p:nvSpPr>
          <p:cNvPr name="TextBox 15" id="15"/>
          <p:cNvSpPr txBox="true"/>
          <p:nvPr/>
        </p:nvSpPr>
        <p:spPr>
          <a:xfrm rot="0">
            <a:off x="9314819" y="4288412"/>
            <a:ext cx="7944481" cy="184746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More targeted attack, aimed at a specific person or organization. Messages are often personalized with real information to increase the credibility and success of the attack.</a:t>
            </a:r>
          </a:p>
        </p:txBody>
      </p:sp>
      <p:sp>
        <p:nvSpPr>
          <p:cNvPr name="TextBox 16" id="16"/>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TextBox 17" id="17"/>
          <p:cNvSpPr txBox="true"/>
          <p:nvPr/>
        </p:nvSpPr>
        <p:spPr>
          <a:xfrm rot="0">
            <a:off x="9314819" y="6567130"/>
            <a:ext cx="7944481" cy="91401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Example : Email targeting an employee with specific company details.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405569" y="1801985"/>
            <a:ext cx="3086100" cy="265211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924985" y="5832898"/>
            <a:ext cx="3086100" cy="265211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0" id="1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157353" y="2091882"/>
            <a:ext cx="7101947" cy="6103235"/>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0" t="-7605" r="0" b="-7605"/>
              </a:stretch>
            </a:blipFill>
          </p:spPr>
        </p:sp>
      </p:grpSp>
      <p:sp>
        <p:nvSpPr>
          <p:cNvPr name="TextBox 13" id="13"/>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08</a:t>
            </a:r>
          </a:p>
        </p:txBody>
      </p:sp>
      <p:sp>
        <p:nvSpPr>
          <p:cNvPr name="TextBox 14" id="14"/>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TextBox 15" id="15"/>
          <p:cNvSpPr txBox="true"/>
          <p:nvPr/>
        </p:nvSpPr>
        <p:spPr>
          <a:xfrm rot="0">
            <a:off x="2887232" y="3031464"/>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SMISHING</a:t>
            </a:r>
          </a:p>
        </p:txBody>
      </p:sp>
      <p:sp>
        <p:nvSpPr>
          <p:cNvPr name="TextBox 16" id="16"/>
          <p:cNvSpPr txBox="true"/>
          <p:nvPr/>
        </p:nvSpPr>
        <p:spPr>
          <a:xfrm rot="0">
            <a:off x="1199519" y="4466399"/>
            <a:ext cx="7944481" cy="1380744"/>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Phishing via SMS or text messages. Attackers send messages containing links or call-back numbers to steal personal or financial information.</a:t>
            </a:r>
          </a:p>
        </p:txBody>
      </p:sp>
      <p:sp>
        <p:nvSpPr>
          <p:cNvPr name="TextBox 17" id="17"/>
          <p:cNvSpPr txBox="true"/>
          <p:nvPr/>
        </p:nvSpPr>
        <p:spPr>
          <a:xfrm rot="0">
            <a:off x="1199519" y="6389142"/>
            <a:ext cx="7944481" cy="91401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Example :</a:t>
            </a:r>
            <a:r>
              <a:rPr lang="en-US" sz="2640">
                <a:solidFill>
                  <a:srgbClr val="FFFFFF"/>
                </a:solidFill>
                <a:latin typeface="Open Sans"/>
                <a:ea typeface="Open Sans"/>
                <a:cs typeface="Open Sans"/>
                <a:sym typeface="Open Sans"/>
              </a:rPr>
              <a:t> An SMS claiming you've won a prize and asking you to click on a link.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1924">
                <a:alpha val="100000"/>
              </a:srgbClr>
            </a:gs>
            <a:gs pos="100000">
              <a:srgbClr val="050417">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7690482" y="8660782"/>
            <a:ext cx="597518" cy="5975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68F8FF">
                    <a:alpha val="100000"/>
                  </a:srgbClr>
                </a:gs>
                <a:gs pos="100000">
                  <a:srgbClr val="007489">
                    <a:alpha val="100000"/>
                  </a:srgbClr>
                </a:gs>
              </a:gsLst>
              <a:lin ang="2700000"/>
            </a:gra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276915" y="1977752"/>
            <a:ext cx="3086100" cy="265211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7" id="7"/>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96331" y="6008665"/>
            <a:ext cx="3086100" cy="265211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gradFill rotWithShape="true">
              <a:gsLst>
                <a:gs pos="0">
                  <a:srgbClr val="68F8FF">
                    <a:alpha val="100000"/>
                  </a:srgbClr>
                </a:gs>
                <a:gs pos="100000">
                  <a:srgbClr val="007489">
                    <a:alpha val="100000"/>
                  </a:srgbClr>
                </a:gs>
              </a:gsLst>
              <a:lin ang="2700000"/>
            </a:gradFill>
          </p:spPr>
        </p:sp>
        <p:sp>
          <p:nvSpPr>
            <p:cNvPr name="TextBox 10" id="10"/>
            <p:cNvSpPr txBox="true"/>
            <p:nvPr/>
          </p:nvSpPr>
          <p:spPr>
            <a:xfrm>
              <a:off x="114300" y="-38100"/>
              <a:ext cx="5842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267649"/>
            <a:ext cx="7101947" cy="6103235"/>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2"/>
              <a:stretch>
                <a:fillRect l="0" t="-5226" r="0" b="-5226"/>
              </a:stretch>
            </a:blipFill>
          </p:spPr>
        </p:sp>
      </p:grpSp>
      <p:sp>
        <p:nvSpPr>
          <p:cNvPr name="TextBox 13" id="13"/>
          <p:cNvSpPr txBox="true"/>
          <p:nvPr/>
        </p:nvSpPr>
        <p:spPr>
          <a:xfrm rot="0">
            <a:off x="17857396" y="8851031"/>
            <a:ext cx="263689" cy="198120"/>
          </a:xfrm>
          <a:prstGeom prst="rect">
            <a:avLst/>
          </a:prstGeom>
        </p:spPr>
        <p:txBody>
          <a:bodyPr anchor="t" rtlCol="false" tIns="0" lIns="0" bIns="0" rIns="0">
            <a:spAutoFit/>
          </a:bodyPr>
          <a:lstStyle/>
          <a:p>
            <a:pPr algn="ctr">
              <a:lnSpc>
                <a:spcPts val="1680"/>
              </a:lnSpc>
              <a:spcBef>
                <a:spcPct val="0"/>
              </a:spcBef>
            </a:pPr>
            <a:r>
              <a:rPr lang="en-US" b="true" sz="1200">
                <a:solidFill>
                  <a:srgbClr val="FFFFFF"/>
                </a:solidFill>
                <a:latin typeface="Open Sans Bold"/>
                <a:ea typeface="Open Sans Bold"/>
                <a:cs typeface="Open Sans Bold"/>
                <a:sym typeface="Open Sans Bold"/>
              </a:rPr>
              <a:t>09</a:t>
            </a:r>
          </a:p>
        </p:txBody>
      </p:sp>
      <p:sp>
        <p:nvSpPr>
          <p:cNvPr name="TextBox 14" id="14"/>
          <p:cNvSpPr txBox="true"/>
          <p:nvPr/>
        </p:nvSpPr>
        <p:spPr>
          <a:xfrm rot="0">
            <a:off x="11002532" y="2853476"/>
            <a:ext cx="456905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VISHING</a:t>
            </a:r>
          </a:p>
        </p:txBody>
      </p:sp>
      <p:sp>
        <p:nvSpPr>
          <p:cNvPr name="TextBox 15" id="15"/>
          <p:cNvSpPr txBox="true"/>
          <p:nvPr/>
        </p:nvSpPr>
        <p:spPr>
          <a:xfrm rot="0">
            <a:off x="9314819" y="4097912"/>
            <a:ext cx="7944481" cy="2314194"/>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Vishing, or voice phishing, is a type of phishing attack where scammers use phone calls to trick individuals into revealing personal information, such as passwords or credit card numbers, by pretending to be a legitimate entity.</a:t>
            </a:r>
            <a:r>
              <a:rPr lang="en-US" sz="2640">
                <a:solidFill>
                  <a:srgbClr val="FFFFFF"/>
                </a:solidFill>
                <a:latin typeface="Open Sans"/>
                <a:ea typeface="Open Sans"/>
                <a:cs typeface="Open Sans"/>
                <a:sym typeface="Open Sans"/>
              </a:rPr>
              <a:t> </a:t>
            </a:r>
          </a:p>
        </p:txBody>
      </p:sp>
      <p:sp>
        <p:nvSpPr>
          <p:cNvPr name="TextBox 16" id="16"/>
          <p:cNvSpPr txBox="true"/>
          <p:nvPr/>
        </p:nvSpPr>
        <p:spPr>
          <a:xfrm rot="0">
            <a:off x="4696492" y="581978"/>
            <a:ext cx="8494966" cy="941070"/>
          </a:xfrm>
          <a:prstGeom prst="rect">
            <a:avLst/>
          </a:prstGeom>
        </p:spPr>
        <p:txBody>
          <a:bodyPr anchor="t" rtlCol="false" tIns="0" lIns="0" bIns="0" rIns="0">
            <a:spAutoFit/>
          </a:bodyPr>
          <a:lstStyle/>
          <a:p>
            <a:pPr algn="ctr">
              <a:lnSpc>
                <a:spcPts val="7214"/>
              </a:lnSpc>
            </a:pPr>
            <a:r>
              <a:rPr lang="en-US" sz="6499">
                <a:solidFill>
                  <a:srgbClr val="63F1F9"/>
                </a:solidFill>
                <a:latin typeface="Bebas Neue Cyrillic"/>
                <a:ea typeface="Bebas Neue Cyrillic"/>
                <a:cs typeface="Bebas Neue Cyrillic"/>
                <a:sym typeface="Bebas Neue Cyrillic"/>
              </a:rPr>
              <a:t>02.</a:t>
            </a:r>
            <a:r>
              <a:rPr lang="en-US" sz="6499">
                <a:solidFill>
                  <a:srgbClr val="63F1F9"/>
                </a:solidFill>
                <a:latin typeface="Bebas Neue Cyrillic"/>
                <a:ea typeface="Bebas Neue Cyrillic"/>
                <a:cs typeface="Bebas Neue Cyrillic"/>
                <a:sym typeface="Bebas Neue Cyrillic"/>
              </a:rPr>
              <a:t> Types of Phishing Attacks</a:t>
            </a:r>
          </a:p>
        </p:txBody>
      </p:sp>
      <p:sp>
        <p:nvSpPr>
          <p:cNvPr name="TextBox 17" id="17"/>
          <p:cNvSpPr txBox="true"/>
          <p:nvPr/>
        </p:nvSpPr>
        <p:spPr>
          <a:xfrm rot="0">
            <a:off x="9314819" y="6735956"/>
            <a:ext cx="7944481" cy="914019"/>
          </a:xfrm>
          <a:prstGeom prst="rect">
            <a:avLst/>
          </a:prstGeom>
        </p:spPr>
        <p:txBody>
          <a:bodyPr anchor="t" rtlCol="false" tIns="0" lIns="0" bIns="0" rIns="0">
            <a:spAutoFit/>
          </a:bodyPr>
          <a:lstStyle/>
          <a:p>
            <a:pPr algn="l">
              <a:lnSpc>
                <a:spcPts val="3696"/>
              </a:lnSpc>
              <a:spcBef>
                <a:spcPct val="0"/>
              </a:spcBef>
            </a:pPr>
            <a:r>
              <a:rPr lang="en-US" sz="2640">
                <a:solidFill>
                  <a:srgbClr val="FFFFFF"/>
                </a:solidFill>
                <a:latin typeface="Open Sans"/>
                <a:ea typeface="Open Sans"/>
                <a:cs typeface="Open Sans"/>
                <a:sym typeface="Open Sans"/>
              </a:rPr>
              <a:t>Example :</a:t>
            </a:r>
            <a:r>
              <a:rPr lang="en-US" sz="2640">
                <a:solidFill>
                  <a:srgbClr val="FFFFFF"/>
                </a:solidFill>
                <a:latin typeface="Open Sans"/>
                <a:ea typeface="Open Sans"/>
                <a:cs typeface="Open Sans"/>
                <a:sym typeface="Open Sans"/>
              </a:rPr>
              <a:t> A telephone conversation in which the attacker poses as a bank officer.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DAGTEeM20kI</dc:identifier>
  <dcterms:modified xsi:type="dcterms:W3CDTF">2011-08-01T06:04:30Z</dcterms:modified>
  <cp:revision>1</cp:revision>
  <dc:title>Phishing Awareness Training</dc:title>
</cp:coreProperties>
</file>