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4"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EC9506-711B-4726-836C-162AA7072C49}" type="datetimeFigureOut">
              <a:rPr lang="en-IN" smtClean="0"/>
              <a:t>09-03-2023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EA70FE0-4475-41A6-819B-44D975FA571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439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C9506-711B-4726-836C-162AA7072C49}"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A70FE0-4475-41A6-819B-44D975FA571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337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C9506-711B-4726-836C-162AA7072C49}"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A70FE0-4475-41A6-819B-44D975FA571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024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C9506-711B-4726-836C-162AA7072C49}"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A70FE0-4475-41A6-819B-44D975FA571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8411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C9506-711B-4726-836C-162AA7072C49}"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A70FE0-4475-41A6-819B-44D975FA571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437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C9506-711B-4726-836C-162AA7072C49}"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A70FE0-4475-41A6-819B-44D975FA571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708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C9506-711B-4726-836C-162AA7072C49}" type="datetimeFigureOut">
              <a:rPr lang="en-IN" smtClean="0"/>
              <a:t>09-03-2023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A70FE0-4475-41A6-819B-44D975FA571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3090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C9506-711B-4726-836C-162AA7072C49}" type="datetimeFigureOut">
              <a:rPr lang="en-IN" smtClean="0"/>
              <a:t>09-03-2023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A70FE0-4475-41A6-819B-44D975FA571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771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C9506-711B-4726-836C-162AA7072C49}" type="datetimeFigureOut">
              <a:rPr lang="en-IN" smtClean="0"/>
              <a:t>09-03-2023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A70FE0-4475-41A6-819B-44D975FA5716}" type="slidenum">
              <a:rPr lang="en-IN" smtClean="0"/>
              <a:t>‹#›</a:t>
            </a:fld>
            <a:endParaRPr lang="en-IN"/>
          </a:p>
        </p:txBody>
      </p:sp>
    </p:spTree>
    <p:extLst>
      <p:ext uri="{BB962C8B-B14F-4D97-AF65-F5344CB8AC3E}">
        <p14:creationId xmlns:p14="http://schemas.microsoft.com/office/powerpoint/2010/main" val="393006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C9506-711B-4726-836C-162AA7072C49}"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A70FE0-4475-41A6-819B-44D975FA571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3863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AEC9506-711B-4726-836C-162AA7072C49}" type="datetimeFigureOut">
              <a:rPr lang="en-IN" smtClean="0"/>
              <a:t>09-03-2023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EA70FE0-4475-41A6-819B-44D975FA571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347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AEC9506-711B-4726-836C-162AA7072C49}" type="datetimeFigureOut">
              <a:rPr lang="en-IN" smtClean="0"/>
              <a:t>09-03-2023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EA70FE0-4475-41A6-819B-44D975FA571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42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C2E5-4C90-32D8-BB15-C9F0A98AC30F}"/>
              </a:ext>
            </a:extLst>
          </p:cNvPr>
          <p:cNvSpPr txBox="1">
            <a:spLocks/>
          </p:cNvSpPr>
          <p:nvPr/>
        </p:nvSpPr>
        <p:spPr>
          <a:xfrm>
            <a:off x="1477657" y="536485"/>
            <a:ext cx="9236685" cy="2568222"/>
          </a:xfrm>
          <a:prstGeom prst="rect">
            <a:avLst/>
          </a:prstGeom>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4800" dirty="0"/>
              <a:t>Pima Indian Diabetes Disease prediction (PIDDP) </a:t>
            </a:r>
          </a:p>
        </p:txBody>
      </p:sp>
      <p:sp>
        <p:nvSpPr>
          <p:cNvPr id="3" name="TextBox 2">
            <a:extLst>
              <a:ext uri="{FF2B5EF4-FFF2-40B4-BE49-F238E27FC236}">
                <a16:creationId xmlns:a16="http://schemas.microsoft.com/office/drawing/2014/main" id="{AD9A4BC5-CA93-6A78-0E15-92671F660D7B}"/>
              </a:ext>
            </a:extLst>
          </p:cNvPr>
          <p:cNvSpPr txBox="1"/>
          <p:nvPr/>
        </p:nvSpPr>
        <p:spPr>
          <a:xfrm>
            <a:off x="1477657" y="2939650"/>
            <a:ext cx="9236685" cy="2031325"/>
          </a:xfrm>
          <a:prstGeom prst="rect">
            <a:avLst/>
          </a:prstGeom>
          <a:noFill/>
        </p:spPr>
        <p:txBody>
          <a:bodyPr wrap="square" rtlCol="0">
            <a:spAutoFit/>
          </a:bodyPr>
          <a:lstStyle/>
          <a:p>
            <a:pPr algn="ctr"/>
            <a:r>
              <a:rPr lang="en-IN" dirty="0"/>
              <a:t>By Pankaj Kumar Barman</a:t>
            </a:r>
          </a:p>
          <a:p>
            <a:pPr algn="ctr"/>
            <a:r>
              <a:rPr lang="en-IN" dirty="0"/>
              <a:t>M.Sc. Final Year Student </a:t>
            </a:r>
          </a:p>
          <a:p>
            <a:pPr algn="ctr"/>
            <a:r>
              <a:rPr lang="en-IN" dirty="0"/>
              <a:t>Roll : 531</a:t>
            </a:r>
          </a:p>
          <a:p>
            <a:pPr algn="ctr"/>
            <a:r>
              <a:rPr lang="en-IN" dirty="0"/>
              <a:t>Ramakrishna Mission </a:t>
            </a:r>
            <a:r>
              <a:rPr lang="en-IN" dirty="0" err="1"/>
              <a:t>Vidyamandira</a:t>
            </a:r>
            <a:r>
              <a:rPr lang="en-IN" dirty="0"/>
              <a:t>, </a:t>
            </a:r>
            <a:r>
              <a:rPr lang="en-IN" dirty="0" err="1"/>
              <a:t>Belur</a:t>
            </a:r>
            <a:r>
              <a:rPr lang="en-IN" dirty="0"/>
              <a:t> Math, Howrah</a:t>
            </a:r>
          </a:p>
          <a:p>
            <a:pPr algn="ctr"/>
            <a:r>
              <a:rPr lang="en-IN" dirty="0"/>
              <a:t>Under the Supervision of :  </a:t>
            </a:r>
          </a:p>
          <a:p>
            <a:pPr algn="ctr"/>
            <a:r>
              <a:rPr lang="en-IN" dirty="0" err="1"/>
              <a:t>Dr.</a:t>
            </a:r>
            <a:r>
              <a:rPr lang="en-IN" dirty="0"/>
              <a:t>  </a:t>
            </a:r>
            <a:r>
              <a:rPr lang="en-IN"/>
              <a:t>Arindam Sarkar</a:t>
            </a:r>
            <a:r>
              <a:rPr lang="en-IN" dirty="0"/>
              <a:t>,  HOD,  RKMV</a:t>
            </a:r>
          </a:p>
          <a:p>
            <a:endParaRPr lang="en-IN" dirty="0"/>
          </a:p>
        </p:txBody>
      </p:sp>
    </p:spTree>
    <p:extLst>
      <p:ext uri="{BB962C8B-B14F-4D97-AF65-F5344CB8AC3E}">
        <p14:creationId xmlns:p14="http://schemas.microsoft.com/office/powerpoint/2010/main" val="1598266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88CA6D-AC1B-7FD2-9A12-2D188891D7B0}"/>
              </a:ext>
            </a:extLst>
          </p:cNvPr>
          <p:cNvSpPr txBox="1"/>
          <p:nvPr/>
        </p:nvSpPr>
        <p:spPr>
          <a:xfrm>
            <a:off x="1584251" y="170120"/>
            <a:ext cx="8686800" cy="7909858"/>
          </a:xfrm>
          <a:prstGeom prst="rect">
            <a:avLst/>
          </a:prstGeom>
          <a:noFill/>
        </p:spPr>
        <p:txBody>
          <a:bodyPr wrap="square" rtlCol="0">
            <a:spAutoFit/>
          </a:bodyPr>
          <a:lstStyle/>
          <a:p>
            <a:r>
              <a:rPr lang="en-IN" sz="3600" dirty="0"/>
              <a:t>Work Flow of The Projects</a:t>
            </a:r>
          </a:p>
          <a:p>
            <a:endParaRPr lang="en-IN" sz="3600" dirty="0"/>
          </a:p>
          <a:p>
            <a:pPr marL="742950" indent="-742950">
              <a:buAutoNum type="arabicPeriod"/>
            </a:pPr>
            <a:r>
              <a:rPr lang="en-IN" sz="3200" dirty="0"/>
              <a:t>Data collection</a:t>
            </a:r>
          </a:p>
          <a:p>
            <a:pPr marL="742950" indent="-742950">
              <a:buAutoNum type="arabicPeriod"/>
            </a:pPr>
            <a:r>
              <a:rPr lang="en-IN" sz="3200" dirty="0"/>
              <a:t>EDA</a:t>
            </a:r>
          </a:p>
          <a:p>
            <a:pPr marL="742950" indent="-742950">
              <a:buAutoNum type="arabicPeriod"/>
            </a:pPr>
            <a:r>
              <a:rPr lang="en-IN" sz="3200" dirty="0"/>
              <a:t>Feature Engineering </a:t>
            </a:r>
          </a:p>
          <a:p>
            <a:pPr marL="742950" indent="-742950">
              <a:buAutoNum type="arabicPeriod"/>
            </a:pPr>
            <a:r>
              <a:rPr lang="en-IN" sz="3200" dirty="0"/>
              <a:t>ML model fitting</a:t>
            </a:r>
          </a:p>
          <a:p>
            <a:pPr marL="742950" indent="-742950">
              <a:buAutoNum type="arabicPeriod"/>
            </a:pPr>
            <a:r>
              <a:rPr lang="en-IN" sz="3200" dirty="0"/>
              <a:t>ML model Optimization </a:t>
            </a:r>
          </a:p>
          <a:p>
            <a:pPr marL="742950" indent="-742950">
              <a:buAutoNum type="arabicPeriod"/>
            </a:pPr>
            <a:r>
              <a:rPr lang="en-IN" sz="3200" dirty="0"/>
              <a:t>Prediction </a:t>
            </a:r>
          </a:p>
          <a:p>
            <a:pPr marL="742950" indent="-742950">
              <a:buAutoNum type="arabicPeriod"/>
            </a:pPr>
            <a:r>
              <a:rPr lang="en-IN" sz="3200" dirty="0"/>
              <a:t>Accuracy Comparison </a:t>
            </a:r>
          </a:p>
          <a:p>
            <a:pPr marL="742950" indent="-742950">
              <a:buAutoNum type="arabicPeriod"/>
            </a:pPr>
            <a:r>
              <a:rPr lang="en-IN" sz="3200" dirty="0"/>
              <a:t>Hosting on  Local server </a:t>
            </a:r>
          </a:p>
          <a:p>
            <a:endParaRPr lang="en-IN" sz="3600" dirty="0"/>
          </a:p>
          <a:p>
            <a:endParaRPr lang="en-IN" sz="3600" dirty="0"/>
          </a:p>
          <a:p>
            <a:endParaRPr lang="en-IN" sz="3600" dirty="0"/>
          </a:p>
          <a:p>
            <a:endParaRPr lang="en-IN" sz="3600" dirty="0"/>
          </a:p>
          <a:p>
            <a:endParaRPr lang="en-IN" sz="3600" dirty="0"/>
          </a:p>
        </p:txBody>
      </p:sp>
    </p:spTree>
    <p:extLst>
      <p:ext uri="{BB962C8B-B14F-4D97-AF65-F5344CB8AC3E}">
        <p14:creationId xmlns:p14="http://schemas.microsoft.com/office/powerpoint/2010/main" val="1548795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5C4AC-66C7-52B3-CCA2-573508CF61A1}"/>
              </a:ext>
            </a:extLst>
          </p:cNvPr>
          <p:cNvSpPr txBox="1"/>
          <p:nvPr/>
        </p:nvSpPr>
        <p:spPr>
          <a:xfrm>
            <a:off x="827567" y="616688"/>
            <a:ext cx="10536865" cy="3539430"/>
          </a:xfrm>
          <a:prstGeom prst="rect">
            <a:avLst/>
          </a:prstGeom>
          <a:noFill/>
        </p:spPr>
        <p:txBody>
          <a:bodyPr wrap="square" rtlCol="0">
            <a:spAutoFit/>
          </a:bodyPr>
          <a:lstStyle/>
          <a:p>
            <a:r>
              <a:rPr lang="en-IN" sz="3200" dirty="0"/>
              <a:t>Future Scope</a:t>
            </a:r>
          </a:p>
          <a:p>
            <a:endParaRPr lang="en-IN" sz="3200" dirty="0"/>
          </a:p>
          <a:p>
            <a:pPr marL="342900" indent="-342900">
              <a:buAutoNum type="arabicPeriod"/>
            </a:pPr>
            <a:r>
              <a:rPr lang="en-GB" sz="3200" dirty="0"/>
              <a:t>Rule-Based Systems </a:t>
            </a:r>
          </a:p>
          <a:p>
            <a:pPr marL="342900" indent="-342900">
              <a:buAutoNum type="arabicPeriod"/>
            </a:pPr>
            <a:r>
              <a:rPr lang="en-GB" sz="3200" dirty="0"/>
              <a:t>ML-Based Systems </a:t>
            </a:r>
          </a:p>
          <a:p>
            <a:pPr marL="342900" indent="-342900">
              <a:buAutoNum type="arabicPeriod"/>
            </a:pPr>
            <a:r>
              <a:rPr lang="en-GB" sz="3200" dirty="0"/>
              <a:t>Hybrid Systems </a:t>
            </a:r>
          </a:p>
          <a:p>
            <a:pPr marL="342900" indent="-342900">
              <a:buAutoNum type="arabicPeriod"/>
            </a:pPr>
            <a:r>
              <a:rPr lang="en-GB" sz="3200" dirty="0"/>
              <a:t>Productionized ML applications using </a:t>
            </a:r>
            <a:r>
              <a:rPr lang="en-GB" sz="3200" dirty="0" err="1"/>
              <a:t>MLops</a:t>
            </a:r>
            <a:endParaRPr lang="en-GB" sz="3200" dirty="0"/>
          </a:p>
          <a:p>
            <a:pPr marL="342900" indent="-342900">
              <a:buAutoNum type="arabicPeriod"/>
            </a:pPr>
            <a:r>
              <a:rPr lang="en-GB" sz="3200" dirty="0"/>
              <a:t>Thesis writing  </a:t>
            </a:r>
          </a:p>
        </p:txBody>
      </p:sp>
    </p:spTree>
    <p:extLst>
      <p:ext uri="{BB962C8B-B14F-4D97-AF65-F5344CB8AC3E}">
        <p14:creationId xmlns:p14="http://schemas.microsoft.com/office/powerpoint/2010/main" val="2862908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D7223D-BD5B-7046-F4DC-3F8EDB77705D}"/>
              </a:ext>
            </a:extLst>
          </p:cNvPr>
          <p:cNvSpPr txBox="1"/>
          <p:nvPr/>
        </p:nvSpPr>
        <p:spPr>
          <a:xfrm>
            <a:off x="680483" y="861237"/>
            <a:ext cx="9973340" cy="3908762"/>
          </a:xfrm>
          <a:prstGeom prst="rect">
            <a:avLst/>
          </a:prstGeom>
          <a:noFill/>
        </p:spPr>
        <p:txBody>
          <a:bodyPr wrap="square" rtlCol="0">
            <a:spAutoFit/>
          </a:bodyPr>
          <a:lstStyle/>
          <a:p>
            <a:r>
              <a:rPr lang="en-GB" sz="3200" dirty="0"/>
              <a:t>Rule-based systems :</a:t>
            </a:r>
          </a:p>
          <a:p>
            <a:r>
              <a:rPr lang="en-GB" sz="2400" dirty="0"/>
              <a:t>A rule-based system is a set of predefined rules to make decisions or provide recommendations.  The system</a:t>
            </a:r>
            <a:r>
              <a:rPr lang="en-IN" sz="2400" dirty="0"/>
              <a:t> </a:t>
            </a:r>
            <a:r>
              <a:rPr lang="en-GB" sz="2400" dirty="0"/>
              <a:t>evaluates the data against the stored rules and performs a certain action based on the mapping.</a:t>
            </a:r>
          </a:p>
          <a:p>
            <a:endParaRPr lang="en-GB" sz="2400" dirty="0"/>
          </a:p>
          <a:p>
            <a:r>
              <a:rPr lang="en-GB" sz="2400" dirty="0"/>
              <a:t>Below are a few examples: </a:t>
            </a:r>
          </a:p>
          <a:p>
            <a:endParaRPr lang="en-GB" sz="2400" dirty="0"/>
          </a:p>
          <a:p>
            <a:r>
              <a:rPr lang="en-GB" sz="2400" dirty="0"/>
              <a:t>Fraud Detection:   </a:t>
            </a:r>
          </a:p>
          <a:p>
            <a:r>
              <a:rPr lang="en-GB" sz="2400" dirty="0"/>
              <a:t> In fraud detection, rule-based systems can be used to flag and investigate suspicious transactions based on predefined rules quickly. </a:t>
            </a:r>
          </a:p>
        </p:txBody>
      </p:sp>
    </p:spTree>
    <p:extLst>
      <p:ext uri="{BB962C8B-B14F-4D97-AF65-F5344CB8AC3E}">
        <p14:creationId xmlns:p14="http://schemas.microsoft.com/office/powerpoint/2010/main" val="3254236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32293-0C42-8B57-3586-39748CBF5ECF}"/>
              </a:ext>
            </a:extLst>
          </p:cNvPr>
          <p:cNvSpPr txBox="1"/>
          <p:nvPr/>
        </p:nvSpPr>
        <p:spPr>
          <a:xfrm>
            <a:off x="457201" y="247977"/>
            <a:ext cx="10728252" cy="5447645"/>
          </a:xfrm>
          <a:prstGeom prst="rect">
            <a:avLst/>
          </a:prstGeom>
          <a:noFill/>
        </p:spPr>
        <p:txBody>
          <a:bodyPr wrap="square" rtlCol="0">
            <a:spAutoFit/>
          </a:bodyPr>
          <a:lstStyle/>
          <a:p>
            <a:r>
              <a:rPr lang="en-GB" sz="3600" dirty="0"/>
              <a:t>ML-based systems :</a:t>
            </a:r>
          </a:p>
          <a:p>
            <a:r>
              <a:rPr lang="en-GB" sz="2400" dirty="0"/>
              <a:t>Machine Learning (ML) systems use algorithms to learn from data and make predictions or take actions without being explicitly programmed to do so. ML systems use the knowledge gained by being trained on large amounts of data to make predictions and decisions for new data. ML algorithms can improve their performance as more data is used for training. ML systems include natural language processing, image, and speech recognition, predictive analytics, etc.</a:t>
            </a:r>
          </a:p>
          <a:p>
            <a:r>
              <a:rPr lang="en-GB" sz="2400" dirty="0"/>
              <a:t> </a:t>
            </a:r>
          </a:p>
          <a:p>
            <a:r>
              <a:rPr lang="en-GB" sz="2400" dirty="0"/>
              <a:t>Fraud detection :  a bank might use an ML system to learn from past fraudulent transactions and identify potential fraudulent activity in real time. Or, it might reverse engineer the system and look for transactions that look very "</a:t>
            </a:r>
            <a:r>
              <a:rPr lang="en-GB" sz="2400" dirty="0" err="1"/>
              <a:t>outlierish</a:t>
            </a:r>
            <a:r>
              <a:rPr lang="en-GB" sz="2400" dirty="0"/>
              <a:t>". </a:t>
            </a:r>
          </a:p>
          <a:p>
            <a:endParaRPr lang="en-GB" sz="2400" dirty="0"/>
          </a:p>
          <a:p>
            <a:r>
              <a:rPr lang="en-GB" sz="2400" dirty="0"/>
              <a:t>Healthcare :  a hospital might use an ML system to </a:t>
            </a:r>
            <a:r>
              <a:rPr lang="en-GB" sz="2400" dirty="0" err="1"/>
              <a:t>analyze</a:t>
            </a:r>
            <a:r>
              <a:rPr lang="en-GB" sz="2400" dirty="0"/>
              <a:t> patient data and predict the likelihood of a patient developing a certain disease based on some X-rays. </a:t>
            </a:r>
            <a:endParaRPr lang="en-IN" sz="2400" dirty="0"/>
          </a:p>
        </p:txBody>
      </p:sp>
    </p:spTree>
    <p:extLst>
      <p:ext uri="{BB962C8B-B14F-4D97-AF65-F5344CB8AC3E}">
        <p14:creationId xmlns:p14="http://schemas.microsoft.com/office/powerpoint/2010/main" val="2617895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4EAA9C-CA6F-7C9E-9E9D-84B5495D3A4A}"/>
              </a:ext>
            </a:extLst>
          </p:cNvPr>
          <p:cNvSpPr txBox="1"/>
          <p:nvPr/>
        </p:nvSpPr>
        <p:spPr>
          <a:xfrm>
            <a:off x="1254642" y="3657600"/>
            <a:ext cx="8686800" cy="1569660"/>
          </a:xfrm>
          <a:prstGeom prst="rect">
            <a:avLst/>
          </a:prstGeom>
          <a:noFill/>
        </p:spPr>
        <p:txBody>
          <a:bodyPr wrap="square" rtlCol="0">
            <a:spAutoFit/>
          </a:bodyPr>
          <a:lstStyle/>
          <a:p>
            <a:r>
              <a:rPr lang="en-GB" sz="2400" dirty="0"/>
              <a:t>combining rule-based systems and machine learning algorithms, have become increasingly popular recently. They can provide more robust, accurate, and efficient results, particularly when dealing with complex problems. </a:t>
            </a:r>
            <a:endParaRPr lang="en-IN" sz="2400" dirty="0"/>
          </a:p>
        </p:txBody>
      </p:sp>
      <p:pic>
        <p:nvPicPr>
          <p:cNvPr id="4" name="Picture 3">
            <a:extLst>
              <a:ext uri="{FF2B5EF4-FFF2-40B4-BE49-F238E27FC236}">
                <a16:creationId xmlns:a16="http://schemas.microsoft.com/office/drawing/2014/main" id="{8BED21D4-8A04-EC06-CFE4-CA172ABFB8EB}"/>
              </a:ext>
            </a:extLst>
          </p:cNvPr>
          <p:cNvPicPr>
            <a:picLocks noChangeAspect="1"/>
          </p:cNvPicPr>
          <p:nvPr/>
        </p:nvPicPr>
        <p:blipFill>
          <a:blip r:embed="rId2"/>
          <a:stretch>
            <a:fillRect/>
          </a:stretch>
        </p:blipFill>
        <p:spPr>
          <a:xfrm>
            <a:off x="1916530" y="1116419"/>
            <a:ext cx="6663945" cy="1945758"/>
          </a:xfrm>
          <a:prstGeom prst="rect">
            <a:avLst/>
          </a:prstGeom>
        </p:spPr>
      </p:pic>
      <p:sp>
        <p:nvSpPr>
          <p:cNvPr id="5" name="TextBox 4">
            <a:extLst>
              <a:ext uri="{FF2B5EF4-FFF2-40B4-BE49-F238E27FC236}">
                <a16:creationId xmlns:a16="http://schemas.microsoft.com/office/drawing/2014/main" id="{CFAA710F-58A5-CB2A-E12A-5DD03B63F30E}"/>
              </a:ext>
            </a:extLst>
          </p:cNvPr>
          <p:cNvSpPr txBox="1"/>
          <p:nvPr/>
        </p:nvSpPr>
        <p:spPr>
          <a:xfrm>
            <a:off x="786809" y="193089"/>
            <a:ext cx="6581553" cy="923330"/>
          </a:xfrm>
          <a:prstGeom prst="rect">
            <a:avLst/>
          </a:prstGeom>
          <a:noFill/>
        </p:spPr>
        <p:txBody>
          <a:bodyPr wrap="square" rtlCol="0">
            <a:spAutoFit/>
          </a:bodyPr>
          <a:lstStyle/>
          <a:p>
            <a:r>
              <a:rPr lang="en-GB" sz="3600" dirty="0"/>
              <a:t>Hybrid systems: </a:t>
            </a:r>
          </a:p>
          <a:p>
            <a:endParaRPr lang="en-IN" dirty="0"/>
          </a:p>
        </p:txBody>
      </p:sp>
    </p:spTree>
    <p:extLst>
      <p:ext uri="{BB962C8B-B14F-4D97-AF65-F5344CB8AC3E}">
        <p14:creationId xmlns:p14="http://schemas.microsoft.com/office/powerpoint/2010/main" val="419945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44FD03-E1BD-7D67-FE32-41654D751FD8}"/>
              </a:ext>
            </a:extLst>
          </p:cNvPr>
          <p:cNvSpPr txBox="1"/>
          <p:nvPr/>
        </p:nvSpPr>
        <p:spPr>
          <a:xfrm>
            <a:off x="510363" y="765545"/>
            <a:ext cx="9420447" cy="3477875"/>
          </a:xfrm>
          <a:prstGeom prst="rect">
            <a:avLst/>
          </a:prstGeom>
          <a:noFill/>
        </p:spPr>
        <p:txBody>
          <a:bodyPr wrap="square" rtlCol="0">
            <a:spAutoFit/>
          </a:bodyPr>
          <a:lstStyle/>
          <a:p>
            <a:r>
              <a:rPr lang="en-GB" sz="4400" dirty="0"/>
              <a:t>Productionized ML applications using </a:t>
            </a:r>
            <a:r>
              <a:rPr lang="en-GB" sz="4400" dirty="0" err="1"/>
              <a:t>MLOps</a:t>
            </a:r>
            <a:r>
              <a:rPr lang="en-GB" sz="4400" dirty="0"/>
              <a:t> </a:t>
            </a:r>
          </a:p>
          <a:p>
            <a:pPr marL="742950" indent="-742950">
              <a:buAutoNum type="arabicPeriod"/>
            </a:pPr>
            <a:r>
              <a:rPr lang="en-IN" sz="4400" dirty="0" err="1"/>
              <a:t>Cotinuous</a:t>
            </a:r>
            <a:r>
              <a:rPr lang="en-IN" sz="4400" dirty="0"/>
              <a:t> Integration (CI)</a:t>
            </a:r>
          </a:p>
          <a:p>
            <a:pPr marL="742950" indent="-742950">
              <a:buAutoNum type="arabicPeriod"/>
            </a:pPr>
            <a:r>
              <a:rPr lang="en-IN" sz="4400" dirty="0"/>
              <a:t>Continuous </a:t>
            </a:r>
            <a:r>
              <a:rPr lang="en-IN" sz="4400" dirty="0" err="1"/>
              <a:t>Delevery</a:t>
            </a:r>
            <a:r>
              <a:rPr lang="en-IN" sz="4400" dirty="0"/>
              <a:t>(CD) &amp;</a:t>
            </a:r>
          </a:p>
          <a:p>
            <a:pPr marL="742950" indent="-742950">
              <a:buAutoNum type="arabicPeriod"/>
            </a:pPr>
            <a:r>
              <a:rPr lang="en-IN" sz="4400" dirty="0"/>
              <a:t>Continuous </a:t>
            </a:r>
            <a:r>
              <a:rPr lang="en-IN" sz="4400" dirty="0" err="1"/>
              <a:t>Trainign</a:t>
            </a:r>
            <a:r>
              <a:rPr lang="en-IN" sz="4400" dirty="0"/>
              <a:t> (CT)</a:t>
            </a:r>
            <a:endParaRPr lang="en-GB" sz="4400" dirty="0"/>
          </a:p>
        </p:txBody>
      </p:sp>
    </p:spTree>
    <p:extLst>
      <p:ext uri="{BB962C8B-B14F-4D97-AF65-F5344CB8AC3E}">
        <p14:creationId xmlns:p14="http://schemas.microsoft.com/office/powerpoint/2010/main" val="1440939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64D5-9FD8-66A6-6449-35E47CC7A2C7}"/>
              </a:ext>
            </a:extLst>
          </p:cNvPr>
          <p:cNvSpPr txBox="1"/>
          <p:nvPr/>
        </p:nvSpPr>
        <p:spPr>
          <a:xfrm>
            <a:off x="3583172" y="2445487"/>
            <a:ext cx="6783572" cy="1200329"/>
          </a:xfrm>
          <a:prstGeom prst="rect">
            <a:avLst/>
          </a:prstGeom>
          <a:noFill/>
        </p:spPr>
        <p:txBody>
          <a:bodyPr wrap="square" rtlCol="0">
            <a:spAutoFit/>
          </a:bodyPr>
          <a:lstStyle/>
          <a:p>
            <a:r>
              <a:rPr lang="en-IN" sz="7200" dirty="0"/>
              <a:t>Thank You</a:t>
            </a:r>
          </a:p>
        </p:txBody>
      </p:sp>
    </p:spTree>
    <p:extLst>
      <p:ext uri="{BB962C8B-B14F-4D97-AF65-F5344CB8AC3E}">
        <p14:creationId xmlns:p14="http://schemas.microsoft.com/office/powerpoint/2010/main" val="42567173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121</TotalTime>
  <Words>366</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KUMAR BARMAN</dc:creator>
  <cp:lastModifiedBy>PANKAJ KUMAR BARMAN</cp:lastModifiedBy>
  <cp:revision>3</cp:revision>
  <dcterms:created xsi:type="dcterms:W3CDTF">2023-03-09T03:19:18Z</dcterms:created>
  <dcterms:modified xsi:type="dcterms:W3CDTF">2023-03-09T05:20:20Z</dcterms:modified>
</cp:coreProperties>
</file>