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80" y="3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3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5" y="6381327"/>
            <a:ext cx="533310" cy="43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" y="3952"/>
            <a:ext cx="9144001" cy="1338844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79511" y="274295"/>
            <a:ext cx="8640962" cy="49493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xfrm>
            <a:off x="251518" y="1052736"/>
            <a:ext cx="8640963" cy="5472608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742950" indent="-28575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143000" indent="-22860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600200" indent="-22860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057400" indent="-22860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90713"/>
            <a:ext cx="1368154" cy="47950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72884" y="6583449"/>
            <a:ext cx="238196" cy="243839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38383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5" y="6381327"/>
            <a:ext cx="533310" cy="43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" y="3952"/>
            <a:ext cx="9144001" cy="1338844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xfrm>
            <a:off x="251518" y="1916832"/>
            <a:ext cx="8640963" cy="4680521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742950" indent="-28575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143000" indent="-22860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600200" indent="-22860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057400" indent="-228600" algn="just">
              <a:lnSpc>
                <a:spcPct val="150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90713"/>
            <a:ext cx="1368154" cy="47950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79511" y="274295"/>
            <a:ext cx="8640962" cy="49493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72884" y="6583449"/>
            <a:ext cx="238196" cy="243839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38383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5" y="6381327"/>
            <a:ext cx="533310" cy="43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" y="3952"/>
            <a:ext cx="9144001" cy="133884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1518" y="1124744"/>
            <a:ext cx="8640963" cy="720082"/>
          </a:xfrm>
          <a:prstGeom prst="rect">
            <a:avLst/>
          </a:prstGeom>
        </p:spPr>
        <p:txBody>
          <a:bodyPr/>
          <a:lstStyle>
            <a:lvl1pPr marL="522900" indent="-180000" algn="just">
              <a:lnSpc>
                <a:spcPts val="2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685800" indent="-228600" algn="just">
              <a:lnSpc>
                <a:spcPts val="2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117600" indent="-203200" algn="just">
              <a:lnSpc>
                <a:spcPts val="2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600200" indent="-228600" algn="just">
              <a:lnSpc>
                <a:spcPts val="2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057400" indent="-228600" algn="just">
              <a:lnSpc>
                <a:spcPts val="2000"/>
              </a:lnSpc>
              <a:spcBef>
                <a:spcPts val="3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90713"/>
            <a:ext cx="1368154" cy="47950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79511" y="274295"/>
            <a:ext cx="8640962" cy="49493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72884" y="6583449"/>
            <a:ext cx="238196" cy="243839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38383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5" y="6381327"/>
            <a:ext cx="533310" cy="4320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组合 9"/>
          <p:cNvGrpSpPr/>
          <p:nvPr/>
        </p:nvGrpSpPr>
        <p:grpSpPr>
          <a:xfrm>
            <a:off x="0" y="-4"/>
            <a:ext cx="9144000" cy="6858006"/>
            <a:chOff x="0" y="-2"/>
            <a:chExt cx="9144000" cy="6858004"/>
          </a:xfrm>
        </p:grpSpPr>
        <p:sp>
          <p:nvSpPr>
            <p:cNvPr id="132" name="副标题 2"/>
            <p:cNvSpPr txBox="1"/>
            <p:nvPr/>
          </p:nvSpPr>
          <p:spPr>
            <a:xfrm>
              <a:off x="3804129" y="2924942"/>
              <a:ext cx="1535745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spcBef>
                  <a:spcPts val="1000"/>
                </a:spcBef>
                <a:defRPr sz="4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谢 谢</a:t>
              </a:r>
            </a:p>
          </p:txBody>
        </p:sp>
        <p:pic>
          <p:nvPicPr>
            <p:cNvPr id="13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457398"/>
              <a:ext cx="9144000" cy="5400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50000"/>
            <a:stretch>
              <a:fillRect/>
            </a:stretch>
          </p:blipFill>
          <p:spPr>
            <a:xfrm>
              <a:off x="7428672" y="6243416"/>
              <a:ext cx="1422707" cy="4822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rcRect b="50000"/>
            <a:stretch>
              <a:fillRect/>
            </a:stretch>
          </p:blipFill>
          <p:spPr>
            <a:xfrm>
              <a:off x="329414" y="6309320"/>
              <a:ext cx="1578290" cy="315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3" descr="Picture 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3"/>
              <a:ext cx="9144000" cy="1614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extBox 11"/>
            <p:cNvSpPr txBox="1"/>
            <p:nvPr/>
          </p:nvSpPr>
          <p:spPr>
            <a:xfrm>
              <a:off x="3059832" y="2492895"/>
              <a:ext cx="2952328" cy="993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谢 谢</a:t>
              </a:r>
            </a:p>
          </p:txBody>
        </p:sp>
      </p:grp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79511" y="116632"/>
            <a:ext cx="8229601" cy="49006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7886701" cy="45300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bg>
      <p:bgPr>
        <a:gradFill flip="none" rotWithShape="1">
          <a:gsLst>
            <a:gs pos="0">
              <a:srgbClr val="98B4E5"/>
            </a:gs>
            <a:gs pos="50000">
              <a:srgbClr val="C0D0ED"/>
            </a:gs>
            <a:gs pos="100000">
              <a:srgbClr val="E0E7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58750" cy="158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7350" y="90488"/>
            <a:ext cx="1101725" cy="385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252000" y="116632"/>
            <a:ext cx="7826376" cy="369887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52000" y="1196750"/>
            <a:ext cx="8640000" cy="2160242"/>
          </a:xfrm>
          <a:prstGeom prst="rect">
            <a:avLst/>
          </a:prstGeom>
        </p:spPr>
        <p:txBody>
          <a:bodyPr/>
          <a:lstStyle>
            <a:lvl1pPr marL="176212" indent="-176212">
              <a:spcBef>
                <a:spcPts val="700"/>
              </a:spcBef>
              <a:buClr>
                <a:srgbClr val="00A9D4"/>
              </a:buClr>
              <a:buChar char="›"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711200" indent="-355600">
              <a:spcBef>
                <a:spcPts val="700"/>
              </a:spcBef>
              <a:buClr>
                <a:srgbClr val="00A9D4"/>
              </a:buClr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122815" indent="-410028">
              <a:spcBef>
                <a:spcPts val="700"/>
              </a:spcBef>
              <a:buClr>
                <a:srgbClr val="00A9D4"/>
              </a:buClr>
              <a:buChar char="›"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554162" indent="-482600">
              <a:spcBef>
                <a:spcPts val="700"/>
              </a:spcBef>
              <a:buClr>
                <a:srgbClr val="00A9D4"/>
              </a:buClr>
              <a:buChar char="-"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012631" indent="-579119">
              <a:spcBef>
                <a:spcPts val="700"/>
              </a:spcBef>
              <a:buClr>
                <a:srgbClr val="00A9D4"/>
              </a:buClr>
              <a:buChar char="›"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00562" y="6634163"/>
            <a:ext cx="266973" cy="2592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98B4E5"/>
            </a:gs>
            <a:gs pos="50000">
              <a:srgbClr val="C0D0ED"/>
            </a:gs>
            <a:gs pos="100000">
              <a:srgbClr val="E0E7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58750" cy="158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7350" y="90488"/>
            <a:ext cx="1101725" cy="385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00562" y="6634163"/>
            <a:ext cx="266973" cy="2592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5" y="6381327"/>
            <a:ext cx="533310" cy="43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" y="0"/>
            <a:ext cx="9172576" cy="688657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685800" y="2492896"/>
            <a:ext cx="7772400" cy="864098"/>
          </a:xfrm>
          <a:prstGeom prst="rect">
            <a:avLst/>
          </a:prstGeom>
        </p:spPr>
        <p:txBody>
          <a:bodyPr anchor="ctr"/>
          <a:lstStyle>
            <a:lvl1pPr algn="ctr">
              <a:defRPr sz="3600" spc="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859" y="222320"/>
            <a:ext cx="1919628" cy="672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rcRect t="50000"/>
          <a:stretch>
            <a:fillRect/>
          </a:stretch>
        </p:blipFill>
        <p:spPr>
          <a:xfrm>
            <a:off x="7236296" y="446639"/>
            <a:ext cx="1578290" cy="31505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42843" y="0"/>
            <a:ext cx="8229601" cy="642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285750" y="785812"/>
            <a:ext cx="8429654" cy="5643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1120" y="6608763"/>
            <a:ext cx="28288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74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9319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"/>
          <p:cNvSpPr txBox="1"/>
          <p:nvPr/>
        </p:nvSpPr>
        <p:spPr>
          <a:xfrm>
            <a:off x="611558" y="2077042"/>
            <a:ext cx="7672418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32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中国移动自有CDN业务统一门户</a:t>
            </a:r>
          </a:p>
          <a:p>
            <a:pPr algn="ctr">
              <a:lnSpc>
                <a:spcPct val="150000"/>
              </a:lnSpc>
              <a:defRPr sz="32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规划方案讨论稿 04.15</a:t>
            </a:r>
          </a:p>
        </p:txBody>
      </p:sp>
      <p:sp>
        <p:nvSpPr>
          <p:cNvPr id="149" name="TextBox 4"/>
          <p:cNvSpPr txBox="1"/>
          <p:nvPr/>
        </p:nvSpPr>
        <p:spPr>
          <a:xfrm>
            <a:off x="2714612" y="3928062"/>
            <a:ext cx="3744913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0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中移杭研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848887" y="6405562"/>
            <a:ext cx="193511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2" name="建设背景与需求分析"/>
          <p:cNvSpPr txBox="1">
            <a:spLocks noGrp="1"/>
          </p:cNvSpPr>
          <p:nvPr>
            <p:ph type="title"/>
          </p:nvPr>
        </p:nvSpPr>
        <p:spPr>
          <a:xfrm>
            <a:off x="179511" y="116632"/>
            <a:ext cx="8229601" cy="490068"/>
          </a:xfrm>
          <a:prstGeom prst="rect">
            <a:avLst/>
          </a:prstGeom>
        </p:spPr>
        <p:txBody>
          <a:bodyPr/>
          <a:lstStyle/>
          <a:p>
            <a:r>
              <a:t>建设背景与需求分析</a:t>
            </a:r>
          </a:p>
        </p:txBody>
      </p:sp>
      <p:sp>
        <p:nvSpPr>
          <p:cNvPr id="153" name="2018年关于增强内容网络能力的工作安排…"/>
          <p:cNvSpPr txBox="1">
            <a:spLocks noGrp="1"/>
          </p:cNvSpPr>
          <p:nvPr>
            <p:ph type="body" sz="quarter" idx="4294967295"/>
          </p:nvPr>
        </p:nvSpPr>
        <p:spPr>
          <a:xfrm>
            <a:off x="353490" y="1204663"/>
            <a:ext cx="8339389" cy="1496568"/>
          </a:xfrm>
          <a:prstGeom prst="rect">
            <a:avLst/>
          </a:prstGeom>
        </p:spPr>
        <p:txBody>
          <a:bodyPr/>
          <a:lstStyle/>
          <a:p>
            <a:pPr marL="0" indent="0" defTabSz="266700">
              <a:buSzTx/>
              <a:buNone/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2018年关于增强内容网络能力的工作安排</a:t>
            </a:r>
          </a:p>
          <a:p>
            <a:pPr marL="0" indent="0" defTabSz="266700">
              <a:buSzTx/>
              <a:buNone/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“1、	统一管理中国移动自建CDN 各省公司自建CDN、国际公司自建CDN、专业公司自建CDN需全部纳入中国移动内容网络CDN运营管理体系，实现软件版本统一、规范统一、管理统一。各省不得为各种业务建立烟囱式CDN，具体如下：（1）全网分发业务由内容网络统一调度，中国移动内调度中心作为第一入口（2）要求自建CDN的节点状态、流量负荷、告警故障信息，接入内容网络OMS纳入统一监控和管理。（3）实现统一业务管理，包括门户、计费、日志等。2、	积极试点第三方CDN的互联，实现优势互补……”</a:t>
            </a:r>
          </a:p>
        </p:txBody>
      </p:sp>
      <p:sp>
        <p:nvSpPr>
          <p:cNvPr id="154" name="建设背景"/>
          <p:cNvSpPr txBox="1"/>
          <p:nvPr/>
        </p:nvSpPr>
        <p:spPr>
          <a:xfrm>
            <a:off x="343321" y="805179"/>
            <a:ext cx="101853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建设背景</a:t>
            </a:r>
          </a:p>
        </p:txBody>
      </p:sp>
      <p:sp>
        <p:nvSpPr>
          <p:cNvPr id="155" name="需求分析"/>
          <p:cNvSpPr txBox="1"/>
          <p:nvPr/>
        </p:nvSpPr>
        <p:spPr>
          <a:xfrm>
            <a:off x="343321" y="2746220"/>
            <a:ext cx="101853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需求分析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601522" y="3186503"/>
          <a:ext cx="7614178" cy="291466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15167"/>
                <a:gridCol w="875623"/>
                <a:gridCol w="978914"/>
                <a:gridCol w="4544474"/>
              </a:tblGrid>
              <a:tr h="58293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用户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类型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授权范围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主要功能需求</a:t>
                      </a:r>
                    </a:p>
                  </a:txBody>
                  <a:tcPr marL="0" marR="0" marT="0" marB="0" anchor="ctr" horzOverflow="overflow"/>
                </a:tc>
              </a:tr>
              <a:tr h="5829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CP/客户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业务开通、产品管理、用户管理、统计分析、日志管理、接口需求等 </a:t>
                      </a:r>
                    </a:p>
                  </a:txBody>
                  <a:tcPr marL="0" marR="0" marT="0" marB="0" anchor="ctr" horzOverflow="overflow"/>
                </a:tc>
              </a:tr>
              <a:tr h="5829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CDNi厂商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业务开通、产品管理、用户管理、统计分析、日志管理、接口需求等</a:t>
                      </a:r>
                    </a:p>
                  </a:txBody>
                  <a:tcPr marL="0" marR="0" marT="0" marB="0" anchor="ctr" horzOverflow="overflow"/>
                </a:tc>
              </a:tr>
              <a:tr h="5829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省公司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内部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本省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业务受理、产品管理、CP管理、统计分析、节点管理、内容管理、监控告警、操作日志、工单管理等</a:t>
                      </a:r>
                    </a:p>
                  </a:txBody>
                  <a:tcPr marL="0" marR="0" marT="0" marB="0" anchor="ctr" horzOverflow="overflow"/>
                </a:tc>
              </a:tr>
              <a:tr h="5829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集团公司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内部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全网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业务受理、产品管理、CP管理、统计分析、节点管理、内容管理、监控告警、操作日志、工单管理等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57" name="不同用户类型和授权范围，会产生刚性的内容/功能隔离需求。…"/>
          <p:cNvSpPr txBox="1"/>
          <p:nvPr/>
        </p:nvSpPr>
        <p:spPr>
          <a:xfrm>
            <a:off x="389053" y="6157914"/>
            <a:ext cx="4892039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266700">
              <a:spcBef>
                <a:spcPts val="500"/>
              </a:spcBef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不同用户类型和授权范围，会产生刚性的内容/功能隔离需求。</a:t>
            </a:r>
          </a:p>
          <a:p>
            <a:pPr defTabSz="266700">
              <a:spcBef>
                <a:spcPts val="500"/>
              </a:spcBef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不同用户类型所需要的功能和内容的组织结构和呈现方式也不同。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950487" y="6608763"/>
            <a:ext cx="193511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0" name="建设背景与需求分析"/>
          <p:cNvSpPr txBox="1">
            <a:spLocks noGrp="1"/>
          </p:cNvSpPr>
          <p:nvPr>
            <p:ph type="title"/>
          </p:nvPr>
        </p:nvSpPr>
        <p:spPr>
          <a:xfrm>
            <a:off x="130143" y="63500"/>
            <a:ext cx="8229601" cy="64291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建设背景与需求分析</a:t>
            </a:r>
          </a:p>
        </p:txBody>
      </p:sp>
      <p:sp>
        <p:nvSpPr>
          <p:cNvPr id="161" name="同一用户组内依据职责不同，有非刚性的内容隔离需求：可见/不可见，可查看/可操作。…"/>
          <p:cNvSpPr txBox="1"/>
          <p:nvPr/>
        </p:nvSpPr>
        <p:spPr>
          <a:xfrm>
            <a:off x="343321" y="922492"/>
            <a:ext cx="7065079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同一用户组内依据职责不同，有非刚性的内容隔离需求：可见/不可见，可查看/可操作。</a:t>
            </a:r>
          </a:p>
          <a:p>
            <a:pPr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同一用户组内的功能和权限，会产生相对频繁的变动和调整。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433665" y="1541159"/>
          <a:ext cx="8530668" cy="5165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15167"/>
                <a:gridCol w="820606"/>
                <a:gridCol w="1037503"/>
                <a:gridCol w="1208789"/>
                <a:gridCol w="4248603"/>
              </a:tblGrid>
              <a:tr h="515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用户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类型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授权范围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主要职责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主要功能需求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CP/客户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运营人员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业务开通、产品管理、用户管理、统计分析等 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CP/客户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运维人员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产品管理、用户管理、统计分析、日志管理、接口需求等 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CDNi厂商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销售人员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业务开通、产品管理、用户管理、统计分析等 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CDNi厂商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运营人员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业务开通、产品管理、用户管理、统计分析等 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CDNi厂商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外部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本账户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运维人员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产品管理、用户管理、统计分析、日志管理、接口需求等;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省公司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内部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本省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客户经理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业务受理、产品管理、CP管理、统计分析、内容管理、监控告警、工单管理</a:t>
                      </a:r>
                    </a:p>
                  </a:txBody>
                  <a:tcPr marL="0" marR="0" marT="0" marB="0" anchor="ctr" horzOverflow="overflow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省公司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内部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本省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运维经理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节点管理、内容管理、监控告警、操作日志、工单管理</a:t>
                      </a:r>
                    </a:p>
                  </a:txBody>
                  <a:tcPr marL="0" marR="0" marT="0" marB="0" anchor="ctr" horzOverflow="overflow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集团公司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内部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全网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客户经理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业务受理、产品管理、CP管理、统计分析、内容管理、监控告警、工单管理</a:t>
                      </a:r>
                    </a:p>
                  </a:txBody>
                  <a:tcPr marL="0" marR="0" marT="0" marB="0" anchor="ctr" horzOverflow="overflow"/>
                </a:tc>
              </a:tr>
              <a:tr h="5154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集团公司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内部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全网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运维经理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Calibri"/>
                        </a:rPr>
                        <a:t>节点管理、内容管理、监控告警、操作日志、工单管理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2"/>
          <p:cNvSpPr txBox="1">
            <a:spLocks noGrp="1"/>
          </p:cNvSpPr>
          <p:nvPr>
            <p:ph type="sldNum" sz="quarter" idx="4294967295"/>
          </p:nvPr>
        </p:nvSpPr>
        <p:spPr>
          <a:xfrm>
            <a:off x="8950487" y="6608763"/>
            <a:ext cx="193511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5" name="标题 1"/>
          <p:cNvSpPr txBox="1">
            <a:spLocks noGrp="1"/>
          </p:cNvSpPr>
          <p:nvPr>
            <p:ph type="title"/>
          </p:nvPr>
        </p:nvSpPr>
        <p:spPr>
          <a:xfrm>
            <a:off x="142843" y="0"/>
            <a:ext cx="8229601" cy="64291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自研平面2018年建设方案</a:t>
            </a:r>
          </a:p>
        </p:txBody>
      </p:sp>
      <p:sp>
        <p:nvSpPr>
          <p:cNvPr id="166" name="建设目标： IT换人，实现自有CDN业务客户一点接入，各建设平面归一管理，外部CDN统一运营，…"/>
          <p:cNvSpPr txBox="1"/>
          <p:nvPr/>
        </p:nvSpPr>
        <p:spPr>
          <a:xfrm>
            <a:off x="135899" y="1040914"/>
            <a:ext cx="8742275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171450" indent="-171450" defTabSz="457200">
              <a:defRPr sz="1400"/>
            </a:pPr>
            <a:r>
              <a:t>建设目标： IT换人，实现自有CDN业务客户一点接入，各建设平面归一管理，外部CDN统一运营，</a:t>
            </a:r>
          </a:p>
          <a:p>
            <a:pPr marL="171450" indent="-171450" defTabSz="457200">
              <a:defRPr sz="1400"/>
            </a:pPr>
            <a:r>
              <a:t>预期成果：演进贴近业务的、高可用性的、国际化的统一门户平台；通过标准化接口实现各外部系统间的数据、策略高效互通。通过智能运维实现集团对各省运维人员与运维工作的统一管理。</a:t>
            </a:r>
          </a:p>
        </p:txBody>
      </p:sp>
      <p:grpSp>
        <p:nvGrpSpPr>
          <p:cNvPr id="286" name="组合 5"/>
          <p:cNvGrpSpPr/>
          <p:nvPr/>
        </p:nvGrpSpPr>
        <p:grpSpPr>
          <a:xfrm>
            <a:off x="758507" y="2033421"/>
            <a:ext cx="7589305" cy="3874416"/>
            <a:chOff x="0" y="0"/>
            <a:chExt cx="7589304" cy="3874414"/>
          </a:xfrm>
        </p:grpSpPr>
        <p:grpSp>
          <p:nvGrpSpPr>
            <p:cNvPr id="275" name="组合 70"/>
            <p:cNvGrpSpPr/>
            <p:nvPr/>
          </p:nvGrpSpPr>
          <p:grpSpPr>
            <a:xfrm>
              <a:off x="0" y="0"/>
              <a:ext cx="7589305" cy="3874415"/>
              <a:chOff x="0" y="0"/>
              <a:chExt cx="7589304" cy="3874414"/>
            </a:xfrm>
          </p:grpSpPr>
          <p:grpSp>
            <p:nvGrpSpPr>
              <p:cNvPr id="169" name="组合 68"/>
              <p:cNvGrpSpPr/>
              <p:nvPr/>
            </p:nvGrpSpPr>
            <p:grpSpPr>
              <a:xfrm>
                <a:off x="1094599" y="599104"/>
                <a:ext cx="6244974" cy="304235"/>
                <a:chOff x="0" y="0"/>
                <a:chExt cx="6244973" cy="304234"/>
              </a:xfrm>
            </p:grpSpPr>
            <p:sp>
              <p:nvSpPr>
                <p:cNvPr id="167" name="直接箭头连接符 32"/>
                <p:cNvSpPr/>
                <p:nvPr/>
              </p:nvSpPr>
              <p:spPr>
                <a:xfrm>
                  <a:off x="0" y="169055"/>
                  <a:ext cx="6244974" cy="1"/>
                </a:xfrm>
                <a:prstGeom prst="line">
                  <a:avLst/>
                </a:prstGeom>
                <a:noFill/>
                <a:ln w="9525" cap="flat">
                  <a:solidFill>
                    <a:srgbClr val="95B3D7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8" name="矩形 66"/>
                <p:cNvSpPr/>
                <p:nvPr/>
              </p:nvSpPr>
              <p:spPr>
                <a:xfrm>
                  <a:off x="1635231" y="0"/>
                  <a:ext cx="2698723" cy="3042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lnSpc>
                      <a:spcPts val="1800"/>
                    </a:lnSpc>
                    <a:defRPr sz="900">
                      <a:solidFill>
                        <a:srgbClr val="595959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基于角色赋权和工单电子流的业务流程闭环</a:t>
                  </a:r>
                </a:p>
              </p:txBody>
            </p:sp>
          </p:grpSp>
          <p:grpSp>
            <p:nvGrpSpPr>
              <p:cNvPr id="172" name="圆角矩形 12"/>
              <p:cNvGrpSpPr/>
              <p:nvPr/>
            </p:nvGrpSpPr>
            <p:grpSpPr>
              <a:xfrm>
                <a:off x="2141418" y="956307"/>
                <a:ext cx="751263" cy="506172"/>
                <a:chOff x="0" y="0"/>
                <a:chExt cx="751262" cy="506170"/>
              </a:xfrm>
            </p:grpSpPr>
            <p:sp>
              <p:nvSpPr>
                <p:cNvPr id="170" name="Rounded Rectangle"/>
                <p:cNvSpPr/>
                <p:nvPr/>
              </p:nvSpPr>
              <p:spPr>
                <a:xfrm>
                  <a:off x="0" y="0"/>
                  <a:ext cx="751263" cy="5061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71" name="计费能力"/>
                <p:cNvSpPr txBox="1"/>
                <p:nvPr/>
              </p:nvSpPr>
              <p:spPr>
                <a:xfrm>
                  <a:off x="24708" y="157834"/>
                  <a:ext cx="701846" cy="190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计费能力</a:t>
                  </a:r>
                </a:p>
              </p:txBody>
            </p:sp>
          </p:grpSp>
          <p:grpSp>
            <p:nvGrpSpPr>
              <p:cNvPr id="175" name="圆角矩形 13"/>
              <p:cNvGrpSpPr/>
              <p:nvPr/>
            </p:nvGrpSpPr>
            <p:grpSpPr>
              <a:xfrm>
                <a:off x="3447241" y="956307"/>
                <a:ext cx="751264" cy="506172"/>
                <a:chOff x="0" y="0"/>
                <a:chExt cx="751262" cy="506170"/>
              </a:xfrm>
            </p:grpSpPr>
            <p:sp>
              <p:nvSpPr>
                <p:cNvPr id="173" name="Rounded Rectangle"/>
                <p:cNvSpPr/>
                <p:nvPr/>
              </p:nvSpPr>
              <p:spPr>
                <a:xfrm>
                  <a:off x="0" y="0"/>
                  <a:ext cx="751263" cy="5061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74" name="调度服务"/>
                <p:cNvSpPr txBox="1"/>
                <p:nvPr/>
              </p:nvSpPr>
              <p:spPr>
                <a:xfrm>
                  <a:off x="24708" y="157834"/>
                  <a:ext cx="701846" cy="190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调度服务</a:t>
                  </a:r>
                </a:p>
              </p:txBody>
            </p:sp>
          </p:grpSp>
          <p:grpSp>
            <p:nvGrpSpPr>
              <p:cNvPr id="178" name="圆角矩形 14"/>
              <p:cNvGrpSpPr/>
              <p:nvPr/>
            </p:nvGrpSpPr>
            <p:grpSpPr>
              <a:xfrm>
                <a:off x="5670854" y="956307"/>
                <a:ext cx="751264" cy="506172"/>
                <a:chOff x="0" y="0"/>
                <a:chExt cx="751262" cy="506170"/>
              </a:xfrm>
            </p:grpSpPr>
            <p:sp>
              <p:nvSpPr>
                <p:cNvPr id="176" name="Rounded Rectangle"/>
                <p:cNvSpPr/>
                <p:nvPr/>
              </p:nvSpPr>
              <p:spPr>
                <a:xfrm>
                  <a:off x="0" y="0"/>
                  <a:ext cx="751263" cy="5061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77" name="运营管理"/>
                <p:cNvSpPr txBox="1"/>
                <p:nvPr/>
              </p:nvSpPr>
              <p:spPr>
                <a:xfrm>
                  <a:off x="24708" y="157834"/>
                  <a:ext cx="701846" cy="190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运营管理</a:t>
                  </a:r>
                </a:p>
              </p:txBody>
            </p:sp>
          </p:grpSp>
          <p:sp>
            <p:nvSpPr>
              <p:cNvPr id="179" name="直接箭头连接符 10"/>
              <p:cNvSpPr/>
              <p:nvPr/>
            </p:nvSpPr>
            <p:spPr>
              <a:xfrm>
                <a:off x="2527226" y="1441042"/>
                <a:ext cx="1" cy="833090"/>
              </a:xfrm>
              <a:prstGeom prst="line">
                <a:avLst/>
              </a:prstGeom>
              <a:noFill/>
              <a:ln w="9525" cap="flat">
                <a:solidFill>
                  <a:srgbClr val="95B3D7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直接箭头连接符 11"/>
              <p:cNvSpPr/>
              <p:nvPr/>
            </p:nvSpPr>
            <p:spPr>
              <a:xfrm>
                <a:off x="4948760" y="1441042"/>
                <a:ext cx="1" cy="833090"/>
              </a:xfrm>
              <a:prstGeom prst="line">
                <a:avLst/>
              </a:prstGeom>
              <a:noFill/>
              <a:ln w="9525" cap="flat">
                <a:solidFill>
                  <a:srgbClr val="95B3D7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直接箭头连接符 12"/>
              <p:cNvSpPr/>
              <p:nvPr/>
            </p:nvSpPr>
            <p:spPr>
              <a:xfrm>
                <a:off x="3790841" y="1441042"/>
                <a:ext cx="1" cy="833090"/>
              </a:xfrm>
              <a:prstGeom prst="line">
                <a:avLst/>
              </a:prstGeom>
              <a:noFill/>
              <a:ln w="9525" cap="flat">
                <a:solidFill>
                  <a:srgbClr val="95B3D7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直接箭头连接符 13"/>
              <p:cNvSpPr/>
              <p:nvPr/>
            </p:nvSpPr>
            <p:spPr>
              <a:xfrm>
                <a:off x="6002257" y="1441042"/>
                <a:ext cx="7912" cy="833090"/>
              </a:xfrm>
              <a:prstGeom prst="line">
                <a:avLst/>
              </a:prstGeom>
              <a:noFill/>
              <a:ln w="9525" cap="flat">
                <a:solidFill>
                  <a:srgbClr val="95B3D7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直接箭头连接符 14"/>
              <p:cNvSpPr/>
              <p:nvPr/>
            </p:nvSpPr>
            <p:spPr>
              <a:xfrm>
                <a:off x="7231160" y="1441042"/>
                <a:ext cx="1" cy="833090"/>
              </a:xfrm>
              <a:prstGeom prst="line">
                <a:avLst/>
              </a:prstGeom>
              <a:noFill/>
              <a:ln w="9525" cap="flat">
                <a:solidFill>
                  <a:srgbClr val="95B3D7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矩形 20"/>
              <p:cNvSpPr/>
              <p:nvPr/>
            </p:nvSpPr>
            <p:spPr>
              <a:xfrm>
                <a:off x="2237423" y="1614622"/>
                <a:ext cx="595162" cy="5328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订单同步</a:t>
                </a:r>
              </a:p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接口</a:t>
                </a:r>
              </a:p>
            </p:txBody>
          </p:sp>
          <p:sp>
            <p:nvSpPr>
              <p:cNvPr id="185" name="矩形 21"/>
              <p:cNvSpPr/>
              <p:nvPr/>
            </p:nvSpPr>
            <p:spPr>
              <a:xfrm>
                <a:off x="4632618" y="1614622"/>
                <a:ext cx="595163" cy="5328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配置下发</a:t>
                </a:r>
              </a:p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数据上报</a:t>
                </a:r>
              </a:p>
            </p:txBody>
          </p:sp>
          <p:sp>
            <p:nvSpPr>
              <p:cNvPr id="186" name="矩形 22"/>
              <p:cNvSpPr/>
              <p:nvPr/>
            </p:nvSpPr>
            <p:spPr>
              <a:xfrm>
                <a:off x="3465431" y="1614622"/>
                <a:ext cx="595163" cy="5328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配置下发</a:t>
                </a:r>
              </a:p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数据上报</a:t>
                </a:r>
              </a:p>
            </p:txBody>
          </p:sp>
          <p:sp>
            <p:nvSpPr>
              <p:cNvPr id="187" name="矩形 23"/>
              <p:cNvSpPr/>
              <p:nvPr/>
            </p:nvSpPr>
            <p:spPr>
              <a:xfrm>
                <a:off x="5859434" y="1614622"/>
                <a:ext cx="366562" cy="5328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数据</a:t>
                </a:r>
              </a:p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接口</a:t>
                </a:r>
              </a:p>
            </p:txBody>
          </p:sp>
          <p:sp>
            <p:nvSpPr>
              <p:cNvPr id="188" name="矩形 24"/>
              <p:cNvSpPr/>
              <p:nvPr/>
            </p:nvSpPr>
            <p:spPr>
              <a:xfrm>
                <a:off x="7095279" y="1614622"/>
                <a:ext cx="366562" cy="5328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日志</a:t>
                </a:r>
              </a:p>
              <a:p>
                <a: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接口</a:t>
                </a:r>
              </a:p>
            </p:txBody>
          </p:sp>
          <p:grpSp>
            <p:nvGrpSpPr>
              <p:cNvPr id="191" name="圆角矩形 25"/>
              <p:cNvGrpSpPr/>
              <p:nvPr/>
            </p:nvGrpSpPr>
            <p:grpSpPr>
              <a:xfrm>
                <a:off x="6838041" y="956307"/>
                <a:ext cx="751264" cy="506172"/>
                <a:chOff x="0" y="0"/>
                <a:chExt cx="751262" cy="506170"/>
              </a:xfrm>
            </p:grpSpPr>
            <p:sp>
              <p:nvSpPr>
                <p:cNvPr id="189" name="Rounded Rectangle"/>
                <p:cNvSpPr/>
                <p:nvPr/>
              </p:nvSpPr>
              <p:spPr>
                <a:xfrm>
                  <a:off x="0" y="0"/>
                  <a:ext cx="751263" cy="5061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90" name="数据服务"/>
                <p:cNvSpPr txBox="1"/>
                <p:nvPr/>
              </p:nvSpPr>
              <p:spPr>
                <a:xfrm>
                  <a:off x="24708" y="157834"/>
                  <a:ext cx="701846" cy="190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数据服务</a:t>
                  </a:r>
                </a:p>
              </p:txBody>
            </p:sp>
          </p:grpSp>
          <p:grpSp>
            <p:nvGrpSpPr>
              <p:cNvPr id="194" name="圆角矩形 26"/>
              <p:cNvGrpSpPr/>
              <p:nvPr/>
            </p:nvGrpSpPr>
            <p:grpSpPr>
              <a:xfrm>
                <a:off x="3487167" y="2308940"/>
                <a:ext cx="514879" cy="451258"/>
                <a:chOff x="0" y="0"/>
                <a:chExt cx="514878" cy="451256"/>
              </a:xfrm>
            </p:grpSpPr>
            <p:sp>
              <p:nvSpPr>
                <p:cNvPr id="192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93" name="自研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自研</a:t>
                  </a:r>
                </a:p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调度</a:t>
                  </a:r>
                </a:p>
              </p:txBody>
            </p:sp>
          </p:grpSp>
          <p:grpSp>
            <p:nvGrpSpPr>
              <p:cNvPr id="197" name="圆角矩形 27"/>
              <p:cNvGrpSpPr/>
              <p:nvPr/>
            </p:nvGrpSpPr>
            <p:grpSpPr>
              <a:xfrm>
                <a:off x="6937109" y="2308940"/>
                <a:ext cx="514880" cy="451258"/>
                <a:chOff x="0" y="0"/>
                <a:chExt cx="514878" cy="451256"/>
              </a:xfrm>
            </p:grpSpPr>
            <p:sp>
              <p:nvSpPr>
                <p:cNvPr id="195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96" name="自研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自研</a:t>
                  </a:r>
                </a:p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日志</a:t>
                  </a:r>
                </a:p>
              </p:txBody>
            </p:sp>
          </p:grpSp>
          <p:grpSp>
            <p:nvGrpSpPr>
              <p:cNvPr id="200" name="圆角矩形 28"/>
              <p:cNvGrpSpPr/>
              <p:nvPr/>
            </p:nvGrpSpPr>
            <p:grpSpPr>
              <a:xfrm>
                <a:off x="972582" y="288454"/>
                <a:ext cx="1441660" cy="360667"/>
                <a:chOff x="0" y="0"/>
                <a:chExt cx="1441658" cy="360666"/>
              </a:xfrm>
            </p:grpSpPr>
            <p:sp>
              <p:nvSpPr>
                <p:cNvPr id="198" name="Rounded Rectangle"/>
                <p:cNvSpPr/>
                <p:nvPr/>
              </p:nvSpPr>
              <p:spPr>
                <a:xfrm>
                  <a:off x="0" y="0"/>
                  <a:ext cx="1441659" cy="3606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199" name="企业自服务"/>
                <p:cNvSpPr txBox="1"/>
                <p:nvPr/>
              </p:nvSpPr>
              <p:spPr>
                <a:xfrm>
                  <a:off x="17605" y="39362"/>
                  <a:ext cx="1406448" cy="281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企业自服务</a:t>
                  </a:r>
                </a:p>
              </p:txBody>
            </p:sp>
          </p:grpSp>
          <p:grpSp>
            <p:nvGrpSpPr>
              <p:cNvPr id="203" name="圆角矩形 29"/>
              <p:cNvGrpSpPr/>
              <p:nvPr/>
            </p:nvGrpSpPr>
            <p:grpSpPr>
              <a:xfrm>
                <a:off x="3574785" y="288078"/>
                <a:ext cx="1441660" cy="360667"/>
                <a:chOff x="0" y="0"/>
                <a:chExt cx="1441658" cy="360666"/>
              </a:xfrm>
            </p:grpSpPr>
            <p:sp>
              <p:nvSpPr>
                <p:cNvPr id="201" name="Rounded Rectangle"/>
                <p:cNvSpPr/>
                <p:nvPr/>
              </p:nvSpPr>
              <p:spPr>
                <a:xfrm>
                  <a:off x="0" y="0"/>
                  <a:ext cx="1441659" cy="3606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02" name="运营管理"/>
                <p:cNvSpPr txBox="1"/>
                <p:nvPr/>
              </p:nvSpPr>
              <p:spPr>
                <a:xfrm>
                  <a:off x="17605" y="39362"/>
                  <a:ext cx="1406448" cy="281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运营管理</a:t>
                  </a:r>
                </a:p>
              </p:txBody>
            </p:sp>
          </p:grpSp>
          <p:grpSp>
            <p:nvGrpSpPr>
              <p:cNvPr id="206" name="圆角矩形 30"/>
              <p:cNvGrpSpPr/>
              <p:nvPr/>
            </p:nvGrpSpPr>
            <p:grpSpPr>
              <a:xfrm>
                <a:off x="4568921" y="956307"/>
                <a:ext cx="751263" cy="506172"/>
                <a:chOff x="0" y="0"/>
                <a:chExt cx="751262" cy="506170"/>
              </a:xfrm>
            </p:grpSpPr>
            <p:sp>
              <p:nvSpPr>
                <p:cNvPr id="204" name="Rounded Rectangle"/>
                <p:cNvSpPr/>
                <p:nvPr/>
              </p:nvSpPr>
              <p:spPr>
                <a:xfrm>
                  <a:off x="0" y="0"/>
                  <a:ext cx="751263" cy="5061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05" name="智能运维"/>
                <p:cNvSpPr txBox="1"/>
                <p:nvPr/>
              </p:nvSpPr>
              <p:spPr>
                <a:xfrm>
                  <a:off x="24708" y="157834"/>
                  <a:ext cx="701846" cy="190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智能运维</a:t>
                  </a:r>
                </a:p>
              </p:txBody>
            </p:sp>
          </p:grpSp>
          <p:grpSp>
            <p:nvGrpSpPr>
              <p:cNvPr id="209" name="圆角矩形 31"/>
              <p:cNvGrpSpPr/>
              <p:nvPr/>
            </p:nvGrpSpPr>
            <p:grpSpPr>
              <a:xfrm>
                <a:off x="1000609" y="956307"/>
                <a:ext cx="751263" cy="506172"/>
                <a:chOff x="0" y="0"/>
                <a:chExt cx="751262" cy="506170"/>
              </a:xfrm>
            </p:grpSpPr>
            <p:sp>
              <p:nvSpPr>
                <p:cNvPr id="207" name="Rounded Rectangle"/>
                <p:cNvSpPr/>
                <p:nvPr/>
              </p:nvSpPr>
              <p:spPr>
                <a:xfrm>
                  <a:off x="0" y="0"/>
                  <a:ext cx="751263" cy="5061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08" name="外部接口"/>
                <p:cNvSpPr txBox="1"/>
                <p:nvPr/>
              </p:nvSpPr>
              <p:spPr>
                <a:xfrm>
                  <a:off x="24708" y="157834"/>
                  <a:ext cx="701846" cy="190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外部接口</a:t>
                  </a:r>
                </a:p>
              </p:txBody>
            </p:sp>
          </p:grpSp>
          <p:grpSp>
            <p:nvGrpSpPr>
              <p:cNvPr id="212" name="圆角矩形 32"/>
              <p:cNvGrpSpPr/>
              <p:nvPr/>
            </p:nvGrpSpPr>
            <p:grpSpPr>
              <a:xfrm>
                <a:off x="2625009" y="3024745"/>
                <a:ext cx="514880" cy="451258"/>
                <a:chOff x="0" y="0"/>
                <a:chExt cx="514878" cy="451256"/>
              </a:xfrm>
            </p:grpSpPr>
            <p:sp>
              <p:nvSpPr>
                <p:cNvPr id="210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1" name="BBOSS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BBOSS</a:t>
                  </a:r>
                </a:p>
              </p:txBody>
            </p:sp>
          </p:grpSp>
          <p:sp>
            <p:nvSpPr>
              <p:cNvPr id="213" name="直接箭头连接符 30"/>
              <p:cNvSpPr/>
              <p:nvPr/>
            </p:nvSpPr>
            <p:spPr>
              <a:xfrm>
                <a:off x="1333789" y="1441042"/>
                <a:ext cx="7632" cy="833090"/>
              </a:xfrm>
              <a:prstGeom prst="line">
                <a:avLst/>
              </a:prstGeom>
              <a:noFill/>
              <a:ln w="9525" cap="flat">
                <a:solidFill>
                  <a:srgbClr val="95B3D7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矩形 34"/>
              <p:cNvSpPr/>
              <p:nvPr/>
            </p:nvSpPr>
            <p:spPr>
              <a:xfrm>
                <a:off x="962544" y="1614622"/>
                <a:ext cx="722965" cy="5328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800"/>
                  </a:lnSpc>
                  <a:defRPr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国际标准化接口</a:t>
                </a:r>
              </a:p>
            </p:txBody>
          </p:sp>
          <p:grpSp>
            <p:nvGrpSpPr>
              <p:cNvPr id="217" name="圆角矩形 35"/>
              <p:cNvGrpSpPr/>
              <p:nvPr/>
            </p:nvGrpSpPr>
            <p:grpSpPr>
              <a:xfrm>
                <a:off x="5872852" y="2365092"/>
                <a:ext cx="514879" cy="451258"/>
                <a:chOff x="0" y="0"/>
                <a:chExt cx="514878" cy="451256"/>
              </a:xfrm>
            </p:grpSpPr>
            <p:sp>
              <p:nvSpPr>
                <p:cNvPr id="215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16" name="厂商OMS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厂商OMS</a:t>
                  </a:r>
                </a:p>
              </p:txBody>
            </p:sp>
          </p:grpSp>
          <p:grpSp>
            <p:nvGrpSpPr>
              <p:cNvPr id="220" name="圆角矩形 36"/>
              <p:cNvGrpSpPr/>
              <p:nvPr/>
            </p:nvGrpSpPr>
            <p:grpSpPr>
              <a:xfrm>
                <a:off x="1856835" y="3024745"/>
                <a:ext cx="514879" cy="451258"/>
                <a:chOff x="0" y="0"/>
                <a:chExt cx="514878" cy="451256"/>
              </a:xfrm>
            </p:grpSpPr>
            <p:sp>
              <p:nvSpPr>
                <p:cNvPr id="218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19" name="政企云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政企云</a:t>
                  </a:r>
                </a:p>
              </p:txBody>
            </p:sp>
          </p:grpSp>
          <p:grpSp>
            <p:nvGrpSpPr>
              <p:cNvPr id="223" name="圆角矩形 37"/>
              <p:cNvGrpSpPr/>
              <p:nvPr/>
            </p:nvGrpSpPr>
            <p:grpSpPr>
              <a:xfrm>
                <a:off x="5110853" y="2308940"/>
                <a:ext cx="514880" cy="451258"/>
                <a:chOff x="0" y="0"/>
                <a:chExt cx="514878" cy="451256"/>
              </a:xfrm>
            </p:grpSpPr>
            <p:sp>
              <p:nvSpPr>
                <p:cNvPr id="221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22" name="自研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自研</a:t>
                  </a:r>
                </a:p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内容</a:t>
                  </a:r>
                </a:p>
              </p:txBody>
            </p:sp>
          </p:grpSp>
          <p:grpSp>
            <p:nvGrpSpPr>
              <p:cNvPr id="226" name="圆角矩形 38"/>
              <p:cNvGrpSpPr/>
              <p:nvPr/>
            </p:nvGrpSpPr>
            <p:grpSpPr>
              <a:xfrm>
                <a:off x="4359190" y="2308940"/>
                <a:ext cx="514879" cy="451258"/>
                <a:chOff x="0" y="0"/>
                <a:chExt cx="514878" cy="451256"/>
              </a:xfrm>
            </p:grpSpPr>
            <p:sp>
              <p:nvSpPr>
                <p:cNvPr id="224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25" name="自研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自研</a:t>
                  </a:r>
                </a:p>
                <a:p>
                  <a:pPr algn="ctr"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边缘</a:t>
                  </a:r>
                </a:p>
              </p:txBody>
            </p:sp>
          </p:grpSp>
          <p:grpSp>
            <p:nvGrpSpPr>
              <p:cNvPr id="229" name="圆角矩形 39"/>
              <p:cNvGrpSpPr/>
              <p:nvPr/>
            </p:nvGrpSpPr>
            <p:grpSpPr>
              <a:xfrm>
                <a:off x="5872852" y="3024745"/>
                <a:ext cx="514879" cy="451258"/>
                <a:chOff x="0" y="0"/>
                <a:chExt cx="514878" cy="451256"/>
              </a:xfrm>
            </p:grpSpPr>
            <p:sp>
              <p:nvSpPr>
                <p:cNvPr id="227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28" name="厂商OMS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厂商OMS</a:t>
                  </a:r>
                </a:p>
              </p:txBody>
            </p:sp>
          </p:grpSp>
          <p:grpSp>
            <p:nvGrpSpPr>
              <p:cNvPr id="232" name="圆角矩形 40"/>
              <p:cNvGrpSpPr/>
              <p:nvPr/>
            </p:nvGrpSpPr>
            <p:grpSpPr>
              <a:xfrm>
                <a:off x="3504214" y="2851115"/>
                <a:ext cx="514879" cy="451258"/>
                <a:chOff x="0" y="0"/>
                <a:chExt cx="514878" cy="451256"/>
              </a:xfrm>
            </p:grpSpPr>
            <p:sp>
              <p:nvSpPr>
                <p:cNvPr id="230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1" name="厂商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</a:t>
                  </a:r>
                </a:p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调度</a:t>
                  </a:r>
                </a:p>
              </p:txBody>
            </p:sp>
          </p:grpSp>
          <p:grpSp>
            <p:nvGrpSpPr>
              <p:cNvPr id="235" name="圆角矩形 41"/>
              <p:cNvGrpSpPr/>
              <p:nvPr/>
            </p:nvGrpSpPr>
            <p:grpSpPr>
              <a:xfrm>
                <a:off x="4398682" y="2851115"/>
                <a:ext cx="514879" cy="451258"/>
                <a:chOff x="0" y="0"/>
                <a:chExt cx="514878" cy="451256"/>
              </a:xfrm>
            </p:grpSpPr>
            <p:sp>
              <p:nvSpPr>
                <p:cNvPr id="233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4" name="厂商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</a:t>
                  </a:r>
                </a:p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边缘</a:t>
                  </a:r>
                </a:p>
              </p:txBody>
            </p:sp>
          </p:grpSp>
          <p:grpSp>
            <p:nvGrpSpPr>
              <p:cNvPr id="238" name="圆角矩形 42"/>
              <p:cNvGrpSpPr/>
              <p:nvPr/>
            </p:nvGrpSpPr>
            <p:grpSpPr>
              <a:xfrm>
                <a:off x="3504214" y="3371904"/>
                <a:ext cx="514879" cy="451258"/>
                <a:chOff x="0" y="0"/>
                <a:chExt cx="514878" cy="451256"/>
              </a:xfrm>
            </p:grpSpPr>
            <p:sp>
              <p:nvSpPr>
                <p:cNvPr id="236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7" name="厂商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</a:t>
                  </a:r>
                </a:p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调度</a:t>
                  </a:r>
                </a:p>
              </p:txBody>
            </p:sp>
          </p:grpSp>
          <p:grpSp>
            <p:nvGrpSpPr>
              <p:cNvPr id="241" name="圆角矩形 43"/>
              <p:cNvGrpSpPr/>
              <p:nvPr/>
            </p:nvGrpSpPr>
            <p:grpSpPr>
              <a:xfrm>
                <a:off x="4396769" y="3371904"/>
                <a:ext cx="514879" cy="451258"/>
                <a:chOff x="0" y="0"/>
                <a:chExt cx="514878" cy="451256"/>
              </a:xfrm>
            </p:grpSpPr>
            <p:sp>
              <p:nvSpPr>
                <p:cNvPr id="239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0" name="厂商…"/>
                <p:cNvSpPr txBox="1"/>
                <p:nvPr/>
              </p:nvSpPr>
              <p:spPr>
                <a:xfrm>
                  <a:off x="22028" y="73227"/>
                  <a:ext cx="470822" cy="304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</a:t>
                  </a:r>
                </a:p>
                <a:p>
                  <a:pPr algn="ctr"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边缘</a:t>
                  </a:r>
                </a:p>
              </p:txBody>
            </p:sp>
          </p:grpSp>
          <p:grpSp>
            <p:nvGrpSpPr>
              <p:cNvPr id="244" name="圆角矩形 44"/>
              <p:cNvGrpSpPr/>
              <p:nvPr/>
            </p:nvGrpSpPr>
            <p:grpSpPr>
              <a:xfrm>
                <a:off x="6937109" y="2851115"/>
                <a:ext cx="514880" cy="451258"/>
                <a:chOff x="0" y="0"/>
                <a:chExt cx="514878" cy="451256"/>
              </a:xfrm>
            </p:grpSpPr>
            <p:sp>
              <p:nvSpPr>
                <p:cNvPr id="242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43" name="CRS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9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CRS</a:t>
                  </a:r>
                </a:p>
              </p:txBody>
            </p:sp>
          </p:grpSp>
          <p:sp>
            <p:nvSpPr>
              <p:cNvPr id="245" name="左中括号 45"/>
              <p:cNvSpPr/>
              <p:nvPr/>
            </p:nvSpPr>
            <p:spPr>
              <a:xfrm rot="5400000">
                <a:off x="2527240" y="2569293"/>
                <a:ext cx="51532" cy="859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52"/>
                      <a:pt x="0" y="21492"/>
                    </a:cubicBezTo>
                    <a:lnTo>
                      <a:pt x="0" y="108"/>
                    </a:lnTo>
                    <a:cubicBezTo>
                      <a:pt x="0" y="4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6" name="左中括号 46"/>
              <p:cNvSpPr/>
              <p:nvPr/>
            </p:nvSpPr>
            <p:spPr>
              <a:xfrm rot="10800000" flipH="1">
                <a:off x="3401064" y="2504070"/>
                <a:ext cx="125081" cy="104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03"/>
                      <a:pt x="0" y="21384"/>
                    </a:cubicBezTo>
                    <a:lnTo>
                      <a:pt x="0" y="216"/>
                    </a:lnTo>
                    <a:cubicBezTo>
                      <a:pt x="0" y="9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7" name="左中括号 47"/>
              <p:cNvSpPr/>
              <p:nvPr/>
            </p:nvSpPr>
            <p:spPr>
              <a:xfrm rot="10800000" flipH="1">
                <a:off x="4264756" y="2504070"/>
                <a:ext cx="97619" cy="104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24"/>
                      <a:pt x="0" y="21431"/>
                    </a:cubicBezTo>
                    <a:lnTo>
                      <a:pt x="0" y="169"/>
                    </a:lnTo>
                    <a:cubicBezTo>
                      <a:pt x="0" y="76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8" name="左中括号 48"/>
              <p:cNvSpPr/>
              <p:nvPr/>
            </p:nvSpPr>
            <p:spPr>
              <a:xfrm rot="10800000" flipH="1">
                <a:off x="5735537" y="2504071"/>
                <a:ext cx="96867" cy="798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02"/>
                      <a:pt x="0" y="21382"/>
                    </a:cubicBezTo>
                    <a:lnTo>
                      <a:pt x="0" y="218"/>
                    </a:lnTo>
                    <a:cubicBezTo>
                      <a:pt x="0" y="9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9" name="矩形 49"/>
              <p:cNvSpPr txBox="1"/>
              <p:nvPr/>
            </p:nvSpPr>
            <p:spPr>
              <a:xfrm>
                <a:off x="317541" y="376841"/>
                <a:ext cx="485141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0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业务层</a:t>
                </a:r>
              </a:p>
            </p:txBody>
          </p:sp>
          <p:sp>
            <p:nvSpPr>
              <p:cNvPr id="250" name="矩形 50"/>
              <p:cNvSpPr txBox="1"/>
              <p:nvPr/>
            </p:nvSpPr>
            <p:spPr>
              <a:xfrm>
                <a:off x="317541" y="1726676"/>
                <a:ext cx="485141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0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接口层</a:t>
                </a:r>
              </a:p>
            </p:txBody>
          </p:sp>
          <p:sp>
            <p:nvSpPr>
              <p:cNvPr id="251" name="矩形 51"/>
              <p:cNvSpPr txBox="1"/>
              <p:nvPr/>
            </p:nvSpPr>
            <p:spPr>
              <a:xfrm>
                <a:off x="317541" y="1065916"/>
                <a:ext cx="485141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0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能力层</a:t>
                </a:r>
              </a:p>
            </p:txBody>
          </p:sp>
          <p:grpSp>
            <p:nvGrpSpPr>
              <p:cNvPr id="254" name="圆角矩形 52"/>
              <p:cNvGrpSpPr/>
              <p:nvPr/>
            </p:nvGrpSpPr>
            <p:grpSpPr>
              <a:xfrm>
                <a:off x="6115293" y="283576"/>
                <a:ext cx="1441660" cy="360667"/>
                <a:chOff x="0" y="0"/>
                <a:chExt cx="1441658" cy="360666"/>
              </a:xfrm>
            </p:grpSpPr>
            <p:sp>
              <p:nvSpPr>
                <p:cNvPr id="252" name="Rounded Rectangle"/>
                <p:cNvSpPr/>
                <p:nvPr/>
              </p:nvSpPr>
              <p:spPr>
                <a:xfrm>
                  <a:off x="0" y="0"/>
                  <a:ext cx="1441659" cy="3606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53" name="运维管理"/>
                <p:cNvSpPr txBox="1"/>
                <p:nvPr/>
              </p:nvSpPr>
              <p:spPr>
                <a:xfrm>
                  <a:off x="17605" y="39362"/>
                  <a:ext cx="1406448" cy="281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1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运维管理</a:t>
                  </a:r>
                </a:p>
              </p:txBody>
            </p:sp>
          </p:grpSp>
          <p:grpSp>
            <p:nvGrpSpPr>
              <p:cNvPr id="257" name="圆角矩形 53"/>
              <p:cNvGrpSpPr/>
              <p:nvPr/>
            </p:nvGrpSpPr>
            <p:grpSpPr>
              <a:xfrm>
                <a:off x="979176" y="2520403"/>
                <a:ext cx="514879" cy="451258"/>
                <a:chOff x="0" y="0"/>
                <a:chExt cx="514878" cy="451256"/>
              </a:xfrm>
            </p:grpSpPr>
            <p:sp>
              <p:nvSpPr>
                <p:cNvPr id="255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56" name="异网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异网</a:t>
                  </a:r>
                </a:p>
              </p:txBody>
            </p:sp>
          </p:grpSp>
          <p:grpSp>
            <p:nvGrpSpPr>
              <p:cNvPr id="260" name="圆角矩形 54"/>
              <p:cNvGrpSpPr/>
              <p:nvPr/>
            </p:nvGrpSpPr>
            <p:grpSpPr>
              <a:xfrm>
                <a:off x="979176" y="3094908"/>
                <a:ext cx="514879" cy="451258"/>
                <a:chOff x="0" y="0"/>
                <a:chExt cx="514878" cy="451256"/>
              </a:xfrm>
            </p:grpSpPr>
            <p:sp>
              <p:nvSpPr>
                <p:cNvPr id="258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9" name="海外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ct val="150000"/>
                    </a:lnSpc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海外</a:t>
                  </a:r>
                </a:p>
              </p:txBody>
            </p:sp>
          </p:grpSp>
          <p:grpSp>
            <p:nvGrpSpPr>
              <p:cNvPr id="263" name="圆角矩形 55"/>
              <p:cNvGrpSpPr/>
              <p:nvPr/>
            </p:nvGrpSpPr>
            <p:grpSpPr>
              <a:xfrm>
                <a:off x="6937109" y="3371904"/>
                <a:ext cx="514880" cy="451258"/>
                <a:chOff x="0" y="0"/>
                <a:chExt cx="514878" cy="451256"/>
              </a:xfrm>
            </p:grpSpPr>
            <p:sp>
              <p:nvSpPr>
                <p:cNvPr id="261" name="Rounded Rectangle"/>
                <p:cNvSpPr/>
                <p:nvPr/>
              </p:nvSpPr>
              <p:spPr>
                <a:xfrm>
                  <a:off x="0" y="0"/>
                  <a:ext cx="514879" cy="45125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3175" cap="flat">
                  <a:solidFill>
                    <a:srgbClr val="D9D9D9"/>
                  </a:solidFill>
                  <a:prstDash val="dash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262" name="厂商OMC"/>
                <p:cNvSpPr txBox="1"/>
                <p:nvPr/>
              </p:nvSpPr>
              <p:spPr>
                <a:xfrm>
                  <a:off x="22028" y="149427"/>
                  <a:ext cx="47082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90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厂商OMC</a:t>
                  </a:r>
                </a:p>
              </p:txBody>
            </p:sp>
          </p:grpSp>
          <p:sp>
            <p:nvSpPr>
              <p:cNvPr id="264" name="左中括号 56"/>
              <p:cNvSpPr/>
              <p:nvPr/>
            </p:nvSpPr>
            <p:spPr>
              <a:xfrm rot="5400000">
                <a:off x="4964289" y="1827723"/>
                <a:ext cx="51532" cy="859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52"/>
                      <a:pt x="0" y="21492"/>
                    </a:cubicBezTo>
                    <a:lnTo>
                      <a:pt x="0" y="108"/>
                    </a:lnTo>
                    <a:cubicBezTo>
                      <a:pt x="0" y="4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65" name="左中括号 57"/>
              <p:cNvSpPr/>
              <p:nvPr/>
            </p:nvSpPr>
            <p:spPr>
              <a:xfrm rot="10800000" flipH="1">
                <a:off x="804920" y="2504070"/>
                <a:ext cx="125081" cy="104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03"/>
                      <a:pt x="0" y="21384"/>
                    </a:cubicBezTo>
                    <a:lnTo>
                      <a:pt x="0" y="216"/>
                    </a:lnTo>
                    <a:cubicBezTo>
                      <a:pt x="0" y="9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66" name="矩形 58"/>
              <p:cNvSpPr txBox="1"/>
              <p:nvPr/>
            </p:nvSpPr>
            <p:spPr>
              <a:xfrm>
                <a:off x="347857" y="2779640"/>
                <a:ext cx="395720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对接</a:t>
                </a:r>
              </a:p>
              <a:p>
                <a:pPr>
                  <a:defRPr sz="10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系统</a:t>
                </a:r>
              </a:p>
            </p:txBody>
          </p:sp>
          <p:sp>
            <p:nvSpPr>
              <p:cNvPr id="267" name="圆角矩形 4"/>
              <p:cNvSpPr/>
              <p:nvPr/>
            </p:nvSpPr>
            <p:spPr>
              <a:xfrm>
                <a:off x="0" y="3487970"/>
                <a:ext cx="137301" cy="104137"/>
              </a:xfrm>
              <a:prstGeom prst="roundRect">
                <a:avLst>
                  <a:gd name="adj" fmla="val 1493"/>
                </a:avLst>
              </a:prstGeom>
              <a:solidFill>
                <a:schemeClr val="accent1"/>
              </a:solidFill>
              <a:ln w="6350" cap="flat">
                <a:solidFill>
                  <a:srgbClr val="C3D69B"/>
                </a:solidFill>
                <a:prstDash val="sysDash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270504" indent="-270504" algn="ctr">
                  <a:defRPr sz="700" b="1">
                    <a:solidFill>
                      <a:srgbClr val="FFFFFF"/>
                    </a:solidFill>
                    <a:latin typeface="Microsoft YaHei UI"/>
                    <a:ea typeface="Microsoft YaHei UI"/>
                    <a:cs typeface="Microsoft YaHei UI"/>
                    <a:sym typeface="Microsoft YaHei UI"/>
                  </a:defRPr>
                </a:pPr>
                <a:endParaRPr/>
              </a:p>
            </p:txBody>
          </p:sp>
          <p:sp>
            <p:nvSpPr>
              <p:cNvPr id="268" name="矩形 60"/>
              <p:cNvSpPr txBox="1"/>
              <p:nvPr/>
            </p:nvSpPr>
            <p:spPr>
              <a:xfrm>
                <a:off x="134077" y="3374843"/>
                <a:ext cx="684167" cy="304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800"/>
                  </a:lnSpc>
                  <a:defRPr sz="700">
                    <a:solidFill>
                      <a:schemeClr val="accent5"/>
                    </a:solidFill>
                    <a:latin typeface="Microsoft YaHei UI"/>
                    <a:ea typeface="Microsoft YaHei UI"/>
                    <a:cs typeface="Microsoft YaHei UI"/>
                    <a:sym typeface="Microsoft YaHei UI"/>
                  </a:defRPr>
                </a:lvl1pPr>
              </a:lstStyle>
              <a:p>
                <a:r>
                  <a:t>杭研研发</a:t>
                </a:r>
              </a:p>
            </p:txBody>
          </p:sp>
          <p:sp>
            <p:nvSpPr>
              <p:cNvPr id="269" name="圆角矩形 4"/>
              <p:cNvSpPr/>
              <p:nvPr/>
            </p:nvSpPr>
            <p:spPr>
              <a:xfrm>
                <a:off x="5810" y="3693118"/>
                <a:ext cx="137302" cy="104137"/>
              </a:xfrm>
              <a:prstGeom prst="roundRect">
                <a:avLst>
                  <a:gd name="adj" fmla="val 1493"/>
                </a:avLst>
              </a:prstGeom>
              <a:solidFill>
                <a:srgbClr val="EBF1DE"/>
              </a:solidFill>
              <a:ln w="6350" cap="flat">
                <a:solidFill>
                  <a:srgbClr val="C3D69B"/>
                </a:solidFill>
                <a:prstDash val="sysDash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270504" indent="-270504" algn="ctr">
                  <a:defRPr sz="700" b="1">
                    <a:solidFill>
                      <a:srgbClr val="3D3229"/>
                    </a:solidFill>
                    <a:latin typeface="Microsoft YaHei UI"/>
                    <a:ea typeface="Microsoft YaHei UI"/>
                    <a:cs typeface="Microsoft YaHei UI"/>
                    <a:sym typeface="Microsoft YaHei UI"/>
                  </a:defRPr>
                </a:pPr>
                <a:endParaRPr/>
              </a:p>
            </p:txBody>
          </p:sp>
          <p:sp>
            <p:nvSpPr>
              <p:cNvPr id="270" name="矩形 62"/>
              <p:cNvSpPr txBox="1"/>
              <p:nvPr/>
            </p:nvSpPr>
            <p:spPr>
              <a:xfrm>
                <a:off x="146947" y="3569868"/>
                <a:ext cx="644673" cy="304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800"/>
                  </a:lnSpc>
                  <a:defRPr sz="700">
                    <a:latin typeface="Microsoft YaHei UI"/>
                    <a:ea typeface="Microsoft YaHei UI"/>
                    <a:cs typeface="Microsoft YaHei UI"/>
                    <a:sym typeface="Microsoft YaHei UI"/>
                  </a:defRPr>
                </a:lvl1pPr>
              </a:lstStyle>
              <a:p>
                <a:r>
                  <a:t>外部研发</a:t>
                </a:r>
              </a:p>
            </p:txBody>
          </p:sp>
          <p:sp>
            <p:nvSpPr>
              <p:cNvPr id="271" name="左中括号 63"/>
              <p:cNvSpPr/>
              <p:nvPr/>
            </p:nvSpPr>
            <p:spPr>
              <a:xfrm rot="10800000" flipH="1">
                <a:off x="6810314" y="2489282"/>
                <a:ext cx="125081" cy="1041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03"/>
                      <a:pt x="0" y="21384"/>
                    </a:cubicBezTo>
                    <a:lnTo>
                      <a:pt x="0" y="216"/>
                    </a:lnTo>
                    <a:cubicBezTo>
                      <a:pt x="0" y="9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grpSp>
            <p:nvGrpSpPr>
              <p:cNvPr id="274" name="圆角矩形 64"/>
              <p:cNvGrpSpPr/>
              <p:nvPr/>
            </p:nvGrpSpPr>
            <p:grpSpPr>
              <a:xfrm>
                <a:off x="930001" y="0"/>
                <a:ext cx="6659303" cy="1560129"/>
                <a:chOff x="0" y="0"/>
                <a:chExt cx="6659302" cy="1560128"/>
              </a:xfrm>
            </p:grpSpPr>
            <p:sp>
              <p:nvSpPr>
                <p:cNvPr id="272" name="Rounded Rectangle"/>
                <p:cNvSpPr/>
                <p:nvPr/>
              </p:nvSpPr>
              <p:spPr>
                <a:xfrm>
                  <a:off x="0" y="0"/>
                  <a:ext cx="6659303" cy="1560129"/>
                </a:xfrm>
                <a:prstGeom prst="roundRect">
                  <a:avLst>
                    <a:gd name="adj" fmla="val 13147"/>
                  </a:avLst>
                </a:prstGeom>
                <a:noFill/>
                <a:ln w="25400" cap="flat">
                  <a:solidFill>
                    <a:srgbClr val="3A5E8A"/>
                  </a:solidFill>
                  <a:prstDash val="sysDash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中国移动自有CDN业务统一门户"/>
                <p:cNvSpPr txBox="1"/>
                <p:nvPr/>
              </p:nvSpPr>
              <p:spPr>
                <a:xfrm>
                  <a:off x="60074" y="60075"/>
                  <a:ext cx="6539154" cy="281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 algn="ctr">
                    <a:defRPr sz="1100">
                      <a:solidFill>
                        <a:srgbClr val="254061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中国移动自有CDN业务统一门户</a:t>
                  </a:r>
                </a:p>
              </p:txBody>
            </p:sp>
          </p:grpSp>
        </p:grpSp>
        <p:grpSp>
          <p:nvGrpSpPr>
            <p:cNvPr id="278" name="圆角矩形 53"/>
            <p:cNvGrpSpPr/>
            <p:nvPr/>
          </p:nvGrpSpPr>
          <p:grpSpPr>
            <a:xfrm>
              <a:off x="1701432" y="2251822"/>
              <a:ext cx="1441660" cy="360667"/>
              <a:chOff x="0" y="0"/>
              <a:chExt cx="1441658" cy="360666"/>
            </a:xfrm>
          </p:grpSpPr>
          <p:sp>
            <p:nvSpPr>
              <p:cNvPr id="276" name="Rounded Rectangle"/>
              <p:cNvSpPr/>
              <p:nvPr/>
            </p:nvSpPr>
            <p:spPr>
              <a:xfrm>
                <a:off x="0" y="0"/>
                <a:ext cx="1441659" cy="36066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77" name="业务支撑 BSS"/>
              <p:cNvSpPr txBox="1"/>
              <p:nvPr/>
            </p:nvSpPr>
            <p:spPr>
              <a:xfrm>
                <a:off x="17605" y="39362"/>
                <a:ext cx="1406448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业务支撑 BSS </a:t>
                </a:r>
              </a:p>
            </p:txBody>
          </p:sp>
        </p:grpSp>
        <p:sp>
          <p:nvSpPr>
            <p:cNvPr id="279" name="直接箭头连接符 73"/>
            <p:cNvSpPr/>
            <p:nvPr/>
          </p:nvSpPr>
          <p:spPr>
            <a:xfrm>
              <a:off x="2412084" y="2612488"/>
              <a:ext cx="1" cy="298494"/>
            </a:xfrm>
            <a:prstGeom prst="line">
              <a:avLst/>
            </a:prstGeom>
            <a:noFill/>
            <a:ln w="9525" cap="flat">
              <a:solidFill>
                <a:srgbClr val="95B3D7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82" name="圆角矩形 36"/>
            <p:cNvGrpSpPr/>
            <p:nvPr/>
          </p:nvGrpSpPr>
          <p:grpSpPr>
            <a:xfrm>
              <a:off x="5112568" y="2836516"/>
              <a:ext cx="514879" cy="451258"/>
              <a:chOff x="0" y="0"/>
              <a:chExt cx="514878" cy="451256"/>
            </a:xfrm>
          </p:grpSpPr>
          <p:sp>
            <p:nvSpPr>
              <p:cNvPr id="280" name="Rounded Rectangle"/>
              <p:cNvSpPr/>
              <p:nvPr/>
            </p:nvSpPr>
            <p:spPr>
              <a:xfrm>
                <a:off x="0" y="0"/>
                <a:ext cx="514879" cy="45125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81" name="质量…"/>
              <p:cNvSpPr txBox="1"/>
              <p:nvPr/>
            </p:nvSpPr>
            <p:spPr>
              <a:xfrm>
                <a:off x="22028" y="73227"/>
                <a:ext cx="470822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质量</a:t>
                </a:r>
              </a:p>
              <a:p>
                <a:pPr algn="ctr">
                  <a:defRPr sz="9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拨测</a:t>
                </a:r>
              </a:p>
            </p:txBody>
          </p:sp>
        </p:grpSp>
        <p:grpSp>
          <p:nvGrpSpPr>
            <p:cNvPr id="285" name="圆角矩形 36"/>
            <p:cNvGrpSpPr/>
            <p:nvPr/>
          </p:nvGrpSpPr>
          <p:grpSpPr>
            <a:xfrm>
              <a:off x="5119380" y="3358206"/>
              <a:ext cx="514880" cy="451258"/>
              <a:chOff x="0" y="0"/>
              <a:chExt cx="514878" cy="451256"/>
            </a:xfrm>
          </p:grpSpPr>
          <p:sp>
            <p:nvSpPr>
              <p:cNvPr id="283" name="Rounded Rectangle"/>
              <p:cNvSpPr/>
              <p:nvPr/>
            </p:nvSpPr>
            <p:spPr>
              <a:xfrm>
                <a:off x="0" y="0"/>
                <a:ext cx="514879" cy="45125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84" name="信安…"/>
              <p:cNvSpPr txBox="1"/>
              <p:nvPr/>
            </p:nvSpPr>
            <p:spPr>
              <a:xfrm>
                <a:off x="22028" y="73227"/>
                <a:ext cx="470822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信安</a:t>
                </a:r>
              </a:p>
              <a:p>
                <a:pPr algn="ctr">
                  <a:defRPr sz="9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系统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标题 1"/>
          <p:cNvSpPr txBox="1">
            <a:spLocks noGrp="1"/>
          </p:cNvSpPr>
          <p:nvPr>
            <p:ph type="title"/>
          </p:nvPr>
        </p:nvSpPr>
        <p:spPr>
          <a:xfrm>
            <a:off x="142843" y="0"/>
            <a:ext cx="8229601" cy="64291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自研平面2018年建设方案-统一管理平面需求分析 </a:t>
            </a:r>
          </a:p>
        </p:txBody>
      </p:sp>
      <p:sp>
        <p:nvSpPr>
          <p:cNvPr id="289" name="需求背景：对接各CDN平面，实现跨平面的统一管理，从而实现对CDNi和客户的多平面服务能力…"/>
          <p:cNvSpPr txBox="1"/>
          <p:nvPr/>
        </p:nvSpPr>
        <p:spPr>
          <a:xfrm>
            <a:off x="278129" y="1197620"/>
            <a:ext cx="8587742" cy="446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171450" indent="-171450" defTabSz="457200">
              <a:defRPr sz="1400"/>
            </a:pPr>
            <a:r>
              <a:rPr dirty="0"/>
              <a:t>需求背景：对接各CDN平面，实现跨平面的统一管理，从而实现对CDNi和客户的多平面服务能力</a:t>
            </a:r>
          </a:p>
          <a:p>
            <a:pPr marL="171450" indent="-171450" defTabSz="457200">
              <a:defRPr sz="1400"/>
            </a:pPr>
            <a:endParaRPr dirty="0"/>
          </a:p>
          <a:p>
            <a:pPr marL="171450" indent="-171450" defTabSz="457200">
              <a:defRPr sz="1400"/>
            </a:pPr>
            <a:r>
              <a:rPr dirty="0"/>
              <a:t>建设要求：避免重复建设，避免烟囱式管理</a:t>
            </a:r>
          </a:p>
          <a:p>
            <a:pPr marL="171450" indent="-171450" defTabSz="457200">
              <a:defRPr sz="1400"/>
            </a:pPr>
            <a:endParaRPr dirty="0"/>
          </a:p>
          <a:p>
            <a:pPr marL="171450" indent="-171450" defTabSz="457200">
              <a:defRPr sz="1400"/>
            </a:pPr>
            <a:r>
              <a:rPr dirty="0"/>
              <a:t>现实约束：全网已经有多家CDN服务承载平面，多个CDN营销界面，一家日志统一汇总平面（CRS）</a:t>
            </a:r>
          </a:p>
          <a:p>
            <a:pPr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endParaRPr dirty="0"/>
          </a:p>
          <a:p>
            <a:pPr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endParaRPr dirty="0"/>
          </a:p>
          <a:p>
            <a:pPr marL="171450" indent="-171450" defTabSz="457200">
              <a:defRPr sz="1400"/>
            </a:pPr>
            <a:r>
              <a:rPr dirty="0"/>
              <a:t>用户类型：省公司用户、集团用户</a:t>
            </a:r>
          </a:p>
          <a:p>
            <a:pPr marL="171450" indent="-171450" defTabSz="457200">
              <a:defRPr sz="1400"/>
            </a:pPr>
            <a:endParaRPr dirty="0"/>
          </a:p>
          <a:p>
            <a:pPr marL="171450" indent="-171450" defTabSz="457200">
              <a:defRPr sz="1400"/>
            </a:pPr>
            <a:r>
              <a:rPr dirty="0"/>
              <a:t>用户需求：CDN业务的分发、运营、运维和流程管理需求，资源、节点的管理需求等</a:t>
            </a:r>
          </a:p>
          <a:p>
            <a:pPr marL="171450" indent="-171450" defTabSz="457200">
              <a:defRPr sz="1400"/>
            </a:pPr>
            <a:endParaRPr dirty="0"/>
          </a:p>
          <a:p>
            <a:pPr marL="171450" indent="-171450" defTabSz="457200">
              <a:defRPr sz="1400"/>
            </a:pPr>
            <a:r>
              <a:rPr dirty="0"/>
              <a:t>对接需求：对接各CDN服务承载平面（OMS），实现内容管理</a:t>
            </a:r>
          </a:p>
          <a:p>
            <a:pPr lvl="3" indent="685800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    对接日志汇总平面（CRS），实现数据汇总、日志管理</a:t>
            </a:r>
          </a:p>
          <a:p>
            <a:pPr lvl="4" indent="914400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对接各CDN营销界面（BOSS等），实现业务开通、业务计费管理 </a:t>
            </a:r>
            <a:endParaRPr sz="1600" dirty="0"/>
          </a:p>
          <a:p>
            <a:pPr defTabSz="457200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              </a:t>
            </a:r>
            <a:r>
              <a:rPr sz="1400" dirty="0"/>
              <a:t>汇总</a:t>
            </a:r>
            <a:r>
              <a:rPr sz="1400" dirty="0" smtClean="0"/>
              <a:t>各</a:t>
            </a:r>
            <a:r>
              <a:rPr lang="zh-CN" altLang="en-US" sz="1400" dirty="0" smtClean="0"/>
              <a:t>对接</a:t>
            </a:r>
            <a:r>
              <a:rPr sz="1400" dirty="0" smtClean="0"/>
              <a:t>平面</a:t>
            </a:r>
            <a:r>
              <a:rPr lang="zh-CN" altLang="en-US" sz="1400" dirty="0" smtClean="0"/>
              <a:t>的</a:t>
            </a:r>
            <a:r>
              <a:rPr sz="1400" dirty="0" smtClean="0"/>
              <a:t>信息</a:t>
            </a:r>
            <a:r>
              <a:rPr lang="zh-CN" altLang="en-US" sz="1400" dirty="0" smtClean="0"/>
              <a:t>，更新业务</a:t>
            </a:r>
            <a:r>
              <a:rPr sz="1400" dirty="0" smtClean="0"/>
              <a:t>进度</a:t>
            </a:r>
            <a:r>
              <a:rPr sz="1400" dirty="0"/>
              <a:t>状态</a:t>
            </a:r>
            <a:r>
              <a:rPr sz="1400" dirty="0" smtClean="0"/>
              <a:t>，</a:t>
            </a:r>
            <a:r>
              <a:rPr lang="zh-CN" altLang="en-US" sz="1400" dirty="0" smtClean="0"/>
              <a:t>完成</a:t>
            </a:r>
            <a:r>
              <a:rPr sz="1400" dirty="0" smtClean="0"/>
              <a:t>业务管理</a:t>
            </a:r>
            <a:endParaRPr lang="en-US" sz="1400" dirty="0" smtClean="0"/>
          </a:p>
          <a:p>
            <a:pPr defTabSz="457200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zh-CN" altLang="en-US" sz="1400" dirty="0" smtClean="0"/>
              <a:t>开发流程追踪、提醒、催办功能，实现</a:t>
            </a:r>
            <a:r>
              <a:rPr sz="1400" dirty="0" smtClean="0"/>
              <a:t>流程</a:t>
            </a:r>
            <a:r>
              <a:rPr sz="1400" dirty="0"/>
              <a:t>管理</a:t>
            </a:r>
          </a:p>
          <a:p>
            <a:pPr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endParaRPr sz="1400" dirty="0"/>
          </a:p>
          <a:p>
            <a:pPr lvl="1" indent="228600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endParaRPr sz="1400" dirty="0"/>
          </a:p>
          <a:p>
            <a:pPr marL="171450" indent="-171450" defTabSz="457200">
              <a:defRPr sz="1400"/>
            </a:pPr>
            <a:endParaRPr sz="1400" dirty="0"/>
          </a:p>
          <a:p>
            <a:pPr marL="171450" indent="-171450" defTabSz="457200">
              <a:defRPr sz="1400"/>
            </a:pPr>
            <a:r>
              <a:rPr dirty="0"/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Box 2"/>
          <p:cNvSpPr txBox="1">
            <a:spLocks noGrp="1"/>
          </p:cNvSpPr>
          <p:nvPr>
            <p:ph type="sldNum" sz="quarter" idx="4294967295"/>
          </p:nvPr>
        </p:nvSpPr>
        <p:spPr>
          <a:xfrm>
            <a:off x="8746294" y="5993614"/>
            <a:ext cx="193510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92" name="标题 1"/>
          <p:cNvSpPr txBox="1">
            <a:spLocks noGrp="1"/>
          </p:cNvSpPr>
          <p:nvPr>
            <p:ph type="title"/>
          </p:nvPr>
        </p:nvSpPr>
        <p:spPr>
          <a:xfrm>
            <a:off x="142843" y="0"/>
            <a:ext cx="8229601" cy="64291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统一管理平面 实现方案 一</a:t>
            </a:r>
          </a:p>
        </p:txBody>
      </p:sp>
      <p:grpSp>
        <p:nvGrpSpPr>
          <p:cNvPr id="295" name="矩形 12"/>
          <p:cNvGrpSpPr/>
          <p:nvPr/>
        </p:nvGrpSpPr>
        <p:grpSpPr>
          <a:xfrm>
            <a:off x="5756075" y="4086073"/>
            <a:ext cx="548489" cy="257314"/>
            <a:chOff x="0" y="0"/>
            <a:chExt cx="548488" cy="257313"/>
          </a:xfrm>
        </p:grpSpPr>
        <p:sp>
          <p:nvSpPr>
            <p:cNvPr id="293" name="Rounded Rectangle"/>
            <p:cNvSpPr/>
            <p:nvPr/>
          </p:nvSpPr>
          <p:spPr>
            <a:xfrm>
              <a:off x="-1" y="0"/>
              <a:ext cx="548490" cy="25731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40055">
                <a:lnSpc>
                  <a:spcPct val="90000"/>
                </a:lnSpc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94" name="自研"/>
            <p:cNvSpPr txBox="1"/>
            <p:nvPr/>
          </p:nvSpPr>
          <p:spPr>
            <a:xfrm>
              <a:off x="12561" y="39754"/>
              <a:ext cx="523366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40055">
                <a:lnSpc>
                  <a:spcPct val="90000"/>
                </a:lnSpc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自研</a:t>
              </a:r>
            </a:p>
          </p:txBody>
        </p:sp>
      </p:grpSp>
      <p:grpSp>
        <p:nvGrpSpPr>
          <p:cNvPr id="298" name="矩形 41"/>
          <p:cNvGrpSpPr/>
          <p:nvPr/>
        </p:nvGrpSpPr>
        <p:grpSpPr>
          <a:xfrm>
            <a:off x="6482927" y="4080107"/>
            <a:ext cx="530878" cy="269239"/>
            <a:chOff x="0" y="0"/>
            <a:chExt cx="530876" cy="269237"/>
          </a:xfrm>
        </p:grpSpPr>
        <p:sp>
          <p:nvSpPr>
            <p:cNvPr id="296" name="Rounded Rectangle"/>
            <p:cNvSpPr/>
            <p:nvPr/>
          </p:nvSpPr>
          <p:spPr>
            <a:xfrm>
              <a:off x="-1" y="21555"/>
              <a:ext cx="530878" cy="2261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97" name="外部"/>
            <p:cNvSpPr txBox="1"/>
            <p:nvPr/>
          </p:nvSpPr>
          <p:spPr>
            <a:xfrm>
              <a:off x="11039" y="0"/>
              <a:ext cx="508798" cy="269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外部</a:t>
              </a:r>
            </a:p>
          </p:txBody>
        </p:sp>
      </p:grpSp>
      <p:grpSp>
        <p:nvGrpSpPr>
          <p:cNvPr id="301" name="矩形 86"/>
          <p:cNvGrpSpPr/>
          <p:nvPr/>
        </p:nvGrpSpPr>
        <p:grpSpPr>
          <a:xfrm>
            <a:off x="6054406" y="1863252"/>
            <a:ext cx="824410" cy="304801"/>
            <a:chOff x="0" y="0"/>
            <a:chExt cx="824409" cy="304800"/>
          </a:xfrm>
        </p:grpSpPr>
        <p:sp>
          <p:nvSpPr>
            <p:cNvPr id="299" name="Rounded Rectangle"/>
            <p:cNvSpPr/>
            <p:nvPr/>
          </p:nvSpPr>
          <p:spPr>
            <a:xfrm>
              <a:off x="0" y="0"/>
              <a:ext cx="824410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0" name="告警平台"/>
            <p:cNvSpPr txBox="1"/>
            <p:nvPr/>
          </p:nvSpPr>
          <p:spPr>
            <a:xfrm>
              <a:off x="14878" y="12719"/>
              <a:ext cx="794652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告警平台</a:t>
              </a:r>
            </a:p>
          </p:txBody>
        </p:sp>
      </p:grpSp>
      <p:grpSp>
        <p:nvGrpSpPr>
          <p:cNvPr id="304" name="矩形 41"/>
          <p:cNvGrpSpPr/>
          <p:nvPr/>
        </p:nvGrpSpPr>
        <p:grpSpPr>
          <a:xfrm>
            <a:off x="4593954" y="1863252"/>
            <a:ext cx="773099" cy="304801"/>
            <a:chOff x="0" y="0"/>
            <a:chExt cx="773097" cy="304800"/>
          </a:xfrm>
        </p:grpSpPr>
        <p:sp>
          <p:nvSpPr>
            <p:cNvPr id="302" name="Rounded Rectangle"/>
            <p:cNvSpPr/>
            <p:nvPr/>
          </p:nvSpPr>
          <p:spPr>
            <a:xfrm>
              <a:off x="0" y="0"/>
              <a:ext cx="773098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03" name="BBOSS"/>
            <p:cNvSpPr txBox="1"/>
            <p:nvPr/>
          </p:nvSpPr>
          <p:spPr>
            <a:xfrm>
              <a:off x="14879" y="12719"/>
              <a:ext cx="743338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BBOSS</a:t>
              </a:r>
            </a:p>
          </p:txBody>
        </p:sp>
      </p:grpSp>
      <p:sp>
        <p:nvSpPr>
          <p:cNvPr id="305" name="直接连接符 101"/>
          <p:cNvSpPr/>
          <p:nvPr/>
        </p:nvSpPr>
        <p:spPr>
          <a:xfrm flipH="1">
            <a:off x="4160274" y="2255465"/>
            <a:ext cx="2150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6" name="直接连接符 101"/>
          <p:cNvSpPr/>
          <p:nvPr/>
        </p:nvSpPr>
        <p:spPr>
          <a:xfrm flipV="1">
            <a:off x="6529219" y="2238368"/>
            <a:ext cx="2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7" name="直接连接符 101"/>
          <p:cNvSpPr/>
          <p:nvPr/>
        </p:nvSpPr>
        <p:spPr>
          <a:xfrm flipH="1">
            <a:off x="2237574" y="2255465"/>
            <a:ext cx="2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10" name="矩形 6"/>
          <p:cNvGrpSpPr/>
          <p:nvPr/>
        </p:nvGrpSpPr>
        <p:grpSpPr>
          <a:xfrm>
            <a:off x="1850266" y="2706557"/>
            <a:ext cx="5314350" cy="924331"/>
            <a:chOff x="0" y="0"/>
            <a:chExt cx="5314348" cy="924330"/>
          </a:xfrm>
        </p:grpSpPr>
        <p:sp>
          <p:nvSpPr>
            <p:cNvPr id="308" name="Rounded Rectangle"/>
            <p:cNvSpPr/>
            <p:nvPr/>
          </p:nvSpPr>
          <p:spPr>
            <a:xfrm>
              <a:off x="0" y="4279"/>
              <a:ext cx="5314349" cy="920052"/>
            </a:xfrm>
            <a:prstGeom prst="roundRect">
              <a:avLst>
                <a:gd name="adj" fmla="val 16667"/>
              </a:avLst>
            </a:prstGeom>
            <a:solidFill>
              <a:srgbClr val="D7E4B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440055">
                <a:lnSpc>
                  <a:spcPct val="90000"/>
                </a:lnSpc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09" name="统一门户"/>
            <p:cNvSpPr txBox="1"/>
            <p:nvPr/>
          </p:nvSpPr>
          <p:spPr>
            <a:xfrm>
              <a:off x="42683" y="0"/>
              <a:ext cx="5190960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440055">
                <a:lnSpc>
                  <a:spcPct val="90000"/>
                </a:lnSpc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   统一门户</a:t>
              </a:r>
            </a:p>
          </p:txBody>
        </p:sp>
      </p:grpSp>
      <p:grpSp>
        <p:nvGrpSpPr>
          <p:cNvPr id="313" name="矩形 41"/>
          <p:cNvGrpSpPr/>
          <p:nvPr/>
        </p:nvGrpSpPr>
        <p:grpSpPr>
          <a:xfrm>
            <a:off x="3657124" y="1863252"/>
            <a:ext cx="773099" cy="304801"/>
            <a:chOff x="0" y="0"/>
            <a:chExt cx="773097" cy="304800"/>
          </a:xfrm>
        </p:grpSpPr>
        <p:sp>
          <p:nvSpPr>
            <p:cNvPr id="311" name="Rounded Rectangle"/>
            <p:cNvSpPr/>
            <p:nvPr/>
          </p:nvSpPr>
          <p:spPr>
            <a:xfrm>
              <a:off x="0" y="0"/>
              <a:ext cx="773098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12" name="政企云"/>
            <p:cNvSpPr txBox="1"/>
            <p:nvPr/>
          </p:nvSpPr>
          <p:spPr>
            <a:xfrm>
              <a:off x="14879" y="12719"/>
              <a:ext cx="743338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政企云</a:t>
              </a:r>
            </a:p>
          </p:txBody>
        </p:sp>
      </p:grpSp>
      <p:sp>
        <p:nvSpPr>
          <p:cNvPr id="314" name="直接连接符 101"/>
          <p:cNvSpPr/>
          <p:nvPr/>
        </p:nvSpPr>
        <p:spPr>
          <a:xfrm flipV="1">
            <a:off x="4668916" y="2255465"/>
            <a:ext cx="2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17" name="矩形 41"/>
          <p:cNvGrpSpPr/>
          <p:nvPr/>
        </p:nvGrpSpPr>
        <p:grpSpPr>
          <a:xfrm>
            <a:off x="4750650" y="3936123"/>
            <a:ext cx="508001" cy="300779"/>
            <a:chOff x="0" y="0"/>
            <a:chExt cx="508000" cy="300778"/>
          </a:xfrm>
        </p:grpSpPr>
        <p:sp>
          <p:nvSpPr>
            <p:cNvPr id="315" name="Rounded Rectangle"/>
            <p:cNvSpPr/>
            <p:nvPr/>
          </p:nvSpPr>
          <p:spPr>
            <a:xfrm>
              <a:off x="0" y="0"/>
              <a:ext cx="508000" cy="293574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16" name="CRS"/>
            <p:cNvSpPr txBox="1"/>
            <p:nvPr/>
          </p:nvSpPr>
          <p:spPr>
            <a:xfrm>
              <a:off x="10195" y="23600"/>
              <a:ext cx="465260" cy="277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CRS</a:t>
              </a:r>
            </a:p>
          </p:txBody>
        </p:sp>
      </p:grpSp>
      <p:grpSp>
        <p:nvGrpSpPr>
          <p:cNvPr id="320" name="矩形 41"/>
          <p:cNvGrpSpPr/>
          <p:nvPr/>
        </p:nvGrpSpPr>
        <p:grpSpPr>
          <a:xfrm>
            <a:off x="2046322" y="2881851"/>
            <a:ext cx="1050871" cy="699843"/>
            <a:chOff x="0" y="0"/>
            <a:chExt cx="1050869" cy="699841"/>
          </a:xfrm>
        </p:grpSpPr>
        <p:sp>
          <p:nvSpPr>
            <p:cNvPr id="318" name="Rounded Rectangle"/>
            <p:cNvSpPr/>
            <p:nvPr/>
          </p:nvSpPr>
          <p:spPr>
            <a:xfrm>
              <a:off x="0" y="-1"/>
              <a:ext cx="1050870" cy="69984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19" name="企业自服务"/>
            <p:cNvSpPr txBox="1"/>
            <p:nvPr/>
          </p:nvSpPr>
          <p:spPr>
            <a:xfrm>
              <a:off x="43967" y="202601"/>
              <a:ext cx="962935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企业自服务</a:t>
              </a:r>
            </a:p>
          </p:txBody>
        </p:sp>
      </p:grpSp>
      <p:grpSp>
        <p:nvGrpSpPr>
          <p:cNvPr id="323" name="矩形 41"/>
          <p:cNvGrpSpPr/>
          <p:nvPr/>
        </p:nvGrpSpPr>
        <p:grpSpPr>
          <a:xfrm>
            <a:off x="3853172" y="2882991"/>
            <a:ext cx="1124342" cy="698703"/>
            <a:chOff x="-91989" y="-1"/>
            <a:chExt cx="1124340" cy="698701"/>
          </a:xfrm>
        </p:grpSpPr>
        <p:sp>
          <p:nvSpPr>
            <p:cNvPr id="321" name="Rounded Rectangle"/>
            <p:cNvSpPr/>
            <p:nvPr/>
          </p:nvSpPr>
          <p:spPr>
            <a:xfrm>
              <a:off x="0" y="-1"/>
              <a:ext cx="979504" cy="6987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2" name="业务统一管理平台"/>
            <p:cNvSpPr txBox="1"/>
            <p:nvPr/>
          </p:nvSpPr>
          <p:spPr>
            <a:xfrm>
              <a:off x="-91989" y="118519"/>
              <a:ext cx="1124340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/>
                <a:t>统一管理</a:t>
              </a:r>
            </a:p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 smtClean="0"/>
                <a:t>（</a:t>
              </a:r>
              <a:r>
                <a:rPr dirty="0"/>
                <a:t>运营管理）</a:t>
              </a:r>
            </a:p>
          </p:txBody>
        </p:sp>
      </p:grpSp>
      <p:grpSp>
        <p:nvGrpSpPr>
          <p:cNvPr id="326" name="矩形 41"/>
          <p:cNvGrpSpPr/>
          <p:nvPr/>
        </p:nvGrpSpPr>
        <p:grpSpPr>
          <a:xfrm>
            <a:off x="5833495" y="2885850"/>
            <a:ext cx="1129075" cy="695843"/>
            <a:chOff x="0" y="0"/>
            <a:chExt cx="1129074" cy="695841"/>
          </a:xfrm>
        </p:grpSpPr>
        <p:sp>
          <p:nvSpPr>
            <p:cNvPr id="324" name="Rounded Rectangle"/>
            <p:cNvSpPr/>
            <p:nvPr/>
          </p:nvSpPr>
          <p:spPr>
            <a:xfrm>
              <a:off x="0" y="-1"/>
              <a:ext cx="1129075" cy="69584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5" name="运维管理"/>
            <p:cNvSpPr txBox="1"/>
            <p:nvPr/>
          </p:nvSpPr>
          <p:spPr>
            <a:xfrm>
              <a:off x="43772" y="200601"/>
              <a:ext cx="1041530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运维管理</a:t>
              </a:r>
            </a:p>
          </p:txBody>
        </p:sp>
      </p:grpSp>
      <p:grpSp>
        <p:nvGrpSpPr>
          <p:cNvPr id="329" name="矩形 86"/>
          <p:cNvGrpSpPr/>
          <p:nvPr/>
        </p:nvGrpSpPr>
        <p:grpSpPr>
          <a:xfrm>
            <a:off x="1944965" y="1863252"/>
            <a:ext cx="671118" cy="304801"/>
            <a:chOff x="0" y="0"/>
            <a:chExt cx="671116" cy="304800"/>
          </a:xfrm>
        </p:grpSpPr>
        <p:sp>
          <p:nvSpPr>
            <p:cNvPr id="327" name="Rounded Rectangle"/>
            <p:cNvSpPr/>
            <p:nvPr/>
          </p:nvSpPr>
          <p:spPr>
            <a:xfrm>
              <a:off x="0" y="0"/>
              <a:ext cx="671117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8" name="CDNi"/>
            <p:cNvSpPr txBox="1"/>
            <p:nvPr/>
          </p:nvSpPr>
          <p:spPr>
            <a:xfrm>
              <a:off x="14878" y="12719"/>
              <a:ext cx="641359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CDNi </a:t>
              </a:r>
            </a:p>
          </p:txBody>
        </p:sp>
      </p:grpSp>
      <p:sp>
        <p:nvSpPr>
          <p:cNvPr id="330" name="直接连接符 101"/>
          <p:cNvSpPr/>
          <p:nvPr/>
        </p:nvSpPr>
        <p:spPr>
          <a:xfrm flipH="1">
            <a:off x="3288160" y="3306621"/>
            <a:ext cx="540778" cy="2"/>
          </a:xfrm>
          <a:prstGeom prst="line">
            <a:avLst/>
          </a:prstGeom>
          <a:ln w="38100">
            <a:solidFill>
              <a:srgbClr val="77933C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1" name="直接连接符 101"/>
          <p:cNvSpPr/>
          <p:nvPr/>
        </p:nvSpPr>
        <p:spPr>
          <a:xfrm flipH="1">
            <a:off x="5113415" y="3320405"/>
            <a:ext cx="540778" cy="2"/>
          </a:xfrm>
          <a:prstGeom prst="line">
            <a:avLst/>
          </a:prstGeom>
          <a:ln w="38100">
            <a:solidFill>
              <a:srgbClr val="77933C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2" name="直接连接符 101"/>
          <p:cNvSpPr/>
          <p:nvPr/>
        </p:nvSpPr>
        <p:spPr>
          <a:xfrm flipH="1">
            <a:off x="4724468" y="3581695"/>
            <a:ext cx="2150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矩形 74"/>
          <p:cNvSpPr txBox="1"/>
          <p:nvPr/>
        </p:nvSpPr>
        <p:spPr>
          <a:xfrm>
            <a:off x="1464938" y="1153748"/>
            <a:ext cx="591399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08062">
              <a:lnSpc>
                <a:spcPct val="150000"/>
              </a:lnSpc>
              <a:spcBef>
                <a:spcPts val="600"/>
              </a:spcBef>
              <a:defRPr sz="1600">
                <a:solidFill>
                  <a:srgbClr val="558ED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实现方案 一 ：基于自研平面的运营管理平台，改造统一管理平台</a:t>
            </a:r>
          </a:p>
        </p:txBody>
      </p:sp>
      <p:sp>
        <p:nvSpPr>
          <p:cNvPr id="334" name="六角星 11"/>
          <p:cNvSpPr/>
          <p:nvPr/>
        </p:nvSpPr>
        <p:spPr>
          <a:xfrm>
            <a:off x="4651009" y="2924942"/>
            <a:ext cx="159482" cy="162036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F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335" name="六角星 77"/>
          <p:cNvSpPr/>
          <p:nvPr/>
        </p:nvSpPr>
        <p:spPr>
          <a:xfrm>
            <a:off x="1690404" y="4984589"/>
            <a:ext cx="140852" cy="146116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5A90D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336" name="矩形 78"/>
          <p:cNvSpPr txBox="1"/>
          <p:nvPr/>
        </p:nvSpPr>
        <p:spPr>
          <a:xfrm>
            <a:off x="1846179" y="4834552"/>
            <a:ext cx="411163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88FD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增加 业务开通管理：对接多业务销售界面和多业务承载平面</a:t>
            </a:r>
          </a:p>
        </p:txBody>
      </p:sp>
      <p:sp>
        <p:nvSpPr>
          <p:cNvPr id="337" name="六角星 79"/>
          <p:cNvSpPr/>
          <p:nvPr/>
        </p:nvSpPr>
        <p:spPr>
          <a:xfrm>
            <a:off x="1690403" y="5262901"/>
            <a:ext cx="140854" cy="146116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5A90D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338" name="矩形 80"/>
          <p:cNvSpPr txBox="1"/>
          <p:nvPr/>
        </p:nvSpPr>
        <p:spPr>
          <a:xfrm>
            <a:off x="1846179" y="5112863"/>
            <a:ext cx="578803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88FD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增加 业务流程追踪和管理：以工单实现多平面间的信息互通，增加进度状态变更通知</a:t>
            </a:r>
          </a:p>
        </p:txBody>
      </p:sp>
      <p:sp>
        <p:nvSpPr>
          <p:cNvPr id="339" name="六角星 83"/>
          <p:cNvSpPr/>
          <p:nvPr/>
        </p:nvSpPr>
        <p:spPr>
          <a:xfrm>
            <a:off x="1690404" y="5574678"/>
            <a:ext cx="140852" cy="146116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5A90D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340" name="矩形 80"/>
          <p:cNvSpPr txBox="1"/>
          <p:nvPr/>
        </p:nvSpPr>
        <p:spPr>
          <a:xfrm>
            <a:off x="1846179" y="5424642"/>
            <a:ext cx="6790317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88FD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重构  后向产品运营、CP管理、统计分析等模块界面，增加多平面的信息并按多平面的架构组织展现</a:t>
            </a:r>
          </a:p>
        </p:txBody>
      </p:sp>
      <p:sp>
        <p:nvSpPr>
          <p:cNvPr id="341" name="六角星 83"/>
          <p:cNvSpPr/>
          <p:nvPr/>
        </p:nvSpPr>
        <p:spPr>
          <a:xfrm>
            <a:off x="1690404" y="5905917"/>
            <a:ext cx="140852" cy="146117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5A90D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342" name="矩形 80"/>
          <p:cNvSpPr txBox="1"/>
          <p:nvPr/>
        </p:nvSpPr>
        <p:spPr>
          <a:xfrm>
            <a:off x="1846179" y="5755880"/>
            <a:ext cx="476632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88FD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重构  用户角色权限：支持按权限组灵活赋权，各权限组间资源不隔离</a:t>
            </a:r>
          </a:p>
        </p:txBody>
      </p:sp>
      <p:grpSp>
        <p:nvGrpSpPr>
          <p:cNvPr id="345" name="矩形 41"/>
          <p:cNvGrpSpPr/>
          <p:nvPr/>
        </p:nvGrpSpPr>
        <p:grpSpPr>
          <a:xfrm>
            <a:off x="3456949" y="3871061"/>
            <a:ext cx="508001" cy="459125"/>
            <a:chOff x="0" y="0"/>
            <a:chExt cx="507999" cy="459124"/>
          </a:xfrm>
        </p:grpSpPr>
        <p:sp>
          <p:nvSpPr>
            <p:cNvPr id="343" name="Rounded Rectangle"/>
            <p:cNvSpPr/>
            <p:nvPr/>
          </p:nvSpPr>
          <p:spPr>
            <a:xfrm>
              <a:off x="0" y="70562"/>
              <a:ext cx="505457" cy="28780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44" name="CRS"/>
            <p:cNvSpPr txBox="1"/>
            <p:nvPr/>
          </p:nvSpPr>
          <p:spPr>
            <a:xfrm>
              <a:off x="9993" y="0"/>
              <a:ext cx="498007" cy="459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OMS1</a:t>
              </a:r>
            </a:p>
          </p:txBody>
        </p:sp>
      </p:grpSp>
      <p:grpSp>
        <p:nvGrpSpPr>
          <p:cNvPr id="348" name="矩形 41"/>
          <p:cNvGrpSpPr/>
          <p:nvPr/>
        </p:nvGrpSpPr>
        <p:grpSpPr>
          <a:xfrm>
            <a:off x="4096744" y="3871061"/>
            <a:ext cx="508001" cy="459125"/>
            <a:chOff x="0" y="0"/>
            <a:chExt cx="507999" cy="459124"/>
          </a:xfrm>
        </p:grpSpPr>
        <p:sp>
          <p:nvSpPr>
            <p:cNvPr id="346" name="Rounded Rectangle"/>
            <p:cNvSpPr/>
            <p:nvPr/>
          </p:nvSpPr>
          <p:spPr>
            <a:xfrm>
              <a:off x="0" y="70562"/>
              <a:ext cx="505457" cy="28780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47" name="CRS"/>
            <p:cNvSpPr txBox="1"/>
            <p:nvPr/>
          </p:nvSpPr>
          <p:spPr>
            <a:xfrm>
              <a:off x="9993" y="0"/>
              <a:ext cx="498007" cy="459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OMS2</a:t>
              </a:r>
            </a:p>
          </p:txBody>
        </p:sp>
      </p:grpSp>
      <p:sp>
        <p:nvSpPr>
          <p:cNvPr id="349" name="直接连接符 101"/>
          <p:cNvSpPr/>
          <p:nvPr/>
        </p:nvSpPr>
        <p:spPr>
          <a:xfrm flipH="1">
            <a:off x="4346733" y="3581691"/>
            <a:ext cx="2150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Box 2"/>
          <p:cNvSpPr txBox="1">
            <a:spLocks noGrp="1"/>
          </p:cNvSpPr>
          <p:nvPr>
            <p:ph type="sldNum" sz="quarter" idx="4294967295"/>
          </p:nvPr>
        </p:nvSpPr>
        <p:spPr>
          <a:xfrm>
            <a:off x="8950487" y="6608763"/>
            <a:ext cx="193511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52" name="标题 1"/>
          <p:cNvSpPr txBox="1">
            <a:spLocks noGrp="1"/>
          </p:cNvSpPr>
          <p:nvPr>
            <p:ph type="title"/>
          </p:nvPr>
        </p:nvSpPr>
        <p:spPr>
          <a:xfrm>
            <a:off x="142843" y="0"/>
            <a:ext cx="8229601" cy="64291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统一管理平面 实现方案 二</a:t>
            </a:r>
          </a:p>
        </p:txBody>
      </p:sp>
      <p:sp>
        <p:nvSpPr>
          <p:cNvPr id="353" name="矩形 74"/>
          <p:cNvSpPr txBox="1"/>
          <p:nvPr/>
        </p:nvSpPr>
        <p:spPr>
          <a:xfrm>
            <a:off x="1767981" y="880230"/>
            <a:ext cx="550759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008062">
              <a:lnSpc>
                <a:spcPct val="150000"/>
              </a:lnSpc>
              <a:spcBef>
                <a:spcPts val="600"/>
              </a:spcBef>
              <a:defRPr sz="1600">
                <a:solidFill>
                  <a:srgbClr val="558ED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实现方案 二 ：增加统一业务管理模块，前端保持一站式展现</a:t>
            </a:r>
          </a:p>
        </p:txBody>
      </p:sp>
      <p:grpSp>
        <p:nvGrpSpPr>
          <p:cNvPr id="356" name="矩形 43"/>
          <p:cNvGrpSpPr/>
          <p:nvPr/>
        </p:nvGrpSpPr>
        <p:grpSpPr>
          <a:xfrm>
            <a:off x="2075653" y="2216367"/>
            <a:ext cx="4098515" cy="1924743"/>
            <a:chOff x="0" y="0"/>
            <a:chExt cx="4098514" cy="1924742"/>
          </a:xfrm>
        </p:grpSpPr>
        <p:sp>
          <p:nvSpPr>
            <p:cNvPr id="354" name="Rectangle"/>
            <p:cNvSpPr/>
            <p:nvPr/>
          </p:nvSpPr>
          <p:spPr>
            <a:xfrm>
              <a:off x="-1" y="-1"/>
              <a:ext cx="4098516" cy="1924744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4FA8D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55" name="CDN业务统一管理平台 主体架构（2018 v1.0）"/>
            <p:cNvSpPr txBox="1"/>
            <p:nvPr/>
          </p:nvSpPr>
          <p:spPr>
            <a:xfrm>
              <a:off x="111544" y="0"/>
              <a:ext cx="3915433" cy="294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4FA8D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统一门户（后向管理）</a:t>
              </a:r>
            </a:p>
          </p:txBody>
        </p:sp>
      </p:grpSp>
      <p:grpSp>
        <p:nvGrpSpPr>
          <p:cNvPr id="359" name="圆角矩形 47"/>
          <p:cNvGrpSpPr/>
          <p:nvPr/>
        </p:nvGrpSpPr>
        <p:grpSpPr>
          <a:xfrm>
            <a:off x="6670754" y="3088750"/>
            <a:ext cx="1889619" cy="1122531"/>
            <a:chOff x="0" y="0"/>
            <a:chExt cx="1889617" cy="1122530"/>
          </a:xfrm>
        </p:grpSpPr>
        <p:sp>
          <p:nvSpPr>
            <p:cNvPr id="357" name="Rounded Rectangle"/>
            <p:cNvSpPr/>
            <p:nvPr/>
          </p:nvSpPr>
          <p:spPr>
            <a:xfrm>
              <a:off x="0" y="0"/>
              <a:ext cx="1889618" cy="1122531"/>
            </a:xfrm>
            <a:prstGeom prst="roundRect">
              <a:avLst>
                <a:gd name="adj" fmla="val 3782"/>
              </a:avLst>
            </a:prstGeom>
            <a:noFill/>
            <a:ln w="12700" cap="flat">
              <a:solidFill>
                <a:srgbClr val="4FA8D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000">
                  <a:solidFill>
                    <a:srgbClr val="4FA8D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58" name="任务管理引擎"/>
            <p:cNvSpPr txBox="1"/>
            <p:nvPr/>
          </p:nvSpPr>
          <p:spPr>
            <a:xfrm>
              <a:off x="7169" y="12434"/>
              <a:ext cx="187528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000">
                  <a:solidFill>
                    <a:srgbClr val="4FA8D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业务管理模块</a:t>
              </a:r>
            </a:p>
          </p:txBody>
        </p:sp>
      </p:grpSp>
      <p:sp>
        <p:nvSpPr>
          <p:cNvPr id="360" name="矩形 52"/>
          <p:cNvSpPr/>
          <p:nvPr/>
        </p:nvSpPr>
        <p:spPr>
          <a:xfrm>
            <a:off x="2010997" y="2147911"/>
            <a:ext cx="4245805" cy="2056076"/>
          </a:xfrm>
          <a:prstGeom prst="rect">
            <a:avLst/>
          </a:prstGeom>
          <a:ln w="19050">
            <a:solidFill>
              <a:schemeClr val="accent1"/>
            </a:solidFill>
            <a:prstDash val="sysDot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363" name="矩形 68"/>
          <p:cNvGrpSpPr/>
          <p:nvPr/>
        </p:nvGrpSpPr>
        <p:grpSpPr>
          <a:xfrm>
            <a:off x="6740214" y="3350756"/>
            <a:ext cx="324040" cy="809955"/>
            <a:chOff x="0" y="0"/>
            <a:chExt cx="324039" cy="809954"/>
          </a:xfrm>
        </p:grpSpPr>
        <p:sp>
          <p:nvSpPr>
            <p:cNvPr id="361" name="Rectangle"/>
            <p:cNvSpPr/>
            <p:nvPr/>
          </p:nvSpPr>
          <p:spPr>
            <a:xfrm>
              <a:off x="-1" y="0"/>
              <a:ext cx="324041" cy="809955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62" name="任务定义"/>
            <p:cNvSpPr txBox="1"/>
            <p:nvPr/>
          </p:nvSpPr>
          <p:spPr>
            <a:xfrm>
              <a:off x="-1" y="3658"/>
              <a:ext cx="324041" cy="80263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受理</a:t>
              </a:r>
            </a:p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操作</a:t>
              </a:r>
            </a:p>
          </p:txBody>
        </p:sp>
      </p:grpSp>
      <p:grpSp>
        <p:nvGrpSpPr>
          <p:cNvPr id="366" name="矩形 78"/>
          <p:cNvGrpSpPr/>
          <p:nvPr/>
        </p:nvGrpSpPr>
        <p:grpSpPr>
          <a:xfrm>
            <a:off x="7214448" y="3350755"/>
            <a:ext cx="324039" cy="809956"/>
            <a:chOff x="0" y="0"/>
            <a:chExt cx="324037" cy="809955"/>
          </a:xfrm>
        </p:grpSpPr>
        <p:sp>
          <p:nvSpPr>
            <p:cNvPr id="364" name="Rectangle"/>
            <p:cNvSpPr/>
            <p:nvPr/>
          </p:nvSpPr>
          <p:spPr>
            <a:xfrm>
              <a:off x="0" y="-1"/>
              <a:ext cx="324038" cy="809957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65" name="流程可视化"/>
            <p:cNvSpPr txBox="1"/>
            <p:nvPr/>
          </p:nvSpPr>
          <p:spPr>
            <a:xfrm>
              <a:off x="0" y="3658"/>
              <a:ext cx="324038" cy="80263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状态查询</a:t>
              </a:r>
            </a:p>
          </p:txBody>
        </p:sp>
      </p:grpSp>
      <p:grpSp>
        <p:nvGrpSpPr>
          <p:cNvPr id="369" name="矩形 79"/>
          <p:cNvGrpSpPr/>
          <p:nvPr/>
        </p:nvGrpSpPr>
        <p:grpSpPr>
          <a:xfrm>
            <a:off x="7688681" y="3350756"/>
            <a:ext cx="324040" cy="809955"/>
            <a:chOff x="0" y="0"/>
            <a:chExt cx="324039" cy="809954"/>
          </a:xfrm>
        </p:grpSpPr>
        <p:sp>
          <p:nvSpPr>
            <p:cNvPr id="367" name="Rectangle"/>
            <p:cNvSpPr/>
            <p:nvPr/>
          </p:nvSpPr>
          <p:spPr>
            <a:xfrm>
              <a:off x="-1" y="0"/>
              <a:ext cx="324041" cy="809955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68" name="业务关联"/>
            <p:cNvSpPr txBox="1"/>
            <p:nvPr/>
          </p:nvSpPr>
          <p:spPr>
            <a:xfrm>
              <a:off x="-1" y="3658"/>
              <a:ext cx="324041" cy="80263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流程控制</a:t>
              </a:r>
            </a:p>
          </p:txBody>
        </p:sp>
      </p:grpSp>
      <p:grpSp>
        <p:nvGrpSpPr>
          <p:cNvPr id="372" name="矩形 80"/>
          <p:cNvGrpSpPr/>
          <p:nvPr/>
        </p:nvGrpSpPr>
        <p:grpSpPr>
          <a:xfrm>
            <a:off x="8162914" y="3350756"/>
            <a:ext cx="324040" cy="809955"/>
            <a:chOff x="0" y="0"/>
            <a:chExt cx="324039" cy="809954"/>
          </a:xfrm>
        </p:grpSpPr>
        <p:sp>
          <p:nvSpPr>
            <p:cNvPr id="370" name="Rectangle"/>
            <p:cNvSpPr/>
            <p:nvPr/>
          </p:nvSpPr>
          <p:spPr>
            <a:xfrm>
              <a:off x="-1" y="0"/>
              <a:ext cx="324041" cy="809955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71" name="任务归档"/>
            <p:cNvSpPr txBox="1"/>
            <p:nvPr/>
          </p:nvSpPr>
          <p:spPr>
            <a:xfrm>
              <a:off x="-1" y="3658"/>
              <a:ext cx="324041" cy="80263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数据查询</a:t>
              </a:r>
            </a:p>
          </p:txBody>
        </p:sp>
      </p:grpSp>
      <p:grpSp>
        <p:nvGrpSpPr>
          <p:cNvPr id="375" name="矩形 87"/>
          <p:cNvGrpSpPr/>
          <p:nvPr/>
        </p:nvGrpSpPr>
        <p:grpSpPr>
          <a:xfrm>
            <a:off x="866512" y="3255708"/>
            <a:ext cx="854953" cy="335954"/>
            <a:chOff x="0" y="0"/>
            <a:chExt cx="854951" cy="335953"/>
          </a:xfrm>
        </p:grpSpPr>
        <p:sp>
          <p:nvSpPr>
            <p:cNvPr id="373" name="Rectangle"/>
            <p:cNvSpPr/>
            <p:nvPr/>
          </p:nvSpPr>
          <p:spPr>
            <a:xfrm>
              <a:off x="0" y="-1"/>
              <a:ext cx="854952" cy="335955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300">
                  <a:solidFill>
                    <a:srgbClr val="4FA8D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74" name="集团用户"/>
            <p:cNvSpPr txBox="1"/>
            <p:nvPr/>
          </p:nvSpPr>
          <p:spPr>
            <a:xfrm>
              <a:off x="0" y="15198"/>
              <a:ext cx="854952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300">
                  <a:solidFill>
                    <a:srgbClr val="4FA8D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集团 各省</a:t>
              </a:r>
            </a:p>
          </p:txBody>
        </p:sp>
      </p:grpSp>
      <p:pic>
        <p:nvPicPr>
          <p:cNvPr id="376" name="图片 91" descr="图片 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230" y="2879130"/>
            <a:ext cx="358235" cy="358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图片 92" descr="图片 9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5447" y="2848960"/>
            <a:ext cx="358235" cy="3582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0" name="矩形 49"/>
          <p:cNvGrpSpPr/>
          <p:nvPr/>
        </p:nvGrpSpPr>
        <p:grpSpPr>
          <a:xfrm>
            <a:off x="4239893" y="2661737"/>
            <a:ext cx="637711" cy="530339"/>
            <a:chOff x="0" y="0"/>
            <a:chExt cx="637710" cy="530338"/>
          </a:xfrm>
        </p:grpSpPr>
        <p:sp>
          <p:nvSpPr>
            <p:cNvPr id="378" name="Rectangle"/>
            <p:cNvSpPr/>
            <p:nvPr/>
          </p:nvSpPr>
          <p:spPr>
            <a:xfrm>
              <a:off x="0" y="0"/>
              <a:ext cx="637711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79" name="运营数据"/>
            <p:cNvSpPr txBox="1"/>
            <p:nvPr/>
          </p:nvSpPr>
          <p:spPr>
            <a:xfrm>
              <a:off x="0" y="122925"/>
              <a:ext cx="637711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CP管理</a:t>
              </a:r>
            </a:p>
          </p:txBody>
        </p:sp>
      </p:grpSp>
      <p:grpSp>
        <p:nvGrpSpPr>
          <p:cNvPr id="383" name="矩形 49"/>
          <p:cNvGrpSpPr/>
          <p:nvPr/>
        </p:nvGrpSpPr>
        <p:grpSpPr>
          <a:xfrm>
            <a:off x="3307937" y="2661736"/>
            <a:ext cx="637711" cy="530340"/>
            <a:chOff x="0" y="0"/>
            <a:chExt cx="637710" cy="530338"/>
          </a:xfrm>
        </p:grpSpPr>
        <p:sp>
          <p:nvSpPr>
            <p:cNvPr id="381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82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产品管理</a:t>
              </a:r>
            </a:p>
          </p:txBody>
        </p:sp>
      </p:grpSp>
      <p:grpSp>
        <p:nvGrpSpPr>
          <p:cNvPr id="386" name="矩形 49"/>
          <p:cNvGrpSpPr/>
          <p:nvPr/>
        </p:nvGrpSpPr>
        <p:grpSpPr>
          <a:xfrm>
            <a:off x="5227627" y="2661736"/>
            <a:ext cx="637711" cy="530340"/>
            <a:chOff x="0" y="0"/>
            <a:chExt cx="637710" cy="530338"/>
          </a:xfrm>
        </p:grpSpPr>
        <p:sp>
          <p:nvSpPr>
            <p:cNvPr id="384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85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统计分析</a:t>
              </a:r>
            </a:p>
          </p:txBody>
        </p:sp>
      </p:grpSp>
      <p:grpSp>
        <p:nvGrpSpPr>
          <p:cNvPr id="389" name="矩形 49"/>
          <p:cNvGrpSpPr/>
          <p:nvPr/>
        </p:nvGrpSpPr>
        <p:grpSpPr>
          <a:xfrm>
            <a:off x="2424810" y="3356535"/>
            <a:ext cx="637711" cy="530340"/>
            <a:chOff x="0" y="0"/>
            <a:chExt cx="637710" cy="530338"/>
          </a:xfrm>
        </p:grpSpPr>
        <p:sp>
          <p:nvSpPr>
            <p:cNvPr id="387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88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内容管理</a:t>
              </a:r>
            </a:p>
          </p:txBody>
        </p:sp>
      </p:grpSp>
      <p:grpSp>
        <p:nvGrpSpPr>
          <p:cNvPr id="392" name="矩形 49"/>
          <p:cNvGrpSpPr/>
          <p:nvPr/>
        </p:nvGrpSpPr>
        <p:grpSpPr>
          <a:xfrm>
            <a:off x="3342528" y="3356535"/>
            <a:ext cx="637711" cy="530340"/>
            <a:chOff x="0" y="0"/>
            <a:chExt cx="637710" cy="530338"/>
          </a:xfrm>
        </p:grpSpPr>
        <p:sp>
          <p:nvSpPr>
            <p:cNvPr id="390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1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内容管理</a:t>
              </a:r>
            </a:p>
          </p:txBody>
        </p:sp>
      </p:grpSp>
      <p:grpSp>
        <p:nvGrpSpPr>
          <p:cNvPr id="395" name="矩形 49"/>
          <p:cNvGrpSpPr/>
          <p:nvPr/>
        </p:nvGrpSpPr>
        <p:grpSpPr>
          <a:xfrm>
            <a:off x="4249658" y="3356535"/>
            <a:ext cx="637711" cy="530340"/>
            <a:chOff x="0" y="0"/>
            <a:chExt cx="637710" cy="530338"/>
          </a:xfrm>
        </p:grpSpPr>
        <p:sp>
          <p:nvSpPr>
            <p:cNvPr id="393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4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监控告警</a:t>
              </a:r>
            </a:p>
          </p:txBody>
        </p:sp>
      </p:grpSp>
      <p:grpSp>
        <p:nvGrpSpPr>
          <p:cNvPr id="398" name="矩形 49"/>
          <p:cNvGrpSpPr/>
          <p:nvPr/>
        </p:nvGrpSpPr>
        <p:grpSpPr>
          <a:xfrm>
            <a:off x="5227627" y="3356535"/>
            <a:ext cx="637711" cy="530340"/>
            <a:chOff x="0" y="0"/>
            <a:chExt cx="637710" cy="530338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7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业务管理</a:t>
              </a:r>
            </a:p>
          </p:txBody>
        </p:sp>
      </p:grpSp>
      <p:grpSp>
        <p:nvGrpSpPr>
          <p:cNvPr id="401" name="矩形 49"/>
          <p:cNvGrpSpPr/>
          <p:nvPr/>
        </p:nvGrpSpPr>
        <p:grpSpPr>
          <a:xfrm>
            <a:off x="2424810" y="2661736"/>
            <a:ext cx="637711" cy="530340"/>
            <a:chOff x="0" y="0"/>
            <a:chExt cx="637710" cy="530338"/>
          </a:xfrm>
        </p:grpSpPr>
        <p:sp>
          <p:nvSpPr>
            <p:cNvPr id="399" name="Rectangle"/>
            <p:cNvSpPr/>
            <p:nvPr/>
          </p:nvSpPr>
          <p:spPr>
            <a:xfrm>
              <a:off x="-1" y="0"/>
              <a:ext cx="637712" cy="530339"/>
            </a:xfrm>
            <a:prstGeom prst="rect">
              <a:avLst/>
            </a:prstGeom>
            <a:solidFill>
              <a:srgbClr val="4FA8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00" name="运营数据"/>
            <p:cNvSpPr txBox="1"/>
            <p:nvPr/>
          </p:nvSpPr>
          <p:spPr>
            <a:xfrm>
              <a:off x="-1" y="122925"/>
              <a:ext cx="63771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产品管理</a:t>
              </a:r>
            </a:p>
          </p:txBody>
        </p:sp>
      </p:grpSp>
      <p:sp>
        <p:nvSpPr>
          <p:cNvPr id="402" name="直接连接符 101"/>
          <p:cNvSpPr/>
          <p:nvPr/>
        </p:nvSpPr>
        <p:spPr>
          <a:xfrm flipH="1">
            <a:off x="3062521" y="4023985"/>
            <a:ext cx="2150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3" name="直接连接符 101"/>
          <p:cNvSpPr/>
          <p:nvPr/>
        </p:nvSpPr>
        <p:spPr>
          <a:xfrm flipH="1">
            <a:off x="4649735" y="4023985"/>
            <a:ext cx="2149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4" name="TextBox 2"/>
          <p:cNvSpPr txBox="1"/>
          <p:nvPr/>
        </p:nvSpPr>
        <p:spPr>
          <a:xfrm>
            <a:off x="8746294" y="5993614"/>
            <a:ext cx="19351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7</a:t>
            </a:r>
          </a:p>
        </p:txBody>
      </p:sp>
      <p:sp>
        <p:nvSpPr>
          <p:cNvPr id="405" name="六角星 77"/>
          <p:cNvSpPr/>
          <p:nvPr/>
        </p:nvSpPr>
        <p:spPr>
          <a:xfrm>
            <a:off x="1762789" y="4963469"/>
            <a:ext cx="162642" cy="146116"/>
          </a:xfrm>
          <a:prstGeom prst="star4">
            <a:avLst>
              <a:gd name="adj" fmla="val 2886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06" name="矩形 78"/>
          <p:cNvSpPr txBox="1"/>
          <p:nvPr/>
        </p:nvSpPr>
        <p:spPr>
          <a:xfrm>
            <a:off x="1977024" y="5110936"/>
            <a:ext cx="48242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3A9D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业务管理作为</a:t>
            </a:r>
            <a:r>
              <a:rPr dirty="0" smtClean="0"/>
              <a:t>独立</a:t>
            </a:r>
            <a:r>
              <a:rPr lang="zh-CN" altLang="en-US" dirty="0" smtClean="0"/>
              <a:t>业务</a:t>
            </a:r>
            <a:r>
              <a:rPr dirty="0" smtClean="0"/>
              <a:t>模</a:t>
            </a:r>
            <a:r>
              <a:rPr dirty="0"/>
              <a:t>块</a:t>
            </a:r>
            <a:r>
              <a:rPr dirty="0" smtClean="0"/>
              <a:t>，</a:t>
            </a:r>
            <a:r>
              <a:rPr lang="zh-CN" altLang="en-US" dirty="0" smtClean="0"/>
              <a:t>统一</a:t>
            </a:r>
            <a:r>
              <a:rPr lang="en-US" altLang="zh-CN" dirty="0" err="1" smtClean="0"/>
              <a:t>Portal</a:t>
            </a:r>
            <a:r>
              <a:rPr dirty="0" err="1" smtClean="0"/>
              <a:t>入口</a:t>
            </a:r>
            <a:r>
              <a:rPr lang="zh-CN" altLang="en-US" dirty="0" smtClean="0"/>
              <a:t>（</a:t>
            </a:r>
            <a:r>
              <a:rPr dirty="0" smtClean="0"/>
              <a:t>整合BSS</a:t>
            </a:r>
            <a:r>
              <a:rPr lang="en-US" dirty="0" smtClean="0"/>
              <a:t> </a:t>
            </a:r>
            <a:r>
              <a:rPr lang="en-US" altLang="zh-CN" dirty="0" smtClean="0"/>
              <a:t>Portal</a:t>
            </a:r>
            <a:r>
              <a:rPr dirty="0" smtClean="0"/>
              <a:t>功能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407" name="六角星 79"/>
          <p:cNvSpPr/>
          <p:nvPr/>
        </p:nvSpPr>
        <p:spPr>
          <a:xfrm>
            <a:off x="1773683" y="5254597"/>
            <a:ext cx="140854" cy="146116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08" name="矩形 80"/>
          <p:cNvSpPr txBox="1"/>
          <p:nvPr/>
        </p:nvSpPr>
        <p:spPr>
          <a:xfrm>
            <a:off x="1970812" y="5723442"/>
            <a:ext cx="334963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3A9D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沿用 统一门户的各核心模块能力组件，共享接口</a:t>
            </a:r>
          </a:p>
        </p:txBody>
      </p:sp>
      <p:sp>
        <p:nvSpPr>
          <p:cNvPr id="409" name="六角星 83"/>
          <p:cNvSpPr/>
          <p:nvPr/>
        </p:nvSpPr>
        <p:spPr>
          <a:xfrm>
            <a:off x="1773684" y="5593948"/>
            <a:ext cx="140852" cy="146116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10" name="矩形 80"/>
          <p:cNvSpPr txBox="1"/>
          <p:nvPr/>
        </p:nvSpPr>
        <p:spPr>
          <a:xfrm>
            <a:off x="1970812" y="5450287"/>
            <a:ext cx="452373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3A9D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增加多平面的业务状态查询、数据和信息展示、流程追踪管理功能</a:t>
            </a:r>
          </a:p>
        </p:txBody>
      </p:sp>
      <p:sp>
        <p:nvSpPr>
          <p:cNvPr id="411" name="六角星 83"/>
          <p:cNvSpPr/>
          <p:nvPr/>
        </p:nvSpPr>
        <p:spPr>
          <a:xfrm>
            <a:off x="1773684" y="5867103"/>
            <a:ext cx="140852" cy="146116"/>
          </a:xfrm>
          <a:prstGeom prst="star6">
            <a:avLst>
              <a:gd name="adj" fmla="val 28868"/>
              <a:gd name="hf" fmla="val 11547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12" name="矩形 80"/>
          <p:cNvSpPr txBox="1"/>
          <p:nvPr/>
        </p:nvSpPr>
        <p:spPr>
          <a:xfrm>
            <a:off x="1977024" y="4819806"/>
            <a:ext cx="476632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08062">
              <a:lnSpc>
                <a:spcPct val="150000"/>
              </a:lnSpc>
              <a:spcBef>
                <a:spcPts val="600"/>
              </a:spcBef>
              <a:defRPr sz="1200">
                <a:solidFill>
                  <a:srgbClr val="53A9D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重构  用户角色权限：支持按权限组灵活赋权，各权限组间资源不隔离</a:t>
            </a:r>
          </a:p>
        </p:txBody>
      </p:sp>
      <p:grpSp>
        <p:nvGrpSpPr>
          <p:cNvPr id="415" name="矩形 41"/>
          <p:cNvGrpSpPr/>
          <p:nvPr/>
        </p:nvGrpSpPr>
        <p:grpSpPr>
          <a:xfrm>
            <a:off x="4396809" y="4427034"/>
            <a:ext cx="508001" cy="300780"/>
            <a:chOff x="0" y="0"/>
            <a:chExt cx="508000" cy="300778"/>
          </a:xfrm>
        </p:grpSpPr>
        <p:sp>
          <p:nvSpPr>
            <p:cNvPr id="413" name="Rounded Rectangle"/>
            <p:cNvSpPr/>
            <p:nvPr/>
          </p:nvSpPr>
          <p:spPr>
            <a:xfrm>
              <a:off x="0" y="0"/>
              <a:ext cx="508000" cy="293574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14" name="CRS"/>
            <p:cNvSpPr txBox="1"/>
            <p:nvPr/>
          </p:nvSpPr>
          <p:spPr>
            <a:xfrm>
              <a:off x="10195" y="23600"/>
              <a:ext cx="465260" cy="277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CRS</a:t>
              </a:r>
            </a:p>
          </p:txBody>
        </p:sp>
      </p:grpSp>
      <p:grpSp>
        <p:nvGrpSpPr>
          <p:cNvPr id="418" name="矩形 41"/>
          <p:cNvGrpSpPr/>
          <p:nvPr/>
        </p:nvGrpSpPr>
        <p:grpSpPr>
          <a:xfrm>
            <a:off x="2862318" y="4347862"/>
            <a:ext cx="508001" cy="459125"/>
            <a:chOff x="0" y="0"/>
            <a:chExt cx="507999" cy="459124"/>
          </a:xfrm>
        </p:grpSpPr>
        <p:sp>
          <p:nvSpPr>
            <p:cNvPr id="416" name="Rounded Rectangle"/>
            <p:cNvSpPr/>
            <p:nvPr/>
          </p:nvSpPr>
          <p:spPr>
            <a:xfrm>
              <a:off x="0" y="70562"/>
              <a:ext cx="505457" cy="28780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17" name="CRS"/>
            <p:cNvSpPr txBox="1"/>
            <p:nvPr/>
          </p:nvSpPr>
          <p:spPr>
            <a:xfrm>
              <a:off x="9993" y="0"/>
              <a:ext cx="498007" cy="459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OMS1</a:t>
              </a:r>
            </a:p>
          </p:txBody>
        </p:sp>
      </p:grpSp>
      <p:grpSp>
        <p:nvGrpSpPr>
          <p:cNvPr id="421" name="矩形 41"/>
          <p:cNvGrpSpPr/>
          <p:nvPr/>
        </p:nvGrpSpPr>
        <p:grpSpPr>
          <a:xfrm>
            <a:off x="3629564" y="4347862"/>
            <a:ext cx="508001" cy="459125"/>
            <a:chOff x="0" y="0"/>
            <a:chExt cx="507999" cy="459124"/>
          </a:xfrm>
        </p:grpSpPr>
        <p:sp>
          <p:nvSpPr>
            <p:cNvPr id="419" name="Rounded Rectangle"/>
            <p:cNvSpPr/>
            <p:nvPr/>
          </p:nvSpPr>
          <p:spPr>
            <a:xfrm>
              <a:off x="0" y="70562"/>
              <a:ext cx="505457" cy="28780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20" name="CRS"/>
            <p:cNvSpPr txBox="1"/>
            <p:nvPr/>
          </p:nvSpPr>
          <p:spPr>
            <a:xfrm>
              <a:off x="9993" y="0"/>
              <a:ext cx="498007" cy="459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0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OMS2</a:t>
              </a:r>
            </a:p>
          </p:txBody>
        </p:sp>
      </p:grpSp>
      <p:grpSp>
        <p:nvGrpSpPr>
          <p:cNvPr id="424" name="矩形 86"/>
          <p:cNvGrpSpPr/>
          <p:nvPr/>
        </p:nvGrpSpPr>
        <p:grpSpPr>
          <a:xfrm>
            <a:off x="5475325" y="1362365"/>
            <a:ext cx="824411" cy="304801"/>
            <a:chOff x="0" y="0"/>
            <a:chExt cx="824409" cy="304800"/>
          </a:xfrm>
        </p:grpSpPr>
        <p:sp>
          <p:nvSpPr>
            <p:cNvPr id="422" name="Rounded Rectangle"/>
            <p:cNvSpPr/>
            <p:nvPr/>
          </p:nvSpPr>
          <p:spPr>
            <a:xfrm>
              <a:off x="0" y="0"/>
              <a:ext cx="824410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3" name="告警平台"/>
            <p:cNvSpPr txBox="1"/>
            <p:nvPr/>
          </p:nvSpPr>
          <p:spPr>
            <a:xfrm>
              <a:off x="14878" y="12719"/>
              <a:ext cx="794652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告警平台</a:t>
              </a:r>
            </a:p>
          </p:txBody>
        </p:sp>
      </p:grpSp>
      <p:grpSp>
        <p:nvGrpSpPr>
          <p:cNvPr id="427" name="矩形 41"/>
          <p:cNvGrpSpPr/>
          <p:nvPr/>
        </p:nvGrpSpPr>
        <p:grpSpPr>
          <a:xfrm>
            <a:off x="4306974" y="1362365"/>
            <a:ext cx="773098" cy="304801"/>
            <a:chOff x="0" y="0"/>
            <a:chExt cx="773097" cy="304800"/>
          </a:xfrm>
        </p:grpSpPr>
        <p:sp>
          <p:nvSpPr>
            <p:cNvPr id="425" name="Rounded Rectangle"/>
            <p:cNvSpPr/>
            <p:nvPr/>
          </p:nvSpPr>
          <p:spPr>
            <a:xfrm>
              <a:off x="0" y="0"/>
              <a:ext cx="773098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26" name="BBOSS"/>
            <p:cNvSpPr txBox="1"/>
            <p:nvPr/>
          </p:nvSpPr>
          <p:spPr>
            <a:xfrm>
              <a:off x="14879" y="12719"/>
              <a:ext cx="743338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BBOSS</a:t>
              </a:r>
            </a:p>
          </p:txBody>
        </p:sp>
      </p:grpSp>
      <p:sp>
        <p:nvSpPr>
          <p:cNvPr id="428" name="直接连接符 101"/>
          <p:cNvSpPr/>
          <p:nvPr/>
        </p:nvSpPr>
        <p:spPr>
          <a:xfrm flipH="1">
            <a:off x="3873294" y="1762645"/>
            <a:ext cx="2150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9" name="直接连接符 101"/>
          <p:cNvSpPr/>
          <p:nvPr/>
        </p:nvSpPr>
        <p:spPr>
          <a:xfrm flipV="1">
            <a:off x="5887529" y="1762645"/>
            <a:ext cx="2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0" name="直接连接符 101"/>
          <p:cNvSpPr/>
          <p:nvPr/>
        </p:nvSpPr>
        <p:spPr>
          <a:xfrm flipH="1">
            <a:off x="2399943" y="1762645"/>
            <a:ext cx="2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33" name="矩形 41"/>
          <p:cNvGrpSpPr/>
          <p:nvPr/>
        </p:nvGrpSpPr>
        <p:grpSpPr>
          <a:xfrm>
            <a:off x="3370144" y="1362365"/>
            <a:ext cx="773098" cy="304801"/>
            <a:chOff x="0" y="0"/>
            <a:chExt cx="773097" cy="304800"/>
          </a:xfrm>
        </p:grpSpPr>
        <p:sp>
          <p:nvSpPr>
            <p:cNvPr id="431" name="Rounded Rectangle"/>
            <p:cNvSpPr/>
            <p:nvPr/>
          </p:nvSpPr>
          <p:spPr>
            <a:xfrm>
              <a:off x="0" y="0"/>
              <a:ext cx="773098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32" name="政企云"/>
            <p:cNvSpPr txBox="1"/>
            <p:nvPr/>
          </p:nvSpPr>
          <p:spPr>
            <a:xfrm>
              <a:off x="14879" y="12719"/>
              <a:ext cx="743338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政企云</a:t>
              </a:r>
            </a:p>
          </p:txBody>
        </p:sp>
      </p:grpSp>
      <p:sp>
        <p:nvSpPr>
          <p:cNvPr id="434" name="直接连接符 101"/>
          <p:cNvSpPr/>
          <p:nvPr/>
        </p:nvSpPr>
        <p:spPr>
          <a:xfrm flipV="1">
            <a:off x="4571999" y="1762645"/>
            <a:ext cx="2" cy="360002"/>
          </a:xfrm>
          <a:prstGeom prst="line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37" name="矩形 86"/>
          <p:cNvGrpSpPr/>
          <p:nvPr/>
        </p:nvGrpSpPr>
        <p:grpSpPr>
          <a:xfrm>
            <a:off x="2064385" y="1362365"/>
            <a:ext cx="671118" cy="304801"/>
            <a:chOff x="0" y="0"/>
            <a:chExt cx="671116" cy="304800"/>
          </a:xfrm>
        </p:grpSpPr>
        <p:sp>
          <p:nvSpPr>
            <p:cNvPr id="435" name="Rounded Rectangle"/>
            <p:cNvSpPr/>
            <p:nvPr/>
          </p:nvSpPr>
          <p:spPr>
            <a:xfrm>
              <a:off x="0" y="0"/>
              <a:ext cx="671117" cy="3048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36" name="CDNi"/>
            <p:cNvSpPr txBox="1"/>
            <p:nvPr/>
          </p:nvSpPr>
          <p:spPr>
            <a:xfrm>
              <a:off x="14878" y="12719"/>
              <a:ext cx="641359" cy="279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>
                  <a:solidFill>
                    <a:srgbClr val="3D32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CDNi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Box 1"/>
          <p:cNvSpPr txBox="1"/>
          <p:nvPr/>
        </p:nvSpPr>
        <p:spPr>
          <a:xfrm>
            <a:off x="2411758" y="2492896"/>
            <a:ext cx="3744916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谢 谢！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1126</Words>
  <Application>Microsoft Macintosh PowerPoint</Application>
  <PresentationFormat>全屏显示(4:3)</PresentationFormat>
  <Paragraphs>221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建设背景与需求分析</vt:lpstr>
      <vt:lpstr>建设背景与需求分析</vt:lpstr>
      <vt:lpstr>自研平面2018年建设方案</vt:lpstr>
      <vt:lpstr>自研平面2018年建设方案-统一管理平面需求分析 </vt:lpstr>
      <vt:lpstr>统一管理平面 实现方案 一</vt:lpstr>
      <vt:lpstr>统一管理平面 实现方案 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jingyu lin</cp:lastModifiedBy>
  <cp:revision>2</cp:revision>
  <dcterms:modified xsi:type="dcterms:W3CDTF">2018-04-16T09:20:57Z</dcterms:modified>
</cp:coreProperties>
</file>