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38"/>
  </p:notesMasterIdLst>
  <p:handoutMasterIdLst>
    <p:handoutMasterId r:id="rId39"/>
  </p:handoutMasterIdLst>
  <p:sldIdLst>
    <p:sldId id="420" r:id="rId4"/>
    <p:sldId id="459" r:id="rId5"/>
    <p:sldId id="460" r:id="rId6"/>
    <p:sldId id="478" r:id="rId7"/>
    <p:sldId id="480" r:id="rId8"/>
    <p:sldId id="479" r:id="rId9"/>
    <p:sldId id="481" r:id="rId10"/>
    <p:sldId id="461" r:id="rId11"/>
    <p:sldId id="492" r:id="rId12"/>
    <p:sldId id="462" r:id="rId13"/>
    <p:sldId id="463" r:id="rId14"/>
    <p:sldId id="464" r:id="rId15"/>
    <p:sldId id="465" r:id="rId16"/>
    <p:sldId id="473" r:id="rId17"/>
    <p:sldId id="472" r:id="rId18"/>
    <p:sldId id="471" r:id="rId19"/>
    <p:sldId id="483" r:id="rId20"/>
    <p:sldId id="470" r:id="rId21"/>
    <p:sldId id="484" r:id="rId22"/>
    <p:sldId id="493" r:id="rId23"/>
    <p:sldId id="485" r:id="rId24"/>
    <p:sldId id="486" r:id="rId25"/>
    <p:sldId id="487" r:id="rId26"/>
    <p:sldId id="488" r:id="rId27"/>
    <p:sldId id="489" r:id="rId28"/>
    <p:sldId id="490" r:id="rId29"/>
    <p:sldId id="491" r:id="rId30"/>
    <p:sldId id="494" r:id="rId31"/>
    <p:sldId id="469" r:id="rId32"/>
    <p:sldId id="468" r:id="rId33"/>
    <p:sldId id="467" r:id="rId34"/>
    <p:sldId id="466" r:id="rId35"/>
    <p:sldId id="474" r:id="rId36"/>
    <p:sldId id="426" r:id="rId37"/>
  </p:sldIdLst>
  <p:sldSz cx="9144000" cy="6858000" type="screen4x3"/>
  <p:notesSz cx="6858000" cy="9144000"/>
  <p:defaultTextStyle>
    <a:defPPr>
      <a:defRPr lang="zh-CN"/>
    </a:defPPr>
    <a:lvl1pPr algn="l" rtl="0" fontAlgn="base">
      <a:spcBef>
        <a:spcPct val="0"/>
      </a:spcBef>
      <a:spcAft>
        <a:spcPct val="0"/>
      </a:spcAft>
      <a:defRPr sz="1400" kern="1200">
        <a:solidFill>
          <a:schemeClr val="tx1"/>
        </a:solidFill>
        <a:latin typeface="Arial" charset="0"/>
        <a:ea typeface="宋体" charset="-122"/>
        <a:cs typeface="+mn-cs"/>
      </a:defRPr>
    </a:lvl1pPr>
    <a:lvl2pPr marL="457200" algn="l" rtl="0" fontAlgn="base">
      <a:spcBef>
        <a:spcPct val="0"/>
      </a:spcBef>
      <a:spcAft>
        <a:spcPct val="0"/>
      </a:spcAft>
      <a:defRPr sz="1400" kern="1200">
        <a:solidFill>
          <a:schemeClr val="tx1"/>
        </a:solidFill>
        <a:latin typeface="Arial" charset="0"/>
        <a:ea typeface="宋体" charset="-122"/>
        <a:cs typeface="+mn-cs"/>
      </a:defRPr>
    </a:lvl2pPr>
    <a:lvl3pPr marL="914400" algn="l" rtl="0" fontAlgn="base">
      <a:spcBef>
        <a:spcPct val="0"/>
      </a:spcBef>
      <a:spcAft>
        <a:spcPct val="0"/>
      </a:spcAft>
      <a:defRPr sz="1400" kern="1200">
        <a:solidFill>
          <a:schemeClr val="tx1"/>
        </a:solidFill>
        <a:latin typeface="Arial" charset="0"/>
        <a:ea typeface="宋体" charset="-122"/>
        <a:cs typeface="+mn-cs"/>
      </a:defRPr>
    </a:lvl3pPr>
    <a:lvl4pPr marL="1371600" algn="l" rtl="0" fontAlgn="base">
      <a:spcBef>
        <a:spcPct val="0"/>
      </a:spcBef>
      <a:spcAft>
        <a:spcPct val="0"/>
      </a:spcAft>
      <a:defRPr sz="1400" kern="1200">
        <a:solidFill>
          <a:schemeClr val="tx1"/>
        </a:solidFill>
        <a:latin typeface="Arial" charset="0"/>
        <a:ea typeface="宋体" charset="-122"/>
        <a:cs typeface="+mn-cs"/>
      </a:defRPr>
    </a:lvl4pPr>
    <a:lvl5pPr marL="1828800" algn="l" rtl="0" fontAlgn="base">
      <a:spcBef>
        <a:spcPct val="0"/>
      </a:spcBef>
      <a:spcAft>
        <a:spcPct val="0"/>
      </a:spcAft>
      <a:defRPr sz="1400" kern="1200">
        <a:solidFill>
          <a:schemeClr val="tx1"/>
        </a:solidFill>
        <a:latin typeface="Arial" charset="0"/>
        <a:ea typeface="宋体" charset="-122"/>
        <a:cs typeface="+mn-cs"/>
      </a:defRPr>
    </a:lvl5pPr>
    <a:lvl6pPr marL="2286000" algn="l" defTabSz="914400" rtl="0" eaLnBrk="1" latinLnBrk="0" hangingPunct="1">
      <a:defRPr sz="1400" kern="1200">
        <a:solidFill>
          <a:schemeClr val="tx1"/>
        </a:solidFill>
        <a:latin typeface="Arial" charset="0"/>
        <a:ea typeface="宋体" charset="-122"/>
        <a:cs typeface="+mn-cs"/>
      </a:defRPr>
    </a:lvl6pPr>
    <a:lvl7pPr marL="2743200" algn="l" defTabSz="914400" rtl="0" eaLnBrk="1" latinLnBrk="0" hangingPunct="1">
      <a:defRPr sz="1400" kern="1200">
        <a:solidFill>
          <a:schemeClr val="tx1"/>
        </a:solidFill>
        <a:latin typeface="Arial" charset="0"/>
        <a:ea typeface="宋体" charset="-122"/>
        <a:cs typeface="+mn-cs"/>
      </a:defRPr>
    </a:lvl7pPr>
    <a:lvl8pPr marL="3200400" algn="l" defTabSz="914400" rtl="0" eaLnBrk="1" latinLnBrk="0" hangingPunct="1">
      <a:defRPr sz="1400" kern="1200">
        <a:solidFill>
          <a:schemeClr val="tx1"/>
        </a:solidFill>
        <a:latin typeface="Arial" charset="0"/>
        <a:ea typeface="宋体" charset="-122"/>
        <a:cs typeface="+mn-cs"/>
      </a:defRPr>
    </a:lvl8pPr>
    <a:lvl9pPr marL="3657600" algn="l" defTabSz="914400" rtl="0" eaLnBrk="1" latinLnBrk="0" hangingPunct="1">
      <a:defRPr sz="14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696"/>
    <a:srgbClr val="F2DCDB"/>
    <a:srgbClr val="FF66CC"/>
    <a:srgbClr val="FF6699"/>
    <a:srgbClr val="FF99CC"/>
    <a:srgbClr val="B70992"/>
    <a:srgbClr val="EAEAE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49" autoAdjust="0"/>
    <p:restoredTop sz="93692" autoAdjust="0"/>
  </p:normalViewPr>
  <p:slideViewPr>
    <p:cSldViewPr>
      <p:cViewPr varScale="1">
        <p:scale>
          <a:sx n="70" d="100"/>
          <a:sy n="70" d="100"/>
        </p:scale>
        <p:origin x="141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332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437A5A-5ADC-4206-A445-9B43FF86A73E}" type="datetimeFigureOut">
              <a:rPr lang="zh-CN" altLang="en-US" smtClean="0"/>
              <a:t>2016/3/9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969214-119D-4536-A9C7-AA21E6ACE731}" type="slidenum">
              <a:rPr lang="zh-CN" altLang="en-US" smtClean="0"/>
              <a:t>‹#›</a:t>
            </a:fld>
            <a:endParaRPr lang="zh-CN" altLang="en-US"/>
          </a:p>
        </p:txBody>
      </p:sp>
    </p:spTree>
    <p:extLst>
      <p:ext uri="{BB962C8B-B14F-4D97-AF65-F5344CB8AC3E}">
        <p14:creationId xmlns:p14="http://schemas.microsoft.com/office/powerpoint/2010/main" val="11398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Arial" pitchFamily="34" charset="0"/>
                <a:ea typeface="宋体" pitchFamily="2" charset="-122"/>
              </a:defRPr>
            </a:lvl1pPr>
          </a:lstStyle>
          <a:p>
            <a:pPr>
              <a:defRPr/>
            </a:pPr>
            <a:fld id="{8F58F120-65F0-43C5-8526-24390DC1508A}" type="datetimeFigureOut">
              <a:rPr lang="zh-CN" altLang="en-US"/>
              <a:t>2016/3/9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Arial" pitchFamily="34" charset="0"/>
                <a:ea typeface="宋体" pitchFamily="2" charset="-122"/>
              </a:defRPr>
            </a:lvl1pPr>
          </a:lstStyle>
          <a:p>
            <a:pPr>
              <a:defRPr/>
            </a:pPr>
            <a:fld id="{70E9C0C4-B4D7-4953-9834-25CF5E75B6AB}" type="slidenum">
              <a:rPr lang="zh-CN" altLang="en-US"/>
              <a:t>‹#›</a:t>
            </a:fld>
            <a:endParaRPr lang="zh-CN" altLang="en-US"/>
          </a:p>
        </p:txBody>
      </p:sp>
    </p:spTree>
    <p:extLst>
      <p:ext uri="{BB962C8B-B14F-4D97-AF65-F5344CB8AC3E}">
        <p14:creationId xmlns:p14="http://schemas.microsoft.com/office/powerpoint/2010/main" val="1108175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7" descr="模板.jpg"/>
          <p:cNvPicPr>
            <a:picLocks noChangeAspect="1"/>
          </p:cNvPicPr>
          <p:nvPr userDrawn="1"/>
        </p:nvPicPr>
        <p:blipFill>
          <a:blip r:embed="rId2" cstate="print"/>
          <a:srcRect/>
          <a:stretch>
            <a:fillRect/>
          </a:stretch>
        </p:blipFill>
        <p:spPr bwMode="auto">
          <a:xfrm>
            <a:off x="0" y="6350"/>
            <a:ext cx="9144000" cy="68453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93AECFA9-C305-4EAE-988C-71D6DAA22394}" type="datetimeFigureOut">
              <a:rPr lang="zh-CN" altLang="en-US"/>
              <a:t>2016/3/9</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CFD46FE5-ADF1-44EE-BF49-CAB707397B3A}"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3553211-D639-4F73-BEA3-95F908EB01D9}" type="datetimeFigureOut">
              <a:rPr lang="zh-CN" altLang="en-US"/>
              <a:t>2016/3/9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D6CC893-F04C-496D-856A-0912B0E4A7F8}"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A40ED0C-F137-47F8-A363-DA7E29E875F2}" type="datetimeFigureOut">
              <a:rPr lang="zh-CN" altLang="en-US"/>
              <a:t>2016/3/9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443B89C-8807-4C8B-81DB-B9090EFED835}"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0D20566-1879-4A3D-8AF7-A6A1F66028C6}" type="datetime1">
              <a:rPr lang="zh-CN" altLang="en-US"/>
              <a:t>2016/3/9</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91F0B8FB-4863-4033-9915-8D25C48C795B}"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7242347-62AB-4623-BF6D-9004E2E16ABE}" type="datetime1">
              <a:rPr lang="zh-CN" altLang="en-US"/>
              <a:t>2016/3/9</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9D6746C8-E7EA-48ED-A150-FC2A7D150B4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1BE1B73-EEF6-4A35-9791-139535A70CBB}" type="datetime1">
              <a:rPr lang="zh-CN" altLang="en-US"/>
              <a:t>2016/3/9</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00510E30-DCF6-42C9-BC48-890F60CF5BE8}"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3E629E74-970C-4FFE-A502-F0BB3F2903DA}" type="datetime1">
              <a:rPr lang="zh-CN" altLang="en-US"/>
              <a:t>2016/3/9</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AD23BE31-7EFD-4235-BBB4-E7502CB4B049}"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12D4BCC9-FCB6-4E9B-9E45-C78A5E9C207B}" type="datetime1">
              <a:rPr lang="zh-CN" altLang="en-US"/>
              <a:t>2016/3/9</a:t>
            </a:fld>
            <a:endParaRPr lang="zh-CN" altLang="en-US" sz="1800">
              <a:solidFill>
                <a:srgbClr val="000000"/>
              </a:solidFill>
              <a:latin typeface="Arial" pitchFamily="34" charset="0"/>
              <a:ea typeface="宋体"/>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82DEEB20-7AC8-4A4A-BC73-B827A2118F85}"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6093805C-158C-4551-9D56-52649AAD7623}" type="datetime1">
              <a:rPr lang="zh-CN" altLang="en-US"/>
              <a:t>2016/3/9</a:t>
            </a:fld>
            <a:endParaRPr lang="zh-CN" altLang="en-US" sz="1800">
              <a:solidFill>
                <a:srgbClr val="000000"/>
              </a:solidFill>
              <a:latin typeface="Arial" pitchFamily="34" charset="0"/>
              <a:ea typeface="宋体"/>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B97867CA-8313-4CF3-980D-D24EAE810006}"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06D5EEF8-72D9-4244-85E1-18CA6523F988}" type="datetime1">
              <a:rPr lang="zh-CN" altLang="en-US"/>
              <a:t>2016/3/9</a:t>
            </a:fld>
            <a:endParaRPr lang="zh-CN" altLang="en-US" sz="1800">
              <a:solidFill>
                <a:srgbClr val="000000"/>
              </a:solidFill>
              <a:latin typeface="Arial" pitchFamily="34" charset="0"/>
              <a:ea typeface="宋体"/>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BD1CCE22-E067-4EAC-AC6F-E10AAAB7FE2F}"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C93F4CE9-E2E9-4494-8FAA-0FAAB0983D6C}" type="datetimeFigureOut">
              <a:rPr lang="zh-CN" altLang="en-US"/>
              <a:t>2016/3/9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FAE95EB-2F22-4FF0-998D-B8737541982D}"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702B34B8-4BC9-4603-AAA5-D7EEC17727ED}" type="datetime1">
              <a:rPr lang="zh-CN" altLang="en-US"/>
              <a:t>2016/3/9</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37E09BF8-3B96-4460-B214-40340D00532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4B2447E0-C3E7-496A-B478-72A5175419ED}" type="datetime1">
              <a:rPr lang="zh-CN" altLang="en-US"/>
              <a:t>2016/3/9</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ED39BD09-A6C9-4457-955A-3FB5F525D594}"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F7C389-D96F-47C0-9ED1-5F85CDDB58C2}" type="datetime1">
              <a:rPr lang="zh-CN" altLang="en-US"/>
              <a:t>2016/3/9</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449858F3-6BBF-484B-8716-141F132199C0}"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36C633F-FC71-4925-AE19-D36CF2EC6069}" type="datetime1">
              <a:rPr lang="zh-CN" altLang="en-US"/>
              <a:t>2016/3/9</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5010DE49-F50E-4613-A549-C1EB39DE667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5F702664-7BAB-42AF-891D-26CECFBC8CF1}" type="datetime1">
              <a:rPr lang="zh-CN" altLang="en-US"/>
              <a:t>2016/3/9</a:t>
            </a:fld>
            <a:endParaRPr lang="zh-CN" altLang="en-US" sz="1800">
              <a:solidFill>
                <a:srgbClr val="000000"/>
              </a:solidFill>
              <a:latin typeface="Arial" pitchFamily="34" charset="0"/>
              <a:ea typeface="宋体"/>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986D2288-5CE0-409E-823C-9FEFDAC3F3C4}"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C477F30-DE37-45DE-AFAE-AB5915E93325}" type="datetime1">
              <a:rPr lang="zh-CN" altLang="en-US"/>
              <a:t>2016/3/9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205D9F1A-B1A0-44D3-9AA7-C60445D41DB3}"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C1A65E9-B23C-4565-8526-18F166B64939}" type="datetime1">
              <a:rPr lang="zh-CN" altLang="en-US"/>
              <a:t>2016/3/9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5112986-AD43-4E7B-9574-9014153E046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4C99A9-D60C-47E0-9423-ADE76175F803}" type="datetime1">
              <a:rPr lang="zh-CN" altLang="en-US"/>
              <a:t>2016/3/9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304C7FC1-6716-49D6-9079-7241BC72F7EB}"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DE91655B-4033-4BF9-826C-4DC67097A7B8}" type="datetime1">
              <a:rPr lang="zh-CN" altLang="en-US"/>
              <a:t>2016/3/9</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51047718-DA98-40A0-8A45-2F8524BB4F8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390C3CA8-B6C5-4927-BB4A-CA1D7E6A7A7B}" type="datetime1">
              <a:rPr lang="zh-CN" altLang="en-US"/>
              <a:t>2016/3/9</a:t>
            </a:fld>
            <a:endParaRPr lang="zh-CN" altLang="en-US" sz="1800">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F8E6B5A9-F63E-4930-84E6-0A493D4DCEF4}"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AB9C9C37-793D-45F1-8023-C5ED9CB1B0C6}" type="datetimeFigureOut">
              <a:rPr lang="zh-CN" altLang="en-US"/>
              <a:t>2016/3/9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A86229E-892A-41ED-B262-8EF5F2D80F0D}" type="slidenum">
              <a:rPr lang="zh-CN" altLang="en-US"/>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EF00AF29-67B5-4A5C-920A-A0079CB2BC98}" type="datetime1">
              <a:rPr lang="zh-CN" altLang="en-US"/>
              <a:t>2016/3/9</a:t>
            </a:fld>
            <a:endParaRPr lang="zh-CN" altLang="en-US" sz="1800">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3B4E0869-24B1-4B0C-B49A-E5CC42F50BDD}"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069258A5-2B34-4172-898E-FB0F84BF72B0}" type="datetime1">
              <a:rPr lang="zh-CN" altLang="en-US"/>
              <a:t>2016/3/9</a:t>
            </a:fld>
            <a:endParaRPr lang="zh-CN" altLang="en-US" sz="1800">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5D64F238-D1FE-414B-A262-C78238F3C7D0}"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B1444CA3-6E08-4122-896A-5ECD066C783B}" type="datetime1">
              <a:rPr lang="zh-CN" altLang="en-US"/>
              <a:t>2016/3/9</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FBBB7499-934A-45FA-9E41-20CB27C7CD2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7A427472-45D7-4BA9-8405-EE39D089B9DD}" type="datetime1">
              <a:rPr lang="zh-CN" altLang="en-US"/>
              <a:t>2016/3/9</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D3F004A2-C48F-422E-96F1-4F38F2EFDA25}"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5D80649-AB7A-4B7E-A727-AC5E3BBA66BF}" type="datetime1">
              <a:rPr lang="zh-CN" altLang="en-US"/>
              <a:t>2016/3/9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C6B3F5B7-0399-41D7-8FD7-A5F9AD58836F}"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21FC5A2-6238-4823-AC0C-1F679C90AC2B}" type="datetime1">
              <a:rPr lang="zh-CN" altLang="en-US"/>
              <a:t>2016/3/9</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5EC6351-E809-48BB-97F4-CFD36D26B502}"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A0B60FE-B8CF-4583-8190-E01E476C258E}" type="datetimeFigureOut">
              <a:rPr lang="zh-CN" altLang="en-US"/>
              <a:t>2016/3/9</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7BB408EE-79C1-40D8-AA63-770FE62C748A}"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39911655-E4CF-4F71-A2BA-E9397C7866B1}" type="datetimeFigureOut">
              <a:rPr lang="zh-CN" altLang="en-US"/>
              <a:t>2016/3/9</a:t>
            </a:fld>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64CE57C-C6C8-4706-B9A1-A9EE9BB8ADE3}"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D963511-4F67-447B-B2FD-07EF9557CD5D}" type="datetimeFigureOut">
              <a:rPr lang="zh-CN" altLang="en-US"/>
              <a:t>2016/3/9</a:t>
            </a:fld>
            <a:endParaRPr lang="zh-CN" altLang="en-US"/>
          </a:p>
        </p:txBody>
      </p:sp>
      <p:sp>
        <p:nvSpPr>
          <p:cNvPr id="4"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5"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4643207-3F4E-4BF3-A5F3-B1F16B2D5844}"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97B7A4FA-94DB-4E60-B729-825064BEDEBA}" type="datetimeFigureOut">
              <a:rPr lang="zh-CN" altLang="en-US"/>
              <a:t>2016/3/9</a:t>
            </a:fld>
            <a:endParaRPr lang="zh-CN" altLang="en-US"/>
          </a:p>
        </p:txBody>
      </p:sp>
      <p:sp>
        <p:nvSpPr>
          <p:cNvPr id="3"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4"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85EE614C-4443-45A5-9DAF-31C6B9622056}"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0F1AE64-118D-4628-BF0D-0B5EF331D69A}" type="datetimeFigureOut">
              <a:rPr lang="zh-CN" altLang="en-US"/>
              <a:t>2016/3/9</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2766A68-7231-452D-AB44-D884BB58481C}"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6D610EC-D976-47E5-8CE8-B5FC88841C84}" type="datetimeFigureOut">
              <a:rPr lang="zh-CN" altLang="en-US"/>
              <a:t>2016/3/9</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F4017639-1F77-4207-97B6-D9A43CB99D29}"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3" name="直接连接符 2"/>
          <p:cNvCxnSpPr/>
          <p:nvPr/>
        </p:nvCxnSpPr>
        <p:spPr>
          <a:xfrm>
            <a:off x="0" y="692696"/>
            <a:ext cx="9144000" cy="0"/>
          </a:xfrm>
          <a:prstGeom prst="line">
            <a:avLst/>
          </a:prstGeom>
          <a:ln w="28575">
            <a:solidFill>
              <a:srgbClr val="FF33CC"/>
            </a:solidFill>
          </a:ln>
        </p:spPr>
        <p:style>
          <a:lnRef idx="1">
            <a:schemeClr val="accent2"/>
          </a:lnRef>
          <a:fillRef idx="0">
            <a:schemeClr val="accent2"/>
          </a:fillRef>
          <a:effectRef idx="0">
            <a:schemeClr val="accent2"/>
          </a:effectRef>
          <a:fontRef idx="minor">
            <a:schemeClr val="tx1"/>
          </a:fontRef>
        </p:style>
      </p:cxnSp>
      <p:pic>
        <p:nvPicPr>
          <p:cNvPr id="4" name="Picture 3"/>
          <p:cNvPicPr>
            <a:picLocks noChangeAspect="1" noChangeArrowheads="1"/>
          </p:cNvPicPr>
          <p:nvPr/>
        </p:nvPicPr>
        <p:blipFill>
          <a:blip r:embed="rId14" cstate="print"/>
          <a:srcRect/>
          <a:stretch>
            <a:fillRect/>
          </a:stretch>
        </p:blipFill>
        <p:spPr bwMode="auto">
          <a:xfrm flipV="1">
            <a:off x="64" y="6669360"/>
            <a:ext cx="9144000" cy="189658"/>
          </a:xfrm>
          <a:prstGeom prst="rect">
            <a:avLst/>
          </a:prstGeom>
          <a:solidFill>
            <a:srgbClr val="CC0066"/>
          </a:solidFill>
          <a:ln w="9525">
            <a:noFill/>
            <a:miter lim="800000"/>
            <a:headEnd/>
            <a:tailEnd/>
          </a:ln>
        </p:spPr>
      </p:pic>
      <p:pic>
        <p:nvPicPr>
          <p:cNvPr id="5" name="Picture 2"/>
          <p:cNvPicPr>
            <a:picLocks noChangeAspect="1" noChangeArrowheads="1"/>
          </p:cNvPicPr>
          <p:nvPr/>
        </p:nvPicPr>
        <p:blipFill>
          <a:blip r:embed="rId15" cstate="print"/>
          <a:srcRect/>
          <a:stretch>
            <a:fillRect/>
          </a:stretch>
        </p:blipFill>
        <p:spPr bwMode="auto">
          <a:xfrm>
            <a:off x="0" y="-3608"/>
            <a:ext cx="4139952" cy="669409"/>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kern="1200">
          <a:solidFill>
            <a:schemeClr val="tx1"/>
          </a:solidFill>
          <a:latin typeface="+mj-lt"/>
          <a:ea typeface="+mj-ea"/>
          <a:cs typeface="微软雅黑" charset="0"/>
        </a:defRPr>
      </a:lvl1pPr>
      <a:lvl2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2pPr>
      <a:lvl3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3pPr>
      <a:lvl4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4pPr>
      <a:lvl5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黑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黑体"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黑体"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黑体"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黑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fld id="{4BF3C44F-3560-470F-9DAE-6E6A548505AC}" type="datetime1">
              <a:rPr lang="zh-CN" altLang="en-US"/>
              <a:t>2016/3/9</a:t>
            </a:fld>
            <a:endParaRPr lang="zh-CN" altLang="en-US"/>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endParaRPr lang="zh-CN" altLang="zh-CN"/>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lgn="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fld id="{698C2478-DFA4-428B-8B4F-1B25C394BAE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wipe dir="d"/>
  </p:transition>
  <p:hf sldNum="0" hdr="0" ftr="0"/>
  <p:txStyles>
    <p:titleStyle>
      <a:lvl1pPr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4572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13716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18288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pitchFamily="34" charset="0"/>
              </a:rPr>
              <a:t>单击此处编辑母版标题样式</a:t>
            </a:r>
          </a:p>
        </p:txBody>
      </p:sp>
      <p:sp>
        <p:nvSpPr>
          <p:cNvPr id="2051"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2052"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a:buFont typeface="Arial" pitchFamily="34" charset="0"/>
              <a:buNone/>
              <a:defRPr sz="1200">
                <a:solidFill>
                  <a:srgbClr val="898989"/>
                </a:solidFill>
                <a:latin typeface="Arial" pitchFamily="34" charset="0"/>
                <a:ea typeface="宋体" pitchFamily="2" charset="-122"/>
              </a:defRPr>
            </a:lvl1pPr>
          </a:lstStyle>
          <a:p>
            <a:pPr>
              <a:defRPr/>
            </a:pPr>
            <a:fld id="{F9BF660D-1EA5-471A-8B52-BEC1B5948E18}" type="datetime1">
              <a:rPr lang="zh-CN" altLang="en-US"/>
              <a:t>2016/3/9</a:t>
            </a:fld>
            <a:endParaRPr lang="zh-CN" altLang="en-US"/>
          </a:p>
        </p:txBody>
      </p:sp>
      <p:sp>
        <p:nvSpPr>
          <p:cNvPr id="2053"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a:buFont typeface="Arial" pitchFamily="34" charset="0"/>
              <a:buNone/>
              <a:defRPr sz="1200">
                <a:solidFill>
                  <a:srgbClr val="898989"/>
                </a:solidFill>
                <a:latin typeface="Arial" pitchFamily="34" charset="0"/>
                <a:ea typeface="宋体" pitchFamily="2" charset="-122"/>
              </a:defRPr>
            </a:lvl1pPr>
          </a:lstStyle>
          <a:p>
            <a:pPr>
              <a:defRPr/>
            </a:pPr>
            <a:endParaRPr lang="zh-CN" altLang="zh-CN"/>
          </a:p>
        </p:txBody>
      </p:sp>
      <p:sp>
        <p:nvSpPr>
          <p:cNvPr id="2054"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lgn="r">
              <a:buFont typeface="Arial" pitchFamily="34" charset="0"/>
              <a:buNone/>
              <a:defRPr sz="1200">
                <a:solidFill>
                  <a:srgbClr val="898989"/>
                </a:solidFill>
                <a:latin typeface="Arial" pitchFamily="34" charset="0"/>
                <a:ea typeface="宋体" pitchFamily="2" charset="-122"/>
              </a:defRPr>
            </a:lvl1pPr>
          </a:lstStyle>
          <a:p>
            <a:pPr>
              <a:defRPr/>
            </a:pPr>
            <a:fld id="{02D5A916-CA4E-46B7-B517-1F5F861255A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wipe dir="d"/>
  </p:transition>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ReactiveX/RxJava/wiki%EF%BC%89%EF%BC%8C" TargetMode="Externa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5400000">
            <a:off x="3294080" y="-1593336"/>
            <a:ext cx="2592288" cy="9180576"/>
          </a:xfrm>
          <a:prstGeom prst="rect">
            <a:avLst/>
          </a:prstGeom>
          <a:gradFill flip="none" rotWithShape="1">
            <a:gsLst>
              <a:gs pos="0">
                <a:srgbClr val="FF3399">
                  <a:shade val="30000"/>
                  <a:satMod val="115000"/>
                </a:srgbClr>
              </a:gs>
              <a:gs pos="50000">
                <a:srgbClr val="FF3399">
                  <a:shade val="67500"/>
                  <a:satMod val="115000"/>
                </a:srgbClr>
              </a:gs>
              <a:gs pos="100000">
                <a:srgbClr val="FF33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anchor="ctr"/>
          <a:lstStyle/>
          <a:p>
            <a:pPr algn="ctr">
              <a:defRPr/>
            </a:pPr>
            <a:endParaRPr lang="zh-CN" altLang="en-US"/>
          </a:p>
        </p:txBody>
      </p:sp>
      <p:sp>
        <p:nvSpPr>
          <p:cNvPr id="20483" name="Text Box 6"/>
          <p:cNvSpPr txBox="1">
            <a:spLocks noChangeArrowheads="1"/>
          </p:cNvSpPr>
          <p:nvPr/>
        </p:nvSpPr>
        <p:spPr bwMode="auto">
          <a:xfrm>
            <a:off x="3851920" y="2492896"/>
            <a:ext cx="5292080" cy="1138761"/>
          </a:xfrm>
          <a:prstGeom prst="rect">
            <a:avLst/>
          </a:prstGeom>
          <a:noFill/>
          <a:ln w="9525">
            <a:noFill/>
            <a:miter lim="800000"/>
          </a:ln>
        </p:spPr>
        <p:txBody>
          <a:bodyPr wrap="square" lIns="91427" tIns="45714" rIns="91427" bIns="45714">
            <a:spAutoFit/>
          </a:bodyPr>
          <a:lstStyle/>
          <a:p>
            <a:r>
              <a:rPr lang="en-US" altLang="zh-CN" sz="3200" b="1" dirty="0" err="1" smtClean="0">
                <a:solidFill>
                  <a:schemeClr val="bg1"/>
                </a:solidFill>
                <a:latin typeface="微软雅黑" pitchFamily="34" charset="-122"/>
                <a:ea typeface="微软雅黑" pitchFamily="34" charset="-122"/>
                <a:sym typeface="+mn-ea"/>
              </a:rPr>
              <a:t>RxJava简介</a:t>
            </a:r>
            <a:endParaRPr lang="zh-CN" altLang="en-US" sz="3600" kern="1200" baseline="0" dirty="0">
              <a:latin typeface="Arial" charset="0"/>
              <a:ea typeface="宋体" charset="-122"/>
              <a:cs typeface="+mj-cs"/>
            </a:endParaRPr>
          </a:p>
          <a:p>
            <a:endParaRPr lang="en-US" altLang="zh-CN" sz="3600" b="1" dirty="0" smtClean="0">
              <a:solidFill>
                <a:schemeClr val="bg1"/>
              </a:solidFill>
              <a:latin typeface="微软雅黑" pitchFamily="34" charset="-122"/>
              <a:ea typeface="微软雅黑" pitchFamily="34" charset="-122"/>
            </a:endParaRPr>
          </a:p>
        </p:txBody>
      </p:sp>
      <p:pic>
        <p:nvPicPr>
          <p:cNvPr id="8" name="图片 7" descr="驴妈妈logo.png"/>
          <p:cNvPicPr>
            <a:picLocks noChangeAspect="1"/>
          </p:cNvPicPr>
          <p:nvPr/>
        </p:nvPicPr>
        <p:blipFill>
          <a:blip r:embed="rId2" cstate="email">
            <a:duotone>
              <a:schemeClr val="bg2">
                <a:shade val="45000"/>
                <a:satMod val="135000"/>
              </a:schemeClr>
              <a:prstClr val="white"/>
            </a:duotone>
            <a:lum bright="40000" contrast="40000"/>
          </a:blip>
          <a:srcRect/>
          <a:stretch>
            <a:fillRect/>
          </a:stretch>
        </p:blipFill>
        <p:spPr>
          <a:xfrm>
            <a:off x="587633" y="2564904"/>
            <a:ext cx="2558240" cy="796912"/>
          </a:xfrm>
          <a:prstGeom prst="rect">
            <a:avLst/>
          </a:prstGeom>
        </p:spPr>
      </p:pic>
      <p:sp>
        <p:nvSpPr>
          <p:cNvPr id="20485" name="TextBox 26"/>
          <p:cNvSpPr txBox="1">
            <a:spLocks noChangeArrowheads="1"/>
          </p:cNvSpPr>
          <p:nvPr/>
        </p:nvSpPr>
        <p:spPr bwMode="auto">
          <a:xfrm>
            <a:off x="6143637" y="6215092"/>
            <a:ext cx="2786050" cy="348801"/>
          </a:xfrm>
          <a:prstGeom prst="rect">
            <a:avLst/>
          </a:prstGeom>
          <a:noFill/>
          <a:ln w="9525">
            <a:noFill/>
            <a:miter lim="800000"/>
          </a:ln>
        </p:spPr>
        <p:txBody>
          <a:bodyPr wrap="square" lIns="91427" tIns="45714" rIns="91427" bIns="45714">
            <a:spAutoFit/>
          </a:bodyPr>
          <a:lstStyle/>
          <a:p>
            <a:pPr>
              <a:lnSpc>
                <a:spcPts val="2000"/>
              </a:lnSpc>
              <a:spcBef>
                <a:spcPts val="300"/>
              </a:spcBef>
              <a:spcAft>
                <a:spcPts val="300"/>
              </a:spcAft>
            </a:pPr>
            <a:r>
              <a:rPr lang="zh-CN" altLang="en-US" b="1" dirty="0">
                <a:solidFill>
                  <a:srgbClr val="FF3399"/>
                </a:solidFill>
                <a:latin typeface="微软雅黑" pitchFamily="34" charset="-122"/>
                <a:ea typeface="微软雅黑" pitchFamily="34" charset="-122"/>
              </a:rPr>
              <a:t>自助游天下，就找驴妈妈</a:t>
            </a:r>
          </a:p>
        </p:txBody>
      </p:sp>
      <p:sp>
        <p:nvSpPr>
          <p:cNvPr id="7" name="TextBox 3"/>
          <p:cNvSpPr txBox="1"/>
          <p:nvPr/>
        </p:nvSpPr>
        <p:spPr>
          <a:xfrm>
            <a:off x="6143637" y="5238485"/>
            <a:ext cx="23762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CC0066"/>
                </a:solidFill>
                <a:latin typeface="微软雅黑" pitchFamily="34" charset="-122"/>
                <a:ea typeface="微软雅黑" pitchFamily="34" charset="-122"/>
              </a:rPr>
              <a:t>介绍人</a:t>
            </a:r>
            <a:r>
              <a:rPr lang="en-US" altLang="zh-CN" sz="2400" b="1" dirty="0" smtClean="0">
                <a:solidFill>
                  <a:srgbClr val="CC0066"/>
                </a:solidFill>
                <a:latin typeface="微软雅黑" pitchFamily="34" charset="-122"/>
                <a:ea typeface="微软雅黑" pitchFamily="34" charset="-122"/>
              </a:rPr>
              <a:t>:</a:t>
            </a:r>
            <a:r>
              <a:rPr lang="zh-CN" altLang="en-US" sz="2400" b="1" dirty="0" smtClean="0">
                <a:solidFill>
                  <a:srgbClr val="CC0066"/>
                </a:solidFill>
                <a:latin typeface="微软雅黑" pitchFamily="34" charset="-122"/>
                <a:ea typeface="微软雅黑" pitchFamily="34" charset="-122"/>
              </a:rPr>
              <a:t> 颜廷庚</a:t>
            </a:r>
            <a:endParaRPr lang="zh-CN" altLang="en-US" sz="2400" b="1" dirty="0">
              <a:solidFill>
                <a:srgbClr val="CC0066"/>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229600" cy="4536504"/>
          </a:xfrm>
        </p:spPr>
        <p:txBody>
          <a:bodyPr/>
          <a:lstStyle/>
          <a:p>
            <a:endParaRPr lang="en-US" altLang="zh-CN" sz="2000" dirty="0" smtClean="0"/>
          </a:p>
          <a:p>
            <a:r>
              <a:rPr lang="en-US" altLang="zh-CN" sz="2000" dirty="0"/>
              <a:t>RP</a:t>
            </a:r>
            <a:r>
              <a:rPr lang="zh-CN" altLang="en-US" sz="2000" dirty="0"/>
              <a:t>的思路大概如下：你可以用包括</a:t>
            </a:r>
            <a:r>
              <a:rPr lang="en-US" altLang="zh-CN" sz="2000" dirty="0"/>
              <a:t>Click</a:t>
            </a:r>
            <a:r>
              <a:rPr lang="zh-CN" altLang="en-US" sz="2000" dirty="0"/>
              <a:t>和</a:t>
            </a:r>
            <a:r>
              <a:rPr lang="en-US" altLang="zh-CN" sz="2000" dirty="0"/>
              <a:t>Hover</a:t>
            </a:r>
            <a:r>
              <a:rPr lang="zh-CN" altLang="en-US" sz="2000" dirty="0"/>
              <a:t>事件在内的任何东西创建</a:t>
            </a:r>
            <a:r>
              <a:rPr lang="en-US" altLang="zh-CN" sz="2000" dirty="0"/>
              <a:t>Data stream</a:t>
            </a:r>
            <a:r>
              <a:rPr lang="zh-CN" altLang="en-US" sz="2000" dirty="0"/>
              <a:t>。</a:t>
            </a:r>
            <a:r>
              <a:rPr lang="en-US" altLang="zh-CN" sz="2000" dirty="0"/>
              <a:t>Stream</a:t>
            </a:r>
            <a:r>
              <a:rPr lang="zh-CN" altLang="en-US" sz="2000" dirty="0"/>
              <a:t>廉价且常见，任何东西都可以是一个</a:t>
            </a:r>
            <a:r>
              <a:rPr lang="en-US" altLang="zh-CN" sz="2000" dirty="0"/>
              <a:t>Stream</a:t>
            </a:r>
            <a:r>
              <a:rPr lang="zh-CN" altLang="en-US" sz="2000" dirty="0"/>
              <a:t>：变量、用户输入、属性、</a:t>
            </a:r>
            <a:r>
              <a:rPr lang="en-US" altLang="zh-CN" sz="2000" dirty="0"/>
              <a:t>Cache</a:t>
            </a:r>
            <a:r>
              <a:rPr lang="zh-CN" altLang="en-US" sz="2000" dirty="0"/>
              <a:t>、数据结构等等。</a:t>
            </a:r>
            <a:endParaRPr lang="en-US" altLang="zh-CN" sz="2000" dirty="0"/>
          </a:p>
          <a:p>
            <a:endParaRPr lang="en-US" altLang="zh-CN" sz="2000" dirty="0"/>
          </a:p>
          <a:p>
            <a:pPr marL="0" indent="0" algn="ctr">
              <a:buNone/>
            </a:pPr>
            <a:r>
              <a:rPr lang="zh-CN" altLang="en-US" sz="3600" dirty="0">
                <a:solidFill>
                  <a:srgbClr val="FF0000"/>
                </a:solidFill>
              </a:rPr>
              <a:t>一切皆可是数据流</a:t>
            </a:r>
            <a:r>
              <a:rPr lang="en-US" altLang="zh-CN" sz="3600" dirty="0">
                <a:solidFill>
                  <a:srgbClr val="FF0000"/>
                </a:solidFill>
              </a:rPr>
              <a:t>(Stream)</a:t>
            </a:r>
            <a:endParaRPr lang="zh-CN" altLang="en-US" sz="3600" dirty="0">
              <a:solidFill>
                <a:srgbClr val="FF0000"/>
              </a:solidFill>
            </a:endParaRPr>
          </a:p>
          <a:p>
            <a:endParaRPr lang="zh-CN" altLang="en-US" sz="20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83814612"/>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677317"/>
          </a:xfrm>
        </p:spPr>
        <p:txBody>
          <a:bodyPr/>
          <a:lstStyle/>
          <a:p>
            <a:r>
              <a:rPr lang="en-US" altLang="zh-CN" sz="2800" dirty="0" err="1" smtClean="0"/>
              <a:t>RxJava</a:t>
            </a:r>
            <a:r>
              <a:rPr lang="zh-CN" altLang="en-US" sz="2800" dirty="0"/>
              <a:t>与传统的</a:t>
            </a:r>
            <a:r>
              <a:rPr lang="en-US" altLang="zh-CN" sz="2800" dirty="0"/>
              <a:t>Java</a:t>
            </a:r>
            <a:r>
              <a:rPr lang="zh-CN" altLang="en-US" sz="2800" dirty="0"/>
              <a:t>的</a:t>
            </a:r>
            <a:r>
              <a:rPr lang="zh-CN" altLang="en-US" sz="2800" dirty="0" smtClean="0"/>
              <a:t>不同</a:t>
            </a:r>
            <a:endParaRPr lang="zh-CN" altLang="en-US" sz="2800" dirty="0"/>
          </a:p>
        </p:txBody>
      </p:sp>
      <p:sp>
        <p:nvSpPr>
          <p:cNvPr id="3" name="内容占位符 2"/>
          <p:cNvSpPr>
            <a:spLocks noGrp="1"/>
          </p:cNvSpPr>
          <p:nvPr>
            <p:ph idx="1"/>
          </p:nvPr>
        </p:nvSpPr>
        <p:spPr/>
        <p:txBody>
          <a:bodyPr/>
          <a:lstStyle/>
          <a:p>
            <a:r>
              <a:rPr lang="zh-CN" altLang="en-US" sz="2400" dirty="0" smtClean="0"/>
              <a:t>在</a:t>
            </a:r>
            <a:r>
              <a:rPr lang="en-US" altLang="zh-CN" sz="2400" dirty="0"/>
              <a:t>Rx</a:t>
            </a:r>
            <a:r>
              <a:rPr lang="zh-CN" altLang="en-US" sz="2400" dirty="0"/>
              <a:t>中，开发者用</a:t>
            </a:r>
            <a:r>
              <a:rPr lang="en-US" altLang="zh-CN" sz="2400" dirty="0"/>
              <a:t>Observables</a:t>
            </a:r>
            <a:r>
              <a:rPr lang="zh-CN" altLang="en-US" sz="2400" dirty="0"/>
              <a:t>模拟可被观察的异步数据流，从纯</a:t>
            </a:r>
            <a:r>
              <a:rPr lang="en-US" altLang="zh-CN" sz="2400" dirty="0"/>
              <a:t>Java</a:t>
            </a:r>
            <a:r>
              <a:rPr lang="zh-CN" altLang="en-US" sz="2400" dirty="0"/>
              <a:t>的观点看，</a:t>
            </a:r>
            <a:r>
              <a:rPr lang="en-US" altLang="zh-CN" sz="2400" dirty="0" err="1"/>
              <a:t>RxJava</a:t>
            </a:r>
            <a:r>
              <a:rPr lang="zh-CN" altLang="en-US" sz="2400" dirty="0"/>
              <a:t>的</a:t>
            </a:r>
            <a:r>
              <a:rPr lang="en-US" altLang="zh-CN" sz="2400" dirty="0"/>
              <a:t>Observable</a:t>
            </a:r>
            <a:r>
              <a:rPr lang="zh-CN" altLang="en-US" sz="2400" dirty="0"/>
              <a:t>类源自于经典的 </a:t>
            </a:r>
            <a:r>
              <a:rPr lang="en-US" altLang="zh-CN" sz="2400" dirty="0"/>
              <a:t>Gang Of Four </a:t>
            </a:r>
            <a:r>
              <a:rPr lang="zh-CN" altLang="en-US" sz="2400" dirty="0"/>
              <a:t>的观察者模式</a:t>
            </a:r>
            <a:r>
              <a:rPr lang="zh-CN" altLang="en-US" sz="2400" dirty="0" smtClean="0"/>
              <a:t>。</a:t>
            </a:r>
            <a:endParaRPr lang="zh-CN" altLang="en-US" sz="2400" dirty="0"/>
          </a:p>
          <a:p>
            <a:r>
              <a:rPr lang="zh-CN" altLang="en-US" sz="2400" dirty="0"/>
              <a:t>它添加了三个缺少的功能：</a:t>
            </a:r>
          </a:p>
          <a:p>
            <a:r>
              <a:rPr lang="zh-CN" altLang="en-US" sz="2400" dirty="0" smtClean="0"/>
              <a:t>生产者</a:t>
            </a:r>
            <a:r>
              <a:rPr lang="zh-CN" altLang="en-US" sz="2400" dirty="0"/>
              <a:t>在没有更多数据可用时能够发出信号</a:t>
            </a:r>
            <a:r>
              <a:rPr lang="zh-CN" altLang="en-US" sz="2400" dirty="0">
                <a:solidFill>
                  <a:srgbClr val="FF0000"/>
                </a:solidFill>
              </a:rPr>
              <a:t>通知</a:t>
            </a:r>
            <a:r>
              <a:rPr lang="zh-CN" altLang="en-US" sz="2400" dirty="0"/>
              <a:t>：</a:t>
            </a:r>
            <a:r>
              <a:rPr lang="en-US" altLang="zh-CN" sz="2400" dirty="0" err="1"/>
              <a:t>onCompleted</a:t>
            </a:r>
            <a:r>
              <a:rPr lang="en-US" altLang="zh-CN" sz="2400" dirty="0"/>
              <a:t>()</a:t>
            </a:r>
            <a:r>
              <a:rPr lang="zh-CN" altLang="en-US" sz="2400" dirty="0"/>
              <a:t>事件。</a:t>
            </a:r>
          </a:p>
          <a:p>
            <a:r>
              <a:rPr lang="zh-CN" altLang="en-US" sz="2400" dirty="0" smtClean="0"/>
              <a:t>生产者</a:t>
            </a:r>
            <a:r>
              <a:rPr lang="zh-CN" altLang="en-US" sz="2400" dirty="0"/>
              <a:t>在发生错误时能够发出信号</a:t>
            </a:r>
            <a:r>
              <a:rPr lang="zh-CN" altLang="en-US" sz="2400" dirty="0">
                <a:solidFill>
                  <a:srgbClr val="FF0000"/>
                </a:solidFill>
              </a:rPr>
              <a:t>通知</a:t>
            </a:r>
            <a:r>
              <a:rPr lang="zh-CN" altLang="en-US" sz="2400" dirty="0"/>
              <a:t>：</a:t>
            </a:r>
            <a:r>
              <a:rPr lang="en-US" altLang="zh-CN" sz="2400" dirty="0" err="1"/>
              <a:t>onError</a:t>
            </a:r>
            <a:r>
              <a:rPr lang="en-US" altLang="zh-CN" sz="2400" dirty="0"/>
              <a:t>()</a:t>
            </a:r>
            <a:r>
              <a:rPr lang="zh-CN" altLang="en-US" sz="2400" dirty="0"/>
              <a:t>事件。</a:t>
            </a:r>
          </a:p>
          <a:p>
            <a:r>
              <a:rPr lang="en-US" altLang="zh-CN" sz="2400" dirty="0"/>
              <a:t>	</a:t>
            </a:r>
            <a:r>
              <a:rPr lang="en-US" altLang="zh-CN" sz="2400" dirty="0" err="1"/>
              <a:t>RxJava</a:t>
            </a:r>
            <a:r>
              <a:rPr lang="en-US" altLang="zh-CN" sz="2400" dirty="0"/>
              <a:t> Observables </a:t>
            </a:r>
            <a:r>
              <a:rPr lang="zh-CN" altLang="en-US" sz="2400" dirty="0"/>
              <a:t>能够组合而不是嵌套，从而避免开发者陷入回调地狱。</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558898789"/>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Observable</a:t>
            </a:r>
            <a:endParaRPr lang="zh-CN" altLang="en-US" dirty="0"/>
          </a:p>
        </p:txBody>
      </p:sp>
      <p:sp>
        <p:nvSpPr>
          <p:cNvPr id="3" name="内容占位符 2"/>
          <p:cNvSpPr>
            <a:spLocks noGrp="1"/>
          </p:cNvSpPr>
          <p:nvPr>
            <p:ph idx="1"/>
          </p:nvPr>
        </p:nvSpPr>
        <p:spPr/>
        <p:txBody>
          <a:bodyPr/>
          <a:lstStyle/>
          <a:p>
            <a:r>
              <a:rPr lang="zh-CN" altLang="en-US" sz="2800" dirty="0" smtClean="0"/>
              <a:t>封装数据流的管道</a:t>
            </a:r>
            <a:endParaRPr lang="en-US" altLang="zh-CN" sz="2800" dirty="0" smtClean="0"/>
          </a:p>
          <a:p>
            <a:r>
              <a:rPr lang="zh-CN" altLang="en-US" sz="2800" dirty="0" smtClean="0"/>
              <a:t>定义了</a:t>
            </a:r>
            <a:r>
              <a:rPr lang="en-US" altLang="zh-CN" sz="2800" dirty="0" smtClean="0">
                <a:solidFill>
                  <a:srgbClr val="FF0000"/>
                </a:solidFill>
              </a:rPr>
              <a:t>”</a:t>
            </a:r>
            <a:r>
              <a:rPr lang="zh-CN" altLang="en-US" sz="2800" dirty="0" smtClean="0">
                <a:solidFill>
                  <a:srgbClr val="FF0000"/>
                </a:solidFill>
              </a:rPr>
              <a:t>什么时候</a:t>
            </a:r>
            <a:r>
              <a:rPr lang="en-US" altLang="zh-CN" sz="2800" dirty="0" smtClean="0">
                <a:solidFill>
                  <a:srgbClr val="FF0000"/>
                </a:solidFill>
              </a:rPr>
              <a:t>”</a:t>
            </a:r>
            <a:r>
              <a:rPr lang="zh-CN" altLang="en-US" sz="2800" dirty="0" smtClean="0"/>
              <a:t>发射</a:t>
            </a:r>
            <a:r>
              <a:rPr lang="en-US" altLang="zh-CN" sz="2800" dirty="0" smtClean="0">
                <a:solidFill>
                  <a:srgbClr val="FF0000"/>
                </a:solidFill>
              </a:rPr>
              <a:t>”</a:t>
            </a:r>
            <a:r>
              <a:rPr lang="zh-CN" altLang="en-US" sz="2800" dirty="0" smtClean="0">
                <a:solidFill>
                  <a:srgbClr val="FF0000"/>
                </a:solidFill>
              </a:rPr>
              <a:t>什么数据</a:t>
            </a:r>
            <a:r>
              <a:rPr lang="en-US" altLang="zh-CN" sz="2800" dirty="0" smtClean="0">
                <a:solidFill>
                  <a:srgbClr val="FF0000"/>
                </a:solidFill>
              </a:rPr>
              <a:t>”</a:t>
            </a:r>
            <a:endParaRPr lang="zh-CN" altLang="en-US" sz="2800" dirty="0">
              <a:solidFill>
                <a:srgbClr val="FF0000"/>
              </a:solidFill>
            </a:endParaRP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852241822"/>
      </p:ext>
    </p:extLst>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7899"/>
            <a:ext cx="8229600" cy="922114"/>
          </a:xfrm>
        </p:spPr>
        <p:txBody>
          <a:bodyPr/>
          <a:lstStyle/>
          <a:p>
            <a:r>
              <a:rPr lang="en-US" altLang="zh-CN" dirty="0"/>
              <a:t>Observer</a:t>
            </a:r>
            <a:endParaRPr lang="zh-CN" altLang="en-US" dirty="0"/>
          </a:p>
        </p:txBody>
      </p:sp>
      <p:sp>
        <p:nvSpPr>
          <p:cNvPr id="3" name="内容占位符 2"/>
          <p:cNvSpPr>
            <a:spLocks noGrp="1"/>
          </p:cNvSpPr>
          <p:nvPr>
            <p:ph idx="1"/>
          </p:nvPr>
        </p:nvSpPr>
        <p:spPr/>
        <p:txBody>
          <a:bodyPr/>
          <a:lstStyle/>
          <a:p>
            <a:r>
              <a:rPr lang="zh-CN" altLang="en-US" sz="1800" dirty="0"/>
              <a:t>观察者，订阅</a:t>
            </a:r>
            <a:r>
              <a:rPr lang="en-US" altLang="zh-CN" sz="1800" dirty="0"/>
              <a:t>observable</a:t>
            </a:r>
            <a:r>
              <a:rPr lang="zh-CN" altLang="en-US" sz="1800" dirty="0"/>
              <a:t>发射的数据，对其做出相应，对可能出现的情况的定义就在这里</a:t>
            </a:r>
            <a:r>
              <a:rPr lang="zh-CN" altLang="en-US" sz="1800" dirty="0" smtClean="0"/>
              <a:t>。</a:t>
            </a:r>
            <a:endParaRPr lang="zh-CN" altLang="en-US" sz="1800" dirty="0"/>
          </a:p>
          <a:p>
            <a:r>
              <a:rPr lang="zh-CN" altLang="en-US" sz="1800" dirty="0"/>
              <a:t>三个重要的回调方法 </a:t>
            </a:r>
            <a:r>
              <a:rPr lang="en-US" altLang="zh-CN" sz="1800" dirty="0"/>
              <a:t>(</a:t>
            </a:r>
            <a:r>
              <a:rPr lang="en-US" altLang="zh-CN" sz="1800" dirty="0" err="1"/>
              <a:t>onNext</a:t>
            </a:r>
            <a:r>
              <a:rPr lang="en-US" altLang="zh-CN" sz="1800" dirty="0"/>
              <a:t>, </a:t>
            </a:r>
            <a:r>
              <a:rPr lang="en-US" altLang="zh-CN" sz="1800" dirty="0" err="1"/>
              <a:t>onCompleted</a:t>
            </a:r>
            <a:r>
              <a:rPr lang="en-US" altLang="zh-CN" sz="1800" dirty="0"/>
              <a:t>, </a:t>
            </a:r>
            <a:r>
              <a:rPr lang="en-US" altLang="zh-CN" sz="1800" dirty="0" err="1"/>
              <a:t>onError</a:t>
            </a:r>
            <a:r>
              <a:rPr lang="en-US" altLang="zh-CN" sz="1800" dirty="0"/>
              <a:t>)</a:t>
            </a:r>
          </a:p>
          <a:p>
            <a:r>
              <a:rPr lang="zh-CN" altLang="en-US" sz="1800" dirty="0"/>
              <a:t>通过</a:t>
            </a:r>
            <a:r>
              <a:rPr lang="en-US" altLang="zh-CN" sz="1800" dirty="0"/>
              <a:t>Subscribe</a:t>
            </a:r>
            <a:r>
              <a:rPr lang="zh-CN" altLang="en-US" sz="1800" dirty="0"/>
              <a:t>方法可以将观察者连接到</a:t>
            </a:r>
            <a:r>
              <a:rPr lang="en-US" altLang="zh-CN" sz="1800" dirty="0"/>
              <a:t>Observable</a:t>
            </a:r>
            <a:r>
              <a:rPr lang="zh-CN" altLang="en-US" sz="1800" dirty="0"/>
              <a:t>，观察者需要实现以下方法的一个子集</a:t>
            </a:r>
            <a:r>
              <a:rPr lang="en-US" altLang="zh-CN" sz="1800" dirty="0"/>
              <a:t>:</a:t>
            </a:r>
          </a:p>
          <a:p>
            <a:r>
              <a:rPr lang="en-US" altLang="zh-CN" sz="1800" dirty="0" err="1" smtClean="0"/>
              <a:t>onNext</a:t>
            </a:r>
            <a:r>
              <a:rPr lang="en-US" altLang="zh-CN" sz="1800" dirty="0" smtClean="0"/>
              <a:t>(T </a:t>
            </a:r>
            <a:r>
              <a:rPr lang="en-US" altLang="zh-CN" sz="1800" dirty="0"/>
              <a:t>item):Observable</a:t>
            </a:r>
            <a:r>
              <a:rPr lang="zh-CN" altLang="en-US" sz="1800" dirty="0"/>
              <a:t>调用这个方法发射数据，方法的参数就是</a:t>
            </a:r>
            <a:r>
              <a:rPr lang="en-US" altLang="zh-CN" sz="1800" dirty="0"/>
              <a:t>Observable</a:t>
            </a:r>
            <a:r>
              <a:rPr lang="zh-CN" altLang="en-US" sz="1800" dirty="0"/>
              <a:t>发射的数据，这个方法可能会被调用多次，取决于你的实现。</a:t>
            </a:r>
          </a:p>
          <a:p>
            <a:r>
              <a:rPr lang="en-US" altLang="zh-CN" sz="1800" dirty="0" err="1" smtClean="0"/>
              <a:t>onError</a:t>
            </a:r>
            <a:r>
              <a:rPr lang="en-US" altLang="zh-CN" sz="1800" dirty="0" smtClean="0"/>
              <a:t>(Exception </a:t>
            </a:r>
            <a:r>
              <a:rPr lang="en-US" altLang="zh-CN" sz="1800" dirty="0"/>
              <a:t>ex):</a:t>
            </a:r>
            <a:r>
              <a:rPr lang="zh-CN" altLang="en-US" sz="1800" dirty="0"/>
              <a:t>当</a:t>
            </a:r>
            <a:r>
              <a:rPr lang="en-US" altLang="zh-CN" sz="1800" dirty="0"/>
              <a:t>Observable</a:t>
            </a:r>
            <a:r>
              <a:rPr lang="zh-CN" altLang="en-US" sz="1800" dirty="0"/>
              <a:t>遇到错误或者无法返回期望的数据时会调用这个方法，这个调用会终止</a:t>
            </a:r>
            <a:r>
              <a:rPr lang="en-US" altLang="zh-CN" sz="1800" dirty="0"/>
              <a:t>Observable</a:t>
            </a:r>
            <a:r>
              <a:rPr lang="zh-CN" altLang="en-US" sz="1800" dirty="0"/>
              <a:t>，后续不会再调用</a:t>
            </a:r>
            <a:r>
              <a:rPr lang="en-US" altLang="zh-CN" sz="1800" dirty="0" err="1"/>
              <a:t>onNext</a:t>
            </a:r>
            <a:r>
              <a:rPr lang="zh-CN" altLang="en-US" sz="1800" dirty="0"/>
              <a:t>和</a:t>
            </a:r>
            <a:r>
              <a:rPr lang="en-US" altLang="zh-CN" sz="1800" dirty="0" err="1"/>
              <a:t>onCompleted</a:t>
            </a:r>
            <a:r>
              <a:rPr lang="zh-CN" altLang="en-US" sz="1800" dirty="0"/>
              <a:t>，</a:t>
            </a:r>
            <a:r>
              <a:rPr lang="en-US" altLang="zh-CN" sz="1800" dirty="0" err="1"/>
              <a:t>onError</a:t>
            </a:r>
            <a:r>
              <a:rPr lang="zh-CN" altLang="en-US" sz="1800" dirty="0"/>
              <a:t>方法的参数是抛出的异常。</a:t>
            </a:r>
          </a:p>
          <a:p>
            <a:r>
              <a:rPr lang="en-US" altLang="zh-CN" sz="1800" dirty="0" err="1" smtClean="0"/>
              <a:t>onComplete</a:t>
            </a:r>
            <a:r>
              <a:rPr lang="en-US" altLang="zh-CN" sz="1800" dirty="0"/>
              <a:t>:</a:t>
            </a:r>
            <a:r>
              <a:rPr lang="zh-CN" altLang="en-US" sz="1800" dirty="0"/>
              <a:t>正常终止，如果没有遇到错误，</a:t>
            </a:r>
            <a:r>
              <a:rPr lang="en-US" altLang="zh-CN" sz="1800" dirty="0"/>
              <a:t>Observable</a:t>
            </a:r>
            <a:r>
              <a:rPr lang="zh-CN" altLang="en-US" sz="1800" dirty="0"/>
              <a:t>在最后一次调用</a:t>
            </a:r>
            <a:r>
              <a:rPr lang="en-US" altLang="zh-CN" sz="1800" dirty="0" err="1"/>
              <a:t>onNext</a:t>
            </a:r>
            <a:r>
              <a:rPr lang="zh-CN" altLang="en-US" sz="1800" dirty="0"/>
              <a:t>之后调用此方法</a:t>
            </a:r>
            <a:r>
              <a:rPr lang="zh-CN" altLang="en-US" sz="1800" dirty="0" smtClean="0"/>
              <a:t>。</a:t>
            </a:r>
            <a:endParaRPr lang="zh-CN" altLang="en-US" sz="1800" dirty="0"/>
          </a:p>
          <a:p>
            <a:r>
              <a:rPr lang="zh-CN" altLang="en-US" sz="1800" dirty="0"/>
              <a:t>根据</a:t>
            </a:r>
            <a:r>
              <a:rPr lang="en-US" altLang="zh-CN" sz="1800" dirty="0"/>
              <a:t>Observable</a:t>
            </a:r>
            <a:r>
              <a:rPr lang="zh-CN" altLang="en-US" sz="1800" dirty="0"/>
              <a:t>协议的定义，</a:t>
            </a:r>
            <a:r>
              <a:rPr lang="en-US" altLang="zh-CN" sz="1800" dirty="0" err="1"/>
              <a:t>onNext</a:t>
            </a:r>
            <a:r>
              <a:rPr lang="zh-CN" altLang="en-US" sz="1800" dirty="0"/>
              <a:t>可能会被</a:t>
            </a:r>
            <a:r>
              <a:rPr lang="zh-CN" altLang="en-US" sz="1800" dirty="0" smtClean="0"/>
              <a:t>调用零次</a:t>
            </a:r>
            <a:r>
              <a:rPr lang="zh-CN" altLang="en-US" sz="1800" dirty="0"/>
              <a:t>或者很</a:t>
            </a:r>
            <a:r>
              <a:rPr lang="zh-CN" altLang="en-US" sz="1800" dirty="0" smtClean="0"/>
              <a:t>多次，</a:t>
            </a:r>
            <a:r>
              <a:rPr lang="zh-CN" altLang="en-US" sz="1800" dirty="0"/>
              <a:t>最后会有一次</a:t>
            </a:r>
            <a:r>
              <a:rPr lang="en-US" altLang="zh-CN" sz="1800" dirty="0" err="1"/>
              <a:t>onCompleted</a:t>
            </a:r>
            <a:r>
              <a:rPr lang="zh-CN" altLang="en-US" sz="1800" dirty="0"/>
              <a:t>或</a:t>
            </a:r>
            <a:r>
              <a:rPr lang="en-US" altLang="zh-CN" sz="1800" dirty="0" err="1"/>
              <a:t>onError</a:t>
            </a:r>
            <a:r>
              <a:rPr lang="zh-CN" altLang="en-US" sz="1800" dirty="0"/>
              <a:t>调用（不会同时），传递数据给</a:t>
            </a:r>
            <a:r>
              <a:rPr lang="en-US" altLang="zh-CN" sz="1800" dirty="0" err="1"/>
              <a:t>onNext</a:t>
            </a:r>
            <a:r>
              <a:rPr lang="zh-CN" altLang="en-US" sz="1800" dirty="0"/>
              <a:t>通常被称作发射，</a:t>
            </a:r>
            <a:r>
              <a:rPr lang="en-US" altLang="zh-CN" sz="1800" dirty="0" err="1"/>
              <a:t>onCompleted</a:t>
            </a:r>
            <a:r>
              <a:rPr lang="zh-CN" altLang="en-US" sz="1800" dirty="0"/>
              <a:t>和</a:t>
            </a:r>
            <a:r>
              <a:rPr lang="en-US" altLang="zh-CN" sz="1800" dirty="0" err="1"/>
              <a:t>onError</a:t>
            </a:r>
            <a:r>
              <a:rPr lang="zh-CN" altLang="en-US" sz="1800" dirty="0"/>
              <a:t>被称作通知。</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167220534"/>
      </p:ext>
    </p:extLst>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Subscriber</a:t>
            </a:r>
            <a:endParaRPr lang="zh-CN" altLang="en-US" dirty="0"/>
          </a:p>
        </p:txBody>
      </p:sp>
      <p:sp>
        <p:nvSpPr>
          <p:cNvPr id="3" name="内容占位符 2"/>
          <p:cNvSpPr>
            <a:spLocks noGrp="1"/>
          </p:cNvSpPr>
          <p:nvPr>
            <p:ph idx="1"/>
          </p:nvPr>
        </p:nvSpPr>
        <p:spPr/>
        <p:txBody>
          <a:bodyPr/>
          <a:lstStyle/>
          <a:p>
            <a:r>
              <a:rPr lang="en-US" altLang="zh-CN" dirty="0"/>
              <a:t>Observers</a:t>
            </a:r>
            <a:r>
              <a:rPr lang="zh-CN" altLang="en-US" dirty="0"/>
              <a:t>和</a:t>
            </a:r>
            <a:r>
              <a:rPr lang="en-US" altLang="zh-CN" dirty="0"/>
              <a:t>Subscribers</a:t>
            </a:r>
            <a:r>
              <a:rPr lang="zh-CN" altLang="en-US" dirty="0"/>
              <a:t>是两个“消费”实体。</a:t>
            </a:r>
            <a:r>
              <a:rPr lang="en-US" altLang="zh-CN" dirty="0"/>
              <a:t>Subscriber</a:t>
            </a:r>
            <a:r>
              <a:rPr lang="zh-CN" altLang="en-US" dirty="0"/>
              <a:t>是一个实现了</a:t>
            </a:r>
            <a:r>
              <a:rPr lang="en-US" altLang="zh-CN" dirty="0"/>
              <a:t>Observer</a:t>
            </a:r>
            <a:r>
              <a:rPr lang="zh-CN" altLang="en-US" dirty="0"/>
              <a:t>的一个抽象类。相对于基本的</a:t>
            </a:r>
            <a:r>
              <a:rPr lang="en-US" altLang="zh-CN" dirty="0"/>
              <a:t>observer</a:t>
            </a:r>
            <a:r>
              <a:rPr lang="zh-CN" altLang="en-US" dirty="0"/>
              <a:t>，提供了手动解开订阅的方法</a:t>
            </a:r>
            <a:r>
              <a:rPr lang="en-US" altLang="zh-CN" dirty="0"/>
              <a:t>unsubscribe</a:t>
            </a:r>
            <a:r>
              <a:rPr lang="zh-CN" altLang="en-US" dirty="0"/>
              <a:t>和在 </a:t>
            </a:r>
            <a:r>
              <a:rPr lang="en-US" altLang="zh-CN" dirty="0"/>
              <a:t>subscribe </a:t>
            </a:r>
            <a:r>
              <a:rPr lang="zh-CN" altLang="en-US" dirty="0"/>
              <a:t>刚开始，而事件还未发送之前被调用的方法</a:t>
            </a:r>
            <a:r>
              <a:rPr lang="en-US" altLang="zh-CN" dirty="0" err="1"/>
              <a:t>onStart</a:t>
            </a:r>
            <a:r>
              <a:rPr lang="zh-CN" altLang="en-US" dirty="0"/>
              <a:t>。其他的使用方式是一样的。</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545230607"/>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143000"/>
          </a:xfrm>
        </p:spPr>
        <p:txBody>
          <a:bodyPr/>
          <a:lstStyle/>
          <a:p>
            <a:r>
              <a:rPr lang="en-US" altLang="zh-CN" dirty="0"/>
              <a:t>Subjects</a:t>
            </a:r>
            <a:endParaRPr lang="zh-CN" altLang="en-US" dirty="0"/>
          </a:p>
        </p:txBody>
      </p:sp>
      <p:sp>
        <p:nvSpPr>
          <p:cNvPr id="3" name="内容占位符 2"/>
          <p:cNvSpPr>
            <a:spLocks noGrp="1"/>
          </p:cNvSpPr>
          <p:nvPr>
            <p:ph idx="1"/>
          </p:nvPr>
        </p:nvSpPr>
        <p:spPr/>
        <p:txBody>
          <a:bodyPr/>
          <a:lstStyle/>
          <a:p>
            <a:r>
              <a:rPr lang="en-US" altLang="zh-CN" sz="2400" dirty="0"/>
              <a:t>Subject = Observable + Observer</a:t>
            </a:r>
            <a:r>
              <a:rPr lang="zh-CN" altLang="en-US" sz="2400" dirty="0"/>
              <a:t>。</a:t>
            </a:r>
          </a:p>
          <a:p>
            <a:r>
              <a:rPr lang="en-US" altLang="zh-CN" sz="2400" dirty="0"/>
              <a:t>subject</a:t>
            </a:r>
            <a:r>
              <a:rPr lang="zh-CN" altLang="en-US" sz="2400" dirty="0"/>
              <a:t>是一个神奇的对象，它可以是一个</a:t>
            </a:r>
            <a:r>
              <a:rPr lang="en-US" altLang="zh-CN" sz="2400" dirty="0"/>
              <a:t>Observable</a:t>
            </a:r>
            <a:r>
              <a:rPr lang="zh-CN" altLang="en-US" sz="2400" dirty="0"/>
              <a:t>同时也可以是一个</a:t>
            </a:r>
            <a:r>
              <a:rPr lang="en-US" altLang="zh-CN" sz="2400" dirty="0"/>
              <a:t>Observer</a:t>
            </a:r>
            <a:r>
              <a:rPr lang="zh-CN" altLang="en-US" sz="2400" dirty="0"/>
              <a:t>：它作为连接这两个世界的一座桥梁。一个</a:t>
            </a:r>
            <a:r>
              <a:rPr lang="en-US" altLang="zh-CN" sz="2400" dirty="0"/>
              <a:t>Subject</a:t>
            </a:r>
            <a:r>
              <a:rPr lang="zh-CN" altLang="en-US" sz="2400" dirty="0"/>
              <a:t>可以订阅一个</a:t>
            </a:r>
            <a:r>
              <a:rPr lang="en-US" altLang="zh-CN" sz="2400" dirty="0"/>
              <a:t>Observable</a:t>
            </a:r>
            <a:r>
              <a:rPr lang="zh-CN" altLang="en-US" sz="2400" dirty="0"/>
              <a:t>，就像一个观察者，并且它可以发射新的数据，或者传递它接受到的数据，就像一个</a:t>
            </a:r>
            <a:r>
              <a:rPr lang="en-US" altLang="zh-CN" sz="2400" dirty="0"/>
              <a:t>Observable</a:t>
            </a:r>
            <a:r>
              <a:rPr lang="zh-CN" altLang="en-US" sz="2400" dirty="0"/>
              <a:t>。很明显，作为一个</a:t>
            </a:r>
            <a:r>
              <a:rPr lang="en-US" altLang="zh-CN" sz="2400" dirty="0"/>
              <a:t>Observable</a:t>
            </a:r>
            <a:r>
              <a:rPr lang="zh-CN" altLang="en-US" sz="2400" dirty="0"/>
              <a:t>，观察者们或者其它</a:t>
            </a:r>
            <a:r>
              <a:rPr lang="en-US" altLang="zh-CN" sz="2400" dirty="0"/>
              <a:t>Subject</a:t>
            </a:r>
            <a:r>
              <a:rPr lang="zh-CN" altLang="en-US" sz="2400" dirty="0"/>
              <a:t>都可以订阅它。</a:t>
            </a:r>
          </a:p>
          <a:p>
            <a:r>
              <a:rPr lang="zh-CN" altLang="en-US" sz="2400" dirty="0"/>
              <a:t>一旦</a:t>
            </a:r>
            <a:r>
              <a:rPr lang="en-US" altLang="zh-CN" sz="2400" dirty="0"/>
              <a:t>Subject</a:t>
            </a:r>
            <a:r>
              <a:rPr lang="zh-CN" altLang="en-US" sz="2400" dirty="0"/>
              <a:t>订阅了</a:t>
            </a:r>
            <a:r>
              <a:rPr lang="en-US" altLang="zh-CN" sz="2400" dirty="0"/>
              <a:t>Observable</a:t>
            </a:r>
            <a:r>
              <a:rPr lang="zh-CN" altLang="en-US" sz="2400" dirty="0"/>
              <a:t>，它将会触发</a:t>
            </a:r>
            <a:r>
              <a:rPr lang="en-US" altLang="zh-CN" sz="2400" dirty="0"/>
              <a:t>Observable</a:t>
            </a:r>
            <a:r>
              <a:rPr lang="zh-CN" altLang="en-US" sz="2400" dirty="0"/>
              <a:t>开始发射。如果原始的</a:t>
            </a:r>
            <a:r>
              <a:rPr lang="en-US" altLang="zh-CN" sz="2400" dirty="0"/>
              <a:t>Observable</a:t>
            </a:r>
            <a:r>
              <a:rPr lang="zh-CN" altLang="en-US" sz="2400" dirty="0"/>
              <a:t>是“冷”的，这</a:t>
            </a:r>
            <a:r>
              <a:rPr lang="zh-CN" altLang="en-US" sz="2400" dirty="0" smtClean="0"/>
              <a:t>将使得一个冷的</a:t>
            </a:r>
            <a:r>
              <a:rPr lang="en-US" altLang="zh-CN" sz="2400" dirty="0" smtClean="0"/>
              <a:t>observable</a:t>
            </a:r>
            <a:r>
              <a:rPr lang="zh-CN" altLang="en-US" sz="2400" dirty="0" smtClean="0"/>
              <a:t>变成热的。</a:t>
            </a:r>
            <a:endParaRPr lang="zh-CN" altLang="en-US" sz="24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89627044"/>
      </p:ext>
    </p:extLst>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87226"/>
            <a:ext cx="8229600" cy="1012974"/>
          </a:xfrm>
        </p:spPr>
        <p:txBody>
          <a:bodyPr/>
          <a:lstStyle/>
          <a:p>
            <a:r>
              <a:rPr lang="zh-CN" altLang="en-US" dirty="0" smtClean="0"/>
              <a:t>怎么</a:t>
            </a:r>
            <a:r>
              <a:rPr lang="zh-CN" altLang="en-US" dirty="0"/>
              <a:t>使用</a:t>
            </a:r>
          </a:p>
        </p:txBody>
      </p:sp>
      <p:sp>
        <p:nvSpPr>
          <p:cNvPr id="3" name="内容占位符 2"/>
          <p:cNvSpPr>
            <a:spLocks noGrp="1"/>
          </p:cNvSpPr>
          <p:nvPr>
            <p:ph idx="1"/>
          </p:nvPr>
        </p:nvSpPr>
        <p:spPr/>
        <p:txBody>
          <a:bodyPr/>
          <a:lstStyle/>
          <a:p>
            <a:r>
              <a:rPr lang="zh-CN" altLang="en-US" dirty="0" smtClean="0"/>
              <a:t>环境搭建</a:t>
            </a:r>
            <a:endParaRPr lang="en-US" altLang="zh-CN" dirty="0" smtClean="0"/>
          </a:p>
          <a:p>
            <a:r>
              <a:rPr lang="en-US" altLang="zh-CN" dirty="0" err="1" smtClean="0"/>
              <a:t>Gradle</a:t>
            </a:r>
            <a:r>
              <a:rPr lang="zh-CN" altLang="en-US" dirty="0" smtClean="0"/>
              <a:t>中添加依赖</a:t>
            </a:r>
            <a:endParaRPr lang="en-US" altLang="zh-CN" dirty="0" smtClean="0"/>
          </a:p>
          <a:p>
            <a:r>
              <a:rPr lang="en-US" altLang="zh-CN" dirty="0" smtClean="0"/>
              <a:t>compile 'io.reactivex:rxandroid:1.1.0’</a:t>
            </a:r>
            <a:endParaRPr lang="en-US" altLang="zh-CN"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775384049"/>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89605"/>
            <a:ext cx="8229600" cy="1143000"/>
          </a:xfrm>
        </p:spPr>
        <p:txBody>
          <a:bodyPr/>
          <a:lstStyle/>
          <a:p>
            <a:r>
              <a:rPr lang="zh-CN" altLang="en-US" b="1" dirty="0"/>
              <a:t>构建一个</a:t>
            </a:r>
            <a:r>
              <a:rPr lang="en-US" altLang="zh-CN" b="1" dirty="0"/>
              <a:t>Observable</a:t>
            </a:r>
            <a:r>
              <a:rPr lang="zh-CN" altLang="en-US" b="1" dirty="0" smtClean="0"/>
              <a:t>管道</a:t>
            </a:r>
            <a:endParaRPr lang="zh-CN" altLang="en-US" dirty="0"/>
          </a:p>
        </p:txBody>
      </p:sp>
      <p:sp>
        <p:nvSpPr>
          <p:cNvPr id="3" name="内容占位符 2"/>
          <p:cNvSpPr>
            <a:spLocks noGrp="1"/>
          </p:cNvSpPr>
          <p:nvPr>
            <p:ph idx="1"/>
          </p:nvPr>
        </p:nvSpPr>
        <p:spPr>
          <a:xfrm>
            <a:off x="457200" y="1657596"/>
            <a:ext cx="8229600" cy="3849291"/>
          </a:xfrm>
        </p:spPr>
        <p:txBody>
          <a:bodyPr/>
          <a:lstStyle/>
          <a:p>
            <a:r>
              <a:rPr lang="zh-CN" altLang="en-US" sz="2800" dirty="0"/>
              <a:t>对</a:t>
            </a:r>
            <a:r>
              <a:rPr lang="en-US" altLang="zh-CN" sz="2800" dirty="0"/>
              <a:t>Observable</a:t>
            </a:r>
            <a:r>
              <a:rPr lang="zh-CN" altLang="en-US" sz="2800" dirty="0"/>
              <a:t>管道的每个操作都将返回一个新的</a:t>
            </a:r>
            <a:r>
              <a:rPr lang="en-US" altLang="zh-CN" sz="2800" dirty="0"/>
              <a:t>Observable</a:t>
            </a:r>
            <a:r>
              <a:rPr lang="zh-CN" altLang="en-US" sz="2800" dirty="0"/>
              <a:t>，这个新的</a:t>
            </a:r>
            <a:r>
              <a:rPr lang="en-US" altLang="zh-CN" sz="2800" dirty="0"/>
              <a:t>Observable</a:t>
            </a:r>
            <a:r>
              <a:rPr lang="zh-CN" altLang="en-US" sz="2800" dirty="0"/>
              <a:t>的</a:t>
            </a:r>
            <a:r>
              <a:rPr lang="zh-CN" altLang="en-US" sz="2800" dirty="0">
                <a:solidFill>
                  <a:srgbClr val="FF0000"/>
                </a:solidFill>
              </a:rPr>
              <a:t>内容</a:t>
            </a:r>
            <a:r>
              <a:rPr lang="zh-CN" altLang="en-US" sz="2800" dirty="0"/>
              <a:t>要么</a:t>
            </a:r>
            <a:r>
              <a:rPr lang="zh-CN" altLang="en-US" sz="2800" dirty="0">
                <a:solidFill>
                  <a:srgbClr val="FF0000"/>
                </a:solidFill>
              </a:rPr>
              <a:t>和操作前相同</a:t>
            </a:r>
            <a:r>
              <a:rPr lang="zh-CN" altLang="en-US" sz="2800" dirty="0"/>
              <a:t>，要么就是</a:t>
            </a:r>
            <a:r>
              <a:rPr lang="zh-CN" altLang="en-US" sz="2800" dirty="0">
                <a:solidFill>
                  <a:srgbClr val="FF0000"/>
                </a:solidFill>
              </a:rPr>
              <a:t>经过转换 </a:t>
            </a:r>
            <a:r>
              <a:rPr lang="zh-CN" altLang="en-US" sz="2800" dirty="0"/>
              <a:t>的。这种方式使得我们可以</a:t>
            </a:r>
            <a:r>
              <a:rPr lang="zh-CN" altLang="en-US" sz="2800" dirty="0">
                <a:solidFill>
                  <a:srgbClr val="FF0000"/>
                </a:solidFill>
              </a:rPr>
              <a:t>对任务进行分解</a:t>
            </a:r>
            <a:r>
              <a:rPr lang="zh-CN" altLang="en-US" sz="2800" dirty="0"/>
              <a:t>，并把事件流分解成小的操作，接着把这些</a:t>
            </a:r>
            <a:r>
              <a:rPr lang="en-US" altLang="zh-CN" sz="2800" dirty="0"/>
              <a:t>Observables</a:t>
            </a:r>
            <a:r>
              <a:rPr lang="zh-CN" altLang="en-US" sz="2800" dirty="0"/>
              <a:t>拼接起来从而完成更复杂的行为或者重用管道中的</a:t>
            </a:r>
            <a:r>
              <a:rPr lang="zh-CN" altLang="en-US" sz="2800" dirty="0" smtClean="0"/>
              <a:t>每个</a:t>
            </a:r>
            <a:r>
              <a:rPr lang="zh-CN" altLang="en-US" sz="2800" dirty="0"/>
              <a:t>独立的单元。我们对</a:t>
            </a:r>
            <a:r>
              <a:rPr lang="en-US" altLang="zh-CN" sz="2800" dirty="0"/>
              <a:t>Observable</a:t>
            </a:r>
            <a:r>
              <a:rPr lang="zh-CN" altLang="en-US" sz="2800" dirty="0"/>
              <a:t>的每个方法调用会被加入到</a:t>
            </a:r>
            <a:r>
              <a:rPr lang="zh-CN" altLang="en-US" sz="2800" dirty="0">
                <a:solidFill>
                  <a:srgbClr val="FF0000"/>
                </a:solidFill>
              </a:rPr>
              <a:t>总的管道</a:t>
            </a:r>
            <a:r>
              <a:rPr lang="zh-CN" altLang="en-US" sz="2800" dirty="0"/>
              <a:t>中以便我们的数据在其中流动。</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599301613"/>
      </p:ext>
    </p:extLst>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68970"/>
            <a:ext cx="8229600" cy="912813"/>
          </a:xfrm>
        </p:spPr>
        <p:txBody>
          <a:bodyPr/>
          <a:lstStyle/>
          <a:p>
            <a:r>
              <a:rPr lang="zh-CN" altLang="en-US" dirty="0" smtClean="0"/>
              <a:t>创建</a:t>
            </a:r>
            <a:r>
              <a:rPr lang="en-US" altLang="zh-CN" dirty="0" smtClean="0"/>
              <a:t>Observable-</a:t>
            </a:r>
            <a:r>
              <a:rPr lang="zh-CN" altLang="en-US" dirty="0" smtClean="0"/>
              <a:t>创建操作符</a:t>
            </a:r>
            <a:endParaRPr lang="zh-CN" altLang="en-US" dirty="0"/>
          </a:p>
        </p:txBody>
      </p:sp>
      <p:sp>
        <p:nvSpPr>
          <p:cNvPr id="3" name="内容占位符 2"/>
          <p:cNvSpPr>
            <a:spLocks noGrp="1"/>
          </p:cNvSpPr>
          <p:nvPr>
            <p:ph idx="1"/>
          </p:nvPr>
        </p:nvSpPr>
        <p:spPr/>
        <p:txBody>
          <a:bodyPr/>
          <a:lstStyle/>
          <a:p>
            <a:r>
              <a:rPr lang="en-US" altLang="zh-CN" dirty="0" smtClean="0"/>
              <a:t>Create –</a:t>
            </a:r>
            <a:r>
              <a:rPr lang="zh-CN" altLang="en-US" dirty="0" smtClean="0"/>
              <a:t>从头创建，</a:t>
            </a:r>
            <a:r>
              <a:rPr lang="zh-CN" altLang="en-US" dirty="0" smtClean="0">
                <a:solidFill>
                  <a:srgbClr val="FF0000"/>
                </a:solidFill>
              </a:rPr>
              <a:t>显式</a:t>
            </a:r>
            <a:r>
              <a:rPr lang="zh-CN" altLang="en-US" dirty="0" smtClean="0"/>
              <a:t>的定义数据流</a:t>
            </a:r>
            <a:endParaRPr lang="en-US" altLang="zh-CN" dirty="0" smtClean="0"/>
          </a:p>
          <a:p>
            <a:r>
              <a:rPr lang="en-US" altLang="zh-CN" dirty="0" smtClean="0"/>
              <a:t>From –</a:t>
            </a:r>
            <a:r>
              <a:rPr lang="zh-CN" altLang="en-US" dirty="0" smtClean="0"/>
              <a:t>从一个可迭代的对象中创建</a:t>
            </a:r>
            <a:endParaRPr lang="en-US" altLang="zh-CN" dirty="0" smtClean="0"/>
          </a:p>
          <a:p>
            <a:r>
              <a:rPr lang="en-US" altLang="zh-CN" dirty="0" smtClean="0"/>
              <a:t>Just –</a:t>
            </a:r>
            <a:r>
              <a:rPr lang="zh-CN" altLang="en-US" dirty="0" smtClean="0"/>
              <a:t>从一个已有的对象创建</a:t>
            </a:r>
            <a:endParaRPr lang="en-US" altLang="zh-CN" dirty="0" smtClean="0"/>
          </a:p>
          <a:p>
            <a:pPr marL="0" indent="0">
              <a:buNone/>
            </a:pP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689277918"/>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50" y="2723178"/>
            <a:ext cx="9144000" cy="4079478"/>
          </a:xfrm>
        </p:spPr>
        <p:txBody>
          <a:bodyPr/>
          <a:lstStyle/>
          <a:p>
            <a:r>
              <a:rPr lang="zh-CN" altLang="en-US" sz="2400" dirty="0" smtClean="0"/>
              <a:t>这样</a:t>
            </a:r>
            <a:r>
              <a:rPr lang="zh-CN" altLang="en-US" sz="2400" dirty="0"/>
              <a:t>我们就定义好了管道的第一个部分</a:t>
            </a:r>
            <a:r>
              <a:rPr lang="zh-CN" altLang="en-US" sz="2400" dirty="0" smtClean="0"/>
              <a:t>：</a:t>
            </a:r>
            <a:r>
              <a:rPr lang="zh-CN" altLang="zh-CN" sz="2400" dirty="0">
                <a:solidFill>
                  <a:srgbClr val="000000"/>
                </a:solidFill>
                <a:latin typeface="宋体" panose="02010600030101010101" pitchFamily="2" charset="-122"/>
                <a:ea typeface="宋体" panose="02010600030101010101" pitchFamily="2" charset="-122"/>
              </a:rPr>
              <a:t> sentenceObservable </a:t>
            </a:r>
            <a:r>
              <a:rPr lang="zh-CN" altLang="en-US" sz="2400" dirty="0" smtClean="0"/>
              <a:t>。</a:t>
            </a:r>
            <a:endParaRPr lang="en-US" altLang="zh-CN" sz="2400" dirty="0" smtClean="0"/>
          </a:p>
          <a:p>
            <a:r>
              <a:rPr lang="zh-CN" altLang="en-US" sz="2400" dirty="0" smtClean="0"/>
              <a:t>在</a:t>
            </a:r>
            <a:r>
              <a:rPr lang="zh-CN" altLang="en-US" sz="2400" dirty="0"/>
              <a:t>其中流通的数据是一个</a:t>
            </a:r>
            <a:r>
              <a:rPr lang="zh-CN" altLang="en-US" sz="2400" dirty="0" smtClean="0"/>
              <a:t>字符串</a:t>
            </a:r>
            <a:r>
              <a:rPr lang="zh-CN" altLang="en-US" sz="2400" dirty="0"/>
              <a:t>序列</a:t>
            </a:r>
            <a:r>
              <a:rPr lang="zh-CN" altLang="en-US" sz="2400" dirty="0" smtClean="0"/>
              <a:t>。</a:t>
            </a:r>
            <a:r>
              <a:rPr lang="zh-CN" altLang="en-US" sz="2400" dirty="0"/>
              <a:t>首先要认识到的是这是没有实现任何功能的非阻塞代码，仅仅</a:t>
            </a:r>
            <a:r>
              <a:rPr lang="zh-CN" altLang="en-US" sz="2400" dirty="0">
                <a:solidFill>
                  <a:srgbClr val="FF0000"/>
                </a:solidFill>
              </a:rPr>
              <a:t>定义了我们想要完成什么</a:t>
            </a:r>
            <a:r>
              <a:rPr lang="zh-CN" altLang="en-US" sz="2400" dirty="0" smtClean="0">
                <a:solidFill>
                  <a:srgbClr val="FF0000"/>
                </a:solidFill>
              </a:rPr>
              <a:t>事情（发射这个序列中的值）。</a:t>
            </a:r>
            <a:r>
              <a:rPr lang="en-US" altLang="zh-CN" sz="2400" dirty="0"/>
              <a:t>Observable</a:t>
            </a:r>
            <a:r>
              <a:rPr lang="zh-CN" altLang="en-US" sz="2400" dirty="0"/>
              <a:t>只有在我们“订阅”它之后才会开始工作，也就是说给它注册一个</a:t>
            </a:r>
            <a:r>
              <a:rPr lang="en-US" altLang="zh-CN" sz="2400" dirty="0"/>
              <a:t>Observer</a:t>
            </a:r>
            <a:r>
              <a:rPr lang="zh-CN" altLang="en-US" sz="2400" dirty="0"/>
              <a:t>之后。</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6" name="Rectangle 2"/>
          <p:cNvSpPr>
            <a:spLocks noChangeArrowheads="1"/>
          </p:cNvSpPr>
          <p:nvPr/>
        </p:nvSpPr>
        <p:spPr bwMode="auto">
          <a:xfrm>
            <a:off x="251520" y="640524"/>
            <a:ext cx="828092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32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 </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"this"</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"is"</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3228435"/>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p:cNvSpPr>
            <a:spLocks noGrp="1"/>
          </p:cNvSpPr>
          <p:nvPr>
            <p:ph type="title"/>
          </p:nvPr>
        </p:nvSpPr>
        <p:spPr>
          <a:xfrm>
            <a:off x="457200" y="418148"/>
            <a:ext cx="8229600" cy="1143000"/>
          </a:xfrm>
        </p:spPr>
        <p:txBody>
          <a:bodyPr anchor="ctr"/>
          <a:lstStyle/>
          <a:p>
            <a:r>
              <a:rPr lang="zh-CN" altLang="en-US"/>
              <a:t>内容</a:t>
            </a:r>
          </a:p>
        </p:txBody>
      </p:sp>
      <p:sp>
        <p:nvSpPr>
          <p:cNvPr id="3074" name="内容占位符 2"/>
          <p:cNvSpPr>
            <a:spLocks noGrp="1"/>
          </p:cNvSpPr>
          <p:nvPr>
            <p:ph idx="1"/>
          </p:nvPr>
        </p:nvSpPr>
        <p:spPr/>
        <p:txBody>
          <a:bodyPr anchor="t"/>
          <a:lstStyle/>
          <a:p>
            <a:r>
              <a:rPr lang="en-US" altLang="zh-CN" dirty="0"/>
              <a:t>1.</a:t>
            </a:r>
            <a:r>
              <a:rPr lang="zh-CN" altLang="en-US" dirty="0"/>
              <a:t>技术产生背景</a:t>
            </a:r>
            <a:endParaRPr lang="en-US" altLang="zh-CN" dirty="0"/>
          </a:p>
          <a:p>
            <a:r>
              <a:rPr lang="en-US" altLang="zh-CN" dirty="0"/>
              <a:t>2</a:t>
            </a:r>
            <a:r>
              <a:rPr lang="en-US" altLang="zh-CN" dirty="0" smtClean="0"/>
              <a:t>.</a:t>
            </a:r>
            <a:r>
              <a:rPr lang="zh-CN" altLang="en-US" dirty="0" smtClean="0"/>
              <a:t>与</a:t>
            </a:r>
            <a:r>
              <a:rPr lang="zh-CN" altLang="en-US" dirty="0"/>
              <a:t>传统的</a:t>
            </a:r>
            <a:r>
              <a:rPr lang="en-US" altLang="zh-CN" dirty="0"/>
              <a:t>Java</a:t>
            </a:r>
            <a:r>
              <a:rPr lang="zh-CN" altLang="en-US" dirty="0"/>
              <a:t>的区别</a:t>
            </a:r>
            <a:endParaRPr lang="en-US" altLang="zh-CN" dirty="0"/>
          </a:p>
          <a:p>
            <a:r>
              <a:rPr lang="en-US" altLang="zh-CN" dirty="0"/>
              <a:t>3</a:t>
            </a:r>
            <a:r>
              <a:rPr lang="en-US" altLang="zh-CN" dirty="0" smtClean="0"/>
              <a:t>.</a:t>
            </a:r>
            <a:r>
              <a:rPr lang="zh-CN" altLang="en-US" dirty="0" smtClean="0"/>
              <a:t>怎么使用</a:t>
            </a:r>
            <a:endParaRPr lang="en-US" altLang="zh-CN" dirty="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323528" y="1772816"/>
            <a:ext cx="867827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t>
            </a:r>
            <a: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创建</a:t>
            </a:r>
            <a: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Observable</a:t>
            </a:r>
            <a:b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create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Observable.OnSubscribe</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t>
            </a:r>
            <a: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事件的触发规则</a:t>
            </a:r>
            <a:b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super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"this"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for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onNext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onCompleted</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8710656"/>
      </p:ext>
    </p:extLst>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extLst>
              <p:ext uri="{D42A27DB-BD31-4B8C-83A1-F6EECF244321}">
                <p14:modId xmlns:p14="http://schemas.microsoft.com/office/powerpoint/2010/main" val="3651306274"/>
              </p:ext>
            </p:extLst>
          </p:nvPr>
        </p:nvGraphicFramePr>
        <p:xfrm>
          <a:off x="29118" y="3789040"/>
          <a:ext cx="8229600" cy="1188720"/>
        </p:xfrm>
        <a:graphic>
          <a:graphicData uri="http://schemas.openxmlformats.org/drawingml/2006/table">
            <a:tbl>
              <a:tblPr firstRow="1" bandRow="1">
                <a:tableStyleId>{F5AB1C69-6EDB-4FF4-983F-18BD219EF322}</a:tableStyleId>
              </a:tblPr>
              <a:tblGrid>
                <a:gridCol w="8229600"/>
              </a:tblGrid>
              <a:tr h="370840">
                <a:tc>
                  <a:txBody>
                    <a:bodyPr/>
                    <a:lstStyle/>
                    <a:p>
                      <a:endParaRPr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到这一步</a:t>
                      </a:r>
                      <a:r>
                        <a:rPr lang="en-US" altLang="zh-CN" dirty="0" smtClean="0">
                          <a:solidFill>
                            <a:schemeClr val="tx1"/>
                          </a:solidFill>
                        </a:rPr>
                        <a:t>Observable</a:t>
                      </a:r>
                      <a:r>
                        <a:rPr lang="zh-CN" altLang="en-US" dirty="0" smtClean="0">
                          <a:solidFill>
                            <a:schemeClr val="tx1"/>
                          </a:solidFill>
                        </a:rPr>
                        <a:t>才会发送由每个独立的</a:t>
                      </a:r>
                      <a:r>
                        <a:rPr lang="en-US" altLang="zh-CN" dirty="0" smtClean="0">
                          <a:solidFill>
                            <a:schemeClr val="tx1"/>
                          </a:solidFill>
                        </a:rPr>
                        <a:t>Observable</a:t>
                      </a:r>
                      <a:r>
                        <a:rPr lang="zh-CN" altLang="en-US" dirty="0" smtClean="0">
                          <a:solidFill>
                            <a:schemeClr val="tx1"/>
                          </a:solidFill>
                        </a:rPr>
                        <a:t>的</a:t>
                      </a:r>
                      <a:r>
                        <a:rPr lang="en-US" altLang="zh-CN" dirty="0" smtClean="0">
                          <a:solidFill>
                            <a:schemeClr val="tx1"/>
                          </a:solidFill>
                        </a:rPr>
                        <a:t>from()</a:t>
                      </a:r>
                      <a:r>
                        <a:rPr lang="zh-CN" altLang="en-US" dirty="0" smtClean="0">
                          <a:solidFill>
                            <a:schemeClr val="tx1"/>
                          </a:solidFill>
                        </a:rPr>
                        <a:t>函数添加的数据块。管道会持续发送</a:t>
                      </a:r>
                      <a:r>
                        <a:rPr lang="en-US" altLang="zh-CN" dirty="0" smtClean="0">
                          <a:solidFill>
                            <a:schemeClr val="tx1"/>
                          </a:solidFill>
                        </a:rPr>
                        <a:t>Observables</a:t>
                      </a:r>
                      <a:r>
                        <a:rPr lang="zh-CN" altLang="en-US" dirty="0" smtClean="0">
                          <a:solidFill>
                            <a:schemeClr val="tx1"/>
                          </a:solidFill>
                        </a:rPr>
                        <a:t>直到所有</a:t>
                      </a:r>
                      <a:r>
                        <a:rPr lang="en-US" altLang="zh-CN" dirty="0" smtClean="0">
                          <a:solidFill>
                            <a:schemeClr val="tx1"/>
                          </a:solidFill>
                        </a:rPr>
                        <a:t>Observables</a:t>
                      </a:r>
                      <a:r>
                        <a:rPr lang="zh-CN" altLang="en-US" dirty="0" smtClean="0">
                          <a:solidFill>
                            <a:schemeClr val="tx1"/>
                          </a:solidFill>
                        </a:rPr>
                        <a:t>都被处理完成。</a:t>
                      </a:r>
                    </a:p>
                    <a:p>
                      <a:endParaRPr lang="zh-CN" altLang="en-US" dirty="0">
                        <a:solidFill>
                          <a:schemeClr val="tx1"/>
                        </a:solidFill>
                      </a:endParaRPr>
                    </a:p>
                  </a:txBody>
                  <a:tcPr/>
                </a:tc>
              </a:tr>
            </a:tbl>
          </a:graphicData>
        </a:graphic>
      </p:graphicFrame>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2" name="Rectangle 1"/>
          <p:cNvSpPr>
            <a:spLocks noChangeArrowheads="1"/>
          </p:cNvSpPr>
          <p:nvPr/>
        </p:nvSpPr>
        <p:spPr bwMode="auto">
          <a:xfrm>
            <a:off x="0" y="208136"/>
            <a:ext cx="914400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4965083"/>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7695"/>
            <a:ext cx="8229600" cy="814526"/>
          </a:xfrm>
        </p:spPr>
        <p:txBody>
          <a:bodyPr/>
          <a:lstStyle/>
          <a:p>
            <a:r>
              <a:rPr lang="zh-CN" altLang="en-US" b="1" dirty="0"/>
              <a:t>变换</a:t>
            </a:r>
            <a:r>
              <a:rPr lang="zh-CN" altLang="en-US" b="1" dirty="0" smtClean="0"/>
              <a:t>数据流</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179512" y="1504528"/>
            <a:ext cx="8964488"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map</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toUpperCase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toList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map</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List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List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Collections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reverse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//subscribe to the stream of Observables</a:t>
            </a:r>
            <a:b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0089403"/>
      </p:ext>
    </p:extLst>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179512" y="1862827"/>
            <a:ext cx="872276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"this"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endParaRPr kumimoji="0" lang="en-US"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map</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 </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toUpperCase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endParaRPr kumimoji="0" lang="en-US"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endParaRPr>
          </a:p>
          <a:p>
            <a:pPr marL="0" lvl="0" indent="0" defTabSz="914400">
              <a:spcBef>
                <a:spcPct val="0"/>
              </a:spcBef>
              <a:buNone/>
            </a:pP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toList</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map</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 </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Collections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reverse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lang="en-US" altLang="zh-CN" sz="2800" dirty="0">
                <a:solidFill>
                  <a:srgbClr val="000066"/>
                </a:solidFill>
                <a:latin typeface="宋体" panose="02010600030101010101" pitchFamily="2" charset="-122"/>
                <a:ea typeface="宋体" panose="02010600030101010101" pitchFamily="2" charset="-122"/>
              </a:rPr>
              <a:t> .subscribe((s)-&gt; </a:t>
            </a:r>
            <a:r>
              <a:rPr lang="en-US" altLang="zh-CN" sz="2800" dirty="0" err="1">
                <a:solidFill>
                  <a:srgbClr val="000066"/>
                </a:solidFill>
                <a:latin typeface="宋体" panose="02010600030101010101" pitchFamily="2" charset="-122"/>
                <a:ea typeface="宋体" panose="02010600030101010101" pitchFamily="2" charset="-122"/>
              </a:rPr>
              <a:t>System.out.println</a:t>
            </a:r>
            <a:r>
              <a:rPr lang="en-US" altLang="zh-CN" sz="2800" dirty="0">
                <a:solidFill>
                  <a:srgbClr val="000066"/>
                </a:solidFill>
                <a:latin typeface="宋体" panose="02010600030101010101" pitchFamily="2" charset="-122"/>
                <a:ea typeface="宋体" panose="02010600030101010101" pitchFamily="2" charset="-122"/>
              </a:rPr>
              <a:t>(s</a:t>
            </a:r>
            <a:r>
              <a:rPr lang="en-US" altLang="zh-CN" sz="2800" dirty="0" smtClean="0">
                <a:solidFill>
                  <a:srgbClr val="000066"/>
                </a:solidFill>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1266589"/>
      </p:ext>
    </p:extLst>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08720"/>
            <a:ext cx="8229600" cy="4525963"/>
          </a:xfrm>
        </p:spPr>
        <p:txBody>
          <a:bodyPr/>
          <a:lstStyle/>
          <a:p>
            <a:r>
              <a:rPr lang="zh-CN" altLang="en-US" sz="2400" dirty="0"/>
              <a:t>这个例子展示了变换函数</a:t>
            </a:r>
            <a:r>
              <a:rPr lang="en-US" altLang="zh-CN" sz="2400" dirty="0"/>
              <a:t>.map()</a:t>
            </a:r>
            <a:r>
              <a:rPr lang="zh-CN" altLang="en-US" sz="2400" dirty="0"/>
              <a:t>和聚合函数</a:t>
            </a:r>
            <a:r>
              <a:rPr lang="en-US" altLang="zh-CN" sz="2400" dirty="0"/>
              <a:t>.</a:t>
            </a:r>
            <a:r>
              <a:rPr lang="en-US" altLang="zh-CN" sz="2400" dirty="0" err="1"/>
              <a:t>toList</a:t>
            </a:r>
            <a:r>
              <a:rPr lang="en-US" altLang="zh-CN" sz="2400" dirty="0" smtClean="0"/>
              <a:t>()</a:t>
            </a:r>
            <a:r>
              <a:rPr lang="zh-CN" altLang="en-US" sz="2400" dirty="0"/>
              <a:t>。</a:t>
            </a:r>
            <a:endParaRPr lang="en-US" altLang="zh-CN" sz="2400" dirty="0" smtClean="0"/>
          </a:p>
          <a:p>
            <a:r>
              <a:rPr lang="zh-CN" altLang="en-US" sz="2400" dirty="0" smtClean="0"/>
              <a:t>在</a:t>
            </a:r>
            <a:r>
              <a:rPr lang="zh-CN" altLang="en-US" sz="2400" dirty="0"/>
              <a:t>操纵数据流的能力方面这仅仅是冰山一角（所有可用的数据流操作函数可见</a:t>
            </a:r>
            <a:r>
              <a:rPr lang="en-US" altLang="zh-CN" sz="2400" dirty="0">
                <a:hlinkClick r:id="rId2"/>
              </a:rPr>
              <a:t>https://github.com/ReactiveX/RxJava/wiki</a:t>
            </a:r>
            <a:r>
              <a:rPr lang="zh-CN" altLang="en-US" sz="2400" dirty="0">
                <a:hlinkClick r:id="rId2"/>
              </a:rPr>
              <a:t>），</a:t>
            </a:r>
            <a:r>
              <a:rPr lang="zh-CN" altLang="en-US" sz="2400" dirty="0"/>
              <a:t> </a:t>
            </a:r>
            <a:endParaRPr lang="en-US" altLang="zh-CN" sz="2400" dirty="0" smtClean="0"/>
          </a:p>
          <a:p>
            <a:r>
              <a:rPr lang="zh-CN" altLang="en-US" sz="2400" dirty="0" smtClean="0"/>
              <a:t>显示</a:t>
            </a:r>
            <a:r>
              <a:rPr lang="zh-CN" altLang="en-US" sz="2400" dirty="0"/>
              <a:t>了基本概念：在函数响应式编程中，我们可以通过实现了</a:t>
            </a:r>
            <a:r>
              <a:rPr lang="zh-CN" altLang="en-US" sz="2400" dirty="0">
                <a:solidFill>
                  <a:srgbClr val="FF0000"/>
                </a:solidFill>
              </a:rPr>
              <a:t>数据转换</a:t>
            </a:r>
            <a:r>
              <a:rPr lang="zh-CN" altLang="en-US" sz="2400" dirty="0"/>
              <a:t>或者</a:t>
            </a:r>
            <a:r>
              <a:rPr lang="zh-CN" altLang="en-US" sz="2400" dirty="0">
                <a:solidFill>
                  <a:srgbClr val="FF0000"/>
                </a:solidFill>
              </a:rPr>
              <a:t>数据操作功能的管道中独立的单元</a:t>
            </a:r>
            <a:r>
              <a:rPr lang="zh-CN" altLang="en-US" sz="2400" dirty="0"/>
              <a:t>来转换数据流。根据需要我们可以在其他由 </a:t>
            </a:r>
            <a:r>
              <a:rPr lang="en-US" altLang="zh-CN" sz="2400" dirty="0"/>
              <a:t>Observables</a:t>
            </a:r>
            <a:r>
              <a:rPr lang="zh-CN" altLang="en-US" sz="2400" dirty="0"/>
              <a:t>组成的管道复用这些独立的单元。通过把这些</a:t>
            </a:r>
            <a:r>
              <a:rPr lang="en-US" altLang="zh-CN" sz="2400" dirty="0"/>
              <a:t>Observable</a:t>
            </a:r>
            <a:r>
              <a:rPr lang="zh-CN" altLang="en-US" sz="2400" dirty="0"/>
              <a:t>单元拼接在一起，我们可以组成更复杂的特性，但同时保持它们作为易 于理解和可修改的可组合逻辑小单元。</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160403759"/>
      </p:ext>
    </p:extLst>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9662" y="457200"/>
            <a:ext cx="8229600" cy="1143000"/>
          </a:xfrm>
        </p:spPr>
        <p:txBody>
          <a:bodyPr/>
          <a:lstStyle/>
          <a:p>
            <a:r>
              <a:rPr lang="zh-CN" altLang="en-US" dirty="0"/>
              <a:t>使用</a:t>
            </a:r>
            <a:r>
              <a:rPr lang="en-US" altLang="zh-CN" dirty="0"/>
              <a:t>Scheduler</a:t>
            </a:r>
            <a:r>
              <a:rPr lang="zh-CN" altLang="en-US" dirty="0"/>
              <a:t>管理线程</a:t>
            </a:r>
          </a:p>
        </p:txBody>
      </p:sp>
      <p:sp>
        <p:nvSpPr>
          <p:cNvPr id="3" name="内容占位符 2"/>
          <p:cNvSpPr>
            <a:spLocks noGrp="1"/>
          </p:cNvSpPr>
          <p:nvPr>
            <p:ph idx="1"/>
          </p:nvPr>
        </p:nvSpPr>
        <p:spPr/>
        <p:txBody>
          <a:bodyPr/>
          <a:lstStyle/>
          <a:p>
            <a:r>
              <a:rPr lang="zh-CN" altLang="en-US" sz="2400" dirty="0" smtClean="0"/>
              <a:t>我们</a:t>
            </a:r>
            <a:r>
              <a:rPr lang="zh-CN" altLang="en-US" sz="2400" dirty="0"/>
              <a:t>展示了如何使用</a:t>
            </a:r>
            <a:r>
              <a:rPr lang="en-US" altLang="zh-CN" sz="2400" dirty="0" err="1"/>
              <a:t>RxJava</a:t>
            </a:r>
            <a:r>
              <a:rPr lang="zh-CN" altLang="en-US" sz="2400" dirty="0"/>
              <a:t>发起网络请求。我们谈及转换，聚合和订阅</a:t>
            </a:r>
            <a:r>
              <a:rPr lang="en-US" altLang="zh-CN" sz="2400" dirty="0"/>
              <a:t>Observable</a:t>
            </a:r>
            <a:r>
              <a:rPr lang="zh-CN" altLang="en-US" sz="2400" dirty="0"/>
              <a:t>数据流，但我们没有谈及</a:t>
            </a:r>
            <a:r>
              <a:rPr lang="en-US" altLang="zh-CN" sz="2400" dirty="0"/>
              <a:t>Observable</a:t>
            </a:r>
            <a:r>
              <a:rPr lang="zh-CN" altLang="en-US" sz="2400" dirty="0"/>
              <a:t>数据流的</a:t>
            </a:r>
            <a:r>
              <a:rPr lang="en-US" altLang="zh-CN" sz="2400" dirty="0"/>
              <a:t>web</a:t>
            </a:r>
            <a:r>
              <a:rPr lang="zh-CN" altLang="en-US" sz="2400" dirty="0"/>
              <a:t>请求是</a:t>
            </a:r>
            <a:r>
              <a:rPr lang="zh-CN" altLang="en-US" sz="2400" dirty="0">
                <a:solidFill>
                  <a:srgbClr val="FF0000"/>
                </a:solidFill>
              </a:rPr>
              <a:t>怎样实现异步</a:t>
            </a:r>
            <a:r>
              <a:rPr lang="zh-CN" altLang="en-US" sz="2400" dirty="0"/>
              <a:t>的</a:t>
            </a:r>
            <a:r>
              <a:rPr lang="zh-CN" altLang="en-US" sz="2400" dirty="0" smtClean="0"/>
              <a:t>。</a:t>
            </a:r>
            <a:endParaRPr lang="en-US" altLang="zh-CN" sz="2400" dirty="0" smtClean="0"/>
          </a:p>
          <a:p>
            <a:r>
              <a:rPr lang="zh-CN" altLang="en-US" sz="2400" dirty="0"/>
              <a:t>这就属于</a:t>
            </a:r>
            <a:r>
              <a:rPr lang="en-US" altLang="zh-CN" sz="2400" dirty="0"/>
              <a:t>FRP</a:t>
            </a:r>
            <a:r>
              <a:rPr lang="zh-CN" altLang="en-US" sz="2400" dirty="0"/>
              <a:t>编程模型如何调用</a:t>
            </a:r>
            <a:r>
              <a:rPr lang="en-US" altLang="zh-CN" sz="2400" dirty="0"/>
              <a:t>Scheduler</a:t>
            </a:r>
            <a:r>
              <a:rPr lang="zh-CN" altLang="en-US" sz="2400" dirty="0"/>
              <a:t>的范畴了－该策略定义了</a:t>
            </a:r>
            <a:r>
              <a:rPr lang="en-US" altLang="zh-CN" sz="2400" dirty="0"/>
              <a:t>Observable</a:t>
            </a:r>
            <a:r>
              <a:rPr lang="zh-CN" altLang="en-US" sz="2400" dirty="0"/>
              <a:t>流事件在哪个线程中发生，以及订阅者在哪个线程消费 </a:t>
            </a:r>
            <a:r>
              <a:rPr lang="en-US" altLang="zh-CN" sz="2400" dirty="0"/>
              <a:t>Observable</a:t>
            </a:r>
            <a:r>
              <a:rPr lang="zh-CN" altLang="en-US" sz="2400" dirty="0"/>
              <a:t>的处理结果。在</a:t>
            </a:r>
            <a:r>
              <a:rPr lang="en-US" altLang="zh-CN" sz="2400" dirty="0"/>
              <a:t>web service</a:t>
            </a:r>
            <a:r>
              <a:rPr lang="zh-CN" altLang="en-US" sz="2400" dirty="0"/>
              <a:t>例子中，我们希望请求在后台线程中进行，而订阅行为发生在主</a:t>
            </a:r>
            <a:r>
              <a:rPr lang="zh-CN" altLang="en-US" sz="2400" dirty="0" smtClean="0"/>
              <a:t>线程中。</a:t>
            </a:r>
            <a:endParaRPr lang="zh-CN" altLang="en-US" sz="24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25274494"/>
      </p:ext>
    </p:extLst>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260" y="692696"/>
            <a:ext cx="9117740" cy="5832648"/>
          </a:xfrm>
        </p:spPr>
        <p:txBody>
          <a:bodyPr/>
          <a:lstStyle/>
          <a:p>
            <a:r>
              <a:rPr lang="zh-CN" altLang="zh-CN" sz="2000" b="1" dirty="0">
                <a:solidFill>
                  <a:srgbClr val="000080"/>
                </a:solidFill>
                <a:latin typeface="Consolas" panose="020B0609020204030204" pitchFamily="49" charset="0"/>
                <a:cs typeface="Consolas" panose="020B0609020204030204" pitchFamily="49" charset="0"/>
              </a:rPr>
              <a:t>public </a:t>
            </a:r>
            <a:r>
              <a:rPr lang="zh-CN" altLang="zh-CN" sz="2000" dirty="0">
                <a:solidFill>
                  <a:srgbClr val="000000"/>
                </a:solidFill>
                <a:latin typeface="Consolas" panose="020B0609020204030204" pitchFamily="49" charset="0"/>
                <a:cs typeface="Consolas" panose="020B0609020204030204" pitchFamily="49" charset="0"/>
              </a:rPr>
              <a:t>Observable&lt;List&lt;GithubUserDetail&gt;&gt; rxFetchUserDetails()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i="1" dirty="0">
                <a:solidFill>
                  <a:srgbClr val="808080"/>
                </a:solidFill>
                <a:latin typeface="Consolas" panose="020B0609020204030204" pitchFamily="49" charset="0"/>
                <a:cs typeface="Consolas" panose="020B0609020204030204" pitchFamily="49" charset="0"/>
              </a:rPr>
              <a:t>//request the users</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  </a:t>
            </a:r>
            <a:r>
              <a:rPr lang="zh-CN" altLang="zh-CN" sz="2000" b="1" dirty="0">
                <a:solidFill>
                  <a:srgbClr val="000080"/>
                </a:solidFill>
                <a:latin typeface="Consolas" panose="020B0609020204030204" pitchFamily="49" charset="0"/>
                <a:cs typeface="Consolas" panose="020B0609020204030204" pitchFamily="49" charset="0"/>
              </a:rPr>
              <a:t>return </a:t>
            </a:r>
            <a:r>
              <a:rPr lang="zh-CN" altLang="zh-CN" sz="2000" dirty="0">
                <a:latin typeface="Consolas" panose="020B0609020204030204" pitchFamily="49" charset="0"/>
                <a:cs typeface="Consolas" panose="020B0609020204030204" pitchFamily="49" charset="0"/>
              </a:rPr>
              <a:t>mService.rxRequestUsers().</a:t>
            </a:r>
            <a:r>
              <a:rPr lang="zh-CN" altLang="zh-CN" sz="2000" dirty="0">
                <a:solidFill>
                  <a:srgbClr val="000000"/>
                </a:solidFill>
                <a:latin typeface="Consolas" panose="020B0609020204030204" pitchFamily="49" charset="0"/>
                <a:cs typeface="Consolas" panose="020B0609020204030204" pitchFamily="49" charset="0"/>
              </a:rPr>
              <a:t>concatMap(Observable::from)</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.concatMap((GithubUser githubUser) -&gt;</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i="1" dirty="0">
                <a:solidFill>
                  <a:srgbClr val="808080"/>
                </a:solidFill>
                <a:latin typeface="Consolas" panose="020B0609020204030204" pitchFamily="49" charset="0"/>
                <a:cs typeface="Consolas" panose="020B0609020204030204" pitchFamily="49" charset="0"/>
              </a:rPr>
              <a:t>//request the details for each user</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dirty="0" smtClean="0">
                <a:solidFill>
                  <a:srgbClr val="000000"/>
                </a:solidFill>
                <a:latin typeface="Consolas" panose="020B0609020204030204" pitchFamily="49" charset="0"/>
                <a:cs typeface="Consolas" panose="020B0609020204030204" pitchFamily="49" charset="0"/>
              </a:rPr>
              <a:t>)</a:t>
            </a:r>
            <a:r>
              <a:rPr lang="zh-CN" altLang="zh-CN" sz="2000" dirty="0">
                <a:latin typeface="Consolas" panose="020B0609020204030204" pitchFamily="49" charset="0"/>
                <a:cs typeface="Consolas" panose="020B0609020204030204" pitchFamily="49" charset="0"/>
              </a:rPr>
              <a:t> mService.rxRequestUserDetails(githubUser.mLogin)</a:t>
            </a: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//accumulate them as a list</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      </a:t>
            </a:r>
            <a:r>
              <a:rPr lang="zh-CN" altLang="zh-CN" sz="2000" dirty="0">
                <a:solidFill>
                  <a:srgbClr val="000000"/>
                </a:solidFill>
                <a:latin typeface="Consolas" panose="020B0609020204030204" pitchFamily="49" charset="0"/>
                <a:cs typeface="Consolas" panose="020B0609020204030204" pitchFamily="49" charset="0"/>
              </a:rPr>
              <a:t>.toList()</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dirty="0">
                <a:solidFill>
                  <a:srgbClr val="FF0000"/>
                </a:solidFill>
                <a:latin typeface="Consolas" panose="020B0609020204030204" pitchFamily="49" charset="0"/>
                <a:cs typeface="Consolas" panose="020B0609020204030204" pitchFamily="49" charset="0"/>
              </a:rPr>
              <a:t>.subscribeOn(Schedulers.newThread())</a:t>
            </a:r>
            <a:br>
              <a:rPr lang="zh-CN" altLang="zh-CN" sz="2000" dirty="0">
                <a:solidFill>
                  <a:srgbClr val="FF0000"/>
                </a:solidFill>
                <a:latin typeface="Consolas" panose="020B0609020204030204" pitchFamily="49" charset="0"/>
                <a:cs typeface="Consolas" panose="020B0609020204030204" pitchFamily="49" charset="0"/>
              </a:rPr>
            </a:br>
            <a:r>
              <a:rPr lang="zh-CN" altLang="zh-CN" sz="2000" dirty="0">
                <a:solidFill>
                  <a:srgbClr val="FF0000"/>
                </a:solidFill>
                <a:latin typeface="Consolas" panose="020B0609020204030204" pitchFamily="49" charset="0"/>
                <a:cs typeface="Consolas" panose="020B0609020204030204" pitchFamily="49" charset="0"/>
              </a:rPr>
              <a:t>      .observeOn(AndroidSchedulers.mainThread());</a:t>
            </a: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a:t>
            </a:r>
            <a:endParaRPr lang="zh-CN" altLang="en-US" sz="20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129204305"/>
      </p:ext>
    </p:extLst>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036496" cy="5663654"/>
          </a:xfrm>
        </p:spPr>
        <p:txBody>
          <a:bodyPr/>
          <a:lstStyle/>
          <a:p>
            <a:r>
              <a:rPr lang="zh-CN" altLang="en-US" sz="1800" dirty="0"/>
              <a:t>下面是可能会用到</a:t>
            </a:r>
            <a:r>
              <a:rPr lang="en-US" altLang="zh-CN" sz="1800" dirty="0"/>
              <a:t>Scheduler</a:t>
            </a:r>
            <a:r>
              <a:rPr lang="zh-CN" altLang="en-US" sz="1800" dirty="0" smtClean="0"/>
              <a:t>：</a:t>
            </a:r>
            <a:endParaRPr lang="zh-CN" altLang="en-US" sz="1800" dirty="0"/>
          </a:p>
          <a:p>
            <a:r>
              <a:rPr lang="zh-CN" altLang="en-US" sz="1800" dirty="0">
                <a:solidFill>
                  <a:srgbClr val="FF0000"/>
                </a:solidFill>
              </a:rPr>
              <a:t>    </a:t>
            </a:r>
            <a:r>
              <a:rPr lang="en-US" altLang="zh-CN" sz="1800" dirty="0" err="1">
                <a:solidFill>
                  <a:srgbClr val="FF0000"/>
                </a:solidFill>
              </a:rPr>
              <a:t>Schedulers.computation</a:t>
            </a:r>
            <a:r>
              <a:rPr lang="en-US" altLang="zh-CN" sz="1800" dirty="0">
                <a:solidFill>
                  <a:srgbClr val="FF0000"/>
                </a:solidFill>
              </a:rPr>
              <a:t>()</a:t>
            </a:r>
            <a:r>
              <a:rPr lang="zh-CN" altLang="en-US" sz="1800" dirty="0">
                <a:solidFill>
                  <a:srgbClr val="FF0000"/>
                </a:solidFill>
              </a:rPr>
              <a:t>：用于计算型工作例如事件循环和回调处理，不要在</a:t>
            </a:r>
            <a:r>
              <a:rPr lang="en-US" altLang="zh-CN" sz="1800" dirty="0">
                <a:solidFill>
                  <a:srgbClr val="FF0000"/>
                </a:solidFill>
              </a:rPr>
              <a:t>I/O</a:t>
            </a:r>
            <a:r>
              <a:rPr lang="zh-CN" altLang="en-US" sz="1800" dirty="0">
                <a:solidFill>
                  <a:srgbClr val="FF0000"/>
                </a:solidFill>
              </a:rPr>
              <a:t>中使用这个函数（应该使用</a:t>
            </a:r>
            <a:r>
              <a:rPr lang="en-US" altLang="zh-CN" sz="1800" dirty="0">
                <a:solidFill>
                  <a:srgbClr val="FF0000"/>
                </a:solidFill>
              </a:rPr>
              <a:t>Schedulers.io()</a:t>
            </a:r>
            <a:r>
              <a:rPr lang="zh-CN" altLang="en-US" sz="1800" dirty="0">
                <a:solidFill>
                  <a:srgbClr val="FF0000"/>
                </a:solidFill>
              </a:rPr>
              <a:t>函数）</a:t>
            </a:r>
            <a:r>
              <a:rPr lang="zh-CN" altLang="en-US" sz="1800" dirty="0" smtClean="0">
                <a:solidFill>
                  <a:srgbClr val="FF0000"/>
                </a:solidFill>
              </a:rPr>
              <a:t>；</a:t>
            </a:r>
            <a:endParaRPr lang="zh-CN" altLang="en-US" sz="1800" dirty="0">
              <a:solidFill>
                <a:srgbClr val="FF0000"/>
              </a:solidFill>
            </a:endParaRPr>
          </a:p>
          <a:p>
            <a:r>
              <a:rPr lang="zh-CN" altLang="en-US" sz="1800" dirty="0"/>
              <a:t>    </a:t>
            </a:r>
            <a:r>
              <a:rPr lang="en-US" altLang="zh-CN" sz="1800" dirty="0" err="1"/>
              <a:t>Schedulers.from</a:t>
            </a:r>
            <a:r>
              <a:rPr lang="en-US" altLang="zh-CN" sz="1800" dirty="0"/>
              <a:t>(executor)</a:t>
            </a:r>
            <a:r>
              <a:rPr lang="zh-CN" altLang="en-US" sz="1800" dirty="0"/>
              <a:t>：使用指定的</a:t>
            </a:r>
            <a:r>
              <a:rPr lang="en-US" altLang="zh-CN" sz="1800" dirty="0"/>
              <a:t>Executor</a:t>
            </a:r>
            <a:r>
              <a:rPr lang="zh-CN" altLang="en-US" sz="1800" dirty="0"/>
              <a:t>作为</a:t>
            </a:r>
            <a:r>
              <a:rPr lang="en-US" altLang="zh-CN" sz="1800" dirty="0"/>
              <a:t>Scheduler</a:t>
            </a:r>
            <a:r>
              <a:rPr lang="zh-CN" altLang="en-US" sz="1800" dirty="0" smtClean="0"/>
              <a:t>；</a:t>
            </a:r>
            <a:endParaRPr lang="zh-CN" altLang="en-US" sz="1800" dirty="0"/>
          </a:p>
          <a:p>
            <a:r>
              <a:rPr lang="zh-CN" altLang="en-US" sz="1800" dirty="0"/>
              <a:t>    </a:t>
            </a:r>
            <a:r>
              <a:rPr lang="en-US" altLang="zh-CN" sz="1800" dirty="0" err="1"/>
              <a:t>Schedulers.immediate</a:t>
            </a:r>
            <a:r>
              <a:rPr lang="en-US" altLang="zh-CN" sz="1800" dirty="0"/>
              <a:t>()</a:t>
            </a:r>
            <a:r>
              <a:rPr lang="zh-CN" altLang="en-US" sz="1800" dirty="0"/>
              <a:t>：在当前线程中立即开始执行任务</a:t>
            </a:r>
            <a:r>
              <a:rPr lang="zh-CN" altLang="en-US" sz="1800" dirty="0" smtClean="0"/>
              <a:t>；</a:t>
            </a:r>
            <a:endParaRPr lang="zh-CN" altLang="en-US" sz="1800" dirty="0"/>
          </a:p>
          <a:p>
            <a:r>
              <a:rPr lang="zh-CN" altLang="en-US" sz="1800" dirty="0">
                <a:solidFill>
                  <a:srgbClr val="FF0000"/>
                </a:solidFill>
              </a:rPr>
              <a:t>    </a:t>
            </a:r>
            <a:r>
              <a:rPr lang="en-US" altLang="zh-CN" sz="1800" dirty="0">
                <a:solidFill>
                  <a:srgbClr val="FF0000"/>
                </a:solidFill>
              </a:rPr>
              <a:t>Schedulers.io()</a:t>
            </a:r>
            <a:r>
              <a:rPr lang="zh-CN" altLang="en-US" sz="1800" dirty="0">
                <a:solidFill>
                  <a:srgbClr val="FF0000"/>
                </a:solidFill>
              </a:rPr>
              <a:t>：用于</a:t>
            </a:r>
            <a:r>
              <a:rPr lang="en-US" altLang="zh-CN" sz="1800" dirty="0">
                <a:solidFill>
                  <a:srgbClr val="FF0000"/>
                </a:solidFill>
              </a:rPr>
              <a:t>I/O</a:t>
            </a:r>
            <a:r>
              <a:rPr lang="zh-CN" altLang="en-US" sz="1800" dirty="0">
                <a:solidFill>
                  <a:srgbClr val="FF0000"/>
                </a:solidFill>
              </a:rPr>
              <a:t>密集型工作例如阻塞</a:t>
            </a:r>
            <a:r>
              <a:rPr lang="en-US" altLang="zh-CN" sz="1800" dirty="0">
                <a:solidFill>
                  <a:srgbClr val="FF0000"/>
                </a:solidFill>
              </a:rPr>
              <a:t>I/O</a:t>
            </a:r>
            <a:r>
              <a:rPr lang="zh-CN" altLang="en-US" sz="1800" dirty="0">
                <a:solidFill>
                  <a:srgbClr val="FF0000"/>
                </a:solidFill>
              </a:rPr>
              <a:t>的异步操作，这个调度器由一个会随需增长的线程池支持；对于一般的计算工作，使用</a:t>
            </a:r>
            <a:r>
              <a:rPr lang="en-US" altLang="zh-CN" sz="1800" dirty="0" err="1">
                <a:solidFill>
                  <a:srgbClr val="FF0000"/>
                </a:solidFill>
              </a:rPr>
              <a:t>Schedulers.computation</a:t>
            </a:r>
            <a:r>
              <a:rPr lang="en-US" altLang="zh-CN" sz="1800" dirty="0">
                <a:solidFill>
                  <a:srgbClr val="FF0000"/>
                </a:solidFill>
              </a:rPr>
              <a:t>()</a:t>
            </a:r>
            <a:r>
              <a:rPr lang="zh-CN" altLang="en-US" sz="1800" dirty="0" smtClean="0">
                <a:solidFill>
                  <a:srgbClr val="FF0000"/>
                </a:solidFill>
              </a:rPr>
              <a:t>；</a:t>
            </a:r>
            <a:endParaRPr lang="zh-CN" altLang="en-US" sz="1800" dirty="0">
              <a:solidFill>
                <a:srgbClr val="FF0000"/>
              </a:solidFill>
            </a:endParaRPr>
          </a:p>
          <a:p>
            <a:r>
              <a:rPr lang="zh-CN" altLang="en-US" sz="1800" dirty="0"/>
              <a:t>    </a:t>
            </a:r>
            <a:r>
              <a:rPr lang="en-US" altLang="zh-CN" sz="1800" dirty="0" err="1"/>
              <a:t>Schedulers.newThread</a:t>
            </a:r>
            <a:r>
              <a:rPr lang="en-US" altLang="zh-CN" sz="1800" dirty="0"/>
              <a:t>()</a:t>
            </a:r>
            <a:r>
              <a:rPr lang="zh-CN" altLang="en-US" sz="1800" dirty="0"/>
              <a:t>：为每个工作单元创建一个新的线程</a:t>
            </a:r>
            <a:r>
              <a:rPr lang="zh-CN" altLang="en-US" sz="1800" dirty="0" smtClean="0"/>
              <a:t>；</a:t>
            </a:r>
            <a:endParaRPr lang="zh-CN" altLang="en-US" sz="1800" dirty="0"/>
          </a:p>
          <a:p>
            <a:r>
              <a:rPr lang="zh-CN" altLang="en-US" sz="1800" dirty="0"/>
              <a:t>    </a:t>
            </a:r>
            <a:r>
              <a:rPr lang="en-US" altLang="zh-CN" sz="1800" dirty="0" err="1"/>
              <a:t>Schedulers.test</a:t>
            </a:r>
            <a:r>
              <a:rPr lang="en-US" altLang="zh-CN" sz="1800" dirty="0"/>
              <a:t>()</a:t>
            </a:r>
            <a:r>
              <a:rPr lang="zh-CN" altLang="en-US" sz="1800" dirty="0"/>
              <a:t>：用于测试目的，支持单元测试的高级事件</a:t>
            </a:r>
            <a:r>
              <a:rPr lang="zh-CN" altLang="en-US" sz="1800" dirty="0" smtClean="0"/>
              <a:t>；</a:t>
            </a:r>
            <a:endParaRPr lang="zh-CN" altLang="en-US" sz="1800" dirty="0"/>
          </a:p>
          <a:p>
            <a:r>
              <a:rPr lang="zh-CN" altLang="en-US" sz="1800" dirty="0"/>
              <a:t>    </a:t>
            </a:r>
            <a:r>
              <a:rPr lang="en-US" altLang="zh-CN" sz="1800" dirty="0" err="1"/>
              <a:t>Schedulers.trampoline</a:t>
            </a:r>
            <a:r>
              <a:rPr lang="en-US" altLang="zh-CN" sz="1800" dirty="0"/>
              <a:t>()</a:t>
            </a:r>
            <a:r>
              <a:rPr lang="zh-CN" altLang="en-US" sz="1800" dirty="0"/>
              <a:t>：在当前线程中的工作放入队列中排队，并依次操作</a:t>
            </a:r>
            <a:r>
              <a:rPr lang="zh-CN" altLang="en-US" sz="1800" dirty="0" smtClean="0"/>
              <a:t>。</a:t>
            </a:r>
            <a:endParaRPr lang="zh-CN" altLang="en-US" sz="1800" dirty="0"/>
          </a:p>
          <a:p>
            <a:r>
              <a:rPr lang="zh-CN" altLang="en-US" sz="1800" dirty="0"/>
              <a:t>通过设置</a:t>
            </a:r>
            <a:r>
              <a:rPr lang="en-US" altLang="zh-CN" sz="1800" dirty="0" err="1"/>
              <a:t>observeOn</a:t>
            </a:r>
            <a:r>
              <a:rPr lang="zh-CN" altLang="en-US" sz="1800" dirty="0"/>
              <a:t>和</a:t>
            </a:r>
            <a:r>
              <a:rPr lang="en-US" altLang="zh-CN" sz="1800" dirty="0" err="1"/>
              <a:t>subscribeOn</a:t>
            </a:r>
            <a:r>
              <a:rPr lang="zh-CN" altLang="en-US" sz="1800" dirty="0"/>
              <a:t>调度器，我们定义了网络请求使用哪个线程（</a:t>
            </a:r>
            <a:r>
              <a:rPr lang="en-US" altLang="zh-CN" sz="1800" dirty="0" err="1"/>
              <a:t>Schedulers.newThread</a:t>
            </a:r>
            <a:r>
              <a:rPr lang="en-US" altLang="zh-CN" sz="1800" dirty="0"/>
              <a:t>()</a:t>
            </a:r>
            <a:r>
              <a:rPr lang="zh-CN" altLang="en-US" sz="1800" dirty="0"/>
              <a:t>）。</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087722950"/>
      </p:ext>
    </p:extLst>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2" y="620688"/>
            <a:ext cx="9143607" cy="5832648"/>
          </a:xfrm>
        </p:spPr>
        <p:txBody>
          <a:bodyPr/>
          <a:lstStyle/>
          <a:p>
            <a:r>
              <a:rPr lang="zh-CN" altLang="en-US" dirty="0"/>
              <a:t>从根本上讲</a:t>
            </a:r>
            <a:r>
              <a:rPr lang="zh-CN" altLang="en-US" dirty="0" smtClean="0"/>
              <a:t>，响应</a:t>
            </a:r>
            <a:r>
              <a:rPr lang="zh-CN" altLang="en-US" dirty="0"/>
              <a:t>式编程是在观察者模式的基础上，增加对</a:t>
            </a:r>
            <a:r>
              <a:rPr lang="en-US" altLang="zh-CN" dirty="0"/>
              <a:t>Observables</a:t>
            </a:r>
            <a:r>
              <a:rPr lang="zh-CN" altLang="en-US" dirty="0"/>
              <a:t>发送的数据流进行</a:t>
            </a:r>
            <a:r>
              <a:rPr lang="zh-CN" altLang="en-US" dirty="0">
                <a:solidFill>
                  <a:srgbClr val="FF0000"/>
                </a:solidFill>
              </a:rPr>
              <a:t>操纵和变换的功能</a:t>
            </a:r>
            <a:r>
              <a:rPr lang="zh-CN" altLang="en-US" dirty="0"/>
              <a:t>。在上面的例子中，</a:t>
            </a:r>
            <a:r>
              <a:rPr lang="en-US" altLang="zh-CN" dirty="0">
                <a:solidFill>
                  <a:srgbClr val="FF0000"/>
                </a:solidFill>
              </a:rPr>
              <a:t>Observables</a:t>
            </a:r>
            <a:r>
              <a:rPr lang="zh-CN" altLang="en-US" dirty="0">
                <a:solidFill>
                  <a:srgbClr val="FF0000"/>
                </a:solidFill>
              </a:rPr>
              <a:t>是我们的数据流通所在的管道。</a:t>
            </a:r>
          </a:p>
          <a:p>
            <a:r>
              <a:rPr lang="zh-CN" altLang="en-US" dirty="0"/>
              <a:t>回顾一下</a:t>
            </a:r>
            <a:r>
              <a:rPr lang="zh-CN" altLang="en-US" dirty="0" smtClean="0"/>
              <a:t>，观察者模式包含</a:t>
            </a:r>
            <a:r>
              <a:rPr lang="zh-CN" altLang="en-US" dirty="0"/>
              <a:t>两个角色：一个</a:t>
            </a:r>
            <a:r>
              <a:rPr lang="en-US" altLang="zh-CN" dirty="0"/>
              <a:t>Observable</a:t>
            </a:r>
            <a:r>
              <a:rPr lang="zh-CN" altLang="en-US" dirty="0"/>
              <a:t>和一个或者多个</a:t>
            </a:r>
            <a:r>
              <a:rPr lang="en-US" altLang="zh-CN" dirty="0"/>
              <a:t>Observers</a:t>
            </a:r>
            <a:r>
              <a:rPr lang="zh-CN" altLang="en-US" dirty="0"/>
              <a:t>。</a:t>
            </a:r>
            <a:r>
              <a:rPr lang="en-US" altLang="zh-CN" dirty="0"/>
              <a:t>Observable</a:t>
            </a:r>
            <a:r>
              <a:rPr lang="zh-CN" altLang="en-US" dirty="0"/>
              <a:t>发送事件，而</a:t>
            </a:r>
            <a:r>
              <a:rPr lang="en-US" altLang="zh-CN" dirty="0"/>
              <a:t>Observer</a:t>
            </a:r>
            <a:r>
              <a:rPr lang="zh-CN" altLang="en-US" dirty="0"/>
              <a:t>订阅和接收这些事件。在上面的例子中，</a:t>
            </a:r>
            <a:r>
              <a:rPr lang="en-US" altLang="zh-CN" dirty="0"/>
              <a:t>.subscribe()</a:t>
            </a:r>
            <a:r>
              <a:rPr lang="zh-CN" altLang="en-US" dirty="0"/>
              <a:t>函数用于给</a:t>
            </a:r>
            <a:r>
              <a:rPr lang="en-US" altLang="zh-CN" dirty="0"/>
              <a:t>Observable</a:t>
            </a:r>
            <a:r>
              <a:rPr lang="zh-CN" altLang="en-US" dirty="0"/>
              <a:t>添加一个</a:t>
            </a:r>
            <a:r>
              <a:rPr lang="en-US" altLang="zh-CN" dirty="0"/>
              <a:t>Observer</a:t>
            </a:r>
            <a:r>
              <a:rPr lang="zh-CN" altLang="en-US" dirty="0"/>
              <a:t>，并创建一个请求</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631542054"/>
      </p:ext>
    </p:extLst>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993" y="482067"/>
            <a:ext cx="8229600" cy="1143000"/>
          </a:xfrm>
        </p:spPr>
        <p:txBody>
          <a:bodyPr/>
          <a:lstStyle/>
          <a:p>
            <a:r>
              <a:rPr lang="zh-CN" altLang="en-US" dirty="0"/>
              <a:t>可观测序列的本质：过滤</a:t>
            </a:r>
          </a:p>
        </p:txBody>
      </p:sp>
      <p:sp>
        <p:nvSpPr>
          <p:cNvPr id="3" name="内容占位符 2"/>
          <p:cNvSpPr>
            <a:spLocks noGrp="1"/>
          </p:cNvSpPr>
          <p:nvPr>
            <p:ph idx="1"/>
          </p:nvPr>
        </p:nvSpPr>
        <p:spPr/>
        <p:txBody>
          <a:bodyPr/>
          <a:lstStyle/>
          <a:p>
            <a:pPr marL="0" indent="0">
              <a:buNone/>
            </a:pPr>
            <a:r>
              <a:rPr lang="en-US" altLang="zh-CN" dirty="0"/>
              <a:t>filter</a:t>
            </a:r>
            <a:r>
              <a:rPr lang="zh-CN" altLang="en-US" dirty="0"/>
              <a:t>函数，进行内容的</a:t>
            </a:r>
            <a:r>
              <a:rPr lang="zh-CN" altLang="en-US" dirty="0" smtClean="0"/>
              <a:t>过滤</a:t>
            </a:r>
            <a:endParaRPr lang="en-US" altLang="zh-CN" dirty="0" smtClean="0"/>
          </a:p>
          <a:p>
            <a:r>
              <a:rPr lang="zh-CN" altLang="en-US" dirty="0" smtClean="0"/>
              <a:t>接受</a:t>
            </a:r>
            <a:r>
              <a:rPr lang="zh-CN" altLang="en-US" dirty="0"/>
              <a:t>一个参数，对数据流中的每个数据进行过滤。</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930879085"/>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2107"/>
            <a:ext cx="8229600" cy="1143000"/>
          </a:xfrm>
        </p:spPr>
        <p:txBody>
          <a:bodyPr/>
          <a:lstStyle/>
          <a:p>
            <a:r>
              <a:rPr lang="zh-CN" altLang="en-US" sz="4000" dirty="0" smtClean="0"/>
              <a:t>遇到什么</a:t>
            </a:r>
            <a:r>
              <a:rPr lang="zh-CN" altLang="en-US" sz="4000" dirty="0"/>
              <a:t>麻烦</a:t>
            </a:r>
            <a:r>
              <a:rPr lang="zh-CN" altLang="en-US" sz="4000" dirty="0" smtClean="0"/>
              <a:t>？</a:t>
            </a:r>
            <a:endParaRPr lang="zh-CN" altLang="en-US" sz="4000" dirty="0"/>
          </a:p>
        </p:txBody>
      </p:sp>
      <p:sp>
        <p:nvSpPr>
          <p:cNvPr id="3" name="内容占位符 2"/>
          <p:cNvSpPr>
            <a:spLocks noGrp="1"/>
          </p:cNvSpPr>
          <p:nvPr>
            <p:ph idx="1"/>
          </p:nvPr>
        </p:nvSpPr>
        <p:spPr/>
        <p:txBody>
          <a:bodyPr/>
          <a:lstStyle/>
          <a:p>
            <a:r>
              <a:rPr lang="zh-CN" altLang="en-US" sz="2400" dirty="0"/>
              <a:t>在编程中，经常需要切换线程，为了能对结果进行相应处理，经常需要进行回调，随着业务需求的增加，嵌套的回调也会随之增加，不仅增加了代码量，也增加了逻辑的复杂性，增加了理解和维护的难度。</a:t>
            </a:r>
          </a:p>
          <a:p>
            <a:r>
              <a:rPr lang="zh-CN" altLang="en-US" sz="2400" dirty="0"/>
              <a:t>所以就需要一种</a:t>
            </a:r>
          </a:p>
          <a:p>
            <a:r>
              <a:rPr lang="en-US" altLang="zh-CN" sz="2400" dirty="0"/>
              <a:t>- </a:t>
            </a:r>
            <a:r>
              <a:rPr lang="zh-CN" altLang="en-US" sz="2400" dirty="0"/>
              <a:t>既能方便切换线程</a:t>
            </a:r>
          </a:p>
          <a:p>
            <a:r>
              <a:rPr lang="en-US" altLang="zh-CN" sz="2400" dirty="0"/>
              <a:t>- </a:t>
            </a:r>
            <a:r>
              <a:rPr lang="zh-CN" altLang="en-US" sz="2400" dirty="0"/>
              <a:t>又能即是相应变化</a:t>
            </a:r>
          </a:p>
          <a:p>
            <a:r>
              <a:rPr lang="en-US" altLang="zh-CN" sz="2400" dirty="0"/>
              <a:t>- </a:t>
            </a:r>
            <a:r>
              <a:rPr lang="zh-CN" altLang="en-US" sz="2400" dirty="0"/>
              <a:t>又可以简化代码的逻辑，方便维护，</a:t>
            </a:r>
          </a:p>
          <a:p>
            <a:r>
              <a:rPr lang="en-US" altLang="zh-CN" sz="2400" dirty="0"/>
              <a:t>- </a:t>
            </a:r>
            <a:r>
              <a:rPr lang="zh-CN" altLang="en-US" sz="2400" dirty="0"/>
              <a:t>还不需要回调。</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417987870"/>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2188"/>
            <a:ext cx="8229600" cy="1143000"/>
          </a:xfrm>
        </p:spPr>
        <p:txBody>
          <a:bodyPr/>
          <a:lstStyle/>
          <a:p>
            <a:r>
              <a:rPr lang="zh-CN" altLang="en-US" dirty="0"/>
              <a:t>转换</a:t>
            </a:r>
            <a:r>
              <a:rPr lang="en-US" altLang="zh-CN" dirty="0"/>
              <a:t>Observables</a:t>
            </a:r>
            <a:endParaRPr lang="zh-CN" altLang="en-US" dirty="0"/>
          </a:p>
        </p:txBody>
      </p:sp>
      <p:sp>
        <p:nvSpPr>
          <p:cNvPr id="3" name="内容占位符 2"/>
          <p:cNvSpPr>
            <a:spLocks noGrp="1"/>
          </p:cNvSpPr>
          <p:nvPr>
            <p:ph idx="1"/>
          </p:nvPr>
        </p:nvSpPr>
        <p:spPr/>
        <p:txBody>
          <a:bodyPr/>
          <a:lstStyle/>
          <a:p>
            <a:pPr marL="0" indent="0">
              <a:buNone/>
            </a:pPr>
            <a:r>
              <a:rPr lang="en-US" altLang="zh-CN" dirty="0"/>
              <a:t>Map </a:t>
            </a:r>
          </a:p>
          <a:p>
            <a:r>
              <a:rPr lang="zh-CN" altLang="en-US" dirty="0"/>
              <a:t>转换发射的数据，将发射数据</a:t>
            </a:r>
            <a:r>
              <a:rPr lang="en-US" altLang="zh-CN" dirty="0"/>
              <a:t>A</a:t>
            </a:r>
            <a:r>
              <a:rPr lang="zh-CN" altLang="en-US" dirty="0"/>
              <a:t>的</a:t>
            </a:r>
            <a:r>
              <a:rPr lang="en-US" altLang="zh-CN" dirty="0"/>
              <a:t>observable</a:t>
            </a:r>
            <a:r>
              <a:rPr lang="zh-CN" altLang="en-US" dirty="0"/>
              <a:t>变换成发射数据</a:t>
            </a:r>
            <a:r>
              <a:rPr lang="en-US" altLang="zh-CN" dirty="0"/>
              <a:t>B</a:t>
            </a:r>
            <a:r>
              <a:rPr lang="zh-CN" altLang="en-US" dirty="0"/>
              <a:t>的</a:t>
            </a:r>
            <a:r>
              <a:rPr lang="en-US" altLang="zh-CN" dirty="0"/>
              <a:t>observable</a:t>
            </a:r>
            <a:r>
              <a:rPr lang="zh-CN" altLang="en-US" dirty="0"/>
              <a:t>。适用于</a:t>
            </a:r>
            <a:r>
              <a:rPr lang="zh-CN" altLang="en-US" dirty="0" smtClean="0"/>
              <a:t>对数据</a:t>
            </a:r>
            <a:r>
              <a:rPr lang="zh-CN" altLang="en-US" dirty="0"/>
              <a:t>的再加工场景。</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064434970"/>
      </p:ext>
    </p:extLst>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4525963"/>
          </a:xfrm>
        </p:spPr>
        <p:txBody>
          <a:bodyPr/>
          <a:lstStyle/>
          <a:p>
            <a:r>
              <a:rPr lang="en-US" altLang="zh-CN" dirty="0" err="1"/>
              <a:t>FlatMap</a:t>
            </a:r>
            <a:r>
              <a:rPr lang="en-US" altLang="zh-CN" dirty="0"/>
              <a:t> </a:t>
            </a:r>
            <a:r>
              <a:rPr lang="zh-CN" altLang="en-US" dirty="0"/>
              <a:t>铺平</a:t>
            </a:r>
            <a:r>
              <a:rPr lang="zh-CN" altLang="en-US" dirty="0" smtClean="0"/>
              <a:t>序列</a:t>
            </a:r>
            <a:endParaRPr lang="zh-CN" altLang="en-US" sz="1800" dirty="0"/>
          </a:p>
          <a:p>
            <a:r>
              <a:rPr lang="zh-CN" altLang="en-US" sz="1800" dirty="0"/>
              <a:t>这样的</a:t>
            </a:r>
            <a:r>
              <a:rPr lang="en-US" altLang="zh-CN" sz="1800" dirty="0"/>
              <a:t>Observable</a:t>
            </a:r>
            <a:r>
              <a:rPr lang="zh-CN" altLang="en-US" sz="1800" dirty="0"/>
              <a:t>：它发射一个数据序列，这些数据本身也可以发射</a:t>
            </a:r>
            <a:r>
              <a:rPr lang="en-US" altLang="zh-CN" sz="1800" dirty="0"/>
              <a:t>Observable</a:t>
            </a:r>
            <a:r>
              <a:rPr lang="zh-CN" altLang="en-US" sz="1800" dirty="0"/>
              <a:t>。等于是说发射的数据可以再发射数据。</a:t>
            </a:r>
            <a:r>
              <a:rPr lang="en-US" altLang="zh-CN" sz="1800" dirty="0" err="1"/>
              <a:t>flatMap</a:t>
            </a:r>
            <a:r>
              <a:rPr lang="zh-CN" altLang="en-US" sz="1800" dirty="0"/>
              <a:t>函数提供一种铺平序列的方式，然后合并这些</a:t>
            </a:r>
            <a:r>
              <a:rPr lang="en-US" altLang="zh-CN" sz="1800" dirty="0"/>
              <a:t>Observables</a:t>
            </a:r>
            <a:r>
              <a:rPr lang="zh-CN" altLang="en-US" sz="1800" dirty="0"/>
              <a:t>发射的数据，最后将合并后的结果作为最终的</a:t>
            </a:r>
            <a:r>
              <a:rPr lang="en-US" altLang="zh-CN" sz="1800" dirty="0" smtClean="0"/>
              <a:t>Observable</a:t>
            </a:r>
            <a:endParaRPr lang="en-US" altLang="zh-CN" sz="1800" dirty="0"/>
          </a:p>
          <a:p>
            <a:r>
              <a:rPr lang="zh-CN" altLang="en-US" sz="1800" dirty="0"/>
              <a:t>当我们在处理可能有大量的</a:t>
            </a:r>
            <a:r>
              <a:rPr lang="en-US" altLang="zh-CN" sz="1800" dirty="0"/>
              <a:t>Observables</a:t>
            </a:r>
            <a:r>
              <a:rPr lang="zh-CN" altLang="en-US" sz="1800" dirty="0"/>
              <a:t>时，重要是记住任何一个</a:t>
            </a:r>
            <a:r>
              <a:rPr lang="en-US" altLang="zh-CN" sz="1800" dirty="0"/>
              <a:t>Observables</a:t>
            </a:r>
            <a:r>
              <a:rPr lang="zh-CN" altLang="en-US" sz="1800" dirty="0"/>
              <a:t>发生错误的情况，</a:t>
            </a:r>
            <a:r>
              <a:rPr lang="en-US" altLang="zh-CN" sz="1800" dirty="0" err="1"/>
              <a:t>flatMap</a:t>
            </a:r>
            <a:r>
              <a:rPr lang="zh-CN" altLang="en-US" sz="1800" dirty="0"/>
              <a:t>将会触发它自己的</a:t>
            </a:r>
            <a:r>
              <a:rPr lang="en-US" altLang="zh-CN" sz="1800" dirty="0" err="1"/>
              <a:t>onError</a:t>
            </a:r>
            <a:r>
              <a:rPr lang="zh-CN" altLang="en-US" sz="1800" dirty="0"/>
              <a:t>函数并放弃整个链</a:t>
            </a:r>
            <a:r>
              <a:rPr lang="zh-CN" altLang="en-US" sz="1800" dirty="0" smtClean="0"/>
              <a:t>。</a:t>
            </a:r>
            <a:endParaRPr lang="zh-CN" altLang="en-US" sz="1800" dirty="0"/>
          </a:p>
          <a:p>
            <a:r>
              <a:rPr lang="zh-CN" altLang="en-US" sz="1800" dirty="0"/>
              <a:t>重要的一点提示是关于合并部分：它允许交叉。正如上图所示，这意味着</a:t>
            </a:r>
            <a:r>
              <a:rPr lang="en-US" altLang="zh-CN" sz="1800" dirty="0" err="1"/>
              <a:t>flatMap</a:t>
            </a:r>
            <a:r>
              <a:rPr lang="zh-CN" altLang="en-US" sz="1800" dirty="0"/>
              <a:t>不能够保证在最终生成的</a:t>
            </a:r>
            <a:r>
              <a:rPr lang="en-US" altLang="zh-CN" sz="1800" dirty="0"/>
              <a:t>Observable</a:t>
            </a:r>
            <a:r>
              <a:rPr lang="zh-CN" altLang="en-US" sz="1800" dirty="0"/>
              <a:t>中源</a:t>
            </a:r>
            <a:r>
              <a:rPr lang="en-US" altLang="zh-CN" sz="1800" dirty="0"/>
              <a:t>Observables</a:t>
            </a:r>
            <a:r>
              <a:rPr lang="zh-CN" altLang="en-US" sz="1800" dirty="0"/>
              <a:t>确切的发射</a:t>
            </a:r>
            <a:r>
              <a:rPr lang="zh-CN" altLang="en-US" sz="1800" dirty="0" smtClean="0"/>
              <a:t>顺序</a:t>
            </a:r>
            <a:endParaRPr lang="zh-CN" altLang="en-US" sz="18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053944870"/>
      </p:ext>
    </p:extLst>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8541"/>
            <a:ext cx="8229600" cy="1143000"/>
          </a:xfrm>
        </p:spPr>
        <p:txBody>
          <a:bodyPr/>
          <a:lstStyle/>
          <a:p>
            <a:r>
              <a:rPr lang="zh-CN" altLang="en-US" dirty="0"/>
              <a:t>组合</a:t>
            </a:r>
            <a:r>
              <a:rPr lang="en-US" altLang="zh-CN" dirty="0"/>
              <a:t>Observable</a:t>
            </a:r>
            <a:endParaRPr lang="zh-CN" altLang="en-US" dirty="0"/>
          </a:p>
        </p:txBody>
      </p:sp>
      <p:sp>
        <p:nvSpPr>
          <p:cNvPr id="3" name="内容占位符 2"/>
          <p:cNvSpPr>
            <a:spLocks noGrp="1"/>
          </p:cNvSpPr>
          <p:nvPr>
            <p:ph idx="1"/>
          </p:nvPr>
        </p:nvSpPr>
        <p:spPr/>
        <p:txBody>
          <a:bodyPr/>
          <a:lstStyle/>
          <a:p>
            <a:r>
              <a:rPr lang="en-US" altLang="zh-CN" dirty="0" smtClean="0"/>
              <a:t>merge</a:t>
            </a:r>
            <a:endParaRPr lang="en-US" altLang="zh-CN" dirty="0"/>
          </a:p>
          <a:p>
            <a:r>
              <a:rPr lang="zh-CN" altLang="en-US" dirty="0"/>
              <a:t>将多个</a:t>
            </a:r>
            <a:r>
              <a:rPr lang="en-US" altLang="zh-CN" dirty="0"/>
              <a:t>observable</a:t>
            </a:r>
            <a:r>
              <a:rPr lang="zh-CN" altLang="en-US" dirty="0"/>
              <a:t>发射的值进行合并成一个新的</a:t>
            </a:r>
            <a:r>
              <a:rPr lang="en-US" altLang="zh-CN" dirty="0"/>
              <a:t>observable</a:t>
            </a:r>
            <a:r>
              <a:rPr lang="zh-CN" altLang="en-US" dirty="0"/>
              <a:t>然后再发射。中途合并的时候出现任何一个错误都会导致链条断裂，如果想延迟这样的错误处理，可以用</a:t>
            </a:r>
            <a:r>
              <a:rPr lang="en-US" altLang="zh-CN" dirty="0" err="1"/>
              <a:t>mergeDelayError</a:t>
            </a:r>
            <a:r>
              <a:rPr lang="zh-CN" altLang="en-US" dirty="0"/>
              <a:t>。</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312189968"/>
      </p:ext>
    </p:extLst>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52736"/>
            <a:ext cx="8229600" cy="4525963"/>
          </a:xfrm>
        </p:spPr>
        <p:txBody>
          <a:bodyPr/>
          <a:lstStyle/>
          <a:p>
            <a:r>
              <a:rPr lang="en-US" altLang="zh-CN" dirty="0" smtClean="0"/>
              <a:t>zip</a:t>
            </a:r>
            <a:endParaRPr lang="en-US" altLang="zh-CN" dirty="0"/>
          </a:p>
          <a:p>
            <a:r>
              <a:rPr lang="zh-CN" altLang="en-US" dirty="0"/>
              <a:t>这个操作符和</a:t>
            </a:r>
            <a:r>
              <a:rPr lang="en-US" altLang="zh-CN" dirty="0"/>
              <a:t>merge</a:t>
            </a:r>
            <a:r>
              <a:rPr lang="zh-CN" altLang="en-US" dirty="0"/>
              <a:t>一样，也是合并两个</a:t>
            </a:r>
            <a:r>
              <a:rPr lang="en-US" altLang="zh-CN" dirty="0"/>
              <a:t>observable</a:t>
            </a:r>
            <a:r>
              <a:rPr lang="zh-CN" altLang="en-US" dirty="0"/>
              <a:t>的数据；不一样的是，他是将两个未进行打包的数据根据传入的谓词规则进行合并成一个新的数据</a:t>
            </a:r>
            <a:r>
              <a:rPr lang="en-US" altLang="zh-CN" dirty="0"/>
              <a:t>,</a:t>
            </a:r>
            <a:r>
              <a:rPr lang="zh-CN" altLang="en-US" dirty="0"/>
              <a:t>再进行发射。值得注意的是，两个数据流的长度必须一样，多余的数据将会因为不能打包而得不到发射。</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767992955"/>
      </p:ext>
    </p:extLst>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195513" y="1844675"/>
            <a:ext cx="4752975" cy="2736850"/>
          </a:xfrm>
          <a:prstGeom prst="roundRect">
            <a:avLst>
              <a:gd name="adj" fmla="val 8459"/>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800">
              <a:solidFill>
                <a:srgbClr val="FFFFFF"/>
              </a:solidFill>
            </a:endParaRPr>
          </a:p>
        </p:txBody>
      </p:sp>
      <p:sp>
        <p:nvSpPr>
          <p:cNvPr id="7" name="TextBox 6"/>
          <p:cNvSpPr txBox="1"/>
          <p:nvPr/>
        </p:nvSpPr>
        <p:spPr>
          <a:xfrm>
            <a:off x="3491880" y="2721694"/>
            <a:ext cx="2952328"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buFont typeface="Arial" charset="0"/>
              <a:buNone/>
              <a:defRPr/>
            </a:pPr>
            <a:r>
              <a:rPr lang="zh-CN" altLang="en-US" sz="5400" b="1" dirty="0">
                <a:solidFill>
                  <a:srgbClr val="CC0066"/>
                </a:solidFill>
                <a:latin typeface="微软雅黑" pitchFamily="34" charset="-122"/>
                <a:ea typeface="微软雅黑" pitchFamily="34" charset="-122"/>
              </a:rPr>
              <a:t>谢 谢！</a:t>
            </a:r>
          </a:p>
        </p:txBody>
      </p:sp>
      <p:pic>
        <p:nvPicPr>
          <p:cNvPr id="28678" name="图片 3" descr="图片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 5"/>
          <p:cNvSpPr/>
          <p:nvPr/>
        </p:nvSpPr>
        <p:spPr>
          <a:xfrm>
            <a:off x="2347913" y="1997075"/>
            <a:ext cx="4752975" cy="2736850"/>
          </a:xfrm>
          <a:prstGeom prst="roundRect">
            <a:avLst>
              <a:gd name="adj" fmla="val 8459"/>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800">
              <a:solidFill>
                <a:srgbClr val="FFFFFF"/>
              </a:solidFill>
            </a:endParaRPr>
          </a:p>
        </p:txBody>
      </p:sp>
      <p:sp>
        <p:nvSpPr>
          <p:cNvPr id="8" name="TextBox 7"/>
          <p:cNvSpPr txBox="1"/>
          <p:nvPr/>
        </p:nvSpPr>
        <p:spPr>
          <a:xfrm>
            <a:off x="3644280" y="2874094"/>
            <a:ext cx="2952328"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buFont typeface="Arial" charset="0"/>
              <a:buNone/>
              <a:defRPr/>
            </a:pPr>
            <a:r>
              <a:rPr lang="zh-CN" altLang="en-US" sz="5400" b="1" dirty="0">
                <a:solidFill>
                  <a:srgbClr val="CC0066"/>
                </a:solidFill>
                <a:latin typeface="微软雅黑" pitchFamily="34" charset="-122"/>
                <a:ea typeface="微软雅黑" pitchFamily="34" charset="-122"/>
              </a:rPr>
              <a:t>谢 谢！</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0" y="620688"/>
            <a:ext cx="10945216" cy="6555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//The Nested Callbacks Way</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fetchUserDetails()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//first, request the users...</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mService.requestUsers(</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Callback</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&lt;List&lt;GithubUser&gt;&gt;()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success(</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List&lt;GithubUser&gt; githubUsers,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Response response)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List&lt;GithubUserDetail&gt; githubUserDetails =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ArrayList&lt;&gt;();</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//next, loop over each item in the response</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for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(GithubUser user : githubUsers)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a detail object for that user</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mService.requestUserDetails(user.mLogin,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Callback</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&lt;GithubUserDetail&gt;()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success(GithubUserDetail githubUserDetail, Response response)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githubUserDetails.add(githubUserDetail);</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if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(githubUserDetails.size() == githubUsers.size())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//we've downloaded'em all - notify all who are interested!</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EventBus.getDefault().post(</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UserDetailsLoadedCompleteEvent(githubUserDetails));</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failure(RetrofitError error)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failure(RetrofitError error)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9312062"/>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519638"/>
          </a:xfrm>
        </p:spPr>
        <p:txBody>
          <a:bodyPr/>
          <a:lstStyle/>
          <a:p>
            <a:r>
              <a:rPr lang="zh-CN" altLang="en-US" sz="2800" dirty="0" smtClean="0"/>
              <a:t>优点</a:t>
            </a:r>
            <a:endParaRPr lang="en-US" altLang="zh-CN" sz="2800" dirty="0" smtClean="0"/>
          </a:p>
          <a:p>
            <a:pPr lvl="1"/>
            <a:r>
              <a:rPr lang="zh-CN" altLang="en-US" sz="2400" dirty="0" smtClean="0"/>
              <a:t>至少</a:t>
            </a:r>
            <a:r>
              <a:rPr lang="zh-CN" altLang="en-US" sz="2400" dirty="0"/>
              <a:t>它是异步的，因此在等待每个请求完成的时候不会</a:t>
            </a:r>
            <a:r>
              <a:rPr lang="zh-CN" altLang="en-US" sz="2400" dirty="0" smtClean="0"/>
              <a:t>阻塞</a:t>
            </a:r>
            <a:endParaRPr lang="en-US" altLang="zh-CN" sz="2400" dirty="0"/>
          </a:p>
          <a:p>
            <a:pPr marL="342900" lvl="1" indent="-342900">
              <a:buFont typeface="Arial" charset="0"/>
              <a:buChar char="•"/>
            </a:pPr>
            <a:r>
              <a:rPr lang="zh-CN" altLang="en-US" dirty="0">
                <a:cs typeface="+mn-cs"/>
              </a:rPr>
              <a:t>缺点</a:t>
            </a:r>
            <a:endParaRPr lang="en-US" altLang="zh-CN" dirty="0">
              <a:cs typeface="+mn-cs"/>
            </a:endParaRPr>
          </a:p>
          <a:p>
            <a:pPr lvl="1"/>
            <a:r>
              <a:rPr lang="zh-CN" altLang="en-US" sz="2400" dirty="0" smtClean="0"/>
              <a:t>但</a:t>
            </a:r>
            <a:r>
              <a:rPr lang="zh-CN" altLang="en-US" sz="2400" dirty="0"/>
              <a:t>由于代码复杂（增加更多层次的回调代码</a:t>
            </a:r>
            <a:r>
              <a:rPr lang="zh-CN" altLang="en-US" sz="2400" dirty="0">
                <a:solidFill>
                  <a:srgbClr val="FF0000"/>
                </a:solidFill>
              </a:rPr>
              <a:t>复杂度将呈指数级增长</a:t>
            </a:r>
            <a:r>
              <a:rPr lang="zh-CN" altLang="en-US" sz="2400" dirty="0"/>
              <a:t>）</a:t>
            </a:r>
            <a:r>
              <a:rPr lang="zh-CN" altLang="en-US" sz="2400" dirty="0" smtClean="0"/>
              <a:t>因此</a:t>
            </a:r>
            <a:r>
              <a:rPr lang="zh-CN" altLang="en-US" sz="2400" dirty="0"/>
              <a:t>远非理想的代码</a:t>
            </a:r>
            <a:r>
              <a:rPr lang="zh-CN" altLang="en-US" sz="2400" dirty="0" smtClean="0"/>
              <a:t>。</a:t>
            </a:r>
            <a:endParaRPr lang="en-US" altLang="zh-CN" sz="2400" dirty="0" smtClean="0"/>
          </a:p>
          <a:p>
            <a:pPr lvl="1"/>
            <a:r>
              <a:rPr lang="zh-CN" altLang="en-US" sz="2400" dirty="0" smtClean="0"/>
              <a:t>当</a:t>
            </a:r>
            <a:r>
              <a:rPr lang="zh-CN" altLang="en-US" sz="2400" dirty="0"/>
              <a:t>我们不可避免要修改代码时（在前面的</a:t>
            </a:r>
            <a:r>
              <a:rPr lang="en-US" altLang="zh-CN" sz="2400" dirty="0"/>
              <a:t>web service</a:t>
            </a:r>
            <a:r>
              <a:rPr lang="zh-CN" altLang="en-US" sz="2400" dirty="0"/>
              <a:t>调用中，我们依赖前一次的回调状态，因此它不适用于模块化或者修改要传递给下一个回调的数据）也远非容易的工作。我们亲切的称这种情况</a:t>
            </a:r>
            <a:r>
              <a:rPr lang="zh-CN" altLang="en-US" sz="2400" dirty="0" smtClean="0"/>
              <a:t>为</a:t>
            </a:r>
            <a:r>
              <a:rPr lang="zh-CN" altLang="en-US" sz="2400" dirty="0" smtClean="0">
                <a:solidFill>
                  <a:srgbClr val="FF0000"/>
                </a:solidFill>
              </a:rPr>
              <a:t>“回调地狱”。</a:t>
            </a:r>
            <a:endParaRPr lang="zh-CN" altLang="en-US" sz="2400" dirty="0">
              <a:solidFill>
                <a:srgbClr val="FF0000"/>
              </a:solidFill>
            </a:endParaRP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63801535"/>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0" y="1844824"/>
            <a:ext cx="9212778"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Observable&lt;List&lt;GithubUserDetail&gt;&gt; rxFetchUserDetails()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the users</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2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return </a:t>
            </a:r>
            <a:r>
              <a:rPr kumimoji="0" lang="zh-CN" altLang="zh-CN"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mService.rxRequestUsers().</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concatMap(Observable::from)</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.concatMap((GithubUser githubUser) -&gt;</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the details for each user</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mService.rxRequestUserDetails(githubUser.mLogin)</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//accumulate them as a list</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.toList()</a:t>
            </a:r>
            <a:r>
              <a:rPr lang="en-US" altLang="zh-CN" sz="2000" dirty="0" smtClean="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txBox="1">
            <a:spLocks noChangeArrowheads="1"/>
          </p:cNvSpPr>
          <p:nvPr/>
        </p:nvSpPr>
        <p:spPr bwMode="auto">
          <a:xfrm>
            <a:off x="2123728" y="836712"/>
            <a:ext cx="45365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a:lstStyle>
          <a:p>
            <a:pPr marL="0" indent="0" defTabSz="914400">
              <a:spcBef>
                <a:spcPct val="0"/>
              </a:spcBef>
              <a:buFontTx/>
              <a:buNone/>
            </a:pPr>
            <a:r>
              <a:rPr lang="zh-CN" altLang="en-US" sz="3600" kern="0" dirty="0" smtClean="0">
                <a:latin typeface="Arial" panose="020B0604020202020204" pitchFamily="34" charset="0"/>
              </a:rPr>
              <a:t>如果是</a:t>
            </a:r>
            <a:r>
              <a:rPr lang="en-US" altLang="zh-CN" sz="3600" kern="0" dirty="0" err="1" smtClean="0">
                <a:latin typeface="Arial" panose="020B0604020202020204" pitchFamily="34" charset="0"/>
              </a:rPr>
              <a:t>RxJava</a:t>
            </a:r>
            <a:r>
              <a:rPr lang="zh-CN" altLang="en-US" sz="3600" kern="0" dirty="0" smtClean="0">
                <a:latin typeface="Arial" panose="020B0604020202020204" pitchFamily="34" charset="0"/>
              </a:rPr>
              <a:t>呢</a:t>
            </a:r>
            <a:endParaRPr lang="zh-CN" altLang="zh-CN" sz="3600" kern="0" dirty="0" smtClean="0">
              <a:latin typeface="Arial" panose="020B0604020202020204" pitchFamily="34" charset="0"/>
            </a:endParaRPr>
          </a:p>
        </p:txBody>
      </p:sp>
    </p:spTree>
    <p:extLst>
      <p:ext uri="{BB962C8B-B14F-4D97-AF65-F5344CB8AC3E}">
        <p14:creationId xmlns:p14="http://schemas.microsoft.com/office/powerpoint/2010/main" val="1539502754"/>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4525963"/>
          </a:xfrm>
        </p:spPr>
        <p:txBody>
          <a:bodyPr/>
          <a:lstStyle/>
          <a:p>
            <a:r>
              <a:rPr lang="zh-CN" altLang="en-US" dirty="0" smtClean="0"/>
              <a:t>如</a:t>
            </a:r>
            <a:r>
              <a:rPr lang="zh-CN" altLang="en-US" dirty="0"/>
              <a:t>你所见，</a:t>
            </a:r>
            <a:r>
              <a:rPr lang="zh-CN" altLang="en-US" dirty="0" smtClean="0"/>
              <a:t>使用</a:t>
            </a:r>
            <a:r>
              <a:rPr lang="en-US" altLang="zh-CN" dirty="0" err="1" smtClean="0"/>
              <a:t>RxJava</a:t>
            </a:r>
            <a:r>
              <a:rPr lang="zh-CN" altLang="en-US" dirty="0" smtClean="0"/>
              <a:t>我们</a:t>
            </a:r>
            <a:r>
              <a:rPr lang="zh-CN" altLang="en-US" dirty="0"/>
              <a:t>完全摆脱了回调，并最终得到了更短小的程序。让我们</a:t>
            </a:r>
            <a:r>
              <a:rPr lang="zh-CN" altLang="en-US" dirty="0" smtClean="0"/>
              <a:t>从</a:t>
            </a:r>
            <a:r>
              <a:rPr lang="en-US" altLang="zh-CN" dirty="0" err="1"/>
              <a:t>RxJava</a:t>
            </a:r>
            <a:r>
              <a:rPr lang="zh-CN" altLang="en-US" dirty="0" smtClean="0"/>
              <a:t>的</a:t>
            </a:r>
            <a:r>
              <a:rPr lang="zh-CN" altLang="en-US" dirty="0"/>
              <a:t>基本定义开始慢慢解释到底发生了什么，并逐渐理解上面的</a:t>
            </a:r>
            <a:r>
              <a:rPr lang="zh-CN" altLang="en-US" dirty="0" smtClean="0"/>
              <a:t>代码。</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4235602799"/>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096144"/>
            <a:ext cx="8229600" cy="504056"/>
          </a:xfrm>
        </p:spPr>
        <p:txBody>
          <a:bodyPr/>
          <a:lstStyle/>
          <a:p>
            <a:r>
              <a:rPr lang="zh-CN" altLang="en-US" dirty="0" smtClean="0"/>
              <a:t>什么是</a:t>
            </a:r>
            <a:r>
              <a:rPr lang="en-US" altLang="zh-CN" dirty="0" err="1" smtClean="0"/>
              <a:t>RXJava</a:t>
            </a:r>
            <a:r>
              <a:rPr lang="en-US" altLang="zh-CN" dirty="0"/>
              <a:t/>
            </a:r>
            <a:br>
              <a:rPr lang="en-US" altLang="zh-CN" dirty="0"/>
            </a:br>
            <a:endParaRPr lang="zh-CN" altLang="en-US" dirty="0"/>
          </a:p>
        </p:txBody>
      </p:sp>
      <p:sp>
        <p:nvSpPr>
          <p:cNvPr id="3" name="内容占位符 2"/>
          <p:cNvSpPr>
            <a:spLocks noGrp="1"/>
          </p:cNvSpPr>
          <p:nvPr>
            <p:ph idx="1"/>
          </p:nvPr>
        </p:nvSpPr>
        <p:spPr>
          <a:xfrm>
            <a:off x="457200" y="1348172"/>
            <a:ext cx="8229600" cy="4817132"/>
          </a:xfrm>
        </p:spPr>
        <p:txBody>
          <a:bodyPr/>
          <a:lstStyle/>
          <a:p>
            <a:r>
              <a:rPr lang="en-US" altLang="zh-CN" sz="2400" dirty="0" smtClean="0"/>
              <a:t>Reactive </a:t>
            </a:r>
            <a:r>
              <a:rPr lang="en-US" altLang="zh-CN" sz="2400" dirty="0"/>
              <a:t>Extensions,</a:t>
            </a:r>
            <a:r>
              <a:rPr lang="zh-CN" altLang="en-US" sz="2400" dirty="0"/>
              <a:t>简称</a:t>
            </a:r>
            <a:r>
              <a:rPr lang="en-US" altLang="zh-CN" sz="2400" dirty="0"/>
              <a:t>RX</a:t>
            </a:r>
            <a:r>
              <a:rPr lang="zh-CN" altLang="en-US" sz="2400" dirty="0"/>
              <a:t>，原来只是微软开发的一个</a:t>
            </a:r>
            <a:r>
              <a:rPr lang="en-US" altLang="zh-CN" sz="2400" dirty="0"/>
              <a:t>LINQ</a:t>
            </a:r>
            <a:r>
              <a:rPr lang="zh-CN" altLang="en-US" sz="2400" dirty="0"/>
              <a:t>的一个扩展</a:t>
            </a:r>
            <a:r>
              <a:rPr lang="zh-CN" altLang="en-US" sz="2400" dirty="0" smtClean="0"/>
              <a:t>。</a:t>
            </a:r>
            <a:endParaRPr lang="zh-CN" altLang="en-US" sz="2400" dirty="0"/>
          </a:p>
          <a:p>
            <a:r>
              <a:rPr lang="zh-CN" altLang="en-US" sz="2400" dirty="0"/>
              <a:t>微软给的定义是，</a:t>
            </a:r>
            <a:r>
              <a:rPr lang="en-US" altLang="zh-CN" sz="2400" dirty="0"/>
              <a:t>Rx</a:t>
            </a:r>
            <a:r>
              <a:rPr lang="zh-CN" altLang="en-US" sz="2400" dirty="0"/>
              <a:t>是一个函数库，让开发者可以</a:t>
            </a:r>
            <a:r>
              <a:rPr lang="zh-CN" altLang="en-US" sz="2400" dirty="0" smtClean="0"/>
              <a:t>利用可</a:t>
            </a:r>
            <a:r>
              <a:rPr lang="zh-CN" altLang="en-US" sz="2400" dirty="0"/>
              <a:t>观察</a:t>
            </a:r>
            <a:r>
              <a:rPr lang="zh-CN" altLang="en-US" sz="2400" dirty="0" smtClean="0"/>
              <a:t>序列和</a:t>
            </a:r>
            <a:r>
              <a:rPr lang="en-US" altLang="zh-CN" sz="2400" dirty="0" smtClean="0"/>
              <a:t>LINQ</a:t>
            </a:r>
            <a:r>
              <a:rPr lang="zh-CN" altLang="en-US" sz="2400" dirty="0"/>
              <a:t>风格查询</a:t>
            </a:r>
            <a:r>
              <a:rPr lang="zh-CN" altLang="en-US" sz="2400" dirty="0" smtClean="0"/>
              <a:t>操作符来编写异步和基于事件的</a:t>
            </a:r>
            <a:r>
              <a:rPr lang="zh-CN" altLang="en-US" sz="2400" dirty="0"/>
              <a:t>程序，使用</a:t>
            </a:r>
            <a:r>
              <a:rPr lang="en-US" altLang="zh-CN" sz="2400" dirty="0"/>
              <a:t>Rx</a:t>
            </a:r>
            <a:r>
              <a:rPr lang="zh-CN" altLang="en-US" sz="2400" dirty="0"/>
              <a:t>，开发者可以用</a:t>
            </a:r>
            <a:r>
              <a:rPr lang="en-US" altLang="zh-CN" sz="2400" dirty="0"/>
              <a:t>Observables</a:t>
            </a:r>
            <a:r>
              <a:rPr lang="zh-CN" altLang="en-US" sz="2400" dirty="0"/>
              <a:t>表示异步数据流，用</a:t>
            </a:r>
            <a:r>
              <a:rPr lang="en-US" altLang="zh-CN" sz="2400" dirty="0"/>
              <a:t>LINQ</a:t>
            </a:r>
            <a:r>
              <a:rPr lang="zh-CN" altLang="en-US" sz="2400" dirty="0"/>
              <a:t>操作符查询异步数据流，用</a:t>
            </a:r>
            <a:r>
              <a:rPr lang="en-US" altLang="zh-CN" sz="2400" dirty="0"/>
              <a:t>Schedulers</a:t>
            </a:r>
            <a:r>
              <a:rPr lang="zh-CN" altLang="en-US" sz="2400" dirty="0"/>
              <a:t>参数化异步数据流的并发处理，</a:t>
            </a:r>
            <a:r>
              <a:rPr lang="en-US" altLang="zh-CN" sz="2400" dirty="0"/>
              <a:t>Rx</a:t>
            </a:r>
            <a:r>
              <a:rPr lang="zh-CN" altLang="en-US" sz="2400" dirty="0"/>
              <a:t>可以这样定义</a:t>
            </a:r>
            <a:r>
              <a:rPr lang="zh-CN" altLang="en-US" sz="2400" dirty="0" smtClean="0"/>
              <a:t>：</a:t>
            </a:r>
            <a:r>
              <a:rPr lang="en-US" altLang="zh-CN" sz="2400" dirty="0" smtClean="0"/>
              <a:t>Rx </a:t>
            </a:r>
            <a:r>
              <a:rPr lang="en-US" altLang="zh-CN" sz="2400" dirty="0"/>
              <a:t>= Observables + LINQ + Schedulers</a:t>
            </a:r>
            <a:r>
              <a:rPr lang="zh-CN" altLang="en-US" sz="2400" dirty="0" smtClean="0"/>
              <a:t>。</a:t>
            </a:r>
            <a:endParaRPr lang="zh-CN" altLang="en-US" sz="2400" dirty="0"/>
          </a:p>
          <a:p>
            <a:r>
              <a:rPr lang="en-US" altLang="zh-CN" sz="2400" dirty="0"/>
              <a:t>ReactiveX.io</a:t>
            </a:r>
            <a:r>
              <a:rPr lang="zh-CN" altLang="en-US" sz="2400" dirty="0"/>
              <a:t>给的定义是，</a:t>
            </a:r>
            <a:r>
              <a:rPr lang="en-US" altLang="zh-CN" sz="2400" dirty="0"/>
              <a:t>Rx</a:t>
            </a:r>
            <a:r>
              <a:rPr lang="zh-CN" altLang="en-US" sz="2400" dirty="0"/>
              <a:t>是一个使用可观察数据流进行异步编程</a:t>
            </a:r>
            <a:r>
              <a:rPr lang="zh-CN" altLang="en-US" sz="2400" dirty="0" smtClean="0"/>
              <a:t>的编程接口，</a:t>
            </a:r>
            <a:r>
              <a:rPr lang="en-US" altLang="zh-CN" sz="2400" dirty="0" err="1"/>
              <a:t>ReactiveX</a:t>
            </a:r>
            <a:r>
              <a:rPr lang="zh-CN" altLang="en-US" sz="2400" dirty="0"/>
              <a:t>结合了观察者模式、迭代器模式和函数式编程的精华。</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2016/3/9</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937127155"/>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925" y="489605"/>
            <a:ext cx="8229600" cy="1143000"/>
          </a:xfrm>
        </p:spPr>
        <p:txBody>
          <a:bodyPr/>
          <a:lstStyle/>
          <a:p>
            <a:r>
              <a:rPr lang="zh-CN" altLang="zh-CN" b="1" dirty="0"/>
              <a:t>RP是使用异步数据流进行编程 </a:t>
            </a:r>
            <a:endParaRPr lang="zh-CN" altLang="en-US" dirty="0"/>
          </a:p>
        </p:txBody>
      </p:sp>
      <p:sp>
        <p:nvSpPr>
          <p:cNvPr id="3" name="内容占位符 2"/>
          <p:cNvSpPr>
            <a:spLocks noGrp="1"/>
          </p:cNvSpPr>
          <p:nvPr>
            <p:ph idx="1"/>
          </p:nvPr>
        </p:nvSpPr>
        <p:spPr/>
        <p:txBody>
          <a:bodyPr/>
          <a:lstStyle/>
          <a:p>
            <a:r>
              <a:rPr lang="en-US" altLang="zh-CN" sz="2800" dirty="0" err="1"/>
              <a:t>RxJava</a:t>
            </a:r>
            <a:r>
              <a:rPr lang="zh-CN" altLang="en-US" sz="2800" dirty="0"/>
              <a:t>是用</a:t>
            </a:r>
            <a:r>
              <a:rPr lang="en-US" altLang="zh-CN" sz="2800" dirty="0"/>
              <a:t>java</a:t>
            </a:r>
            <a:r>
              <a:rPr lang="zh-CN" altLang="en-US" sz="2800" dirty="0"/>
              <a:t>语言实现</a:t>
            </a:r>
            <a:r>
              <a:rPr lang="zh-CN" altLang="en-US" sz="2800" dirty="0">
                <a:solidFill>
                  <a:srgbClr val="FF0000"/>
                </a:solidFill>
              </a:rPr>
              <a:t>响应式编程</a:t>
            </a:r>
            <a:r>
              <a:rPr lang="en-US" altLang="zh-CN" sz="2800" dirty="0">
                <a:solidFill>
                  <a:srgbClr val="FF0000"/>
                </a:solidFill>
              </a:rPr>
              <a:t>(RP</a:t>
            </a:r>
            <a:r>
              <a:rPr lang="en-US" altLang="zh-CN" sz="2800" dirty="0" smtClean="0">
                <a:solidFill>
                  <a:srgbClr val="FF0000"/>
                </a:solidFill>
              </a:rPr>
              <a:t>)</a:t>
            </a:r>
            <a:endParaRPr lang="en-US" altLang="zh-CN" sz="2800" dirty="0" smtClean="0"/>
          </a:p>
          <a:p>
            <a:r>
              <a:rPr lang="en-US" altLang="zh-CN" sz="2800" dirty="0" smtClean="0"/>
              <a:t>Event </a:t>
            </a:r>
            <a:r>
              <a:rPr lang="en-US" altLang="zh-CN" sz="2800" dirty="0" smtClean="0"/>
              <a:t>bus</a:t>
            </a:r>
            <a:r>
              <a:rPr lang="zh-CN" altLang="en-US" sz="2800" dirty="0" smtClean="0"/>
              <a:t>或者</a:t>
            </a:r>
            <a:r>
              <a:rPr lang="en-US" altLang="zh-CN" sz="2800" dirty="0"/>
              <a:t>Click events</a:t>
            </a:r>
            <a:r>
              <a:rPr lang="zh-CN" altLang="en-US" sz="2800" dirty="0"/>
              <a:t>本质上就是异步事件</a:t>
            </a:r>
            <a:r>
              <a:rPr lang="zh-CN" altLang="en-US" sz="2800" dirty="0" smtClean="0"/>
              <a:t>流你</a:t>
            </a:r>
            <a:r>
              <a:rPr lang="zh-CN" altLang="en-US" sz="2800" dirty="0"/>
              <a:t>可以监听并处理这些事件</a:t>
            </a:r>
            <a:r>
              <a:rPr lang="zh-CN" altLang="en-US" sz="2800" dirty="0" smtClean="0"/>
              <a:t>。</a:t>
            </a:r>
            <a:endParaRPr lang="en-US" altLang="zh-CN" sz="2800" dirty="0" smtClean="0"/>
          </a:p>
          <a:p>
            <a:r>
              <a:rPr lang="zh-CN" altLang="en-US" sz="2800" dirty="0"/>
              <a:t>事件，事件可以被观察，等待，过滤，响应，也可以触发其他的事件，事件通过数据流的形式对外呈现。</a:t>
            </a:r>
          </a:p>
          <a:p>
            <a:r>
              <a:rPr lang="zh-CN" altLang="en-US" sz="2800" dirty="0"/>
              <a:t>数据流，数据流就像一条河：它可以</a:t>
            </a:r>
            <a:r>
              <a:rPr lang="zh-CN" altLang="en-US" sz="2800" dirty="0">
                <a:solidFill>
                  <a:srgbClr val="FF0000"/>
                </a:solidFill>
              </a:rPr>
              <a:t>被观测，被过滤，被操作</a:t>
            </a:r>
            <a:r>
              <a:rPr lang="zh-CN" altLang="en-US" sz="2800" dirty="0"/>
              <a:t>，或者与另外一条流合并为一条新的流来给新的消费者消费。</a:t>
            </a:r>
            <a:endParaRPr lang="en-US" altLang="zh-CN" sz="2800" dirty="0" smtClean="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638394994"/>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6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_2">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2305</Words>
  <Application>Microsoft Office PowerPoint</Application>
  <PresentationFormat>全屏显示(4:3)</PresentationFormat>
  <Paragraphs>148</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34</vt:i4>
      </vt:variant>
    </vt:vector>
  </HeadingPairs>
  <TitlesOfParts>
    <vt:vector size="46" baseType="lpstr">
      <vt:lpstr>Franklin Gothic Book</vt:lpstr>
      <vt:lpstr>MS PGothic</vt:lpstr>
      <vt:lpstr>黑体</vt:lpstr>
      <vt:lpstr>宋体</vt:lpstr>
      <vt:lpstr>微软雅黑</vt:lpstr>
      <vt:lpstr>Arial</vt:lpstr>
      <vt:lpstr>Calibri</vt:lpstr>
      <vt:lpstr>Consolas</vt:lpstr>
      <vt:lpstr>Franklin Gothic Medium</vt:lpstr>
      <vt:lpstr>Office 主题</vt:lpstr>
      <vt:lpstr>1_Office 主题</vt:lpstr>
      <vt:lpstr>Office 主题_2</vt:lpstr>
      <vt:lpstr>PowerPoint 演示文稿</vt:lpstr>
      <vt:lpstr>内容</vt:lpstr>
      <vt:lpstr>遇到什么麻烦？</vt:lpstr>
      <vt:lpstr>PowerPoint 演示文稿</vt:lpstr>
      <vt:lpstr>PowerPoint 演示文稿</vt:lpstr>
      <vt:lpstr>PowerPoint 演示文稿</vt:lpstr>
      <vt:lpstr>PowerPoint 演示文稿</vt:lpstr>
      <vt:lpstr>什么是RXJava </vt:lpstr>
      <vt:lpstr>RP是使用异步数据流进行编程 </vt:lpstr>
      <vt:lpstr>PowerPoint 演示文稿</vt:lpstr>
      <vt:lpstr>RxJava与传统的Java的不同</vt:lpstr>
      <vt:lpstr>Observable</vt:lpstr>
      <vt:lpstr>Observer</vt:lpstr>
      <vt:lpstr>Subscriber</vt:lpstr>
      <vt:lpstr>Subjects</vt:lpstr>
      <vt:lpstr>怎么使用</vt:lpstr>
      <vt:lpstr>构建一个Observable管道</vt:lpstr>
      <vt:lpstr>创建Observable-创建操作符</vt:lpstr>
      <vt:lpstr>PowerPoint 演示文稿</vt:lpstr>
      <vt:lpstr>PowerPoint 演示文稿</vt:lpstr>
      <vt:lpstr>PowerPoint 演示文稿</vt:lpstr>
      <vt:lpstr>变换数据流</vt:lpstr>
      <vt:lpstr>PowerPoint 演示文稿</vt:lpstr>
      <vt:lpstr>PowerPoint 演示文稿</vt:lpstr>
      <vt:lpstr>使用Scheduler管理线程</vt:lpstr>
      <vt:lpstr>PowerPoint 演示文稿</vt:lpstr>
      <vt:lpstr>PowerPoint 演示文稿</vt:lpstr>
      <vt:lpstr>PowerPoint 演示文稿</vt:lpstr>
      <vt:lpstr>可观测序列的本质：过滤</vt:lpstr>
      <vt:lpstr>转换Observables</vt:lpstr>
      <vt:lpstr>PowerPoint 演示文稿</vt:lpstr>
      <vt:lpstr>组合Observable</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steve yan</cp:lastModifiedBy>
  <cp:revision>2254</cp:revision>
  <dcterms:created xsi:type="dcterms:W3CDTF">2011-09-13T08:20:00Z</dcterms:created>
  <dcterms:modified xsi:type="dcterms:W3CDTF">2016-03-09T17:24:50Z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