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689"/>
  </p:normalViewPr>
  <p:slideViewPr>
    <p:cSldViewPr snapToGrid="0">
      <p:cViewPr varScale="1">
        <p:scale>
          <a:sx n="126" d="100"/>
          <a:sy n="126" d="100"/>
        </p:scale>
        <p:origin x="186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61D3-B3E1-094A-9577-C471C1692326}" type="datetimeFigureOut">
              <a:rPr lang="en-US" smtClean="0"/>
              <a:t>1/25/25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853E9-C13A-5B43-85BC-341E228EF1C4}" type="slidenum">
              <a:rPr lang="en-US" smtClean="0"/>
              <a:t>‹#›</a:t>
            </a:fld>
            <a:endParaRPr lang="en-US"/>
          </a:p>
        </p:txBody>
      </p:sp>
    </p:spTree>
    <p:extLst>
      <p:ext uri="{BB962C8B-B14F-4D97-AF65-F5344CB8AC3E}">
        <p14:creationId xmlns:p14="http://schemas.microsoft.com/office/powerpoint/2010/main" val="298779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C853E9-C13A-5B43-85BC-341E228EF1C4}" type="slidenum">
              <a:rPr lang="en-US" smtClean="0"/>
              <a:t>7</a:t>
            </a:fld>
            <a:endParaRPr lang="en-US"/>
          </a:p>
        </p:txBody>
      </p:sp>
    </p:spTree>
    <p:extLst>
      <p:ext uri="{BB962C8B-B14F-4D97-AF65-F5344CB8AC3E}">
        <p14:creationId xmlns:p14="http://schemas.microsoft.com/office/powerpoint/2010/main" val="324739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F365-71C7-195A-CC76-45713C660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72AF19-7638-8AA8-BCA0-F353DCC23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FD7546-EB69-A4C8-6C58-10E7944DD8FF}"/>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5" name="Footer Placeholder 4">
            <a:extLst>
              <a:ext uri="{FF2B5EF4-FFF2-40B4-BE49-F238E27FC236}">
                <a16:creationId xmlns:a16="http://schemas.microsoft.com/office/drawing/2014/main" id="{BA648361-F37E-06A9-DD26-2094619C8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DA932-A62F-C1EA-FEAF-F0BB6F66ECEA}"/>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179923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EB77-58F4-30B3-0A18-70BBE64E6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8ED35-54DB-404D-EE82-8013C3E88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03262-D128-2F9F-A5F1-13954940731D}"/>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5" name="Footer Placeholder 4">
            <a:extLst>
              <a:ext uri="{FF2B5EF4-FFF2-40B4-BE49-F238E27FC236}">
                <a16:creationId xmlns:a16="http://schemas.microsoft.com/office/drawing/2014/main" id="{0DC0BE4B-759E-F8C1-6012-4BD375D62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3512D-47B1-1FAB-14E5-0E6AEAC67A1C}"/>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235684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2FAE94-A3B4-2B7D-1EB2-2FCB6980B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3462B-29BB-692F-A07C-39B09FF6A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626C1-1843-96F4-2372-8A7153B8B7A9}"/>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5" name="Footer Placeholder 4">
            <a:extLst>
              <a:ext uri="{FF2B5EF4-FFF2-40B4-BE49-F238E27FC236}">
                <a16:creationId xmlns:a16="http://schemas.microsoft.com/office/drawing/2014/main" id="{286F0EB4-C72A-72DF-6593-356F6B872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C7952-E34D-8B8C-8484-8F011FFD7FB4}"/>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55645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5434-762E-1E41-0F2C-AE42E4227E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5A304-9D64-6F25-1242-14C0B53834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006D2-C3A1-E01D-F178-8DBE5124F855}"/>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5" name="Footer Placeholder 4">
            <a:extLst>
              <a:ext uri="{FF2B5EF4-FFF2-40B4-BE49-F238E27FC236}">
                <a16:creationId xmlns:a16="http://schemas.microsoft.com/office/drawing/2014/main" id="{D097766B-1645-1011-D5CA-204B8F3E3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0DE8A-5E3B-9CCF-AE86-9E0B7EECE771}"/>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72718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6A14-6A89-E349-58FE-DACAFA3CF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447EB-74A8-081D-D9F7-63F79C3383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0D2076-EBB2-9EB5-2295-2E2142A22AB3}"/>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5" name="Footer Placeholder 4">
            <a:extLst>
              <a:ext uri="{FF2B5EF4-FFF2-40B4-BE49-F238E27FC236}">
                <a16:creationId xmlns:a16="http://schemas.microsoft.com/office/drawing/2014/main" id="{7D964FFD-5B64-C0DC-F9FF-D0BE10A6A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1AA05-6DF2-E03D-B7E3-984750E508BF}"/>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293135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6C96-2E1E-1DE8-69D1-030511C81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FFAC8-F300-A9B8-CC51-C41A5E676D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85CB3D-8451-10F8-32E7-F04A4C438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7DAD21-E753-13B4-C95B-44067364118A}"/>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6" name="Footer Placeholder 5">
            <a:extLst>
              <a:ext uri="{FF2B5EF4-FFF2-40B4-BE49-F238E27FC236}">
                <a16:creationId xmlns:a16="http://schemas.microsoft.com/office/drawing/2014/main" id="{4A7C903B-0297-4EA7-FB91-B02141C3D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7026A-7CCB-1A45-CC57-A8D7B07B94C7}"/>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227458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6838-86D6-B3D9-39AC-BC11A900D2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62ED89-FFB1-8AE2-ED0A-F2ABFC05B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B8701-D659-3395-075C-9643A62DEC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EB871C-B664-C170-9502-53D8D633D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57064-04B8-7855-0EBD-49C80AE98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3237D9-4ECF-055B-F10E-6CCACE80BC54}"/>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8" name="Footer Placeholder 7">
            <a:extLst>
              <a:ext uri="{FF2B5EF4-FFF2-40B4-BE49-F238E27FC236}">
                <a16:creationId xmlns:a16="http://schemas.microsoft.com/office/drawing/2014/main" id="{4A199660-71E4-36EA-FF62-B7CA4E43B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EC76F-6F69-CFE6-558C-FEDD1909A3D9}"/>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55413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BBF5-5AE6-366B-B9C1-D0B8E8DAB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75856C-D6AB-35CC-E768-86CE66D94EB0}"/>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4" name="Footer Placeholder 3">
            <a:extLst>
              <a:ext uri="{FF2B5EF4-FFF2-40B4-BE49-F238E27FC236}">
                <a16:creationId xmlns:a16="http://schemas.microsoft.com/office/drawing/2014/main" id="{316122F2-35FE-DE27-E25D-5F1B6AEB7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AB2793-F0CA-E8B4-0ED6-FDC3BBDF5A52}"/>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429106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25363-1071-3D5A-EFDA-9AB7F11489A3}"/>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3" name="Footer Placeholder 2">
            <a:extLst>
              <a:ext uri="{FF2B5EF4-FFF2-40B4-BE49-F238E27FC236}">
                <a16:creationId xmlns:a16="http://schemas.microsoft.com/office/drawing/2014/main" id="{CB4105F4-FE77-1570-698B-3F0E965EE8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83C9DD-C7A3-DEFA-AD0B-D6F8C2866ED9}"/>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410877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14E6-72F1-F5BE-3F11-C1FDF7A19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DA6E39-E180-C089-0F20-DE4BEC5D9F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54DE3B-C887-7118-F89D-A3D9B606F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9B9A7-AA45-CD21-9E5C-D9F60AE9F58F}"/>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6" name="Footer Placeholder 5">
            <a:extLst>
              <a:ext uri="{FF2B5EF4-FFF2-40B4-BE49-F238E27FC236}">
                <a16:creationId xmlns:a16="http://schemas.microsoft.com/office/drawing/2014/main" id="{7B76EF2C-CAD3-A5C2-7B95-7BCA37616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08FC5-6C38-F659-4A90-5E291338DD43}"/>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327063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93BC-751A-A843-BA59-EDAA3AB3F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9BA748-92F5-F7F5-0CB8-52AAF563D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C595F-C294-02DE-25F5-FD557DC85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71B18-12CC-C910-BE42-5690B218789C}"/>
              </a:ext>
            </a:extLst>
          </p:cNvPr>
          <p:cNvSpPr>
            <a:spLocks noGrp="1"/>
          </p:cNvSpPr>
          <p:nvPr>
            <p:ph type="dt" sz="half" idx="10"/>
          </p:nvPr>
        </p:nvSpPr>
        <p:spPr/>
        <p:txBody>
          <a:bodyPr/>
          <a:lstStyle/>
          <a:p>
            <a:fld id="{3927E9A2-C587-7240-87DE-7A5933F98468}" type="datetimeFigureOut">
              <a:rPr lang="en-US" smtClean="0"/>
              <a:t>1/25/25</a:t>
            </a:fld>
            <a:endParaRPr lang="en-US"/>
          </a:p>
        </p:txBody>
      </p:sp>
      <p:sp>
        <p:nvSpPr>
          <p:cNvPr id="6" name="Footer Placeholder 5">
            <a:extLst>
              <a:ext uri="{FF2B5EF4-FFF2-40B4-BE49-F238E27FC236}">
                <a16:creationId xmlns:a16="http://schemas.microsoft.com/office/drawing/2014/main" id="{6FBC5699-C27B-E758-6702-DF1EAF57D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C4DE0-3545-0702-A4BB-2CA02DE3920A}"/>
              </a:ext>
            </a:extLst>
          </p:cNvPr>
          <p:cNvSpPr>
            <a:spLocks noGrp="1"/>
          </p:cNvSpPr>
          <p:nvPr>
            <p:ph type="sldNum" sz="quarter" idx="12"/>
          </p:nvPr>
        </p:nvSpPr>
        <p:spPr/>
        <p:txBody>
          <a:bodyPr/>
          <a:lstStyle/>
          <a:p>
            <a:fld id="{580AA03F-58BE-BF42-A532-E2971B7EF3A6}" type="slidenum">
              <a:rPr lang="en-US" smtClean="0"/>
              <a:t>‹#›</a:t>
            </a:fld>
            <a:endParaRPr lang="en-US"/>
          </a:p>
        </p:txBody>
      </p:sp>
    </p:spTree>
    <p:extLst>
      <p:ext uri="{BB962C8B-B14F-4D97-AF65-F5344CB8AC3E}">
        <p14:creationId xmlns:p14="http://schemas.microsoft.com/office/powerpoint/2010/main" val="117128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41132-8B3C-35CF-23F6-46E973491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5F8C5-2EF3-BBC3-BF5B-0C62E0BE8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060FE-44F1-AB42-BE74-FF9B4E510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27E9A2-C587-7240-87DE-7A5933F98468}" type="datetimeFigureOut">
              <a:rPr lang="en-US" smtClean="0"/>
              <a:t>1/25/25</a:t>
            </a:fld>
            <a:endParaRPr lang="en-US"/>
          </a:p>
        </p:txBody>
      </p:sp>
      <p:sp>
        <p:nvSpPr>
          <p:cNvPr id="5" name="Footer Placeholder 4">
            <a:extLst>
              <a:ext uri="{FF2B5EF4-FFF2-40B4-BE49-F238E27FC236}">
                <a16:creationId xmlns:a16="http://schemas.microsoft.com/office/drawing/2014/main" id="{D381B237-2399-B036-3162-BD9FE367C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6BB0B9-A173-22B1-2935-330925FDC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0AA03F-58BE-BF42-A532-E2971B7EF3A6}" type="slidenum">
              <a:rPr lang="en-US" smtClean="0"/>
              <a:t>‹#›</a:t>
            </a:fld>
            <a:endParaRPr lang="en-US"/>
          </a:p>
        </p:txBody>
      </p:sp>
    </p:spTree>
    <p:extLst>
      <p:ext uri="{BB962C8B-B14F-4D97-AF65-F5344CB8AC3E}">
        <p14:creationId xmlns:p14="http://schemas.microsoft.com/office/powerpoint/2010/main" val="359984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0152-B718-0595-BCFB-92DE65DA2DD6}"/>
              </a:ext>
            </a:extLst>
          </p:cNvPr>
          <p:cNvSpPr>
            <a:spLocks noGrp="1"/>
          </p:cNvSpPr>
          <p:nvPr>
            <p:ph type="ctrTitle"/>
          </p:nvPr>
        </p:nvSpPr>
        <p:spPr>
          <a:xfrm>
            <a:off x="338470" y="1214438"/>
            <a:ext cx="11515060" cy="2387600"/>
          </a:xfrm>
        </p:spPr>
        <p:txBody>
          <a:bodyPr>
            <a:normAutofit/>
          </a:bodyPr>
          <a:lstStyle/>
          <a:p>
            <a:r>
              <a:rPr lang="en-US" sz="6600" dirty="0">
                <a:solidFill>
                  <a:schemeClr val="bg1"/>
                </a:solidFill>
              </a:rPr>
              <a:t>Pneumonia Detection: </a:t>
            </a:r>
            <a:br>
              <a:rPr lang="en-US" sz="6600" dirty="0">
                <a:solidFill>
                  <a:schemeClr val="bg1"/>
                </a:solidFill>
              </a:rPr>
            </a:br>
            <a:r>
              <a:rPr lang="en-US" sz="6600" dirty="0">
                <a:solidFill>
                  <a:schemeClr val="bg1"/>
                </a:solidFill>
              </a:rPr>
              <a:t>A Neural Network Approach</a:t>
            </a:r>
          </a:p>
        </p:txBody>
      </p:sp>
      <p:sp>
        <p:nvSpPr>
          <p:cNvPr id="3" name="Subtitle 2">
            <a:extLst>
              <a:ext uri="{FF2B5EF4-FFF2-40B4-BE49-F238E27FC236}">
                <a16:creationId xmlns:a16="http://schemas.microsoft.com/office/drawing/2014/main" id="{F7A04004-1B3E-4286-60E0-FF1700456CFE}"/>
              </a:ext>
            </a:extLst>
          </p:cNvPr>
          <p:cNvSpPr>
            <a:spLocks noGrp="1"/>
          </p:cNvSpPr>
          <p:nvPr>
            <p:ph type="subTitle" idx="1"/>
          </p:nvPr>
        </p:nvSpPr>
        <p:spPr>
          <a:xfrm>
            <a:off x="1524000" y="3987800"/>
            <a:ext cx="9144000" cy="1655762"/>
          </a:xfrm>
        </p:spPr>
        <p:txBody>
          <a:bodyPr>
            <a:normAutofit/>
          </a:bodyPr>
          <a:lstStyle/>
          <a:p>
            <a:r>
              <a:rPr lang="en-US" sz="2800" dirty="0" err="1">
                <a:solidFill>
                  <a:schemeClr val="bg1"/>
                </a:solidFill>
              </a:rPr>
              <a:t>HyangMok</a:t>
            </a:r>
            <a:r>
              <a:rPr lang="en-US" sz="2800" dirty="0">
                <a:solidFill>
                  <a:schemeClr val="bg1"/>
                </a:solidFill>
              </a:rPr>
              <a:t> Baek</a:t>
            </a:r>
          </a:p>
          <a:p>
            <a:r>
              <a:rPr lang="en-US" sz="2800" dirty="0">
                <a:solidFill>
                  <a:schemeClr val="bg1"/>
                </a:solidFill>
              </a:rPr>
              <a:t>1/25/2025</a:t>
            </a:r>
          </a:p>
          <a:p>
            <a:r>
              <a:rPr lang="en-US" sz="2800" dirty="0" err="1">
                <a:solidFill>
                  <a:schemeClr val="bg1"/>
                </a:solidFill>
              </a:rPr>
              <a:t>NeurEx</a:t>
            </a:r>
            <a:endParaRPr lang="en-US" sz="2800" dirty="0">
              <a:solidFill>
                <a:schemeClr val="bg1"/>
              </a:solidFill>
            </a:endParaRPr>
          </a:p>
        </p:txBody>
      </p:sp>
    </p:spTree>
    <p:extLst>
      <p:ext uri="{BB962C8B-B14F-4D97-AF65-F5344CB8AC3E}">
        <p14:creationId xmlns:p14="http://schemas.microsoft.com/office/powerpoint/2010/main" val="282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DDEA0-7233-48AD-C69F-0E52B4A17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A91B3-4433-14F4-1D5A-A0F6A14DC59C}"/>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9D0FD66F-A9FA-7053-CD9D-F1AF90A0DE07}"/>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4. Testing the Model</a:t>
            </a:r>
          </a:p>
          <a:p>
            <a:pPr>
              <a:lnSpc>
                <a:spcPct val="200000"/>
              </a:lnSpc>
            </a:pPr>
            <a:r>
              <a:rPr lang="en-US" sz="1400" dirty="0">
                <a:solidFill>
                  <a:schemeClr val="bg1"/>
                </a:solidFill>
              </a:rPr>
              <a:t>After training, the model’s performance was evaluated on a separate test dataset that it had never seen before.</a:t>
            </a:r>
          </a:p>
          <a:p>
            <a:pPr>
              <a:lnSpc>
                <a:spcPct val="200000"/>
              </a:lnSpc>
            </a:pPr>
            <a:r>
              <a:rPr lang="en-US" sz="1400" dirty="0">
                <a:solidFill>
                  <a:schemeClr val="bg1"/>
                </a:solidFill>
              </a:rPr>
              <a:t>Used the predict function to generate predictions and calculated metrics like accuracy, recall, and F1 score to assess the effectiveness of each model individually.</a:t>
            </a:r>
          </a:p>
        </p:txBody>
      </p:sp>
      <p:pic>
        <p:nvPicPr>
          <p:cNvPr id="4" name="Picture 3">
            <a:extLst>
              <a:ext uri="{FF2B5EF4-FFF2-40B4-BE49-F238E27FC236}">
                <a16:creationId xmlns:a16="http://schemas.microsoft.com/office/drawing/2014/main" id="{1BACE921-AE43-DDFF-1592-6A4F94C4C74C}"/>
              </a:ext>
            </a:extLst>
          </p:cNvPr>
          <p:cNvPicPr>
            <a:picLocks noChangeAspect="1"/>
          </p:cNvPicPr>
          <p:nvPr/>
        </p:nvPicPr>
        <p:blipFill>
          <a:blip r:embed="rId2"/>
          <a:stretch>
            <a:fillRect/>
          </a:stretch>
        </p:blipFill>
        <p:spPr>
          <a:xfrm>
            <a:off x="3231328" y="296229"/>
            <a:ext cx="5729341" cy="6374537"/>
          </a:xfrm>
          <a:prstGeom prst="rect">
            <a:avLst/>
          </a:prstGeom>
        </p:spPr>
      </p:pic>
    </p:spTree>
    <p:extLst>
      <p:ext uri="{BB962C8B-B14F-4D97-AF65-F5344CB8AC3E}">
        <p14:creationId xmlns:p14="http://schemas.microsoft.com/office/powerpoint/2010/main" val="204539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9D5E7-C97A-B52C-33CF-5D1A4240F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29336-CB78-1199-88C1-73262ECDAEF4}"/>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9E2B3AC0-88A7-2D1E-1051-21D446658E58}"/>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5. Ensemble Method</a:t>
            </a:r>
          </a:p>
          <a:p>
            <a:pPr marL="0" indent="0">
              <a:lnSpc>
                <a:spcPct val="200000"/>
              </a:lnSpc>
              <a:buNone/>
            </a:pPr>
            <a:r>
              <a:rPr lang="en-US" sz="1400" dirty="0">
                <a:solidFill>
                  <a:schemeClr val="bg1"/>
                </a:solidFill>
              </a:rPr>
              <a:t>Why Use an Ensemble?</a:t>
            </a:r>
          </a:p>
          <a:p>
            <a:pPr marL="457200" lvl="1" indent="0">
              <a:lnSpc>
                <a:spcPct val="200000"/>
              </a:lnSpc>
              <a:buNone/>
            </a:pPr>
            <a:r>
              <a:rPr lang="en-US" sz="1400" dirty="0">
                <a:solidFill>
                  <a:schemeClr val="bg1"/>
                </a:solidFill>
              </a:rPr>
              <a:t>Each </a:t>
            </a:r>
            <a:r>
              <a:rPr lang="en-US" sz="1400" dirty="0" err="1">
                <a:solidFill>
                  <a:schemeClr val="bg1"/>
                </a:solidFill>
              </a:rPr>
              <a:t>EfficientNet</a:t>
            </a:r>
            <a:r>
              <a:rPr lang="en-US" sz="1400" dirty="0">
                <a:solidFill>
                  <a:schemeClr val="bg1"/>
                </a:solidFill>
              </a:rPr>
              <a:t> variant (B1, B2, B3) captures slightly different patterns in the data due to its unique architecture. Combining their predictions helps leverage these diverse perspectives for a more robust and accurate outcome.</a:t>
            </a:r>
          </a:p>
          <a:p>
            <a:pPr marL="0" indent="0">
              <a:lnSpc>
                <a:spcPct val="200000"/>
              </a:lnSpc>
              <a:buNone/>
            </a:pPr>
            <a:r>
              <a:rPr lang="en-US" sz="1400" dirty="0">
                <a:solidFill>
                  <a:schemeClr val="bg1"/>
                </a:solidFill>
              </a:rPr>
              <a:t>How It Worked:</a:t>
            </a:r>
          </a:p>
          <a:p>
            <a:pPr marL="800100" lvl="1" indent="-342900">
              <a:lnSpc>
                <a:spcPct val="200000"/>
              </a:lnSpc>
              <a:buFont typeface="+mj-lt"/>
              <a:buAutoNum type="arabicPeriod"/>
            </a:pPr>
            <a:r>
              <a:rPr lang="en-US" sz="1400" dirty="0">
                <a:solidFill>
                  <a:schemeClr val="bg1"/>
                </a:solidFill>
              </a:rPr>
              <a:t>Combined predictions from the three models by averaging their outputs.</a:t>
            </a:r>
          </a:p>
          <a:p>
            <a:pPr marL="800100" lvl="1" indent="-342900">
              <a:lnSpc>
                <a:spcPct val="200000"/>
              </a:lnSpc>
              <a:buFont typeface="+mj-lt"/>
              <a:buAutoNum type="arabicPeriod"/>
            </a:pPr>
            <a:r>
              <a:rPr lang="en-US" sz="1400" dirty="0">
                <a:solidFill>
                  <a:schemeClr val="bg1"/>
                </a:solidFill>
              </a:rPr>
              <a:t>Rounded the averaged predictions to the nearest integer to determine the final classification (Normal or Pneumonia).</a:t>
            </a:r>
          </a:p>
          <a:p>
            <a:pPr marL="0" indent="0">
              <a:lnSpc>
                <a:spcPct val="200000"/>
              </a:lnSpc>
              <a:buNone/>
            </a:pPr>
            <a:r>
              <a:rPr lang="en-US" sz="1400" dirty="0">
                <a:solidFill>
                  <a:schemeClr val="bg1"/>
                </a:solidFill>
              </a:rPr>
              <a:t>Advantages:</a:t>
            </a:r>
          </a:p>
          <a:p>
            <a:pPr marL="800100" lvl="1" indent="-342900">
              <a:lnSpc>
                <a:spcPct val="200000"/>
              </a:lnSpc>
              <a:buFont typeface="+mj-lt"/>
              <a:buAutoNum type="arabicPeriod"/>
            </a:pPr>
            <a:r>
              <a:rPr lang="en-US" sz="1400" dirty="0">
                <a:solidFill>
                  <a:schemeClr val="bg1"/>
                </a:solidFill>
              </a:rPr>
              <a:t>Reduced variance and improved performance compared to individual models.</a:t>
            </a:r>
          </a:p>
          <a:p>
            <a:pPr marL="800100" lvl="1" indent="-342900">
              <a:lnSpc>
                <a:spcPct val="200000"/>
              </a:lnSpc>
              <a:buFont typeface="+mj-lt"/>
              <a:buAutoNum type="arabicPeriod"/>
            </a:pPr>
            <a:r>
              <a:rPr lang="en-US" sz="1400" dirty="0">
                <a:solidFill>
                  <a:schemeClr val="bg1"/>
                </a:solidFill>
              </a:rPr>
              <a:t>Achieved higher recall, minimizing the risk of missing pneumonia cases.</a:t>
            </a:r>
          </a:p>
        </p:txBody>
      </p:sp>
      <p:pic>
        <p:nvPicPr>
          <p:cNvPr id="4" name="Picture 3">
            <a:extLst>
              <a:ext uri="{FF2B5EF4-FFF2-40B4-BE49-F238E27FC236}">
                <a16:creationId xmlns:a16="http://schemas.microsoft.com/office/drawing/2014/main" id="{8221721B-350B-B5E9-EB18-8084524153E9}"/>
              </a:ext>
            </a:extLst>
          </p:cNvPr>
          <p:cNvPicPr>
            <a:picLocks noChangeAspect="1"/>
          </p:cNvPicPr>
          <p:nvPr/>
        </p:nvPicPr>
        <p:blipFill>
          <a:blip r:embed="rId2"/>
          <a:stretch>
            <a:fillRect/>
          </a:stretch>
        </p:blipFill>
        <p:spPr>
          <a:xfrm>
            <a:off x="1711506" y="2197826"/>
            <a:ext cx="8768988" cy="2937833"/>
          </a:xfrm>
          <a:prstGeom prst="rect">
            <a:avLst/>
          </a:prstGeom>
        </p:spPr>
      </p:pic>
    </p:spTree>
    <p:extLst>
      <p:ext uri="{BB962C8B-B14F-4D97-AF65-F5344CB8AC3E}">
        <p14:creationId xmlns:p14="http://schemas.microsoft.com/office/powerpoint/2010/main" val="155631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ED183-167E-3C83-D867-32F4FD7D3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E385D-EE87-0F70-613F-15B57BBC6EC6}"/>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C07B2B19-F1F5-3E45-DCEA-87BF9EA822BB}"/>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5-1. Why Combine Them?	</a:t>
            </a:r>
          </a:p>
          <a:p>
            <a:pPr>
              <a:lnSpc>
                <a:spcPct val="200000"/>
              </a:lnSpc>
            </a:pPr>
            <a:r>
              <a:rPr lang="en-US" sz="1200" dirty="0">
                <a:solidFill>
                  <a:schemeClr val="bg1"/>
                </a:solidFill>
              </a:rPr>
              <a:t>Increased Accuracy:</a:t>
            </a:r>
            <a:br>
              <a:rPr lang="en-US" sz="1200" dirty="0">
                <a:solidFill>
                  <a:schemeClr val="bg1"/>
                </a:solidFill>
              </a:rPr>
            </a:br>
            <a:r>
              <a:rPr lang="en-US" sz="1200" dirty="0">
                <a:solidFill>
                  <a:schemeClr val="bg1"/>
                </a:solidFill>
              </a:rPr>
              <a:t>Combining predictions reduces the chance of errors that a single model might make. If one model misclassifies an image, the others may correct it, leading to better overall results.</a:t>
            </a:r>
          </a:p>
          <a:p>
            <a:pPr>
              <a:lnSpc>
                <a:spcPct val="200000"/>
              </a:lnSpc>
            </a:pPr>
            <a:r>
              <a:rPr lang="en-US" sz="1200" dirty="0">
                <a:solidFill>
                  <a:schemeClr val="bg1"/>
                </a:solidFill>
              </a:rPr>
              <a:t>Reduced Variance:</a:t>
            </a:r>
            <a:br>
              <a:rPr lang="en-US" sz="1200" dirty="0">
                <a:solidFill>
                  <a:schemeClr val="bg1"/>
                </a:solidFill>
              </a:rPr>
            </a:br>
            <a:r>
              <a:rPr lang="en-US" sz="1200" dirty="0">
                <a:solidFill>
                  <a:schemeClr val="bg1"/>
                </a:solidFill>
              </a:rPr>
              <a:t>Individual models may perform inconsistently on different data subsets. An ensemble averages out these inconsistencies, producing more stable predictions.</a:t>
            </a:r>
          </a:p>
          <a:p>
            <a:pPr>
              <a:lnSpc>
                <a:spcPct val="200000"/>
              </a:lnSpc>
            </a:pPr>
            <a:r>
              <a:rPr lang="en-US" sz="1200" dirty="0">
                <a:solidFill>
                  <a:schemeClr val="bg1"/>
                </a:solidFill>
              </a:rPr>
              <a:t>Complementary Strengths:</a:t>
            </a:r>
            <a:br>
              <a:rPr lang="en-US" sz="1200" dirty="0">
                <a:solidFill>
                  <a:schemeClr val="bg1"/>
                </a:solidFill>
              </a:rPr>
            </a:br>
            <a:r>
              <a:rPr lang="en-US" sz="1200" dirty="0">
                <a:solidFill>
                  <a:schemeClr val="bg1"/>
                </a:solidFill>
              </a:rPr>
              <a:t>EfficientNet-B1, B2, and B3 may specialize in different aspects of the data. For example, one model might excel at detecting subtle features in pneumonia cases, while another might perform better on normal cases. Combining them ensures these complementary strengths are </a:t>
            </a:r>
            <a:r>
              <a:rPr lang="en-US" sz="1200" dirty="0" err="1">
                <a:solidFill>
                  <a:schemeClr val="bg1"/>
                </a:solidFill>
              </a:rPr>
              <a:t>utilized.ble</a:t>
            </a:r>
            <a:r>
              <a:rPr lang="en-US" sz="1200" dirty="0">
                <a:solidFill>
                  <a:schemeClr val="bg1"/>
                </a:solidFill>
              </a:rPr>
              <a:t>)?</a:t>
            </a:r>
          </a:p>
        </p:txBody>
      </p:sp>
    </p:spTree>
    <p:extLst>
      <p:ext uri="{BB962C8B-B14F-4D97-AF65-F5344CB8AC3E}">
        <p14:creationId xmlns:p14="http://schemas.microsoft.com/office/powerpoint/2010/main" val="122214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D56F-E280-8661-8A03-AC0602C02FF7}"/>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Why Use Neural Networks in Pneumonia Detection?</a:t>
            </a:r>
          </a:p>
        </p:txBody>
      </p:sp>
      <p:sp>
        <p:nvSpPr>
          <p:cNvPr id="3" name="Content Placeholder 2">
            <a:extLst>
              <a:ext uri="{FF2B5EF4-FFF2-40B4-BE49-F238E27FC236}">
                <a16:creationId xmlns:a16="http://schemas.microsoft.com/office/drawing/2014/main" id="{6E956DE3-8E3E-FD22-E6F1-D7DA2F676ED5}"/>
              </a:ext>
            </a:extLst>
          </p:cNvPr>
          <p:cNvSpPr>
            <a:spLocks noGrp="1"/>
          </p:cNvSpPr>
          <p:nvPr>
            <p:ph idx="1"/>
          </p:nvPr>
        </p:nvSpPr>
        <p:spPr/>
        <p:txBody>
          <a:bodyPr>
            <a:normAutofit fontScale="92500" lnSpcReduction="20000"/>
          </a:bodyPr>
          <a:lstStyle/>
          <a:p>
            <a:pPr marL="514350" indent="-514350">
              <a:lnSpc>
                <a:spcPct val="200000"/>
              </a:lnSpc>
              <a:buFont typeface="+mj-lt"/>
              <a:buAutoNum type="arabicPeriod"/>
            </a:pPr>
            <a:r>
              <a:rPr lang="en-US" dirty="0">
                <a:solidFill>
                  <a:schemeClr val="bg1"/>
                </a:solidFill>
              </a:rPr>
              <a:t>Accuracy and Precision</a:t>
            </a:r>
          </a:p>
          <a:p>
            <a:pPr marL="514350" indent="-514350">
              <a:lnSpc>
                <a:spcPct val="200000"/>
              </a:lnSpc>
              <a:buFont typeface="+mj-lt"/>
              <a:buAutoNum type="arabicPeriod"/>
            </a:pPr>
            <a:r>
              <a:rPr lang="en-US" dirty="0">
                <a:solidFill>
                  <a:schemeClr val="bg1"/>
                </a:solidFill>
              </a:rPr>
              <a:t>Rapid Diagnosis</a:t>
            </a:r>
          </a:p>
          <a:p>
            <a:pPr marL="514350" indent="-514350">
              <a:lnSpc>
                <a:spcPct val="200000"/>
              </a:lnSpc>
              <a:buFont typeface="+mj-lt"/>
              <a:buAutoNum type="arabicPeriod"/>
            </a:pPr>
            <a:r>
              <a:rPr lang="en-US" dirty="0">
                <a:solidFill>
                  <a:schemeClr val="bg1"/>
                </a:solidFill>
              </a:rPr>
              <a:t>Handling Large Data Volumes</a:t>
            </a:r>
          </a:p>
          <a:p>
            <a:pPr marL="514350" indent="-514350">
              <a:lnSpc>
                <a:spcPct val="200000"/>
              </a:lnSpc>
              <a:buFont typeface="+mj-lt"/>
              <a:buAutoNum type="arabicPeriod"/>
            </a:pPr>
            <a:r>
              <a:rPr lang="en-US" dirty="0">
                <a:solidFill>
                  <a:schemeClr val="bg1"/>
                </a:solidFill>
              </a:rPr>
              <a:t>Reducing Human Error</a:t>
            </a:r>
          </a:p>
          <a:p>
            <a:pPr marL="514350" indent="-514350">
              <a:lnSpc>
                <a:spcPct val="200000"/>
              </a:lnSpc>
              <a:buFont typeface="+mj-lt"/>
              <a:buAutoNum type="arabicPeriod"/>
            </a:pPr>
            <a:r>
              <a:rPr lang="en-US" dirty="0">
                <a:solidFill>
                  <a:schemeClr val="bg1"/>
                </a:solidFill>
              </a:rPr>
              <a:t>Accessible Healthcare</a:t>
            </a:r>
          </a:p>
          <a:p>
            <a:pPr marL="514350" indent="-514350">
              <a:lnSpc>
                <a:spcPct val="200000"/>
              </a:lnSpc>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15097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1362-9573-D8C5-8314-02F91EE6F4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C9B0A-894E-2602-DBFE-E560B4AC2BA3}"/>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Let’s look at the dataset</a:t>
            </a:r>
          </a:p>
        </p:txBody>
      </p:sp>
      <p:pic>
        <p:nvPicPr>
          <p:cNvPr id="4" name="Picture 3">
            <a:extLst>
              <a:ext uri="{FF2B5EF4-FFF2-40B4-BE49-F238E27FC236}">
                <a16:creationId xmlns:a16="http://schemas.microsoft.com/office/drawing/2014/main" id="{56D1056E-09B6-2867-822F-39410D8E7C5E}"/>
              </a:ext>
            </a:extLst>
          </p:cNvPr>
          <p:cNvPicPr>
            <a:picLocks noChangeAspect="1"/>
          </p:cNvPicPr>
          <p:nvPr/>
        </p:nvPicPr>
        <p:blipFill>
          <a:blip r:embed="rId2"/>
          <a:stretch>
            <a:fillRect/>
          </a:stretch>
        </p:blipFill>
        <p:spPr>
          <a:xfrm>
            <a:off x="263434" y="1466850"/>
            <a:ext cx="3086100" cy="3924300"/>
          </a:xfrm>
          <a:prstGeom prst="rect">
            <a:avLst/>
          </a:prstGeom>
        </p:spPr>
      </p:pic>
      <p:pic>
        <p:nvPicPr>
          <p:cNvPr id="5" name="Picture 4">
            <a:extLst>
              <a:ext uri="{FF2B5EF4-FFF2-40B4-BE49-F238E27FC236}">
                <a16:creationId xmlns:a16="http://schemas.microsoft.com/office/drawing/2014/main" id="{E32423C2-07EE-978A-7C20-F1A3D4E01636}"/>
              </a:ext>
            </a:extLst>
          </p:cNvPr>
          <p:cNvPicPr>
            <a:picLocks noChangeAspect="1"/>
          </p:cNvPicPr>
          <p:nvPr/>
        </p:nvPicPr>
        <p:blipFill>
          <a:blip r:embed="rId3"/>
          <a:stretch>
            <a:fillRect/>
          </a:stretch>
        </p:blipFill>
        <p:spPr>
          <a:xfrm>
            <a:off x="3845197" y="1466850"/>
            <a:ext cx="7708900" cy="2832100"/>
          </a:xfrm>
          <a:prstGeom prst="rect">
            <a:avLst/>
          </a:prstGeom>
        </p:spPr>
      </p:pic>
      <p:pic>
        <p:nvPicPr>
          <p:cNvPr id="6" name="Picture 5">
            <a:extLst>
              <a:ext uri="{FF2B5EF4-FFF2-40B4-BE49-F238E27FC236}">
                <a16:creationId xmlns:a16="http://schemas.microsoft.com/office/drawing/2014/main" id="{A3DD69B3-CF84-E36A-9754-ADF20A73C5DD}"/>
              </a:ext>
            </a:extLst>
          </p:cNvPr>
          <p:cNvPicPr>
            <a:picLocks noChangeAspect="1"/>
          </p:cNvPicPr>
          <p:nvPr/>
        </p:nvPicPr>
        <p:blipFill>
          <a:blip r:embed="rId4"/>
          <a:stretch>
            <a:fillRect/>
          </a:stretch>
        </p:blipFill>
        <p:spPr>
          <a:xfrm>
            <a:off x="4219666" y="2452938"/>
            <a:ext cx="7772400" cy="4204740"/>
          </a:xfrm>
          <a:prstGeom prst="rect">
            <a:avLst/>
          </a:prstGeom>
        </p:spPr>
      </p:pic>
      <p:pic>
        <p:nvPicPr>
          <p:cNvPr id="1026" name="Picture 2">
            <a:extLst>
              <a:ext uri="{FF2B5EF4-FFF2-40B4-BE49-F238E27FC236}">
                <a16:creationId xmlns:a16="http://schemas.microsoft.com/office/drawing/2014/main" id="{D1627C17-F0E8-3296-27E2-9109226F01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6806" y="1466850"/>
            <a:ext cx="4898387" cy="487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1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AF52E1-E4D0-346D-EBA0-B7745ECD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648" y="3434356"/>
            <a:ext cx="6406820" cy="342364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EC47BDFE-7CD9-0FE6-4E72-57B530D41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8648" y="0"/>
            <a:ext cx="6406820" cy="33493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C932FD8-AC65-6DCC-1636-A378BCE003D3}"/>
              </a:ext>
            </a:extLst>
          </p:cNvPr>
          <p:cNvPicPr>
            <a:picLocks noChangeAspect="1"/>
          </p:cNvPicPr>
          <p:nvPr/>
        </p:nvPicPr>
        <p:blipFill>
          <a:blip r:embed="rId4"/>
          <a:stretch>
            <a:fillRect/>
          </a:stretch>
        </p:blipFill>
        <p:spPr>
          <a:xfrm>
            <a:off x="0" y="3429052"/>
            <a:ext cx="3338648" cy="350352"/>
          </a:xfrm>
          <a:prstGeom prst="rect">
            <a:avLst/>
          </a:prstGeom>
        </p:spPr>
      </p:pic>
      <p:pic>
        <p:nvPicPr>
          <p:cNvPr id="4" name="Picture 3">
            <a:extLst>
              <a:ext uri="{FF2B5EF4-FFF2-40B4-BE49-F238E27FC236}">
                <a16:creationId xmlns:a16="http://schemas.microsoft.com/office/drawing/2014/main" id="{2C0C1609-8574-D5B3-0FEF-A4222BC8AC94}"/>
              </a:ext>
            </a:extLst>
          </p:cNvPr>
          <p:cNvPicPr>
            <a:picLocks noChangeAspect="1"/>
          </p:cNvPicPr>
          <p:nvPr/>
        </p:nvPicPr>
        <p:blipFill>
          <a:blip r:embed="rId5"/>
          <a:stretch>
            <a:fillRect/>
          </a:stretch>
        </p:blipFill>
        <p:spPr>
          <a:xfrm>
            <a:off x="0" y="0"/>
            <a:ext cx="3325014" cy="827314"/>
          </a:xfrm>
          <a:prstGeom prst="rect">
            <a:avLst/>
          </a:prstGeom>
        </p:spPr>
      </p:pic>
    </p:spTree>
    <p:extLst>
      <p:ext uri="{BB962C8B-B14F-4D97-AF65-F5344CB8AC3E}">
        <p14:creationId xmlns:p14="http://schemas.microsoft.com/office/powerpoint/2010/main" val="237431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3E38-65FB-0815-23A7-543ADD8BB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4C5E8-BABF-18FC-582F-B480E9923CF7}"/>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Modeling Strategy</a:t>
            </a:r>
          </a:p>
        </p:txBody>
      </p:sp>
      <p:sp>
        <p:nvSpPr>
          <p:cNvPr id="3" name="Content Placeholder 2">
            <a:extLst>
              <a:ext uri="{FF2B5EF4-FFF2-40B4-BE49-F238E27FC236}">
                <a16:creationId xmlns:a16="http://schemas.microsoft.com/office/drawing/2014/main" id="{5B52970B-F2F0-FC09-4720-C82CC289F5DD}"/>
              </a:ext>
            </a:extLst>
          </p:cNvPr>
          <p:cNvSpPr>
            <a:spLocks noGrp="1"/>
          </p:cNvSpPr>
          <p:nvPr>
            <p:ph idx="1"/>
          </p:nvPr>
        </p:nvSpPr>
        <p:spPr>
          <a:xfrm>
            <a:off x="294458" y="1433738"/>
            <a:ext cx="11603083" cy="5237028"/>
          </a:xfrm>
        </p:spPr>
        <p:txBody>
          <a:bodyPr>
            <a:noAutofit/>
          </a:bodyPr>
          <a:lstStyle/>
          <a:p>
            <a:pPr marL="514350" indent="-514350">
              <a:lnSpc>
                <a:spcPct val="200000"/>
              </a:lnSpc>
              <a:buFont typeface="+mj-lt"/>
              <a:buAutoNum type="arabicPeriod"/>
            </a:pPr>
            <a:r>
              <a:rPr lang="en-US" sz="1600" b="1" dirty="0">
                <a:solidFill>
                  <a:schemeClr val="bg1"/>
                </a:solidFill>
              </a:rPr>
              <a:t>Handling Different Image Sizes and Ratios: </a:t>
            </a:r>
            <a:br>
              <a:rPr lang="en-US" sz="1400" b="1" dirty="0">
                <a:solidFill>
                  <a:schemeClr val="bg1"/>
                </a:solidFill>
              </a:rPr>
            </a:br>
            <a:r>
              <a:rPr lang="en-US" sz="1400" dirty="0">
                <a:solidFill>
                  <a:schemeClr val="bg1"/>
                </a:solidFill>
              </a:rPr>
              <a:t>Images come in varying sizes and aspect ratios. To standardize them for the model, we will use </a:t>
            </a:r>
            <a:r>
              <a:rPr lang="en-US" sz="1400" dirty="0" err="1">
                <a:solidFill>
                  <a:schemeClr val="bg1"/>
                </a:solidFill>
              </a:rPr>
              <a:t>transforms.Compose</a:t>
            </a:r>
            <a:r>
              <a:rPr lang="en-US" sz="1400" dirty="0">
                <a:solidFill>
                  <a:schemeClr val="bg1"/>
                </a:solidFill>
              </a:rPr>
              <a:t> to resize and preprocess</a:t>
            </a:r>
          </a:p>
          <a:p>
            <a:pPr marL="514350" indent="-514350">
              <a:lnSpc>
                <a:spcPct val="200000"/>
              </a:lnSpc>
              <a:buFont typeface="+mj-lt"/>
              <a:buAutoNum type="arabicPeriod"/>
            </a:pPr>
            <a:r>
              <a:rPr lang="en-US" sz="1600" b="1" dirty="0">
                <a:solidFill>
                  <a:schemeClr val="bg1"/>
                </a:solidFill>
              </a:rPr>
              <a:t>Image File Format: </a:t>
            </a:r>
            <a:br>
              <a:rPr lang="en-US" sz="1400" b="1" dirty="0">
                <a:solidFill>
                  <a:schemeClr val="bg1"/>
                </a:solidFill>
              </a:rPr>
            </a:br>
            <a:r>
              <a:rPr lang="en-US" sz="1400" dirty="0">
                <a:solidFill>
                  <a:schemeClr val="bg1"/>
                </a:solidFill>
              </a:rPr>
              <a:t>The dataset consists of images in .jpeg format, not in a tabular .csv format. Therefore, we will process the images directly from their directories.</a:t>
            </a:r>
          </a:p>
          <a:p>
            <a:pPr marL="514350" indent="-514350">
              <a:lnSpc>
                <a:spcPct val="200000"/>
              </a:lnSpc>
              <a:buFont typeface="+mj-lt"/>
              <a:buAutoNum type="arabicPeriod"/>
            </a:pPr>
            <a:r>
              <a:rPr lang="en-US" sz="1600" b="1" dirty="0">
                <a:solidFill>
                  <a:schemeClr val="bg1"/>
                </a:solidFill>
              </a:rPr>
              <a:t>Validation Data: </a:t>
            </a:r>
            <a:br>
              <a:rPr lang="en-US" sz="1400" b="1" dirty="0">
                <a:solidFill>
                  <a:schemeClr val="bg1"/>
                </a:solidFill>
              </a:rPr>
            </a:br>
            <a:r>
              <a:rPr lang="en-US" sz="1400" dirty="0">
                <a:solidFill>
                  <a:schemeClr val="bg1"/>
                </a:solidFill>
              </a:rPr>
              <a:t>A separate validation dataset is provided, eliminating the need to split the training data for validation purposes.</a:t>
            </a:r>
          </a:p>
          <a:p>
            <a:pPr marL="514350" indent="-514350">
              <a:lnSpc>
                <a:spcPct val="200000"/>
              </a:lnSpc>
              <a:buFont typeface="+mj-lt"/>
              <a:buAutoNum type="arabicPeriod"/>
            </a:pPr>
            <a:r>
              <a:rPr lang="en-US" sz="1600" b="1" dirty="0">
                <a:solidFill>
                  <a:schemeClr val="bg1"/>
                </a:solidFill>
              </a:rPr>
              <a:t>Organized Target Values: </a:t>
            </a:r>
            <a:br>
              <a:rPr lang="en-US" sz="1400" b="1" dirty="0">
                <a:solidFill>
                  <a:schemeClr val="bg1"/>
                </a:solidFill>
              </a:rPr>
            </a:br>
            <a:r>
              <a:rPr lang="en-US" sz="1400" dirty="0">
                <a:solidFill>
                  <a:schemeClr val="bg1"/>
                </a:solidFill>
              </a:rPr>
              <a:t>Images are already categorized into directories based on their respective labels (e.g., “Normal” or “Pneumonia”). </a:t>
            </a:r>
          </a:p>
          <a:p>
            <a:pPr marL="514350" indent="-514350">
              <a:lnSpc>
                <a:spcPct val="200000"/>
              </a:lnSpc>
              <a:buFont typeface="+mj-lt"/>
              <a:buAutoNum type="arabicPeriod"/>
            </a:pPr>
            <a:r>
              <a:rPr lang="en-US" sz="1600" b="1" dirty="0">
                <a:solidFill>
                  <a:schemeClr val="bg1"/>
                </a:solidFill>
              </a:rPr>
              <a:t>Model Selection: </a:t>
            </a:r>
            <a:br>
              <a:rPr lang="en-US" sz="1400" b="1" dirty="0">
                <a:solidFill>
                  <a:schemeClr val="bg1"/>
                </a:solidFill>
              </a:rPr>
            </a:br>
            <a:r>
              <a:rPr lang="en-US" sz="1400" dirty="0">
                <a:solidFill>
                  <a:schemeClr val="bg1"/>
                </a:solidFill>
              </a:rPr>
              <a:t>To perform the binary classification task of detecting “Normal” or “Pneumonia,” we’ll leverage the </a:t>
            </a:r>
            <a:r>
              <a:rPr lang="en-US" sz="1400" dirty="0" err="1">
                <a:solidFill>
                  <a:schemeClr val="bg1"/>
                </a:solidFill>
              </a:rPr>
              <a:t>EfficientNet</a:t>
            </a:r>
            <a:r>
              <a:rPr lang="en-US" sz="1400" dirty="0">
                <a:solidFill>
                  <a:schemeClr val="bg1"/>
                </a:solidFill>
              </a:rPr>
              <a:t> architecture</a:t>
            </a:r>
          </a:p>
        </p:txBody>
      </p:sp>
    </p:spTree>
    <p:extLst>
      <p:ext uri="{BB962C8B-B14F-4D97-AF65-F5344CB8AC3E}">
        <p14:creationId xmlns:p14="http://schemas.microsoft.com/office/powerpoint/2010/main" val="31723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C283-E64D-C2C3-ED4C-5D23C74BF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BB969-83C1-5A53-FB3B-DB4AF0519B52}"/>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B08CE727-E60F-984D-88D1-2B2DA17E29E4}"/>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1. Why </a:t>
            </a:r>
            <a:r>
              <a:rPr lang="en-US" sz="1400" b="1" dirty="0" err="1">
                <a:solidFill>
                  <a:schemeClr val="bg1"/>
                </a:solidFill>
              </a:rPr>
              <a:t>EfficientNet</a:t>
            </a:r>
            <a:r>
              <a:rPr lang="en-US" sz="1400" b="1" dirty="0">
                <a:solidFill>
                  <a:schemeClr val="bg1"/>
                </a:solidFill>
              </a:rPr>
              <a:t> Models?</a:t>
            </a:r>
            <a:br>
              <a:rPr lang="en-US" sz="1400" b="1" dirty="0">
                <a:solidFill>
                  <a:schemeClr val="bg1"/>
                </a:solidFill>
              </a:rPr>
            </a:br>
            <a:r>
              <a:rPr lang="en-US" sz="1400" dirty="0" err="1">
                <a:solidFill>
                  <a:schemeClr val="bg1"/>
                </a:solidFill>
              </a:rPr>
              <a:t>EfficientNet</a:t>
            </a:r>
            <a:r>
              <a:rPr lang="en-US" sz="1400" dirty="0">
                <a:solidFill>
                  <a:schemeClr val="bg1"/>
                </a:solidFill>
              </a:rPr>
              <a:t> models (B1, B2, B3) were chosen for their advanced balance between accuracy and efficiency. These models use a compound scaling method that adjusts resolution, depth, and width systematically, making them highly suitable for image classification tasks while minimizing computational cost.</a:t>
            </a:r>
          </a:p>
          <a:p>
            <a:pPr marL="0" indent="0">
              <a:lnSpc>
                <a:spcPct val="200000"/>
              </a:lnSpc>
              <a:buNone/>
            </a:pPr>
            <a:endParaRPr lang="en-US" sz="1400" dirty="0">
              <a:solidFill>
                <a:schemeClr val="bg1"/>
              </a:solidFill>
            </a:endParaRPr>
          </a:p>
        </p:txBody>
      </p:sp>
      <p:pic>
        <p:nvPicPr>
          <p:cNvPr id="4" name="Picture 3">
            <a:extLst>
              <a:ext uri="{FF2B5EF4-FFF2-40B4-BE49-F238E27FC236}">
                <a16:creationId xmlns:a16="http://schemas.microsoft.com/office/drawing/2014/main" id="{6CCB00B6-1C32-17EE-2012-FDFC701F12AB}"/>
              </a:ext>
            </a:extLst>
          </p:cNvPr>
          <p:cNvPicPr>
            <a:picLocks noChangeAspect="1"/>
          </p:cNvPicPr>
          <p:nvPr/>
        </p:nvPicPr>
        <p:blipFill>
          <a:blip r:embed="rId2"/>
          <a:stretch>
            <a:fillRect/>
          </a:stretch>
        </p:blipFill>
        <p:spPr>
          <a:xfrm>
            <a:off x="3536917" y="1370334"/>
            <a:ext cx="5118164" cy="5363836"/>
          </a:xfrm>
          <a:prstGeom prst="rect">
            <a:avLst/>
          </a:prstGeom>
        </p:spPr>
      </p:pic>
    </p:spTree>
    <p:extLst>
      <p:ext uri="{BB962C8B-B14F-4D97-AF65-F5344CB8AC3E}">
        <p14:creationId xmlns:p14="http://schemas.microsoft.com/office/powerpoint/2010/main" val="420069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F34CD-2CE8-01CE-4BA1-6BCE790DC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A4CF3-BD76-89BB-1054-FBC8310DB833}"/>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02419E79-F30D-6D9A-89F1-DD3442708AE9}"/>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1-1. Why Use Multiple </a:t>
            </a:r>
            <a:r>
              <a:rPr lang="en-US" sz="1400" b="1" dirty="0" err="1">
                <a:solidFill>
                  <a:schemeClr val="bg1"/>
                </a:solidFill>
              </a:rPr>
              <a:t>EfficientNet</a:t>
            </a:r>
            <a:r>
              <a:rPr lang="en-US" sz="1400" b="1" dirty="0">
                <a:solidFill>
                  <a:schemeClr val="bg1"/>
                </a:solidFill>
              </a:rPr>
              <a:t> Models?</a:t>
            </a:r>
          </a:p>
          <a:p>
            <a:pPr>
              <a:lnSpc>
                <a:spcPct val="200000"/>
              </a:lnSpc>
            </a:pPr>
            <a:r>
              <a:rPr lang="en-US" sz="1400" dirty="0">
                <a:solidFill>
                  <a:schemeClr val="bg1"/>
                </a:solidFill>
              </a:rPr>
              <a:t>Diverse Feature Extraction: </a:t>
            </a:r>
            <a:br>
              <a:rPr lang="en-US" sz="1400" dirty="0">
                <a:solidFill>
                  <a:schemeClr val="bg1"/>
                </a:solidFill>
              </a:rPr>
            </a:br>
            <a:r>
              <a:rPr lang="en-US" sz="1400" dirty="0">
                <a:solidFill>
                  <a:schemeClr val="bg1"/>
                </a:solidFill>
              </a:rPr>
              <a:t>Each model has different scaling factors (depth, width, resolution), meaning they may capture patterns in the data differently.</a:t>
            </a:r>
          </a:p>
          <a:p>
            <a:pPr marL="800100" lvl="1" indent="-342900">
              <a:lnSpc>
                <a:spcPct val="200000"/>
              </a:lnSpc>
              <a:buFont typeface="+mj-lt"/>
              <a:buAutoNum type="arabicPeriod"/>
            </a:pPr>
            <a:r>
              <a:rPr lang="en-US" sz="1400" dirty="0">
                <a:solidFill>
                  <a:schemeClr val="bg1"/>
                </a:solidFill>
              </a:rPr>
              <a:t>EfficientNet-B1: Optimized for speed with moderate accuracy.</a:t>
            </a:r>
          </a:p>
          <a:p>
            <a:pPr marL="800100" lvl="1" indent="-342900">
              <a:lnSpc>
                <a:spcPct val="200000"/>
              </a:lnSpc>
              <a:buFont typeface="+mj-lt"/>
              <a:buAutoNum type="arabicPeriod"/>
            </a:pPr>
            <a:r>
              <a:rPr lang="en-US" sz="1400" dirty="0">
                <a:solidFill>
                  <a:schemeClr val="bg1"/>
                </a:solidFill>
              </a:rPr>
              <a:t>EfficientNet-B2: Slightly larger and more accurate than B1.</a:t>
            </a:r>
          </a:p>
          <a:p>
            <a:pPr marL="800100" lvl="1" indent="-342900">
              <a:lnSpc>
                <a:spcPct val="200000"/>
              </a:lnSpc>
              <a:buFont typeface="+mj-lt"/>
              <a:buAutoNum type="arabicPeriod"/>
            </a:pPr>
            <a:r>
              <a:rPr lang="en-US" sz="1400" dirty="0">
                <a:solidFill>
                  <a:schemeClr val="bg1"/>
                </a:solidFill>
              </a:rPr>
              <a:t>EfficientNet-B3: Larger yet, with higher accuracy potential.</a:t>
            </a:r>
          </a:p>
          <a:p>
            <a:pPr>
              <a:lnSpc>
                <a:spcPct val="200000"/>
              </a:lnSpc>
            </a:pPr>
            <a:r>
              <a:rPr lang="en-US" sz="1400" dirty="0">
                <a:solidFill>
                  <a:schemeClr val="bg1"/>
                </a:solidFill>
              </a:rPr>
              <a:t>Performance Trade-offs: </a:t>
            </a:r>
            <a:br>
              <a:rPr lang="en-US" sz="1400" dirty="0">
                <a:solidFill>
                  <a:schemeClr val="bg1"/>
                </a:solidFill>
              </a:rPr>
            </a:br>
            <a:r>
              <a:rPr lang="en-US" sz="1400" dirty="0">
                <a:solidFill>
                  <a:schemeClr val="bg1"/>
                </a:solidFill>
              </a:rPr>
              <a:t>Using multiple models allows leveraging their strengths. For example, a smaller model may perform well on simpler patterns, while a larger one captures finer details.</a:t>
            </a:r>
          </a:p>
          <a:p>
            <a:pPr marL="0" indent="0">
              <a:lnSpc>
                <a:spcPct val="200000"/>
              </a:lnSpc>
              <a:buNone/>
            </a:pPr>
            <a:r>
              <a:rPr lang="en-US" sz="1400" b="1" dirty="0">
                <a:solidFill>
                  <a:schemeClr val="bg1"/>
                </a:solidFill>
              </a:rPr>
              <a:t> </a:t>
            </a:r>
            <a:endParaRPr lang="en-US" sz="1400" dirty="0">
              <a:solidFill>
                <a:schemeClr val="bg1"/>
              </a:solidFill>
            </a:endParaRPr>
          </a:p>
        </p:txBody>
      </p:sp>
    </p:spTree>
    <p:extLst>
      <p:ext uri="{BB962C8B-B14F-4D97-AF65-F5344CB8AC3E}">
        <p14:creationId xmlns:p14="http://schemas.microsoft.com/office/powerpoint/2010/main" val="18920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8D9F1-8093-4F13-87C0-DB81B682A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9E3A1A-5F59-0D3A-EA98-332F707600DC}"/>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97C7F7C9-D92B-1F12-EAA6-1920F881220E}"/>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2. Data Preprocessing Challenges:</a:t>
            </a:r>
          </a:p>
          <a:p>
            <a:pPr>
              <a:lnSpc>
                <a:spcPct val="200000"/>
              </a:lnSpc>
            </a:pPr>
            <a:r>
              <a:rPr lang="en-US" sz="1400" dirty="0">
                <a:solidFill>
                  <a:schemeClr val="bg1"/>
                </a:solidFill>
              </a:rPr>
              <a:t>Images were of varying sizes and ratios.</a:t>
            </a:r>
          </a:p>
          <a:p>
            <a:pPr>
              <a:lnSpc>
                <a:spcPct val="200000"/>
              </a:lnSpc>
            </a:pPr>
            <a:r>
              <a:rPr lang="en-US" sz="1400" dirty="0">
                <a:solidFill>
                  <a:schemeClr val="bg1"/>
                </a:solidFill>
              </a:rPr>
              <a:t>The dataset was in .jpeg format, organized into directories by labels (Normal, Pneumonia).</a:t>
            </a:r>
          </a:p>
          <a:p>
            <a:pPr>
              <a:lnSpc>
                <a:spcPct val="200000"/>
              </a:lnSpc>
            </a:pPr>
            <a:r>
              <a:rPr lang="en-US" sz="1400" dirty="0">
                <a:solidFill>
                  <a:schemeClr val="bg1"/>
                </a:solidFill>
              </a:rPr>
              <a:t>Preprocessing Steps:</a:t>
            </a:r>
          </a:p>
          <a:p>
            <a:pPr lvl="1">
              <a:lnSpc>
                <a:spcPct val="200000"/>
              </a:lnSpc>
              <a:buFont typeface="+mj-lt"/>
              <a:buAutoNum type="arabicPeriod"/>
            </a:pPr>
            <a:r>
              <a:rPr lang="en-US" sz="1400" dirty="0">
                <a:solidFill>
                  <a:schemeClr val="bg1"/>
                </a:solidFill>
              </a:rPr>
              <a:t>Used </a:t>
            </a:r>
            <a:r>
              <a:rPr lang="en-US" sz="1400" dirty="0" err="1">
                <a:solidFill>
                  <a:schemeClr val="bg1"/>
                </a:solidFill>
              </a:rPr>
              <a:t>transforms.Compose</a:t>
            </a:r>
            <a:r>
              <a:rPr lang="en-US" sz="1400" dirty="0">
                <a:solidFill>
                  <a:schemeClr val="bg1"/>
                </a:solidFill>
              </a:rPr>
              <a:t> to resize images to a uniform dimension required by </a:t>
            </a:r>
            <a:r>
              <a:rPr lang="en-US" sz="1400" dirty="0" err="1">
                <a:solidFill>
                  <a:schemeClr val="bg1"/>
                </a:solidFill>
              </a:rPr>
              <a:t>EfficientNet</a:t>
            </a:r>
            <a:r>
              <a:rPr lang="en-US" sz="1400" dirty="0">
                <a:solidFill>
                  <a:schemeClr val="bg1"/>
                </a:solidFill>
              </a:rPr>
              <a:t>.</a:t>
            </a:r>
          </a:p>
          <a:p>
            <a:pPr lvl="1">
              <a:lnSpc>
                <a:spcPct val="200000"/>
              </a:lnSpc>
              <a:buFont typeface="+mj-lt"/>
              <a:buAutoNum type="arabicPeriod"/>
            </a:pPr>
            <a:r>
              <a:rPr lang="en-US" sz="1400" dirty="0">
                <a:solidFill>
                  <a:schemeClr val="bg1"/>
                </a:solidFill>
              </a:rPr>
              <a:t>Normalized pixel values to improve model performance and stability during training.</a:t>
            </a:r>
          </a:p>
          <a:p>
            <a:pPr lvl="1">
              <a:lnSpc>
                <a:spcPct val="200000"/>
              </a:lnSpc>
              <a:buFont typeface="+mj-lt"/>
              <a:buAutoNum type="arabicPeriod"/>
            </a:pPr>
            <a:r>
              <a:rPr lang="en-US" sz="1400" dirty="0">
                <a:solidFill>
                  <a:schemeClr val="bg1"/>
                </a:solidFill>
              </a:rPr>
              <a:t>Applied transformations specifically designed for training, validation, and test datasets to avoid overfitting or data leakage.</a:t>
            </a:r>
          </a:p>
          <a:p>
            <a:pPr>
              <a:lnSpc>
                <a:spcPct val="200000"/>
              </a:lnSpc>
            </a:pPr>
            <a:r>
              <a:rPr lang="en-US" sz="1400" dirty="0">
                <a:solidFill>
                  <a:schemeClr val="bg1"/>
                </a:solidFill>
              </a:rPr>
              <a:t>Data Loading: Utilized </a:t>
            </a:r>
            <a:r>
              <a:rPr lang="en-US" sz="1400" dirty="0" err="1">
                <a:solidFill>
                  <a:schemeClr val="bg1"/>
                </a:solidFill>
              </a:rPr>
              <a:t>PyTorch’s</a:t>
            </a:r>
            <a:r>
              <a:rPr lang="en-US" sz="1400" dirty="0">
                <a:solidFill>
                  <a:schemeClr val="bg1"/>
                </a:solidFill>
              </a:rPr>
              <a:t> </a:t>
            </a:r>
            <a:r>
              <a:rPr lang="en-US" sz="1400" dirty="0" err="1">
                <a:solidFill>
                  <a:schemeClr val="bg1"/>
                </a:solidFill>
              </a:rPr>
              <a:t>ImageFolder</a:t>
            </a:r>
            <a:r>
              <a:rPr lang="en-US" sz="1400" dirty="0">
                <a:solidFill>
                  <a:schemeClr val="bg1"/>
                </a:solidFill>
              </a:rPr>
              <a:t> and </a:t>
            </a:r>
            <a:r>
              <a:rPr lang="en-US" sz="1400" dirty="0" err="1">
                <a:solidFill>
                  <a:schemeClr val="bg1"/>
                </a:solidFill>
              </a:rPr>
              <a:t>DataLoader</a:t>
            </a:r>
            <a:r>
              <a:rPr lang="en-US" sz="1400" dirty="0">
                <a:solidFill>
                  <a:schemeClr val="bg1"/>
                </a:solidFill>
              </a:rPr>
              <a:t> for structured dataset management and efficient data batching.</a:t>
            </a:r>
          </a:p>
          <a:p>
            <a:pPr marL="0" indent="0">
              <a:lnSpc>
                <a:spcPct val="200000"/>
              </a:lnSpc>
              <a:buNone/>
            </a:pPr>
            <a:endParaRPr lang="en-US" sz="1400" dirty="0">
              <a:solidFill>
                <a:schemeClr val="bg1"/>
              </a:solidFill>
            </a:endParaRPr>
          </a:p>
        </p:txBody>
      </p:sp>
    </p:spTree>
    <p:extLst>
      <p:ext uri="{BB962C8B-B14F-4D97-AF65-F5344CB8AC3E}">
        <p14:creationId xmlns:p14="http://schemas.microsoft.com/office/powerpoint/2010/main" val="413492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7CB8E-A1DD-24B4-3038-0125F6B68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21402-F7D0-FA05-09E3-D69927AEBB61}"/>
              </a:ext>
            </a:extLst>
          </p:cNvPr>
          <p:cNvSpPr>
            <a:spLocks noGrp="1"/>
          </p:cNvSpPr>
          <p:nvPr>
            <p:ph type="title"/>
          </p:nvPr>
        </p:nvSpPr>
        <p:spPr>
          <a:xfrm>
            <a:off x="838200" y="365126"/>
            <a:ext cx="10515600" cy="845366"/>
          </a:xfrm>
        </p:spPr>
        <p:txBody>
          <a:bodyPr>
            <a:noAutofit/>
          </a:bodyPr>
          <a:lstStyle/>
          <a:p>
            <a:r>
              <a:rPr lang="en-US" sz="3600" dirty="0">
                <a:solidFill>
                  <a:schemeClr val="bg1"/>
                </a:solidFill>
              </a:rPr>
              <a:t>Big Picture: Training the Pneumonia Detection Project</a:t>
            </a:r>
          </a:p>
        </p:txBody>
      </p:sp>
      <p:sp>
        <p:nvSpPr>
          <p:cNvPr id="3" name="Content Placeholder 2">
            <a:extLst>
              <a:ext uri="{FF2B5EF4-FFF2-40B4-BE49-F238E27FC236}">
                <a16:creationId xmlns:a16="http://schemas.microsoft.com/office/drawing/2014/main" id="{65BBC414-54AD-442A-A433-0603B05890CE}"/>
              </a:ext>
            </a:extLst>
          </p:cNvPr>
          <p:cNvSpPr>
            <a:spLocks noGrp="1"/>
          </p:cNvSpPr>
          <p:nvPr>
            <p:ph idx="1"/>
          </p:nvPr>
        </p:nvSpPr>
        <p:spPr>
          <a:xfrm>
            <a:off x="294458" y="1433738"/>
            <a:ext cx="11603083" cy="5237028"/>
          </a:xfrm>
        </p:spPr>
        <p:txBody>
          <a:bodyPr>
            <a:noAutofit/>
          </a:bodyPr>
          <a:lstStyle/>
          <a:p>
            <a:pPr marL="0" indent="0">
              <a:lnSpc>
                <a:spcPct val="200000"/>
              </a:lnSpc>
              <a:buNone/>
            </a:pPr>
            <a:r>
              <a:rPr lang="en-US" sz="1400" b="1" dirty="0">
                <a:solidFill>
                  <a:schemeClr val="bg1"/>
                </a:solidFill>
              </a:rPr>
              <a:t>3. Training and Validation</a:t>
            </a:r>
          </a:p>
          <a:p>
            <a:pPr>
              <a:lnSpc>
                <a:spcPct val="200000"/>
              </a:lnSpc>
            </a:pPr>
            <a:r>
              <a:rPr lang="en-US" sz="1400" dirty="0">
                <a:solidFill>
                  <a:schemeClr val="bg1"/>
                </a:solidFill>
              </a:rPr>
              <a:t>Integrated Training and Validation:</a:t>
            </a:r>
          </a:p>
          <a:p>
            <a:pPr marL="800100" lvl="1" indent="-342900">
              <a:lnSpc>
                <a:spcPct val="200000"/>
              </a:lnSpc>
              <a:buFont typeface="+mj-lt"/>
              <a:buAutoNum type="arabicPeriod"/>
            </a:pPr>
            <a:r>
              <a:rPr lang="en-US" sz="1400" dirty="0">
                <a:solidFill>
                  <a:schemeClr val="bg1"/>
                </a:solidFill>
              </a:rPr>
              <a:t>During each epoch, the model was trained on the training dataset and evaluated on the validation dataset.</a:t>
            </a:r>
          </a:p>
          <a:p>
            <a:pPr marL="800100" lvl="1" indent="-342900">
              <a:lnSpc>
                <a:spcPct val="200000"/>
              </a:lnSpc>
              <a:buFont typeface="+mj-lt"/>
              <a:buAutoNum type="arabicPeriod"/>
            </a:pPr>
            <a:r>
              <a:rPr lang="en-US" sz="1400" dirty="0">
                <a:solidFill>
                  <a:schemeClr val="bg1"/>
                </a:solidFill>
              </a:rPr>
              <a:t>Validation was used to monitor performance, ensuring the model wasn’t overfitting.</a:t>
            </a:r>
          </a:p>
          <a:p>
            <a:pPr>
              <a:lnSpc>
                <a:spcPct val="200000"/>
              </a:lnSpc>
            </a:pPr>
            <a:r>
              <a:rPr lang="en-US" sz="1400" dirty="0">
                <a:solidFill>
                  <a:schemeClr val="bg1"/>
                </a:solidFill>
              </a:rPr>
              <a:t>Training Components:</a:t>
            </a:r>
          </a:p>
          <a:p>
            <a:pPr marL="800100" lvl="1" indent="-342900">
              <a:lnSpc>
                <a:spcPct val="200000"/>
              </a:lnSpc>
              <a:buFont typeface="+mj-lt"/>
              <a:buAutoNum type="arabicPeriod"/>
            </a:pPr>
            <a:r>
              <a:rPr lang="en-US" sz="1400" dirty="0">
                <a:solidFill>
                  <a:schemeClr val="bg1"/>
                </a:solidFill>
              </a:rPr>
              <a:t>Optimizer: Used </a:t>
            </a:r>
            <a:r>
              <a:rPr lang="en-US" sz="1400" dirty="0" err="1">
                <a:solidFill>
                  <a:schemeClr val="bg1"/>
                </a:solidFill>
              </a:rPr>
              <a:t>AdamW</a:t>
            </a:r>
            <a:r>
              <a:rPr lang="en-US" sz="1400" dirty="0">
                <a:solidFill>
                  <a:schemeClr val="bg1"/>
                </a:solidFill>
              </a:rPr>
              <a:t>, which incorporates weight decay for better generalization.</a:t>
            </a:r>
          </a:p>
          <a:p>
            <a:pPr marL="800100" lvl="1" indent="-342900">
              <a:lnSpc>
                <a:spcPct val="200000"/>
              </a:lnSpc>
              <a:buFont typeface="+mj-lt"/>
              <a:buAutoNum type="arabicPeriod"/>
            </a:pPr>
            <a:r>
              <a:rPr lang="en-US" sz="1400" dirty="0">
                <a:solidFill>
                  <a:schemeClr val="bg1"/>
                </a:solidFill>
              </a:rPr>
              <a:t>Loss Function: Binary Cross-Entropy Loss (</a:t>
            </a:r>
            <a:r>
              <a:rPr lang="en-US" sz="1400" dirty="0" err="1">
                <a:solidFill>
                  <a:schemeClr val="bg1"/>
                </a:solidFill>
              </a:rPr>
              <a:t>BCELoss</a:t>
            </a:r>
            <a:r>
              <a:rPr lang="en-US" sz="1400" dirty="0">
                <a:solidFill>
                  <a:schemeClr val="bg1"/>
                </a:solidFill>
              </a:rPr>
              <a:t>) was chosen, ideal for binary classification tasks.</a:t>
            </a:r>
          </a:p>
          <a:p>
            <a:pPr marL="800100" lvl="1" indent="-342900">
              <a:lnSpc>
                <a:spcPct val="200000"/>
              </a:lnSpc>
              <a:buFont typeface="+mj-lt"/>
              <a:buAutoNum type="arabicPeriod"/>
            </a:pPr>
            <a:r>
              <a:rPr lang="en-US" sz="1400" dirty="0">
                <a:solidFill>
                  <a:schemeClr val="bg1"/>
                </a:solidFill>
              </a:rPr>
              <a:t>Learning Rate Scheduler: Applied </a:t>
            </a:r>
            <a:r>
              <a:rPr lang="en-US" sz="1400" dirty="0" err="1">
                <a:solidFill>
                  <a:schemeClr val="bg1"/>
                </a:solidFill>
              </a:rPr>
              <a:t>CosineAnnealingLR</a:t>
            </a:r>
            <a:r>
              <a:rPr lang="en-US" sz="1400" dirty="0">
                <a:solidFill>
                  <a:schemeClr val="bg1"/>
                </a:solidFill>
              </a:rPr>
              <a:t> to dynamically adjust the learning rate, improving convergence efficiency.</a:t>
            </a:r>
          </a:p>
        </p:txBody>
      </p:sp>
    </p:spTree>
    <p:extLst>
      <p:ext uri="{BB962C8B-B14F-4D97-AF65-F5344CB8AC3E}">
        <p14:creationId xmlns:p14="http://schemas.microsoft.com/office/powerpoint/2010/main" val="75018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TotalTime>
  <Words>870</Words>
  <Application>Microsoft Macintosh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Pneumonia Detection:  A Neural Network Approach</vt:lpstr>
      <vt:lpstr>Why Use Neural Networks in Pneumonia Detection?</vt:lpstr>
      <vt:lpstr>Let’s look at the dataset</vt:lpstr>
      <vt:lpstr>PowerPoint Presentation</vt:lpstr>
      <vt:lpstr>Modeling Strategy</vt:lpstr>
      <vt:lpstr>Big Picture: Training the Pneumonia Detection Project</vt:lpstr>
      <vt:lpstr>Big Picture: Training the Pneumonia Detection Project</vt:lpstr>
      <vt:lpstr>Big Picture: Training the Pneumonia Detection Project</vt:lpstr>
      <vt:lpstr>Big Picture: Training the Pneumonia Detection Project</vt:lpstr>
      <vt:lpstr>Big Picture: Training the Pneumonia Detection Project</vt:lpstr>
      <vt:lpstr>Big Picture: Training the Pneumonia Detection Project</vt:lpstr>
      <vt:lpstr>Big Picture: Training the Pneumonia Detection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HyangMok Baek</dc:creator>
  <cp:lastModifiedBy>HyangMok Baek</cp:lastModifiedBy>
  <cp:revision>1</cp:revision>
  <dcterms:created xsi:type="dcterms:W3CDTF">2025-01-25T15:54:20Z</dcterms:created>
  <dcterms:modified xsi:type="dcterms:W3CDTF">2025-01-25T21:51:46Z</dcterms:modified>
</cp:coreProperties>
</file>