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332" r:id="rId3"/>
    <p:sldId id="358" r:id="rId4"/>
    <p:sldId id="357" r:id="rId5"/>
    <p:sldId id="356" r:id="rId6"/>
    <p:sldId id="355" r:id="rId7"/>
    <p:sldId id="354" r:id="rId8"/>
    <p:sldId id="353" r:id="rId9"/>
    <p:sldId id="352" r:id="rId10"/>
    <p:sldId id="351" r:id="rId11"/>
    <p:sldId id="350" r:id="rId12"/>
    <p:sldId id="333" r:id="rId13"/>
    <p:sldId id="360" r:id="rId14"/>
    <p:sldId id="361" r:id="rId15"/>
    <p:sldId id="362" r:id="rId16"/>
    <p:sldId id="367" r:id="rId17"/>
    <p:sldId id="288" r:id="rId18"/>
    <p:sldId id="306" r:id="rId19"/>
    <p:sldId id="262" r:id="rId20"/>
    <p:sldId id="364" r:id="rId21"/>
    <p:sldId id="307" r:id="rId22"/>
    <p:sldId id="263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18" r:id="rId31"/>
    <p:sldId id="319" r:id="rId32"/>
    <p:sldId id="320" r:id="rId33"/>
    <p:sldId id="328" r:id="rId34"/>
    <p:sldId id="327" r:id="rId35"/>
    <p:sldId id="365" r:id="rId36"/>
    <p:sldId id="366" r:id="rId37"/>
    <p:sldId id="321" r:id="rId38"/>
    <p:sldId id="322" r:id="rId39"/>
    <p:sldId id="323" r:id="rId40"/>
    <p:sldId id="324" r:id="rId41"/>
    <p:sldId id="325" r:id="rId42"/>
    <p:sldId id="326" r:id="rId43"/>
    <p:sldId id="329" r:id="rId44"/>
    <p:sldId id="330" r:id="rId45"/>
    <p:sldId id="331" r:id="rId46"/>
    <p:sldId id="397" r:id="rId47"/>
    <p:sldId id="379" r:id="rId48"/>
    <p:sldId id="380" r:id="rId49"/>
    <p:sldId id="377" r:id="rId50"/>
    <p:sldId id="378" r:id="rId51"/>
    <p:sldId id="398" r:id="rId52"/>
    <p:sldId id="381" r:id="rId53"/>
    <p:sldId id="382" r:id="rId54"/>
    <p:sldId id="375" r:id="rId55"/>
    <p:sldId id="376" r:id="rId56"/>
    <p:sldId id="383" r:id="rId57"/>
    <p:sldId id="384" r:id="rId58"/>
    <p:sldId id="385" r:id="rId59"/>
    <p:sldId id="386" r:id="rId60"/>
    <p:sldId id="387" r:id="rId61"/>
    <p:sldId id="388" r:id="rId62"/>
    <p:sldId id="389" r:id="rId63"/>
    <p:sldId id="390" r:id="rId64"/>
    <p:sldId id="391" r:id="rId65"/>
    <p:sldId id="392" r:id="rId66"/>
    <p:sldId id="393" r:id="rId67"/>
    <p:sldId id="394" r:id="rId68"/>
    <p:sldId id="395" r:id="rId69"/>
    <p:sldId id="396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9900"/>
    <a:srgbClr val="F7FAFD"/>
    <a:srgbClr val="E7F0F9"/>
    <a:srgbClr val="FFFFFF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>
      <p:cViewPr varScale="1">
        <p:scale>
          <a:sx n="166" d="100"/>
          <a:sy n="166" d="100"/>
        </p:scale>
        <p:origin x="156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1674-6314-43E0-A4E5-01771677CD9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75FA0-7DAC-4DB8-9932-9C20E036D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0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09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4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09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26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27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67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8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57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3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70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0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0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054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82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1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1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417641"/>
            <a:ext cx="10972859" cy="4767282"/>
          </a:xfrm>
          <a:prstGeom prst="rect">
            <a:avLst/>
          </a:prstGeom>
        </p:spPr>
        <p:txBody>
          <a:bodyPr lIns="73152" tIns="0" rIns="0" bIns="0">
            <a:noAutofit/>
          </a:bodyPr>
          <a:lstStyle>
            <a:lvl1pPr marL="411480" indent="-411480">
              <a:buClr>
                <a:schemeClr val="accent4"/>
              </a:buClr>
              <a:buSzPct val="100000"/>
              <a:buFont typeface="Wingdings" charset="2"/>
              <a:buChar char="§"/>
              <a:defRPr sz="3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31936" indent="-287974">
              <a:buClr>
                <a:schemeClr val="accent4"/>
              </a:buClr>
              <a:buSzPct val="100000"/>
              <a:buFont typeface="Wingdings" charset="2"/>
              <a:buChar char="§"/>
              <a:defRPr sz="25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79901" indent="-259176">
              <a:buClr>
                <a:schemeClr val="accent4"/>
              </a:buClr>
              <a:buSzPct val="100000"/>
              <a:buFont typeface="Wingdings" charset="2"/>
              <a:buChar char="§"/>
              <a:defRPr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791862" indent="-230379">
              <a:buClr>
                <a:schemeClr val="accent4"/>
              </a:buClr>
              <a:buSzPct val="100000"/>
              <a:buFont typeface="Wingdings" charset="2"/>
              <a:buChar char="§"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303821" indent="-201582">
              <a:buClr>
                <a:schemeClr val="accent4"/>
              </a:buClr>
              <a:buSzPct val="100000"/>
              <a:buFont typeface="Wingdings" charset="2"/>
              <a:buChar char="§"/>
              <a:defRPr sz="17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4505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609603" y="1417641"/>
            <a:ext cx="5386916" cy="4767282"/>
          </a:xfrm>
          <a:prstGeom prst="rect">
            <a:avLst/>
          </a:prstGeom>
        </p:spPr>
        <p:txBody>
          <a:bodyPr lIns="73152" tIns="0" rIns="0" bIns="0">
            <a:noAutofit/>
          </a:bodyPr>
          <a:lstStyle>
            <a:lvl1pPr marL="411480" indent="-411480">
              <a:buClr>
                <a:schemeClr val="accent4"/>
              </a:buClr>
              <a:buSzPct val="100000"/>
              <a:buFont typeface="Wingdings" pitchFamily="2" charset="2"/>
              <a:buChar char="§"/>
              <a:defRPr sz="3200" b="0">
                <a:latin typeface="Arial" pitchFamily="34" charset="0"/>
                <a:cs typeface="Arial" pitchFamily="34" charset="0"/>
              </a:defRPr>
            </a:lvl1pPr>
            <a:lvl2pPr marL="1011920" indent="-292608">
              <a:buClr>
                <a:schemeClr val="accent4"/>
              </a:buClr>
              <a:buSzPct val="100000"/>
              <a:buFont typeface="Wingdings" pitchFamily="2" charset="2"/>
              <a:buChar char="§"/>
              <a:defRPr sz="25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44695" indent="-323971">
              <a:buClr>
                <a:schemeClr val="accent4"/>
              </a:buClr>
              <a:buSzPct val="100000"/>
              <a:buFont typeface="Wingdings" pitchFamily="2" charset="2"/>
              <a:buChar char="§"/>
              <a:defRPr sz="2200" b="0">
                <a:latin typeface="Arial" pitchFamily="34" charset="0"/>
                <a:cs typeface="Arial" pitchFamily="34" charset="0"/>
              </a:defRPr>
            </a:lvl3pPr>
            <a:lvl4pPr marL="1885453" indent="-323971">
              <a:buClr>
                <a:schemeClr val="accent4"/>
              </a:buClr>
              <a:buSzPct val="100000"/>
              <a:buFont typeface="Wingdings" pitchFamily="2" charset="2"/>
              <a:buChar char="§"/>
              <a:defRPr sz="1900" b="0">
                <a:latin typeface="Arial" pitchFamily="34" charset="0"/>
                <a:cs typeface="Arial" pitchFamily="34" charset="0"/>
              </a:defRPr>
            </a:lvl4pPr>
            <a:lvl5pPr marL="2390214" indent="-287974">
              <a:buClr>
                <a:schemeClr val="accent4"/>
              </a:buClr>
              <a:buSzPct val="100000"/>
              <a:buFont typeface="Wingdings" pitchFamily="2" charset="2"/>
              <a:buChar char="§"/>
              <a:defRPr sz="17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6195486" y="1417641"/>
            <a:ext cx="5386916" cy="4767281"/>
          </a:xfrm>
          <a:prstGeom prst="rect">
            <a:avLst/>
          </a:prstGeom>
        </p:spPr>
        <p:txBody>
          <a:bodyPr lIns="73152" tIns="73152" rIns="0" bIns="0">
            <a:noAutofit/>
          </a:bodyPr>
          <a:lstStyle>
            <a:lvl1pPr marL="320040" indent="-320040">
              <a:buClr>
                <a:schemeClr val="accent4"/>
              </a:buClr>
              <a:buSzPct val="100000"/>
              <a:buFont typeface="Wingdings" charset="2"/>
              <a:buChar char="§"/>
              <a:defRPr sz="2200" b="0">
                <a:latin typeface="Arial" pitchFamily="34" charset="0"/>
                <a:cs typeface="Arial" pitchFamily="34" charset="0"/>
              </a:defRPr>
            </a:lvl1pPr>
            <a:lvl2pPr marL="831936" indent="-292608">
              <a:buClr>
                <a:schemeClr val="accent4"/>
              </a:buClr>
              <a:buSzPct val="100000"/>
              <a:buFont typeface="Wingdings" charset="2"/>
              <a:buChar char="§"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79901" indent="-259176">
              <a:buClr>
                <a:schemeClr val="accent4"/>
              </a:buClr>
              <a:buSzPct val="100000"/>
              <a:buFont typeface="Wingdings" charset="2"/>
              <a:buChar char="§"/>
              <a:defRPr sz="1700" b="0">
                <a:latin typeface="Arial" pitchFamily="34" charset="0"/>
                <a:cs typeface="Arial" pitchFamily="34" charset="0"/>
              </a:defRPr>
            </a:lvl3pPr>
            <a:lvl4pPr marL="1791862" indent="-230379">
              <a:buClr>
                <a:schemeClr val="accent4"/>
              </a:buClr>
              <a:buSzPct val="100000"/>
              <a:buFont typeface="Wingdings" charset="2"/>
              <a:buChar char="§"/>
              <a:defRPr sz="1500" b="0">
                <a:latin typeface="Arial" pitchFamily="34" charset="0"/>
                <a:cs typeface="Arial" pitchFamily="34" charset="0"/>
              </a:defRPr>
            </a:lvl4pPr>
            <a:lvl5pPr marL="2303821" indent="-201582">
              <a:buClr>
                <a:schemeClr val="accent4"/>
              </a:buClr>
              <a:buSzPct val="100000"/>
              <a:buFont typeface="Wingdings" charset="2"/>
              <a:buChar char="§"/>
              <a:defRPr sz="15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203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6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3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8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0488-BAEA-4879-A5BD-53BB857C6DB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6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0488-BAEA-4879-A5BD-53BB857C6DB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2A35-C782-45B9-B251-30880647E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7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utodeskresearch.com/publications/designingdev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10972800" cy="2387600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SyDEVS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Library</a:t>
            </a:r>
            <a:br>
              <a:rPr lang="en-US" b="1" dirty="0"/>
            </a:br>
            <a:r>
              <a:rPr lang="en-US" sz="4800" dirty="0">
                <a:solidFill>
                  <a:schemeClr val="accent4"/>
                </a:solidFill>
              </a:rPr>
              <a:t>Concepts and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Autodesk Research</a:t>
            </a:r>
          </a:p>
          <a:p>
            <a:r>
              <a:rPr lang="en-US" dirty="0"/>
              <a:t>March 2018</a:t>
            </a:r>
          </a:p>
        </p:txBody>
      </p:sp>
    </p:spTree>
    <p:extLst>
      <p:ext uri="{BB962C8B-B14F-4D97-AF65-F5344CB8AC3E}">
        <p14:creationId xmlns:p14="http://schemas.microsoft.com/office/powerpoint/2010/main" val="83527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Diagonal Corner Rectangle 15"/>
          <p:cNvSpPr/>
          <p:nvPr/>
        </p:nvSpPr>
        <p:spPr>
          <a:xfrm>
            <a:off x="2921000" y="1485900"/>
            <a:ext cx="6350000" cy="47625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4667250" y="3507581"/>
            <a:ext cx="736600" cy="87391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5486400" y="1676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486400" y="3962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5486400" y="5105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5994400" y="18288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5994400" y="2057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9"/>
          <p:cNvSpPr/>
          <p:nvPr/>
        </p:nvSpPr>
        <p:spPr>
          <a:xfrm>
            <a:off x="5994400" y="22860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/>
          <p:cNvSpPr/>
          <p:nvPr/>
        </p:nvSpPr>
        <p:spPr>
          <a:xfrm>
            <a:off x="5995359" y="3200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5995359" y="53526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17"/>
          <p:cNvSpPr/>
          <p:nvPr/>
        </p:nvSpPr>
        <p:spPr>
          <a:xfrm>
            <a:off x="5994400" y="56574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28735" y="2286000"/>
            <a:ext cx="0" cy="838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81135" y="3429000"/>
            <a:ext cx="0" cy="23046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48400" y="4191000"/>
            <a:ext cx="0" cy="1066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477000" y="2057401"/>
            <a:ext cx="0" cy="257210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252713" y="2895600"/>
            <a:ext cx="0" cy="1219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Model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400800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573328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915324" y="3619500"/>
            <a:ext cx="959" cy="5715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ube 2"/>
          <p:cNvSpPr/>
          <p:nvPr/>
        </p:nvSpPr>
        <p:spPr>
          <a:xfrm>
            <a:off x="1828800" y="3267974"/>
            <a:ext cx="685800" cy="59055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53851" y="236956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31234" y="419836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43400" y="528385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566988" y="2667000"/>
            <a:ext cx="1223962" cy="64293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490788" y="3795714"/>
            <a:ext cx="811212" cy="522287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562226" y="3302001"/>
            <a:ext cx="2854325" cy="246063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578350" y="2159000"/>
            <a:ext cx="844550" cy="27940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578350" y="2724150"/>
            <a:ext cx="825500" cy="31750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070350" y="4368800"/>
            <a:ext cx="1377950" cy="444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092700" y="5505450"/>
            <a:ext cx="317500" cy="571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057650" y="4591050"/>
            <a:ext cx="247650" cy="7302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441101" y="1661934"/>
            <a:ext cx="1511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E30"/>
                </a:solidFill>
              </a:rPr>
              <a:t>Data Processor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4500" y="3827253"/>
            <a:ext cx="9144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E30"/>
                </a:solidFill>
              </a:rPr>
              <a:t>Data Model</a:t>
            </a:r>
          </a:p>
        </p:txBody>
      </p:sp>
      <p:sp>
        <p:nvSpPr>
          <p:cNvPr id="45" name="Right Brace 44"/>
          <p:cNvSpPr/>
          <p:nvPr/>
        </p:nvSpPr>
        <p:spPr>
          <a:xfrm rot="16200000">
            <a:off x="4029075" y="238125"/>
            <a:ext cx="266700" cy="2381250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461445" y="762001"/>
            <a:ext cx="144006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Dataflow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22018" y="4956175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218486" y="450316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794501" y="3563249"/>
            <a:ext cx="1370725" cy="106626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781800" y="4697562"/>
            <a:ext cx="304800" cy="40783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781800" y="5321300"/>
            <a:ext cx="304800" cy="33619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860425" y="4804913"/>
            <a:ext cx="304800" cy="33085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915788" y="4724402"/>
            <a:ext cx="315914" cy="221231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794500" y="5105400"/>
            <a:ext cx="2437202" cy="76200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ight Brace 80"/>
          <p:cNvSpPr/>
          <p:nvPr/>
        </p:nvSpPr>
        <p:spPr>
          <a:xfrm rot="16200000">
            <a:off x="7922464" y="238124"/>
            <a:ext cx="266700" cy="2381250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354834" y="762000"/>
            <a:ext cx="144006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Dataflow</a:t>
            </a:r>
          </a:p>
        </p:txBody>
      </p:sp>
      <p:sp>
        <p:nvSpPr>
          <p:cNvPr id="55" name="Right Brace 54"/>
          <p:cNvSpPr/>
          <p:nvPr/>
        </p:nvSpPr>
        <p:spPr>
          <a:xfrm rot="16200000">
            <a:off x="5975350" y="742950"/>
            <a:ext cx="266700" cy="1371600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2199" y="762001"/>
            <a:ext cx="2413002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Message Passing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367209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Diagonal Corner Rectangle 15"/>
          <p:cNvSpPr/>
          <p:nvPr/>
        </p:nvSpPr>
        <p:spPr>
          <a:xfrm>
            <a:off x="2921000" y="1485900"/>
            <a:ext cx="6350000" cy="47625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4667250" y="3507581"/>
            <a:ext cx="736600" cy="87391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5486400" y="1676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486400" y="3962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5486400" y="5105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5994400" y="18288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5994400" y="2057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9"/>
          <p:cNvSpPr/>
          <p:nvPr/>
        </p:nvSpPr>
        <p:spPr>
          <a:xfrm>
            <a:off x="5994400" y="22860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/>
          <p:cNvSpPr/>
          <p:nvPr/>
        </p:nvSpPr>
        <p:spPr>
          <a:xfrm>
            <a:off x="5995359" y="3200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5995359" y="53526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17"/>
          <p:cNvSpPr/>
          <p:nvPr/>
        </p:nvSpPr>
        <p:spPr>
          <a:xfrm>
            <a:off x="5994400" y="56574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28735" y="2286000"/>
            <a:ext cx="0" cy="838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81135" y="3429000"/>
            <a:ext cx="0" cy="23046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48400" y="4191000"/>
            <a:ext cx="0" cy="1066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477000" y="2057401"/>
            <a:ext cx="0" cy="257210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252713" y="2895600"/>
            <a:ext cx="0" cy="1219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Model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400800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573328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915324" y="3619500"/>
            <a:ext cx="959" cy="5715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ube 2"/>
          <p:cNvSpPr/>
          <p:nvPr/>
        </p:nvSpPr>
        <p:spPr>
          <a:xfrm>
            <a:off x="1828800" y="3267974"/>
            <a:ext cx="685800" cy="59055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53851" y="236956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31234" y="419836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43400" y="528385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566988" y="2667000"/>
            <a:ext cx="1223962" cy="64293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490788" y="3795714"/>
            <a:ext cx="811212" cy="522287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562226" y="3302001"/>
            <a:ext cx="2854325" cy="246063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578350" y="2159000"/>
            <a:ext cx="844550" cy="27940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578350" y="2724150"/>
            <a:ext cx="825500" cy="31750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070350" y="4368800"/>
            <a:ext cx="1377950" cy="444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092700" y="5505450"/>
            <a:ext cx="317500" cy="571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057650" y="4591050"/>
            <a:ext cx="247650" cy="7302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441101" y="1661934"/>
            <a:ext cx="1511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E30"/>
                </a:solidFill>
              </a:rPr>
              <a:t>Data Processor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4500" y="3827253"/>
            <a:ext cx="9144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E30"/>
                </a:solidFill>
              </a:rPr>
              <a:t>Data Model</a:t>
            </a:r>
          </a:p>
        </p:txBody>
      </p:sp>
      <p:sp>
        <p:nvSpPr>
          <p:cNvPr id="45" name="Right Brace 44"/>
          <p:cNvSpPr/>
          <p:nvPr/>
        </p:nvSpPr>
        <p:spPr>
          <a:xfrm rot="16200000">
            <a:off x="4029075" y="238125"/>
            <a:ext cx="266700" cy="2381250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461445" y="762001"/>
            <a:ext cx="144006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Dataflow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22018" y="4956175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218486" y="450316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794501" y="3563249"/>
            <a:ext cx="1370725" cy="106626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781800" y="4697562"/>
            <a:ext cx="304800" cy="40783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781800" y="5321300"/>
            <a:ext cx="304800" cy="33619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860425" y="4804913"/>
            <a:ext cx="304800" cy="33085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915788" y="4724402"/>
            <a:ext cx="315914" cy="221231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794500" y="5105400"/>
            <a:ext cx="2437202" cy="76200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ight Brace 80"/>
          <p:cNvSpPr/>
          <p:nvPr/>
        </p:nvSpPr>
        <p:spPr>
          <a:xfrm rot="16200000">
            <a:off x="7922464" y="238124"/>
            <a:ext cx="266700" cy="2381250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354834" y="762000"/>
            <a:ext cx="144006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Dataflow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77710" y="4648200"/>
            <a:ext cx="169509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Performance</a:t>
            </a:r>
          </a:p>
          <a:p>
            <a:r>
              <a:rPr lang="en-US" sz="2000" dirty="0">
                <a:solidFill>
                  <a:srgbClr val="005E30"/>
                </a:solidFill>
              </a:rPr>
              <a:t>Metrics</a:t>
            </a:r>
            <a:endParaRPr lang="en-US" sz="1400" dirty="0">
              <a:solidFill>
                <a:srgbClr val="005E30"/>
              </a:solidFill>
            </a:endParaRPr>
          </a:p>
        </p:txBody>
      </p:sp>
      <p:sp>
        <p:nvSpPr>
          <p:cNvPr id="55" name="Right Brace 54"/>
          <p:cNvSpPr/>
          <p:nvPr/>
        </p:nvSpPr>
        <p:spPr>
          <a:xfrm rot="16200000">
            <a:off x="5975350" y="742950"/>
            <a:ext cx="266700" cy="1371600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2199" y="762001"/>
            <a:ext cx="2413002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Message Passing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104892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4" y="1399872"/>
            <a:ext cx="7619996" cy="48929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57600" y="6248400"/>
            <a:ext cx="55245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>
                    <a:lumMod val="50000"/>
                    <a:lumOff val="50000"/>
                  </a:schemeClr>
                </a:solidFill>
                <a:hlinkClick r:id="rId4"/>
              </a:rPr>
              <a:t>https://autodeskresearch.com/publications/designingdevs</a:t>
            </a:r>
            <a:endParaRPr lang="en-US" sz="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E1929-2147-4423-B6B7-4C200EB023BD}"/>
              </a:ext>
            </a:extLst>
          </p:cNvPr>
          <p:cNvSpPr txBox="1"/>
          <p:nvPr/>
        </p:nvSpPr>
        <p:spPr>
          <a:xfrm>
            <a:off x="0" y="-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Proposed Visual Interface</a:t>
            </a:r>
          </a:p>
        </p:txBody>
      </p:sp>
    </p:spTree>
    <p:extLst>
      <p:ext uri="{BB962C8B-B14F-4D97-AF65-F5344CB8AC3E}">
        <p14:creationId xmlns:p14="http://schemas.microsoft.com/office/powerpoint/2010/main" val="41144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ECE9A7-1C2E-45F6-A06F-F088DD821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100" y="1399872"/>
            <a:ext cx="7619996" cy="4892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3A1C44-3827-4661-916A-34EFC5C222D3}"/>
              </a:ext>
            </a:extLst>
          </p:cNvPr>
          <p:cNvSpPr txBox="1"/>
          <p:nvPr/>
        </p:nvSpPr>
        <p:spPr>
          <a:xfrm>
            <a:off x="0" y="-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Proposed Visual Interface</a:t>
            </a:r>
          </a:p>
        </p:txBody>
      </p:sp>
    </p:spTree>
    <p:extLst>
      <p:ext uri="{BB962C8B-B14F-4D97-AF65-F5344CB8AC3E}">
        <p14:creationId xmlns:p14="http://schemas.microsoft.com/office/powerpoint/2010/main" val="3806642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100" y="1399872"/>
            <a:ext cx="7619996" cy="4892978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0639F655-83BB-4250-8419-219D20C8FAAA}"/>
              </a:ext>
            </a:extLst>
          </p:cNvPr>
          <p:cNvSpPr/>
          <p:nvPr/>
        </p:nvSpPr>
        <p:spPr>
          <a:xfrm>
            <a:off x="3390900" y="1281000"/>
            <a:ext cx="2603500" cy="5486400"/>
          </a:xfrm>
          <a:custGeom>
            <a:avLst/>
            <a:gdLst>
              <a:gd name="connsiteX0" fmla="*/ 0 w 2774950"/>
              <a:gd name="connsiteY0" fmla="*/ 1358900 h 4610100"/>
              <a:gd name="connsiteX1" fmla="*/ 0 w 2774950"/>
              <a:gd name="connsiteY1" fmla="*/ 1981200 h 4610100"/>
              <a:gd name="connsiteX2" fmla="*/ 2774950 w 2774950"/>
              <a:gd name="connsiteY2" fmla="*/ 4610100 h 4610100"/>
              <a:gd name="connsiteX3" fmla="*/ 2774950 w 2774950"/>
              <a:gd name="connsiteY3" fmla="*/ 0 h 4610100"/>
              <a:gd name="connsiteX4" fmla="*/ 0 w 2774950"/>
              <a:gd name="connsiteY4" fmla="*/ 13589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950" h="4610100">
                <a:moveTo>
                  <a:pt x="0" y="1358900"/>
                </a:moveTo>
                <a:lnTo>
                  <a:pt x="0" y="1981200"/>
                </a:lnTo>
                <a:lnTo>
                  <a:pt x="2774950" y="4610100"/>
                </a:lnTo>
                <a:lnTo>
                  <a:pt x="2774950" y="0"/>
                </a:lnTo>
                <a:lnTo>
                  <a:pt x="0" y="135890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 descr="C:\Users\goldstr\Documents\Projects\2015_Projects\Visual_DEVS_2015\SIMULATION\Latex\diagrams\Atomic_Procedure.png">
            <a:extLst>
              <a:ext uri="{FF2B5EF4-FFF2-40B4-BE49-F238E27FC236}">
                <a16:creationId xmlns:a16="http://schemas.microsoft.com/office/drawing/2014/main" id="{D5A6E85B-F47F-4CF9-8FCD-ED7021C0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50" y="1194470"/>
            <a:ext cx="3854450" cy="530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127C02-F8DE-459D-B767-7AA8C96A4A82}"/>
              </a:ext>
            </a:extLst>
          </p:cNvPr>
          <p:cNvSpPr txBox="1"/>
          <p:nvPr/>
        </p:nvSpPr>
        <p:spPr>
          <a:xfrm>
            <a:off x="0" y="-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Proposed Visual Interface</a:t>
            </a:r>
          </a:p>
        </p:txBody>
      </p:sp>
    </p:spTree>
    <p:extLst>
      <p:ext uri="{BB962C8B-B14F-4D97-AF65-F5344CB8AC3E}">
        <p14:creationId xmlns:p14="http://schemas.microsoft.com/office/powerpoint/2010/main" val="841475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5C495B-E4FF-4309-9938-33A75F1C8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33" t="13247" r="24167"/>
          <a:stretch/>
        </p:blipFill>
        <p:spPr>
          <a:xfrm>
            <a:off x="228600" y="1214270"/>
            <a:ext cx="5486400" cy="4749482"/>
          </a:xfrm>
          <a:prstGeom prst="rect">
            <a:avLst/>
          </a:prstGeom>
        </p:spPr>
      </p:pic>
      <p:pic>
        <p:nvPicPr>
          <p:cNvPr id="6" name="Picture 2" descr="C:\Users\goldstr\Documents\Projects\2015_Projects\Visual_DEVS_2015\SIMULATION\Latex\diagrams\Atomic_Procedure.png">
            <a:extLst>
              <a:ext uri="{FF2B5EF4-FFF2-40B4-BE49-F238E27FC236}">
                <a16:creationId xmlns:a16="http://schemas.microsoft.com/office/drawing/2014/main" id="{D5A6E85B-F47F-4CF9-8FCD-ED7021C0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50" y="1194470"/>
            <a:ext cx="3854450" cy="530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7ADB8C-710A-4301-B83D-41B127F61028}"/>
              </a:ext>
            </a:extLst>
          </p:cNvPr>
          <p:cNvSpPr txBox="1"/>
          <p:nvPr/>
        </p:nvSpPr>
        <p:spPr>
          <a:xfrm>
            <a:off x="0" y="-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Proposed Visual Interface</a:t>
            </a:r>
          </a:p>
        </p:txBody>
      </p:sp>
    </p:spTree>
    <p:extLst>
      <p:ext uri="{BB962C8B-B14F-4D97-AF65-F5344CB8AC3E}">
        <p14:creationId xmlns:p14="http://schemas.microsoft.com/office/powerpoint/2010/main" val="1854745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84D29027-4B10-4F87-8D6A-4A05FB491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9518" y="1194470"/>
            <a:ext cx="3854082" cy="530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5C495B-E4FF-4309-9938-33A75F1C8B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33" t="13247" r="24167"/>
          <a:stretch/>
        </p:blipFill>
        <p:spPr>
          <a:xfrm>
            <a:off x="228600" y="1214270"/>
            <a:ext cx="5486400" cy="4749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DC8DEE-7C0A-4682-9D06-529D1E6126B6}"/>
              </a:ext>
            </a:extLst>
          </p:cNvPr>
          <p:cNvSpPr txBox="1"/>
          <p:nvPr/>
        </p:nvSpPr>
        <p:spPr>
          <a:xfrm>
            <a:off x="0" y="-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Proposed Visual Interface</a:t>
            </a:r>
          </a:p>
        </p:txBody>
      </p:sp>
    </p:spTree>
    <p:extLst>
      <p:ext uri="{BB962C8B-B14F-4D97-AF65-F5344CB8AC3E}">
        <p14:creationId xmlns:p14="http://schemas.microsoft.com/office/powerpoint/2010/main" val="107096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comfort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comfort_node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weather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weather_node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52734" y="2779634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wall_resistance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56304" y="4374120"/>
            <a:ext cx="8976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352734" y="4524238"/>
            <a:ext cx="7293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walking_speed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35992" y="2325754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outdoor_temperature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38055" y="4001290"/>
            <a:ext cx="11221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51172" y="4601036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average_temperature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average_temperature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statistic_node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walking_speed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frame_duration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352734" y="5666953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frame_duration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-1" y="-1"/>
            <a:ext cx="610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93951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Function Nodes</a:t>
            </a:r>
          </a:p>
        </p:txBody>
      </p:sp>
    </p:spTree>
    <p:extLst>
      <p:ext uri="{BB962C8B-B14F-4D97-AF65-F5344CB8AC3E}">
        <p14:creationId xmlns:p14="http://schemas.microsoft.com/office/powerpoint/2010/main" val="459481223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590800" y="1447800"/>
            <a:ext cx="7010400" cy="39624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1219200" y="297180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9829800" y="299212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90800" y="300334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Flow</a:t>
            </a:r>
          </a:p>
          <a:p>
            <a:r>
              <a:rPr lang="en-US" sz="2400" dirty="0"/>
              <a:t>Input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7200" y="3013501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Flow</a:t>
            </a:r>
          </a:p>
          <a:p>
            <a:pPr algn="r"/>
            <a:r>
              <a:rPr lang="en-US" sz="2400" dirty="0"/>
              <a:t>Output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0100" y="390652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(Inputs)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01200" y="390652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(Outputs)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C1C23-EC25-4D79-9277-7832A6D4C24F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Function Nodes</a:t>
            </a:r>
          </a:p>
        </p:txBody>
      </p:sp>
    </p:spTree>
    <p:extLst>
      <p:ext uri="{BB962C8B-B14F-4D97-AF65-F5344CB8AC3E}">
        <p14:creationId xmlns:p14="http://schemas.microsoft.com/office/powerpoint/2010/main" val="48213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73648"/>
            <a:ext cx="9144000" cy="54747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F26B19-AD8B-4A9A-A230-6F4E57183D98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Classic Theory (1970s)</a:t>
            </a:r>
          </a:p>
        </p:txBody>
      </p:sp>
    </p:spTree>
    <p:extLst>
      <p:ext uri="{BB962C8B-B14F-4D97-AF65-F5344CB8AC3E}">
        <p14:creationId xmlns:p14="http://schemas.microsoft.com/office/powerpoint/2010/main" val="3138985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comfort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comfort_node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weather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weather_node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52734" y="2779634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wall_resistance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56304" y="4374120"/>
            <a:ext cx="8976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352734" y="4524238"/>
            <a:ext cx="7293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walking_speed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35992" y="2325754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outdoor_temperature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38055" y="4001290"/>
            <a:ext cx="11221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51172" y="4601036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average_temperature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average_temperature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statistic_node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walking_speed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frame_duration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352734" y="5666953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frame_duration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0" y="-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14049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System Nodes</a:t>
            </a:r>
          </a:p>
        </p:txBody>
      </p:sp>
    </p:spTree>
    <p:extLst>
      <p:ext uri="{BB962C8B-B14F-4D97-AF65-F5344CB8AC3E}">
        <p14:creationId xmlns:p14="http://schemas.microsoft.com/office/powerpoint/2010/main" val="1351361140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590800" y="1447800"/>
            <a:ext cx="7010400" cy="3962400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75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System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Node</a:t>
              </a:r>
            </a:p>
          </p:txBody>
        </p:sp>
      </p:grpSp>
      <p:sp>
        <p:nvSpPr>
          <p:cNvPr id="12" name="Arrow: Right 11"/>
          <p:cNvSpPr/>
          <p:nvPr/>
        </p:nvSpPr>
        <p:spPr>
          <a:xfrm rot="5400000">
            <a:off x="5524500" y="266700"/>
            <a:ext cx="1143000" cy="914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 rot="5400000">
            <a:off x="5524500" y="5671820"/>
            <a:ext cx="1143000" cy="914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1219200" y="297180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9829800" y="299212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90800" y="300334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Flow</a:t>
            </a:r>
          </a:p>
          <a:p>
            <a:r>
              <a:rPr lang="en-US" sz="2400" dirty="0"/>
              <a:t>Input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7200" y="3013501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Flow</a:t>
            </a:r>
          </a:p>
          <a:p>
            <a:pPr algn="r"/>
            <a:r>
              <a:rPr lang="en-US" sz="2400" dirty="0"/>
              <a:t>Output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4000" y="1428847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Message</a:t>
            </a:r>
          </a:p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4000" y="4579203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Message</a:t>
            </a:r>
          </a:p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0100" y="390652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(Parameters)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01200" y="390652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(Statistics)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53200" y="957705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(Inputs)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53200" y="5462913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(Outputs)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6F73DC-519D-4F61-BA96-24EB8950F150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System Nodes</a:t>
            </a:r>
          </a:p>
        </p:txBody>
      </p:sp>
    </p:spTree>
    <p:extLst>
      <p:ext uri="{BB962C8B-B14F-4D97-AF65-F5344CB8AC3E}">
        <p14:creationId xmlns:p14="http://schemas.microsoft.com/office/powerpoint/2010/main" val="2816052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Atomic Nodes</a:t>
            </a:r>
          </a:p>
        </p:txBody>
      </p:sp>
    </p:spTree>
    <p:extLst>
      <p:ext uri="{BB962C8B-B14F-4D97-AF65-F5344CB8AC3E}">
        <p14:creationId xmlns:p14="http://schemas.microsoft.com/office/powerpoint/2010/main" val="150789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Composite Nodes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30" name="Rectangle 29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: Diagonal Corners Snipped 30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041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87" name="Rectangle 8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: Diagonal Corners Snipped 88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Flow Links  </a:t>
            </a:r>
          </a:p>
        </p:txBody>
      </p:sp>
    </p:spTree>
    <p:extLst>
      <p:ext uri="{BB962C8B-B14F-4D97-AF65-F5344CB8AC3E}">
        <p14:creationId xmlns:p14="http://schemas.microsoft.com/office/powerpoint/2010/main" val="3785985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Message Links  </a:t>
            </a:r>
          </a:p>
        </p:txBody>
      </p:sp>
    </p:spTree>
    <p:extLst>
      <p:ext uri="{BB962C8B-B14F-4D97-AF65-F5344CB8AC3E}">
        <p14:creationId xmlns:p14="http://schemas.microsoft.com/office/powerpoint/2010/main" val="326366887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Inward Links  </a:t>
            </a:r>
          </a:p>
        </p:txBody>
      </p:sp>
    </p:spTree>
    <p:extLst>
      <p:ext uri="{BB962C8B-B14F-4D97-AF65-F5344CB8AC3E}">
        <p14:creationId xmlns:p14="http://schemas.microsoft.com/office/powerpoint/2010/main" val="539421953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9913" y="3133223"/>
            <a:ext cx="0" cy="15264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868711" y="4956940"/>
            <a:ext cx="1902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Inner Links  </a:t>
            </a:r>
          </a:p>
        </p:txBody>
      </p:sp>
    </p:spTree>
    <p:extLst>
      <p:ext uri="{BB962C8B-B14F-4D97-AF65-F5344CB8AC3E}">
        <p14:creationId xmlns:p14="http://schemas.microsoft.com/office/powerpoint/2010/main" val="2511516904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228600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– Outward Links  </a:t>
            </a:r>
          </a:p>
        </p:txBody>
      </p:sp>
    </p:spTree>
    <p:extLst>
      <p:ext uri="{BB962C8B-B14F-4D97-AF65-F5344CB8AC3E}">
        <p14:creationId xmlns:p14="http://schemas.microsoft.com/office/powerpoint/2010/main" val="310326090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Model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3382597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comfort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comfort_node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weather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weather_node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52734" y="2779634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wall_resistance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56304" y="4374120"/>
            <a:ext cx="8976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352734" y="4524238"/>
            <a:ext cx="7293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walking_speed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35992" y="2325754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outdoor_temperature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38055" y="4001290"/>
            <a:ext cx="11221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51172" y="4601036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average_temperature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average_temperature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statistic_node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walking_speed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frame_duration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352734" y="5666953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frame_duration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8692055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comfort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comfort_node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weather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weather_node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52734" y="2779634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wall_resistance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56304" y="4374120"/>
            <a:ext cx="8976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352734" y="4524238"/>
            <a:ext cx="7293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walking_speed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35992" y="2325754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outdoor_temperature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38055" y="4001290"/>
            <a:ext cx="11221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51172" y="4601036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average_temperature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average_temperature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statistic_node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walking_speed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frame_duration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352734" y="5666953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frame_duration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859DF41-B71D-4BF2-B265-B1C84A7B4897}"/>
              </a:ext>
            </a:extLst>
          </p:cNvPr>
          <p:cNvSpPr/>
          <p:nvPr/>
        </p:nvSpPr>
        <p:spPr>
          <a:xfrm>
            <a:off x="4886826" y="2368595"/>
            <a:ext cx="2488050" cy="983674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glow rad="812800">
              <a:srgbClr val="FFFF00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7F39DA6F-A819-4A06-AA69-8682D0EBAD5A}"/>
              </a:ext>
            </a:extLst>
          </p:cNvPr>
          <p:cNvSpPr txBox="1"/>
          <p:nvPr/>
        </p:nvSpPr>
        <p:spPr>
          <a:xfrm>
            <a:off x="7300392" y="2428856"/>
            <a:ext cx="1537600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Node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06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C72A994-AF5E-4048-B94F-516B7443318A}"/>
              </a:ext>
            </a:extLst>
          </p:cNvPr>
          <p:cNvSpPr/>
          <p:nvPr/>
        </p:nvSpPr>
        <p:spPr>
          <a:xfrm>
            <a:off x="2209800" y="708498"/>
            <a:ext cx="2133600" cy="435218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glow rad="812800">
              <a:srgbClr val="FFFF00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762000"/>
            <a:ext cx="8839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thermodynamics_node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initial_temperature_input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::pair&lt;array2d&lt;int64&gt;, distance&gt;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building_layout_input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wall_resistance_input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&lt;message,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outdoor_temperature_input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array2d&lt;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temperature_field_output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array2d&lt;int64&gt;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L;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building layout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number of cells in the x dimension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number of cells in the y dimension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wall_R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wall resistance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array2d&lt;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TF;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temperature field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time step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planned duration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unplanned_event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finalization_event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F3A8B-A3DC-4EDE-8D54-A37CBDBB129F}"/>
              </a:ext>
            </a:extLst>
          </p:cNvPr>
          <p:cNvSpPr txBox="1"/>
          <p:nvPr/>
        </p:nvSpPr>
        <p:spPr>
          <a:xfrm>
            <a:off x="3727000" y="74982"/>
            <a:ext cx="1537600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Node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8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C72A994-AF5E-4048-B94F-516B7443318A}"/>
              </a:ext>
            </a:extLst>
          </p:cNvPr>
          <p:cNvSpPr/>
          <p:nvPr/>
        </p:nvSpPr>
        <p:spPr>
          <a:xfrm>
            <a:off x="5105400" y="708498"/>
            <a:ext cx="1371600" cy="435218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glow rad="812800">
              <a:srgbClr val="FFFF00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762000"/>
            <a:ext cx="8839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thermodynamics_node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initial_temperature_input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::pair&lt;array2d&lt;int64&gt;, distance&gt;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building_layout_input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wall_resistance_input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&lt;message,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outdoor_temperature_input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array2d&lt;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temperature_field_output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array2d&lt;int64&gt;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L;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building layout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number of cells in the x dimension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number of cells in the y dimension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wall_R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wall resistance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array2d&lt;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TF;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temperature field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time step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planned duration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unplanned_event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finalization_event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F3A8B-A3DC-4EDE-8D54-A37CBDBB129F}"/>
              </a:ext>
            </a:extLst>
          </p:cNvPr>
          <p:cNvSpPr txBox="1"/>
          <p:nvPr/>
        </p:nvSpPr>
        <p:spPr>
          <a:xfrm>
            <a:off x="6858000" y="0"/>
            <a:ext cx="3886200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Types of System Nodes</a:t>
            </a:r>
          </a:p>
        </p:txBody>
      </p:sp>
    </p:spTree>
    <p:extLst>
      <p:ext uri="{BB962C8B-B14F-4D97-AF65-F5344CB8AC3E}">
        <p14:creationId xmlns:p14="http://schemas.microsoft.com/office/powerpoint/2010/main" val="429298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14491"/>
            <a:ext cx="11734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system_node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composite_node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inward_link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input,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src_port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input,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dst_port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inner_link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output,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src_port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input,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dst_port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outward_link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output,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src_port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output,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dst_port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function_node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system_node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flow_event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 0;                   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Also...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                                           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collection_node</a:t>
            </a:r>
            <a:r>
              <a:rPr lang="en-US" dirty="0">
                <a:latin typeface="Consolas" panose="020B0609020204030204" pitchFamily="49" charset="0"/>
              </a:rPr>
              <a:t>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08EF1-FB6B-49BB-88A9-58B75BB9431F}"/>
              </a:ext>
            </a:extLst>
          </p:cNvPr>
          <p:cNvSpPr txBox="1"/>
          <p:nvPr/>
        </p:nvSpPr>
        <p:spPr>
          <a:xfrm>
            <a:off x="5334000" y="214491"/>
            <a:ext cx="3886200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Types of System Nodes</a:t>
            </a:r>
          </a:p>
        </p:txBody>
      </p:sp>
    </p:spTree>
    <p:extLst>
      <p:ext uri="{BB962C8B-B14F-4D97-AF65-F5344CB8AC3E}">
        <p14:creationId xmlns:p14="http://schemas.microsoft.com/office/powerpoint/2010/main" val="689956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97F29D-7BAA-4AF1-9BC5-F8E6B6D083F9}"/>
              </a:ext>
            </a:extLst>
          </p:cNvPr>
          <p:cNvSpPr/>
          <p:nvPr/>
        </p:nvSpPr>
        <p:spPr>
          <a:xfrm>
            <a:off x="228600" y="214491"/>
            <a:ext cx="11734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system_node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composite_node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inward_link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input,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src_port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input,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dst_port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inner_link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output,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src_port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input,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dst_port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outward_link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output,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src_port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dmode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output,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dst_port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function_node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system_node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flow_event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 0;                   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Also...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                                           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collection_node</a:t>
            </a:r>
            <a:r>
              <a:rPr lang="en-US" dirty="0">
                <a:latin typeface="Consolas" panose="020B0609020204030204" pitchFamily="49" charset="0"/>
              </a:rPr>
              <a:t>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08EF1-FB6B-49BB-88A9-58B75BB9431F}"/>
              </a:ext>
            </a:extLst>
          </p:cNvPr>
          <p:cNvSpPr txBox="1"/>
          <p:nvPr/>
        </p:nvSpPr>
        <p:spPr>
          <a:xfrm>
            <a:off x="7162800" y="2971800"/>
            <a:ext cx="441960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Event Handlers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23B5A9-DC80-44E5-96CD-995055C2099F}"/>
              </a:ext>
            </a:extLst>
          </p:cNvPr>
          <p:cNvSpPr/>
          <p:nvPr/>
        </p:nvSpPr>
        <p:spPr>
          <a:xfrm>
            <a:off x="2772001" y="1872148"/>
            <a:ext cx="2057400" cy="352052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A5972-194C-49F7-95B6-002B5F2BFBC1}"/>
              </a:ext>
            </a:extLst>
          </p:cNvPr>
          <p:cNvSpPr/>
          <p:nvPr/>
        </p:nvSpPr>
        <p:spPr>
          <a:xfrm>
            <a:off x="2881200" y="2155348"/>
            <a:ext cx="2057400" cy="352052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F8D3E-9029-4832-BBC3-76412E249175}"/>
              </a:ext>
            </a:extLst>
          </p:cNvPr>
          <p:cNvSpPr/>
          <p:nvPr/>
        </p:nvSpPr>
        <p:spPr>
          <a:xfrm>
            <a:off x="2895600" y="2434348"/>
            <a:ext cx="1752600" cy="352052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488A04-36F2-4141-9E82-E64983CD8D4C}"/>
              </a:ext>
            </a:extLst>
          </p:cNvPr>
          <p:cNvSpPr/>
          <p:nvPr/>
        </p:nvSpPr>
        <p:spPr>
          <a:xfrm>
            <a:off x="2286000" y="2695948"/>
            <a:ext cx="1828800" cy="352052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4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5C495B-E4FF-4309-9938-33A75F1C8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33" t="13247" r="24167"/>
          <a:stretch/>
        </p:blipFill>
        <p:spPr>
          <a:xfrm>
            <a:off x="228600" y="1214270"/>
            <a:ext cx="5486400" cy="4749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E1929-2147-4423-B6B7-4C200EB023BD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Visual Interface</a:t>
            </a:r>
          </a:p>
        </p:txBody>
      </p:sp>
      <p:pic>
        <p:nvPicPr>
          <p:cNvPr id="6" name="Picture 2" descr="C:\Users\goldstr\Documents\Projects\2015_Projects\Visual_DEVS_2015\SIMULATION\Latex\diagrams\Atomic_Procedure.png">
            <a:extLst>
              <a:ext uri="{FF2B5EF4-FFF2-40B4-BE49-F238E27FC236}">
                <a16:creationId xmlns:a16="http://schemas.microsoft.com/office/drawing/2014/main" id="{D5A6E85B-F47F-4CF9-8FCD-ED7021C0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50" y="1194470"/>
            <a:ext cx="3854450" cy="530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C879C7F-C744-4EC1-A8AE-0C43316EE448}"/>
              </a:ext>
            </a:extLst>
          </p:cNvPr>
          <p:cNvSpPr/>
          <p:nvPr/>
        </p:nvSpPr>
        <p:spPr>
          <a:xfrm>
            <a:off x="7060462" y="1524000"/>
            <a:ext cx="1531825" cy="1066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E28B61-3E48-49FB-89C4-601C2FACF431}"/>
              </a:ext>
            </a:extLst>
          </p:cNvPr>
          <p:cNvSpPr/>
          <p:nvPr/>
        </p:nvSpPr>
        <p:spPr>
          <a:xfrm>
            <a:off x="8001000" y="3962400"/>
            <a:ext cx="1531825" cy="1066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058350-3076-49C1-87BC-15C835A17E4D}"/>
              </a:ext>
            </a:extLst>
          </p:cNvPr>
          <p:cNvSpPr/>
          <p:nvPr/>
        </p:nvSpPr>
        <p:spPr>
          <a:xfrm>
            <a:off x="6179363" y="3937200"/>
            <a:ext cx="1531825" cy="1066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521310-1C83-4366-8CD3-7EFAD904525D}"/>
              </a:ext>
            </a:extLst>
          </p:cNvPr>
          <p:cNvSpPr/>
          <p:nvPr/>
        </p:nvSpPr>
        <p:spPr>
          <a:xfrm>
            <a:off x="7129425" y="4893352"/>
            <a:ext cx="1531825" cy="1066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216380-AC94-441C-B38C-12EDF2A89D55}"/>
              </a:ext>
            </a:extLst>
          </p:cNvPr>
          <p:cNvSpPr txBox="1"/>
          <p:nvPr/>
        </p:nvSpPr>
        <p:spPr>
          <a:xfrm>
            <a:off x="8229600" y="2362200"/>
            <a:ext cx="441960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Event Handlers</a:t>
            </a:r>
          </a:p>
        </p:txBody>
      </p:sp>
    </p:spTree>
    <p:extLst>
      <p:ext uri="{BB962C8B-B14F-4D97-AF65-F5344CB8AC3E}">
        <p14:creationId xmlns:p14="http://schemas.microsoft.com/office/powerpoint/2010/main" val="430545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building_simulation_node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building_dynamcs_node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56420" y="1706900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comfort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comfort_node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occupant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occupant_node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weather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weather_node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thermodynamics_node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354577" y="2627237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building_layout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52734" y="2779634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wall_resistance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56304" y="4374120"/>
            <a:ext cx="89768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initial_position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352734" y="4524238"/>
            <a:ext cx="7293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walking_speed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35992" y="2325754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outdoor_temperature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35913" y="3160925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temperature_field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38055" y="4001290"/>
            <a:ext cx="11221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47739" y="4833098"/>
            <a:ext cx="9537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occupant_position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51172" y="4601036"/>
            <a:ext cx="10659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average_temperature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average_temperature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statistic_node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building_info_node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initial_position_node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walking_speed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</a:t>
              </a:r>
              <a:endParaRPr lang="en-US" sz="9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building_vis_node</a:t>
              </a:r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frame_duration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</a:rPr>
              <a:t>parameter_node</a:t>
            </a:r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352734" y="5666953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</a:rPr>
              <a:t>frame_duration</a:t>
            </a:r>
            <a:endParaRPr lang="en-US" sz="800" dirty="0">
              <a:latin typeface="Consolas" panose="020B0609020204030204" pitchFamily="49" charset="0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4A617B9-2FB3-43D1-8B2D-0DD0E4F7D923}"/>
              </a:ext>
            </a:extLst>
          </p:cNvPr>
          <p:cNvSpPr/>
          <p:nvPr/>
        </p:nvSpPr>
        <p:spPr>
          <a:xfrm>
            <a:off x="6788023" y="2359015"/>
            <a:ext cx="294150" cy="303071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6C276D5C-9B96-461A-9487-E0F403B99827}"/>
              </a:ext>
            </a:extLst>
          </p:cNvPr>
          <p:cNvSpPr/>
          <p:nvPr/>
        </p:nvSpPr>
        <p:spPr>
          <a:xfrm>
            <a:off x="5111278" y="3044772"/>
            <a:ext cx="294150" cy="303071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6F9A829B-9510-433E-A211-C0D988440718}"/>
              </a:ext>
            </a:extLst>
          </p:cNvPr>
          <p:cNvSpPr/>
          <p:nvPr/>
        </p:nvSpPr>
        <p:spPr>
          <a:xfrm>
            <a:off x="4983451" y="2543548"/>
            <a:ext cx="288318" cy="528772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2AD4D1-21AB-4A6D-A1CF-CA2D620764AA}"/>
              </a:ext>
            </a:extLst>
          </p:cNvPr>
          <p:cNvSpPr txBox="1"/>
          <p:nvPr/>
        </p:nvSpPr>
        <p:spPr>
          <a:xfrm>
            <a:off x="5176559" y="2114032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3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C5EB010-DCD8-41DD-81EC-C935E782041B}"/>
              </a:ext>
            </a:extLst>
          </p:cNvPr>
          <p:cNvSpPr txBox="1"/>
          <p:nvPr/>
        </p:nvSpPr>
        <p:spPr>
          <a:xfrm>
            <a:off x="6928247" y="239795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38CFCD6-D846-4F00-9D53-4D066D018713}"/>
              </a:ext>
            </a:extLst>
          </p:cNvPr>
          <p:cNvSpPr txBox="1"/>
          <p:nvPr/>
        </p:nvSpPr>
        <p:spPr>
          <a:xfrm>
            <a:off x="5201524" y="308355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F72D0F0-7E80-44BC-992C-6123E8D187B7}"/>
              </a:ext>
            </a:extLst>
          </p:cNvPr>
          <p:cNvSpPr txBox="1"/>
          <p:nvPr/>
        </p:nvSpPr>
        <p:spPr>
          <a:xfrm>
            <a:off x="7257513" y="1735263"/>
            <a:ext cx="1477199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Ports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17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762000"/>
            <a:ext cx="8839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thermodynamics_node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initial_temperature_input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::pair&lt;array2d&lt;int64&gt;, distance&gt;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building_layout_input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wall_resistance_input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&lt;message,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outdoor_temperature_input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array2d&lt;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temperature_field_output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array2d&lt;int64&gt;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L;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building layout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number of cells in the x dimension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number of cells in the y dimension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wall_R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wall resistance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array2d&lt;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TF;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temperature field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time step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planned duration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unplanned_event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finalization_event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FE1398-A6A1-41C5-AB09-6EE02091452A}"/>
              </a:ext>
            </a:extLst>
          </p:cNvPr>
          <p:cNvSpPr/>
          <p:nvPr/>
        </p:nvSpPr>
        <p:spPr>
          <a:xfrm>
            <a:off x="2514600" y="2057400"/>
            <a:ext cx="1600200" cy="303071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767DEF-5491-498C-9C07-DDF950D1DC53}"/>
              </a:ext>
            </a:extLst>
          </p:cNvPr>
          <p:cNvSpPr/>
          <p:nvPr/>
        </p:nvSpPr>
        <p:spPr>
          <a:xfrm>
            <a:off x="2514600" y="1447800"/>
            <a:ext cx="1447800" cy="685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1D852-FDA3-4835-9260-3D81F7C82E88}"/>
              </a:ext>
            </a:extLst>
          </p:cNvPr>
          <p:cNvSpPr txBox="1"/>
          <p:nvPr/>
        </p:nvSpPr>
        <p:spPr>
          <a:xfrm>
            <a:off x="3713774" y="959703"/>
            <a:ext cx="497252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3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722BB5-65E8-4C71-85FF-0D08FF2C94EB}"/>
              </a:ext>
            </a:extLst>
          </p:cNvPr>
          <p:cNvSpPr txBox="1"/>
          <p:nvPr/>
        </p:nvSpPr>
        <p:spPr>
          <a:xfrm>
            <a:off x="3990487" y="1718101"/>
            <a:ext cx="497252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1ECD6-170E-4F8E-9DE9-37A57CB53CC0}"/>
              </a:ext>
            </a:extLst>
          </p:cNvPr>
          <p:cNvSpPr txBox="1"/>
          <p:nvPr/>
        </p:nvSpPr>
        <p:spPr>
          <a:xfrm>
            <a:off x="4008561" y="230556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FDD640-96FF-4A53-9474-E0B9040B164E}"/>
              </a:ext>
            </a:extLst>
          </p:cNvPr>
          <p:cNvSpPr/>
          <p:nvPr/>
        </p:nvSpPr>
        <p:spPr>
          <a:xfrm>
            <a:off x="2514600" y="2274759"/>
            <a:ext cx="1696426" cy="303071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428448-0142-4D7E-B951-0D2FC7AA7D7C}"/>
              </a:ext>
            </a:extLst>
          </p:cNvPr>
          <p:cNvSpPr txBox="1"/>
          <p:nvPr/>
        </p:nvSpPr>
        <p:spPr>
          <a:xfrm>
            <a:off x="3314700" y="113304"/>
            <a:ext cx="1477199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Ports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80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762000"/>
            <a:ext cx="8839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thermodynamics_node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initial_temperature_input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::pair&lt;array2d&lt;int64&gt;, distance&gt;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building_layout_input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&lt;flow, input,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wall_resistance_input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&lt;message, input,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outdoor_temperature_input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array2d&lt;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temperature_field_output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array2d&lt;int64&gt;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L;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building layout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number of cells in the x dimension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number of cells in the y dimension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wall_R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wall resistance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array2d&lt;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thermodynamic_temperature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TF;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temperature field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time step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</a:t>
            </a:r>
            <a:r>
              <a:rPr lang="en-US" sz="1400" dirty="0">
                <a:solidFill>
                  <a:srgbClr val="005E30"/>
                </a:solidFill>
                <a:latin typeface="Consolas" panose="020B0609020204030204" pitchFamily="49" charset="0"/>
              </a:rPr>
              <a:t>// planned duration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unplanned_event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finalization_event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819D7D-C5CA-4AB6-9C16-C0BFAD1CF049}"/>
              </a:ext>
            </a:extLst>
          </p:cNvPr>
          <p:cNvSpPr/>
          <p:nvPr/>
        </p:nvSpPr>
        <p:spPr>
          <a:xfrm>
            <a:off x="3701375" y="1326205"/>
            <a:ext cx="3886200" cy="685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92EAFF-E50C-4455-8392-58704EA0430E}"/>
              </a:ext>
            </a:extLst>
          </p:cNvPr>
          <p:cNvSpPr txBox="1"/>
          <p:nvPr/>
        </p:nvSpPr>
        <p:spPr>
          <a:xfrm>
            <a:off x="6629400" y="628604"/>
            <a:ext cx="2842060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Data types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20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5486400" y="1676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486400" y="3962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5486400" y="5105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Model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380573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14491"/>
            <a:ext cx="11734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Core Types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not sortable; encapsulates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&lt;void&gt;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// sortable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int64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//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float64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//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quantity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sortable; includes e.g. distance, duration, quantity&lt;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decltype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(_kg*_m/_s/_s)&gt;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arraynd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ndims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valid if T is valid; not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pair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T2&gt;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// valid if T1, T2 are valid; sortable if T1, T2 are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tuple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// valid if T is valid; sortable if T is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tuple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valid if T,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... are valid; sortable if T,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... are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// valid if T is valid; sortable if T is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valid if T is valid; sortable if T is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valid if T is valid and Key is valid and sortable; 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//     sortable if T is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not sortable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default_value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create a default value of core type T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&amp;)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convert the value of core type T to a string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32241-67D1-40CB-B8BA-80B17243EBE5}"/>
              </a:ext>
            </a:extLst>
          </p:cNvPr>
          <p:cNvSpPr txBox="1"/>
          <p:nvPr/>
        </p:nvSpPr>
        <p:spPr>
          <a:xfrm>
            <a:off x="4572000" y="1295400"/>
            <a:ext cx="2842060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Data types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91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210800" y="0"/>
            <a:ext cx="19812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2</a:t>
            </a:r>
            <a:r>
              <a:rPr lang="en-US" sz="4000" baseline="30000" dirty="0">
                <a:solidFill>
                  <a:srgbClr val="FFFF00"/>
                </a:solidFill>
              </a:rPr>
              <a:t>nd</a:t>
            </a:r>
            <a:endParaRPr lang="en-US" sz="4000" dirty="0">
              <a:solidFill>
                <a:srgbClr val="FFFF00"/>
              </a:solidFill>
            </a:endParaRPr>
          </a:p>
          <a:p>
            <a:pPr algn="ctr"/>
            <a:r>
              <a:rPr lang="en-US" sz="40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B6D00A-2D34-454C-8CAD-76BE24CCA6C0}"/>
              </a:ext>
            </a:extLst>
          </p:cNvPr>
          <p:cNvSpPr/>
          <p:nvPr/>
        </p:nvSpPr>
        <p:spPr>
          <a:xfrm>
            <a:off x="228600" y="214491"/>
            <a:ext cx="11734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my_cpp_libraries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my_CFD_solver.h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CFD_node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array3d&lt;float&gt;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velocities;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my_CFD_solver_state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advance_one_time_step_using_my_CFD_solver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velocities.send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CFD_state.get_velocities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584395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14491"/>
            <a:ext cx="11734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my_cpp_libraries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my_CFD_solver.h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CFD_node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array3d&lt;float&gt;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velocities;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my_CFD_solver_state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advance_one_time_step_using_my_CFD_solver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velocities.send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CFD_state.get_velocities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10800" y="0"/>
            <a:ext cx="19812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2</a:t>
            </a:r>
            <a:r>
              <a:rPr lang="en-US" sz="4000" baseline="30000" dirty="0">
                <a:solidFill>
                  <a:srgbClr val="FFFF00"/>
                </a:solidFill>
              </a:rPr>
              <a:t>nd</a:t>
            </a:r>
            <a:endParaRPr lang="en-US" sz="4000" dirty="0">
              <a:solidFill>
                <a:srgbClr val="FFFF00"/>
              </a:solidFill>
            </a:endParaRPr>
          </a:p>
          <a:p>
            <a:pPr algn="ctr"/>
            <a:r>
              <a:rPr lang="en-US" sz="40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4F8343-882D-416B-AF11-4B3BFE2DA4AD}"/>
              </a:ext>
            </a:extLst>
          </p:cNvPr>
          <p:cNvSpPr/>
          <p:nvPr/>
        </p:nvSpPr>
        <p:spPr>
          <a:xfrm>
            <a:off x="2736715" y="3326860"/>
            <a:ext cx="3587885" cy="740018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glow rad="812800">
              <a:srgbClr val="FFFF00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4928A1-9681-45BB-A379-61978CFB90D0}"/>
              </a:ext>
            </a:extLst>
          </p:cNvPr>
          <p:cNvSpPr/>
          <p:nvPr/>
        </p:nvSpPr>
        <p:spPr>
          <a:xfrm>
            <a:off x="1066800" y="4953000"/>
            <a:ext cx="7086600" cy="740018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glow rad="812800">
              <a:srgbClr val="FFFF00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7952143-DE4B-4481-9024-EDEDE6F02ECE}"/>
              </a:ext>
            </a:extLst>
          </p:cNvPr>
          <p:cNvSpPr/>
          <p:nvPr/>
        </p:nvSpPr>
        <p:spPr>
          <a:xfrm>
            <a:off x="5503003" y="551319"/>
            <a:ext cx="669197" cy="2725281"/>
          </a:xfrm>
          <a:custGeom>
            <a:avLst/>
            <a:gdLst>
              <a:gd name="connsiteX0" fmla="*/ 265890 w 669197"/>
              <a:gd name="connsiteY0" fmla="*/ 2725281 h 2725281"/>
              <a:gd name="connsiteX1" fmla="*/ 272375 w 669197"/>
              <a:gd name="connsiteY1" fmla="*/ 2679885 h 2725281"/>
              <a:gd name="connsiteX2" fmla="*/ 311285 w 669197"/>
              <a:gd name="connsiteY2" fmla="*/ 2647460 h 2725281"/>
              <a:gd name="connsiteX3" fmla="*/ 350196 w 669197"/>
              <a:gd name="connsiteY3" fmla="*/ 2608549 h 2725281"/>
              <a:gd name="connsiteX4" fmla="*/ 376137 w 669197"/>
              <a:gd name="connsiteY4" fmla="*/ 2582609 h 2725281"/>
              <a:gd name="connsiteX5" fmla="*/ 389107 w 669197"/>
              <a:gd name="connsiteY5" fmla="*/ 2569638 h 2725281"/>
              <a:gd name="connsiteX6" fmla="*/ 408562 w 669197"/>
              <a:gd name="connsiteY6" fmla="*/ 2550183 h 2725281"/>
              <a:gd name="connsiteX7" fmla="*/ 466928 w 669197"/>
              <a:gd name="connsiteY7" fmla="*/ 2472362 h 2725281"/>
              <a:gd name="connsiteX8" fmla="*/ 486383 w 669197"/>
              <a:gd name="connsiteY8" fmla="*/ 2433451 h 2725281"/>
              <a:gd name="connsiteX9" fmla="*/ 525294 w 669197"/>
              <a:gd name="connsiteY9" fmla="*/ 2375085 h 2725281"/>
              <a:gd name="connsiteX10" fmla="*/ 531779 w 669197"/>
              <a:gd name="connsiteY10" fmla="*/ 2355630 h 2725281"/>
              <a:gd name="connsiteX11" fmla="*/ 564205 w 669197"/>
              <a:gd name="connsiteY11" fmla="*/ 2297264 h 2725281"/>
              <a:gd name="connsiteX12" fmla="*/ 583660 w 669197"/>
              <a:gd name="connsiteY12" fmla="*/ 2219443 h 2725281"/>
              <a:gd name="connsiteX13" fmla="*/ 590145 w 669197"/>
              <a:gd name="connsiteY13" fmla="*/ 2199987 h 2725281"/>
              <a:gd name="connsiteX14" fmla="*/ 609600 w 669197"/>
              <a:gd name="connsiteY14" fmla="*/ 2154592 h 2725281"/>
              <a:gd name="connsiteX15" fmla="*/ 629056 w 669197"/>
              <a:gd name="connsiteY15" fmla="*/ 2044345 h 2725281"/>
              <a:gd name="connsiteX16" fmla="*/ 661481 w 669197"/>
              <a:gd name="connsiteY16" fmla="*/ 1921128 h 2725281"/>
              <a:gd name="connsiteX17" fmla="*/ 654996 w 669197"/>
              <a:gd name="connsiteY17" fmla="*/ 1318013 h 2725281"/>
              <a:gd name="connsiteX18" fmla="*/ 642026 w 669197"/>
              <a:gd name="connsiteY18" fmla="*/ 1246677 h 2725281"/>
              <a:gd name="connsiteX19" fmla="*/ 635541 w 669197"/>
              <a:gd name="connsiteY19" fmla="*/ 1162370 h 2725281"/>
              <a:gd name="connsiteX20" fmla="*/ 603115 w 669197"/>
              <a:gd name="connsiteY20" fmla="*/ 1013213 h 2725281"/>
              <a:gd name="connsiteX21" fmla="*/ 596630 w 669197"/>
              <a:gd name="connsiteY21" fmla="*/ 987272 h 2725281"/>
              <a:gd name="connsiteX22" fmla="*/ 583660 w 669197"/>
              <a:gd name="connsiteY22" fmla="*/ 954847 h 2725281"/>
              <a:gd name="connsiteX23" fmla="*/ 577175 w 669197"/>
              <a:gd name="connsiteY23" fmla="*/ 909451 h 2725281"/>
              <a:gd name="connsiteX24" fmla="*/ 557719 w 669197"/>
              <a:gd name="connsiteY24" fmla="*/ 889996 h 2725281"/>
              <a:gd name="connsiteX25" fmla="*/ 518809 w 669197"/>
              <a:gd name="connsiteY25" fmla="*/ 818660 h 2725281"/>
              <a:gd name="connsiteX26" fmla="*/ 466928 w 669197"/>
              <a:gd name="connsiteY26" fmla="*/ 753809 h 2725281"/>
              <a:gd name="connsiteX27" fmla="*/ 389107 w 669197"/>
              <a:gd name="connsiteY27" fmla="*/ 624106 h 2725281"/>
              <a:gd name="connsiteX28" fmla="*/ 350196 w 669197"/>
              <a:gd name="connsiteY28" fmla="*/ 585196 h 2725281"/>
              <a:gd name="connsiteX29" fmla="*/ 291830 w 669197"/>
              <a:gd name="connsiteY29" fmla="*/ 481434 h 2725281"/>
              <a:gd name="connsiteX30" fmla="*/ 265890 w 669197"/>
              <a:gd name="connsiteY30" fmla="*/ 442523 h 2725281"/>
              <a:gd name="connsiteX31" fmla="*/ 252919 w 669197"/>
              <a:gd name="connsiteY31" fmla="*/ 410098 h 2725281"/>
              <a:gd name="connsiteX32" fmla="*/ 246434 w 669197"/>
              <a:gd name="connsiteY32" fmla="*/ 390643 h 2725281"/>
              <a:gd name="connsiteX33" fmla="*/ 214009 w 669197"/>
              <a:gd name="connsiteY33" fmla="*/ 332277 h 2725281"/>
              <a:gd name="connsiteX34" fmla="*/ 194554 w 669197"/>
              <a:gd name="connsiteY34" fmla="*/ 306336 h 2725281"/>
              <a:gd name="connsiteX35" fmla="*/ 155643 w 669197"/>
              <a:gd name="connsiteY35" fmla="*/ 254455 h 2725281"/>
              <a:gd name="connsiteX36" fmla="*/ 110247 w 669197"/>
              <a:gd name="connsiteY36" fmla="*/ 176634 h 2725281"/>
              <a:gd name="connsiteX37" fmla="*/ 77822 w 669197"/>
              <a:gd name="connsiteY37" fmla="*/ 131238 h 2725281"/>
              <a:gd name="connsiteX38" fmla="*/ 58366 w 669197"/>
              <a:gd name="connsiteY38" fmla="*/ 98813 h 2725281"/>
              <a:gd name="connsiteX39" fmla="*/ 51881 w 669197"/>
              <a:gd name="connsiteY39" fmla="*/ 254455 h 2725281"/>
              <a:gd name="connsiteX40" fmla="*/ 32426 w 669197"/>
              <a:gd name="connsiteY40" fmla="*/ 332277 h 2725281"/>
              <a:gd name="connsiteX41" fmla="*/ 19456 w 669197"/>
              <a:gd name="connsiteY41" fmla="*/ 235000 h 2725281"/>
              <a:gd name="connsiteX42" fmla="*/ 0 w 669197"/>
              <a:gd name="connsiteY42" fmla="*/ 53417 h 2725281"/>
              <a:gd name="connsiteX43" fmla="*/ 25941 w 669197"/>
              <a:gd name="connsiteY43" fmla="*/ 1536 h 2725281"/>
              <a:gd name="connsiteX44" fmla="*/ 45396 w 669197"/>
              <a:gd name="connsiteY44" fmla="*/ 8021 h 2725281"/>
              <a:gd name="connsiteX45" fmla="*/ 77822 w 669197"/>
              <a:gd name="connsiteY45" fmla="*/ 27477 h 2725281"/>
              <a:gd name="connsiteX46" fmla="*/ 97277 w 669197"/>
              <a:gd name="connsiteY46" fmla="*/ 46932 h 2725281"/>
              <a:gd name="connsiteX47" fmla="*/ 103762 w 669197"/>
              <a:gd name="connsiteY47" fmla="*/ 66387 h 2725281"/>
              <a:gd name="connsiteX48" fmla="*/ 116732 w 669197"/>
              <a:gd name="connsiteY48" fmla="*/ 98813 h 2725281"/>
              <a:gd name="connsiteX49" fmla="*/ 136188 w 669197"/>
              <a:gd name="connsiteY49" fmla="*/ 118268 h 2725281"/>
              <a:gd name="connsiteX50" fmla="*/ 155643 w 669197"/>
              <a:gd name="connsiteY50" fmla="*/ 157179 h 2725281"/>
              <a:gd name="connsiteX51" fmla="*/ 162128 w 669197"/>
              <a:gd name="connsiteY51" fmla="*/ 176634 h 2725281"/>
              <a:gd name="connsiteX52" fmla="*/ 181583 w 669197"/>
              <a:gd name="connsiteY52" fmla="*/ 196089 h 2725281"/>
              <a:gd name="connsiteX53" fmla="*/ 194554 w 669197"/>
              <a:gd name="connsiteY53" fmla="*/ 215545 h 2725281"/>
              <a:gd name="connsiteX54" fmla="*/ 239949 w 669197"/>
              <a:gd name="connsiteY54" fmla="*/ 273911 h 2725281"/>
              <a:gd name="connsiteX55" fmla="*/ 252919 w 669197"/>
              <a:gd name="connsiteY55" fmla="*/ 293366 h 2725281"/>
              <a:gd name="connsiteX56" fmla="*/ 272375 w 669197"/>
              <a:gd name="connsiteY56" fmla="*/ 299851 h 2725281"/>
              <a:gd name="connsiteX57" fmla="*/ 233464 w 669197"/>
              <a:gd name="connsiteY57" fmla="*/ 247970 h 2725281"/>
              <a:gd name="connsiteX58" fmla="*/ 188068 w 669197"/>
              <a:gd name="connsiteY58" fmla="*/ 215545 h 2725281"/>
              <a:gd name="connsiteX59" fmla="*/ 168613 w 669197"/>
              <a:gd name="connsiteY59" fmla="*/ 209060 h 2725281"/>
              <a:gd name="connsiteX60" fmla="*/ 129702 w 669197"/>
              <a:gd name="connsiteY60" fmla="*/ 170149 h 2725281"/>
              <a:gd name="connsiteX61" fmla="*/ 97277 w 669197"/>
              <a:gd name="connsiteY61" fmla="*/ 137723 h 2725281"/>
              <a:gd name="connsiteX62" fmla="*/ 77822 w 669197"/>
              <a:gd name="connsiteY62" fmla="*/ 131238 h 2725281"/>
              <a:gd name="connsiteX63" fmla="*/ 38911 w 669197"/>
              <a:gd name="connsiteY63" fmla="*/ 118268 h 272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669197" h="2725281">
                <a:moveTo>
                  <a:pt x="265890" y="2725281"/>
                </a:moveTo>
                <a:cubicBezTo>
                  <a:pt x="268052" y="2710149"/>
                  <a:pt x="266698" y="2694077"/>
                  <a:pt x="272375" y="2679885"/>
                </a:cubicBezTo>
                <a:cubicBezTo>
                  <a:pt x="278493" y="2664590"/>
                  <a:pt x="300217" y="2657298"/>
                  <a:pt x="311285" y="2647460"/>
                </a:cubicBezTo>
                <a:cubicBezTo>
                  <a:pt x="324995" y="2635274"/>
                  <a:pt x="337226" y="2621519"/>
                  <a:pt x="350196" y="2608549"/>
                </a:cubicBezTo>
                <a:lnTo>
                  <a:pt x="376137" y="2582609"/>
                </a:lnTo>
                <a:lnTo>
                  <a:pt x="389107" y="2569638"/>
                </a:lnTo>
                <a:cubicBezTo>
                  <a:pt x="395592" y="2563153"/>
                  <a:pt x="403475" y="2557814"/>
                  <a:pt x="408562" y="2550183"/>
                </a:cubicBezTo>
                <a:cubicBezTo>
                  <a:pt x="452560" y="2484186"/>
                  <a:pt x="430939" y="2508351"/>
                  <a:pt x="466928" y="2472362"/>
                </a:cubicBezTo>
                <a:cubicBezTo>
                  <a:pt x="473413" y="2459392"/>
                  <a:pt x="478922" y="2445886"/>
                  <a:pt x="486383" y="2433451"/>
                </a:cubicBezTo>
                <a:cubicBezTo>
                  <a:pt x="518975" y="2379132"/>
                  <a:pt x="493780" y="2438115"/>
                  <a:pt x="525294" y="2375085"/>
                </a:cubicBezTo>
                <a:cubicBezTo>
                  <a:pt x="528351" y="2368971"/>
                  <a:pt x="529086" y="2361913"/>
                  <a:pt x="531779" y="2355630"/>
                </a:cubicBezTo>
                <a:cubicBezTo>
                  <a:pt x="541085" y="2333915"/>
                  <a:pt x="551901" y="2317769"/>
                  <a:pt x="564205" y="2297264"/>
                </a:cubicBezTo>
                <a:cubicBezTo>
                  <a:pt x="570690" y="2271324"/>
                  <a:pt x="575205" y="2244810"/>
                  <a:pt x="583660" y="2219443"/>
                </a:cubicBezTo>
                <a:cubicBezTo>
                  <a:pt x="585822" y="2212958"/>
                  <a:pt x="587452" y="2206270"/>
                  <a:pt x="590145" y="2199987"/>
                </a:cubicBezTo>
                <a:cubicBezTo>
                  <a:pt x="598055" y="2181530"/>
                  <a:pt x="605798" y="2173604"/>
                  <a:pt x="609600" y="2154592"/>
                </a:cubicBezTo>
                <a:cubicBezTo>
                  <a:pt x="616919" y="2118000"/>
                  <a:pt x="618804" y="2080226"/>
                  <a:pt x="629056" y="2044345"/>
                </a:cubicBezTo>
                <a:cubicBezTo>
                  <a:pt x="649372" y="1973239"/>
                  <a:pt x="638209" y="2014217"/>
                  <a:pt x="661481" y="1921128"/>
                </a:cubicBezTo>
                <a:cubicBezTo>
                  <a:pt x="671456" y="1651802"/>
                  <a:pt x="674117" y="1686097"/>
                  <a:pt x="654996" y="1318013"/>
                </a:cubicBezTo>
                <a:cubicBezTo>
                  <a:pt x="653742" y="1293877"/>
                  <a:pt x="646349" y="1270456"/>
                  <a:pt x="642026" y="1246677"/>
                </a:cubicBezTo>
                <a:cubicBezTo>
                  <a:pt x="639864" y="1218575"/>
                  <a:pt x="640175" y="1190172"/>
                  <a:pt x="635541" y="1162370"/>
                </a:cubicBezTo>
                <a:cubicBezTo>
                  <a:pt x="627176" y="1112182"/>
                  <a:pt x="614153" y="1062882"/>
                  <a:pt x="603115" y="1013213"/>
                </a:cubicBezTo>
                <a:cubicBezTo>
                  <a:pt x="601181" y="1004512"/>
                  <a:pt x="599449" y="995728"/>
                  <a:pt x="596630" y="987272"/>
                </a:cubicBezTo>
                <a:cubicBezTo>
                  <a:pt x="592949" y="976228"/>
                  <a:pt x="587983" y="965655"/>
                  <a:pt x="583660" y="954847"/>
                </a:cubicBezTo>
                <a:cubicBezTo>
                  <a:pt x="581498" y="939715"/>
                  <a:pt x="582852" y="923643"/>
                  <a:pt x="577175" y="909451"/>
                </a:cubicBezTo>
                <a:cubicBezTo>
                  <a:pt x="573769" y="900936"/>
                  <a:pt x="562679" y="897711"/>
                  <a:pt x="557719" y="889996"/>
                </a:cubicBezTo>
                <a:cubicBezTo>
                  <a:pt x="543072" y="867212"/>
                  <a:pt x="532744" y="841886"/>
                  <a:pt x="518809" y="818660"/>
                </a:cubicBezTo>
                <a:cubicBezTo>
                  <a:pt x="510352" y="804565"/>
                  <a:pt x="473272" y="761421"/>
                  <a:pt x="466928" y="753809"/>
                </a:cubicBezTo>
                <a:cubicBezTo>
                  <a:pt x="447972" y="696938"/>
                  <a:pt x="455385" y="713776"/>
                  <a:pt x="389107" y="624106"/>
                </a:cubicBezTo>
                <a:cubicBezTo>
                  <a:pt x="378204" y="609355"/>
                  <a:pt x="350196" y="585196"/>
                  <a:pt x="350196" y="585196"/>
                </a:cubicBezTo>
                <a:cubicBezTo>
                  <a:pt x="331841" y="530128"/>
                  <a:pt x="354226" y="592359"/>
                  <a:pt x="291830" y="481434"/>
                </a:cubicBezTo>
                <a:cubicBezTo>
                  <a:pt x="267695" y="438528"/>
                  <a:pt x="309968" y="486603"/>
                  <a:pt x="265890" y="442523"/>
                </a:cubicBezTo>
                <a:cubicBezTo>
                  <a:pt x="261566" y="431715"/>
                  <a:pt x="257007" y="420998"/>
                  <a:pt x="252919" y="410098"/>
                </a:cubicBezTo>
                <a:cubicBezTo>
                  <a:pt x="250519" y="403697"/>
                  <a:pt x="249127" y="396926"/>
                  <a:pt x="246434" y="390643"/>
                </a:cubicBezTo>
                <a:cubicBezTo>
                  <a:pt x="239016" y="373333"/>
                  <a:pt x="223850" y="347039"/>
                  <a:pt x="214009" y="332277"/>
                </a:cubicBezTo>
                <a:cubicBezTo>
                  <a:pt x="208014" y="323284"/>
                  <a:pt x="201039" y="314983"/>
                  <a:pt x="194554" y="306336"/>
                </a:cubicBezTo>
                <a:cubicBezTo>
                  <a:pt x="178848" y="259224"/>
                  <a:pt x="202709" y="321132"/>
                  <a:pt x="155643" y="254455"/>
                </a:cubicBezTo>
                <a:cubicBezTo>
                  <a:pt x="138325" y="229920"/>
                  <a:pt x="125698" y="202386"/>
                  <a:pt x="110247" y="176634"/>
                </a:cubicBezTo>
                <a:cubicBezTo>
                  <a:pt x="92852" y="147642"/>
                  <a:pt x="99776" y="164169"/>
                  <a:pt x="77822" y="131238"/>
                </a:cubicBezTo>
                <a:cubicBezTo>
                  <a:pt x="70830" y="120750"/>
                  <a:pt x="64851" y="109621"/>
                  <a:pt x="58366" y="98813"/>
                </a:cubicBezTo>
                <a:cubicBezTo>
                  <a:pt x="56204" y="150694"/>
                  <a:pt x="57615" y="202847"/>
                  <a:pt x="51881" y="254455"/>
                </a:cubicBezTo>
                <a:cubicBezTo>
                  <a:pt x="48928" y="281030"/>
                  <a:pt x="55354" y="346034"/>
                  <a:pt x="32426" y="332277"/>
                </a:cubicBezTo>
                <a:cubicBezTo>
                  <a:pt x="4375" y="315446"/>
                  <a:pt x="23234" y="267494"/>
                  <a:pt x="19456" y="235000"/>
                </a:cubicBezTo>
                <a:cubicBezTo>
                  <a:pt x="12425" y="174533"/>
                  <a:pt x="6485" y="113945"/>
                  <a:pt x="0" y="53417"/>
                </a:cubicBezTo>
                <a:cubicBezTo>
                  <a:pt x="8647" y="36123"/>
                  <a:pt x="12269" y="15208"/>
                  <a:pt x="25941" y="1536"/>
                </a:cubicBezTo>
                <a:cubicBezTo>
                  <a:pt x="30775" y="-3298"/>
                  <a:pt x="39534" y="4504"/>
                  <a:pt x="45396" y="8021"/>
                </a:cubicBezTo>
                <a:cubicBezTo>
                  <a:pt x="89903" y="34727"/>
                  <a:pt x="22709" y="9107"/>
                  <a:pt x="77822" y="27477"/>
                </a:cubicBezTo>
                <a:cubicBezTo>
                  <a:pt x="84307" y="33962"/>
                  <a:pt x="92190" y="39301"/>
                  <a:pt x="97277" y="46932"/>
                </a:cubicBezTo>
                <a:cubicBezTo>
                  <a:pt x="101069" y="52620"/>
                  <a:pt x="101362" y="59986"/>
                  <a:pt x="103762" y="66387"/>
                </a:cubicBezTo>
                <a:cubicBezTo>
                  <a:pt x="107849" y="77287"/>
                  <a:pt x="110562" y="88941"/>
                  <a:pt x="116732" y="98813"/>
                </a:cubicBezTo>
                <a:cubicBezTo>
                  <a:pt x="121593" y="106590"/>
                  <a:pt x="129703" y="111783"/>
                  <a:pt x="136188" y="118268"/>
                </a:cubicBezTo>
                <a:cubicBezTo>
                  <a:pt x="152488" y="167168"/>
                  <a:pt x="130500" y="106893"/>
                  <a:pt x="155643" y="157179"/>
                </a:cubicBezTo>
                <a:cubicBezTo>
                  <a:pt x="158700" y="163293"/>
                  <a:pt x="158336" y="170946"/>
                  <a:pt x="162128" y="176634"/>
                </a:cubicBezTo>
                <a:cubicBezTo>
                  <a:pt x="167215" y="184265"/>
                  <a:pt x="175712" y="189044"/>
                  <a:pt x="181583" y="196089"/>
                </a:cubicBezTo>
                <a:cubicBezTo>
                  <a:pt x="186573" y="202077"/>
                  <a:pt x="190230" y="209060"/>
                  <a:pt x="194554" y="215545"/>
                </a:cubicBezTo>
                <a:cubicBezTo>
                  <a:pt x="212273" y="268703"/>
                  <a:pt x="181625" y="186425"/>
                  <a:pt x="239949" y="273911"/>
                </a:cubicBezTo>
                <a:cubicBezTo>
                  <a:pt x="244272" y="280396"/>
                  <a:pt x="246833" y="288497"/>
                  <a:pt x="252919" y="293366"/>
                </a:cubicBezTo>
                <a:cubicBezTo>
                  <a:pt x="258257" y="297636"/>
                  <a:pt x="265890" y="297689"/>
                  <a:pt x="272375" y="299851"/>
                </a:cubicBezTo>
                <a:cubicBezTo>
                  <a:pt x="259405" y="282557"/>
                  <a:pt x="250758" y="260940"/>
                  <a:pt x="233464" y="247970"/>
                </a:cubicBezTo>
                <a:cubicBezTo>
                  <a:pt x="227584" y="243560"/>
                  <a:pt x="197554" y="220288"/>
                  <a:pt x="188068" y="215545"/>
                </a:cubicBezTo>
                <a:cubicBezTo>
                  <a:pt x="181954" y="212488"/>
                  <a:pt x="175098" y="211222"/>
                  <a:pt x="168613" y="209060"/>
                </a:cubicBezTo>
                <a:lnTo>
                  <a:pt x="129702" y="170149"/>
                </a:lnTo>
                <a:cubicBezTo>
                  <a:pt x="118894" y="159340"/>
                  <a:pt x="111778" y="142557"/>
                  <a:pt x="97277" y="137723"/>
                </a:cubicBezTo>
                <a:cubicBezTo>
                  <a:pt x="90792" y="135561"/>
                  <a:pt x="83936" y="134295"/>
                  <a:pt x="77822" y="131238"/>
                </a:cubicBezTo>
                <a:cubicBezTo>
                  <a:pt x="44687" y="114671"/>
                  <a:pt x="73052" y="118268"/>
                  <a:pt x="38911" y="11826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BC6146F-4C80-4593-B697-E2329F9A4A4B}"/>
              </a:ext>
            </a:extLst>
          </p:cNvPr>
          <p:cNvSpPr/>
          <p:nvPr/>
        </p:nvSpPr>
        <p:spPr>
          <a:xfrm>
            <a:off x="5791200" y="605286"/>
            <a:ext cx="1679645" cy="4306808"/>
          </a:xfrm>
          <a:custGeom>
            <a:avLst/>
            <a:gdLst>
              <a:gd name="connsiteX0" fmla="*/ 1277566 w 1679645"/>
              <a:gd name="connsiteY0" fmla="*/ 4306808 h 4306808"/>
              <a:gd name="connsiteX1" fmla="*/ 1309991 w 1679645"/>
              <a:gd name="connsiteY1" fmla="*/ 4241957 h 4306808"/>
              <a:gd name="connsiteX2" fmla="*/ 1329447 w 1679645"/>
              <a:gd name="connsiteY2" fmla="*/ 4222502 h 4306808"/>
              <a:gd name="connsiteX3" fmla="*/ 1368357 w 1679645"/>
              <a:gd name="connsiteY3" fmla="*/ 4151165 h 4306808"/>
              <a:gd name="connsiteX4" fmla="*/ 1387812 w 1679645"/>
              <a:gd name="connsiteY4" fmla="*/ 4131710 h 4306808"/>
              <a:gd name="connsiteX5" fmla="*/ 1426723 w 1679645"/>
              <a:gd name="connsiteY5" fmla="*/ 4073344 h 4306808"/>
              <a:gd name="connsiteX6" fmla="*/ 1446178 w 1679645"/>
              <a:gd name="connsiteY6" fmla="*/ 4014978 h 4306808"/>
              <a:gd name="connsiteX7" fmla="*/ 1485089 w 1679645"/>
              <a:gd name="connsiteY7" fmla="*/ 3956612 h 4306808"/>
              <a:gd name="connsiteX8" fmla="*/ 1511029 w 1679645"/>
              <a:gd name="connsiteY8" fmla="*/ 3891761 h 4306808"/>
              <a:gd name="connsiteX9" fmla="*/ 1524000 w 1679645"/>
              <a:gd name="connsiteY9" fmla="*/ 3872306 h 4306808"/>
              <a:gd name="connsiteX10" fmla="*/ 1562910 w 1679645"/>
              <a:gd name="connsiteY10" fmla="*/ 3775029 h 4306808"/>
              <a:gd name="connsiteX11" fmla="*/ 1569395 w 1679645"/>
              <a:gd name="connsiteY11" fmla="*/ 3755574 h 4306808"/>
              <a:gd name="connsiteX12" fmla="*/ 1582366 w 1679645"/>
              <a:gd name="connsiteY12" fmla="*/ 3723148 h 4306808"/>
              <a:gd name="connsiteX13" fmla="*/ 1588851 w 1679645"/>
              <a:gd name="connsiteY13" fmla="*/ 3697208 h 4306808"/>
              <a:gd name="connsiteX14" fmla="*/ 1601821 w 1679645"/>
              <a:gd name="connsiteY14" fmla="*/ 3664782 h 4306808"/>
              <a:gd name="connsiteX15" fmla="*/ 1621276 w 1679645"/>
              <a:gd name="connsiteY15" fmla="*/ 3586961 h 4306808"/>
              <a:gd name="connsiteX16" fmla="*/ 1627761 w 1679645"/>
              <a:gd name="connsiteY16" fmla="*/ 3567506 h 4306808"/>
              <a:gd name="connsiteX17" fmla="*/ 1660187 w 1679645"/>
              <a:gd name="connsiteY17" fmla="*/ 3463744 h 4306808"/>
              <a:gd name="connsiteX18" fmla="*/ 1666672 w 1679645"/>
              <a:gd name="connsiteY18" fmla="*/ 3327557 h 4306808"/>
              <a:gd name="connsiteX19" fmla="*/ 1679642 w 1679645"/>
              <a:gd name="connsiteY19" fmla="*/ 3275676 h 4306808"/>
              <a:gd name="connsiteX20" fmla="*/ 1640732 w 1679645"/>
              <a:gd name="connsiteY20" fmla="*/ 2594740 h 4306808"/>
              <a:gd name="connsiteX21" fmla="*/ 1614791 w 1679645"/>
              <a:gd name="connsiteY21" fmla="*/ 2497463 h 4306808"/>
              <a:gd name="connsiteX22" fmla="*/ 1582366 w 1679645"/>
              <a:gd name="connsiteY22" fmla="*/ 2413157 h 4306808"/>
              <a:gd name="connsiteX23" fmla="*/ 1536970 w 1679645"/>
              <a:gd name="connsiteY23" fmla="*/ 2218604 h 4306808"/>
              <a:gd name="connsiteX24" fmla="*/ 1517515 w 1679645"/>
              <a:gd name="connsiteY24" fmla="*/ 2186178 h 4306808"/>
              <a:gd name="connsiteX25" fmla="*/ 1498059 w 1679645"/>
              <a:gd name="connsiteY25" fmla="*/ 2121327 h 4306808"/>
              <a:gd name="connsiteX26" fmla="*/ 1446178 w 1679645"/>
              <a:gd name="connsiteY26" fmla="*/ 1952714 h 4306808"/>
              <a:gd name="connsiteX27" fmla="*/ 1420238 w 1679645"/>
              <a:gd name="connsiteY27" fmla="*/ 1848953 h 4306808"/>
              <a:gd name="connsiteX28" fmla="*/ 1400783 w 1679645"/>
              <a:gd name="connsiteY28" fmla="*/ 1816527 h 4306808"/>
              <a:gd name="connsiteX29" fmla="*/ 1387812 w 1679645"/>
              <a:gd name="connsiteY29" fmla="*/ 1777617 h 4306808"/>
              <a:gd name="connsiteX30" fmla="*/ 1368357 w 1679645"/>
              <a:gd name="connsiteY30" fmla="*/ 1751676 h 4306808"/>
              <a:gd name="connsiteX31" fmla="*/ 1271081 w 1679645"/>
              <a:gd name="connsiteY31" fmla="*/ 1537668 h 4306808"/>
              <a:gd name="connsiteX32" fmla="*/ 1264595 w 1679645"/>
              <a:gd name="connsiteY32" fmla="*/ 1485787 h 4306808"/>
              <a:gd name="connsiteX33" fmla="*/ 1245140 w 1679645"/>
              <a:gd name="connsiteY33" fmla="*/ 1459846 h 4306808"/>
              <a:gd name="connsiteX34" fmla="*/ 1225685 w 1679645"/>
              <a:gd name="connsiteY34" fmla="*/ 1420936 h 4306808"/>
              <a:gd name="connsiteX35" fmla="*/ 1212715 w 1679645"/>
              <a:gd name="connsiteY35" fmla="*/ 1388510 h 4306808"/>
              <a:gd name="connsiteX36" fmla="*/ 1206229 w 1679645"/>
              <a:gd name="connsiteY36" fmla="*/ 1362570 h 4306808"/>
              <a:gd name="connsiteX37" fmla="*/ 1173804 w 1679645"/>
              <a:gd name="connsiteY37" fmla="*/ 1323659 h 4306808"/>
              <a:gd name="connsiteX38" fmla="*/ 1076527 w 1679645"/>
              <a:gd name="connsiteY38" fmla="*/ 1155046 h 4306808"/>
              <a:gd name="connsiteX39" fmla="*/ 1050587 w 1679645"/>
              <a:gd name="connsiteY39" fmla="*/ 1096680 h 4306808"/>
              <a:gd name="connsiteX40" fmla="*/ 1018161 w 1679645"/>
              <a:gd name="connsiteY40" fmla="*/ 1051285 h 4306808"/>
              <a:gd name="connsiteX41" fmla="*/ 940340 w 1679645"/>
              <a:gd name="connsiteY41" fmla="*/ 921582 h 4306808"/>
              <a:gd name="connsiteX42" fmla="*/ 920885 w 1679645"/>
              <a:gd name="connsiteY42" fmla="*/ 902127 h 4306808"/>
              <a:gd name="connsiteX43" fmla="*/ 894944 w 1679645"/>
              <a:gd name="connsiteY43" fmla="*/ 856731 h 4306808"/>
              <a:gd name="connsiteX44" fmla="*/ 862519 w 1679645"/>
              <a:gd name="connsiteY44" fmla="*/ 824306 h 4306808"/>
              <a:gd name="connsiteX45" fmla="*/ 804153 w 1679645"/>
              <a:gd name="connsiteY45" fmla="*/ 739999 h 4306808"/>
              <a:gd name="connsiteX46" fmla="*/ 758757 w 1679645"/>
              <a:gd name="connsiteY46" fmla="*/ 668663 h 4306808"/>
              <a:gd name="connsiteX47" fmla="*/ 629055 w 1679645"/>
              <a:gd name="connsiteY47" fmla="*/ 532476 h 4306808"/>
              <a:gd name="connsiteX48" fmla="*/ 609600 w 1679645"/>
              <a:gd name="connsiteY48" fmla="*/ 513021 h 4306808"/>
              <a:gd name="connsiteX49" fmla="*/ 570689 w 1679645"/>
              <a:gd name="connsiteY49" fmla="*/ 487080 h 4306808"/>
              <a:gd name="connsiteX50" fmla="*/ 492868 w 1679645"/>
              <a:gd name="connsiteY50" fmla="*/ 409259 h 4306808"/>
              <a:gd name="connsiteX51" fmla="*/ 447472 w 1679645"/>
              <a:gd name="connsiteY51" fmla="*/ 376834 h 4306808"/>
              <a:gd name="connsiteX52" fmla="*/ 428017 w 1679645"/>
              <a:gd name="connsiteY52" fmla="*/ 357378 h 4306808"/>
              <a:gd name="connsiteX53" fmla="*/ 350195 w 1679645"/>
              <a:gd name="connsiteY53" fmla="*/ 299012 h 4306808"/>
              <a:gd name="connsiteX54" fmla="*/ 330740 w 1679645"/>
              <a:gd name="connsiteY54" fmla="*/ 279557 h 4306808"/>
              <a:gd name="connsiteX55" fmla="*/ 298315 w 1679645"/>
              <a:gd name="connsiteY55" fmla="*/ 260102 h 4306808"/>
              <a:gd name="connsiteX56" fmla="*/ 201038 w 1679645"/>
              <a:gd name="connsiteY56" fmla="*/ 195251 h 4306808"/>
              <a:gd name="connsiteX57" fmla="*/ 175098 w 1679645"/>
              <a:gd name="connsiteY57" fmla="*/ 175795 h 4306808"/>
              <a:gd name="connsiteX58" fmla="*/ 155642 w 1679645"/>
              <a:gd name="connsiteY58" fmla="*/ 162825 h 4306808"/>
              <a:gd name="connsiteX59" fmla="*/ 97276 w 1679645"/>
              <a:gd name="connsiteY59" fmla="*/ 117429 h 4306808"/>
              <a:gd name="connsiteX60" fmla="*/ 45395 w 1679645"/>
              <a:gd name="connsiteY60" fmla="*/ 59063 h 4306808"/>
              <a:gd name="connsiteX61" fmla="*/ 38910 w 1679645"/>
              <a:gd name="connsiteY61" fmla="*/ 39608 h 4306808"/>
              <a:gd name="connsiteX62" fmla="*/ 25940 w 1679645"/>
              <a:gd name="connsiteY62" fmla="*/ 20153 h 4306808"/>
              <a:gd name="connsiteX63" fmla="*/ 32425 w 1679645"/>
              <a:gd name="connsiteY63" fmla="*/ 697 h 4306808"/>
              <a:gd name="connsiteX64" fmla="*/ 51881 w 1679645"/>
              <a:gd name="connsiteY64" fmla="*/ 7182 h 4306808"/>
              <a:gd name="connsiteX65" fmla="*/ 84306 w 1679645"/>
              <a:gd name="connsiteY65" fmla="*/ 13668 h 4306808"/>
              <a:gd name="connsiteX66" fmla="*/ 162127 w 1679645"/>
              <a:gd name="connsiteY66" fmla="*/ 46093 h 4306808"/>
              <a:gd name="connsiteX67" fmla="*/ 188068 w 1679645"/>
              <a:gd name="connsiteY67" fmla="*/ 52578 h 4306808"/>
              <a:gd name="connsiteX68" fmla="*/ 207523 w 1679645"/>
              <a:gd name="connsiteY68" fmla="*/ 72034 h 4306808"/>
              <a:gd name="connsiteX69" fmla="*/ 239949 w 1679645"/>
              <a:gd name="connsiteY69" fmla="*/ 85004 h 4306808"/>
              <a:gd name="connsiteX70" fmla="*/ 259404 w 1679645"/>
              <a:gd name="connsiteY70" fmla="*/ 104459 h 4306808"/>
              <a:gd name="connsiteX71" fmla="*/ 304800 w 1679645"/>
              <a:gd name="connsiteY71" fmla="*/ 130399 h 4306808"/>
              <a:gd name="connsiteX72" fmla="*/ 278859 w 1679645"/>
              <a:gd name="connsiteY72" fmla="*/ 123914 h 4306808"/>
              <a:gd name="connsiteX73" fmla="*/ 239949 w 1679645"/>
              <a:gd name="connsiteY73" fmla="*/ 117429 h 4306808"/>
              <a:gd name="connsiteX74" fmla="*/ 162127 w 1679645"/>
              <a:gd name="connsiteY74" fmla="*/ 97974 h 4306808"/>
              <a:gd name="connsiteX75" fmla="*/ 142672 w 1679645"/>
              <a:gd name="connsiteY75" fmla="*/ 85004 h 4306808"/>
              <a:gd name="connsiteX76" fmla="*/ 116732 w 1679645"/>
              <a:gd name="connsiteY76" fmla="*/ 65548 h 4306808"/>
              <a:gd name="connsiteX77" fmla="*/ 97276 w 1679645"/>
              <a:gd name="connsiteY77" fmla="*/ 59063 h 4306808"/>
              <a:gd name="connsiteX78" fmla="*/ 64851 w 1679645"/>
              <a:gd name="connsiteY78" fmla="*/ 46093 h 4306808"/>
              <a:gd name="connsiteX79" fmla="*/ 19455 w 1679645"/>
              <a:gd name="connsiteY79" fmla="*/ 20153 h 4306808"/>
              <a:gd name="connsiteX80" fmla="*/ 0 w 1679645"/>
              <a:gd name="connsiteY80" fmla="*/ 26638 h 4306808"/>
              <a:gd name="connsiteX81" fmla="*/ 12970 w 1679645"/>
              <a:gd name="connsiteY81" fmla="*/ 72034 h 4306808"/>
              <a:gd name="connsiteX82" fmla="*/ 64851 w 1679645"/>
              <a:gd name="connsiteY82" fmla="*/ 149855 h 4306808"/>
              <a:gd name="connsiteX83" fmla="*/ 84306 w 1679645"/>
              <a:gd name="connsiteY83" fmla="*/ 201736 h 4306808"/>
              <a:gd name="connsiteX84" fmla="*/ 103761 w 1679645"/>
              <a:gd name="connsiteY84" fmla="*/ 240646 h 4306808"/>
              <a:gd name="connsiteX85" fmla="*/ 110247 w 1679645"/>
              <a:gd name="connsiteY85" fmla="*/ 279557 h 4306808"/>
              <a:gd name="connsiteX86" fmla="*/ 123217 w 1679645"/>
              <a:gd name="connsiteY86" fmla="*/ 318468 h 4306808"/>
              <a:gd name="connsiteX87" fmla="*/ 97276 w 1679645"/>
              <a:gd name="connsiteY87" fmla="*/ 182280 h 4306808"/>
              <a:gd name="connsiteX88" fmla="*/ 84306 w 1679645"/>
              <a:gd name="connsiteY88" fmla="*/ 136885 h 4306808"/>
              <a:gd name="connsiteX89" fmla="*/ 77821 w 1679645"/>
              <a:gd name="connsiteY89" fmla="*/ 104459 h 4306808"/>
              <a:gd name="connsiteX90" fmla="*/ 58366 w 1679645"/>
              <a:gd name="connsiteY90" fmla="*/ 39608 h 430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679645" h="4306808">
                <a:moveTo>
                  <a:pt x="1277566" y="4306808"/>
                </a:moveTo>
                <a:cubicBezTo>
                  <a:pt x="1288374" y="4285191"/>
                  <a:pt x="1292901" y="4259046"/>
                  <a:pt x="1309991" y="4241957"/>
                </a:cubicBezTo>
                <a:cubicBezTo>
                  <a:pt x="1316476" y="4235472"/>
                  <a:pt x="1324488" y="4230217"/>
                  <a:pt x="1329447" y="4222502"/>
                </a:cubicBezTo>
                <a:cubicBezTo>
                  <a:pt x="1344094" y="4199718"/>
                  <a:pt x="1353710" y="4173949"/>
                  <a:pt x="1368357" y="4151165"/>
                </a:cubicBezTo>
                <a:cubicBezTo>
                  <a:pt x="1373316" y="4143450"/>
                  <a:pt x="1382725" y="4139341"/>
                  <a:pt x="1387812" y="4131710"/>
                </a:cubicBezTo>
                <a:cubicBezTo>
                  <a:pt x="1434926" y="4061040"/>
                  <a:pt x="1382116" y="4117951"/>
                  <a:pt x="1426723" y="4073344"/>
                </a:cubicBezTo>
                <a:cubicBezTo>
                  <a:pt x="1431876" y="4052731"/>
                  <a:pt x="1435325" y="4033970"/>
                  <a:pt x="1446178" y="4014978"/>
                </a:cubicBezTo>
                <a:cubicBezTo>
                  <a:pt x="1457779" y="3994676"/>
                  <a:pt x="1472119" y="3976067"/>
                  <a:pt x="1485089" y="3956612"/>
                </a:cubicBezTo>
                <a:cubicBezTo>
                  <a:pt x="1493714" y="3930737"/>
                  <a:pt x="1496265" y="3921288"/>
                  <a:pt x="1511029" y="3891761"/>
                </a:cubicBezTo>
                <a:cubicBezTo>
                  <a:pt x="1514515" y="3884790"/>
                  <a:pt x="1519676" y="3878791"/>
                  <a:pt x="1524000" y="3872306"/>
                </a:cubicBezTo>
                <a:cubicBezTo>
                  <a:pt x="1541077" y="3821075"/>
                  <a:pt x="1520845" y="3880193"/>
                  <a:pt x="1562910" y="3775029"/>
                </a:cubicBezTo>
                <a:cubicBezTo>
                  <a:pt x="1565449" y="3768682"/>
                  <a:pt x="1566995" y="3761975"/>
                  <a:pt x="1569395" y="3755574"/>
                </a:cubicBezTo>
                <a:cubicBezTo>
                  <a:pt x="1573483" y="3744674"/>
                  <a:pt x="1578685" y="3734192"/>
                  <a:pt x="1582366" y="3723148"/>
                </a:cubicBezTo>
                <a:cubicBezTo>
                  <a:pt x="1585185" y="3714693"/>
                  <a:pt x="1586033" y="3705663"/>
                  <a:pt x="1588851" y="3697208"/>
                </a:cubicBezTo>
                <a:cubicBezTo>
                  <a:pt x="1592532" y="3686164"/>
                  <a:pt x="1598536" y="3675950"/>
                  <a:pt x="1601821" y="3664782"/>
                </a:cubicBezTo>
                <a:cubicBezTo>
                  <a:pt x="1609366" y="3639130"/>
                  <a:pt x="1614387" y="3612797"/>
                  <a:pt x="1621276" y="3586961"/>
                </a:cubicBezTo>
                <a:cubicBezTo>
                  <a:pt x="1623037" y="3580356"/>
                  <a:pt x="1625797" y="3574053"/>
                  <a:pt x="1627761" y="3567506"/>
                </a:cubicBezTo>
                <a:cubicBezTo>
                  <a:pt x="1655669" y="3474481"/>
                  <a:pt x="1623632" y="3573410"/>
                  <a:pt x="1660187" y="3463744"/>
                </a:cubicBezTo>
                <a:cubicBezTo>
                  <a:pt x="1662349" y="3418348"/>
                  <a:pt x="1661996" y="3372763"/>
                  <a:pt x="1666672" y="3327557"/>
                </a:cubicBezTo>
                <a:cubicBezTo>
                  <a:pt x="1668506" y="3309826"/>
                  <a:pt x="1679862" y="3293501"/>
                  <a:pt x="1679642" y="3275676"/>
                </a:cubicBezTo>
                <a:cubicBezTo>
                  <a:pt x="1678487" y="3182129"/>
                  <a:pt x="1665623" y="2761868"/>
                  <a:pt x="1640732" y="2594740"/>
                </a:cubicBezTo>
                <a:cubicBezTo>
                  <a:pt x="1635788" y="2561547"/>
                  <a:pt x="1629799" y="2527479"/>
                  <a:pt x="1614791" y="2497463"/>
                </a:cubicBezTo>
                <a:cubicBezTo>
                  <a:pt x="1597676" y="2463233"/>
                  <a:pt x="1594215" y="2459368"/>
                  <a:pt x="1582366" y="2413157"/>
                </a:cubicBezTo>
                <a:cubicBezTo>
                  <a:pt x="1565826" y="2348651"/>
                  <a:pt x="1571231" y="2275708"/>
                  <a:pt x="1536970" y="2218604"/>
                </a:cubicBezTo>
                <a:cubicBezTo>
                  <a:pt x="1530485" y="2207795"/>
                  <a:pt x="1522731" y="2197653"/>
                  <a:pt x="1517515" y="2186178"/>
                </a:cubicBezTo>
                <a:cubicBezTo>
                  <a:pt x="1504023" y="2156496"/>
                  <a:pt x="1506362" y="2149003"/>
                  <a:pt x="1498059" y="2121327"/>
                </a:cubicBezTo>
                <a:cubicBezTo>
                  <a:pt x="1481162" y="2065002"/>
                  <a:pt x="1463472" y="2008918"/>
                  <a:pt x="1446178" y="1952714"/>
                </a:cubicBezTo>
                <a:cubicBezTo>
                  <a:pt x="1439379" y="1905121"/>
                  <a:pt x="1441057" y="1897531"/>
                  <a:pt x="1420238" y="1848953"/>
                </a:cubicBezTo>
                <a:cubicBezTo>
                  <a:pt x="1415273" y="1837367"/>
                  <a:pt x="1405999" y="1828002"/>
                  <a:pt x="1400783" y="1816527"/>
                </a:cubicBezTo>
                <a:cubicBezTo>
                  <a:pt x="1395126" y="1804081"/>
                  <a:pt x="1393926" y="1789845"/>
                  <a:pt x="1387812" y="1777617"/>
                </a:cubicBezTo>
                <a:cubicBezTo>
                  <a:pt x="1382978" y="1767950"/>
                  <a:pt x="1372720" y="1761565"/>
                  <a:pt x="1368357" y="1751676"/>
                </a:cubicBezTo>
                <a:cubicBezTo>
                  <a:pt x="1272168" y="1533646"/>
                  <a:pt x="1341890" y="1608477"/>
                  <a:pt x="1271081" y="1537668"/>
                </a:cubicBezTo>
                <a:cubicBezTo>
                  <a:pt x="1268919" y="1520374"/>
                  <a:pt x="1270106" y="1502321"/>
                  <a:pt x="1264595" y="1485787"/>
                </a:cubicBezTo>
                <a:cubicBezTo>
                  <a:pt x="1261177" y="1475533"/>
                  <a:pt x="1250701" y="1469114"/>
                  <a:pt x="1245140" y="1459846"/>
                </a:cubicBezTo>
                <a:cubicBezTo>
                  <a:pt x="1237679" y="1447412"/>
                  <a:pt x="1231685" y="1434137"/>
                  <a:pt x="1225685" y="1420936"/>
                </a:cubicBezTo>
                <a:cubicBezTo>
                  <a:pt x="1220868" y="1410338"/>
                  <a:pt x="1216396" y="1399554"/>
                  <a:pt x="1212715" y="1388510"/>
                </a:cubicBezTo>
                <a:cubicBezTo>
                  <a:pt x="1209896" y="1380055"/>
                  <a:pt x="1210815" y="1370213"/>
                  <a:pt x="1206229" y="1362570"/>
                </a:cubicBezTo>
                <a:cubicBezTo>
                  <a:pt x="1197542" y="1348093"/>
                  <a:pt x="1182003" y="1338418"/>
                  <a:pt x="1173804" y="1323659"/>
                </a:cubicBezTo>
                <a:cubicBezTo>
                  <a:pt x="1075599" y="1146889"/>
                  <a:pt x="1152648" y="1231167"/>
                  <a:pt x="1076527" y="1155046"/>
                </a:cubicBezTo>
                <a:cubicBezTo>
                  <a:pt x="1067225" y="1127141"/>
                  <a:pt x="1069347" y="1130448"/>
                  <a:pt x="1050587" y="1096680"/>
                </a:cubicBezTo>
                <a:cubicBezTo>
                  <a:pt x="1030787" y="1061040"/>
                  <a:pt x="1043451" y="1093434"/>
                  <a:pt x="1018161" y="1051285"/>
                </a:cubicBezTo>
                <a:cubicBezTo>
                  <a:pt x="950036" y="937745"/>
                  <a:pt x="1087381" y="1129891"/>
                  <a:pt x="940340" y="921582"/>
                </a:cubicBezTo>
                <a:cubicBezTo>
                  <a:pt x="935051" y="914089"/>
                  <a:pt x="926144" y="909640"/>
                  <a:pt x="920885" y="902127"/>
                </a:cubicBezTo>
                <a:cubicBezTo>
                  <a:pt x="910890" y="887849"/>
                  <a:pt x="905401" y="870674"/>
                  <a:pt x="894944" y="856731"/>
                </a:cubicBezTo>
                <a:cubicBezTo>
                  <a:pt x="885773" y="844503"/>
                  <a:pt x="871903" y="836372"/>
                  <a:pt x="862519" y="824306"/>
                </a:cubicBezTo>
                <a:cubicBezTo>
                  <a:pt x="841535" y="797326"/>
                  <a:pt x="823112" y="768438"/>
                  <a:pt x="804153" y="739999"/>
                </a:cubicBezTo>
                <a:cubicBezTo>
                  <a:pt x="791094" y="720411"/>
                  <a:pt x="773860" y="685654"/>
                  <a:pt x="758757" y="668663"/>
                </a:cubicBezTo>
                <a:cubicBezTo>
                  <a:pt x="717108" y="621808"/>
                  <a:pt x="672430" y="577737"/>
                  <a:pt x="629055" y="532476"/>
                </a:cubicBezTo>
                <a:cubicBezTo>
                  <a:pt x="622709" y="525855"/>
                  <a:pt x="617231" y="518108"/>
                  <a:pt x="609600" y="513021"/>
                </a:cubicBezTo>
                <a:cubicBezTo>
                  <a:pt x="596630" y="504374"/>
                  <a:pt x="582340" y="497436"/>
                  <a:pt x="570689" y="487080"/>
                </a:cubicBezTo>
                <a:cubicBezTo>
                  <a:pt x="543270" y="462708"/>
                  <a:pt x="520207" y="433720"/>
                  <a:pt x="492868" y="409259"/>
                </a:cubicBezTo>
                <a:cubicBezTo>
                  <a:pt x="479010" y="396860"/>
                  <a:pt x="461993" y="388451"/>
                  <a:pt x="447472" y="376834"/>
                </a:cubicBezTo>
                <a:cubicBezTo>
                  <a:pt x="440310" y="371105"/>
                  <a:pt x="435179" y="363107"/>
                  <a:pt x="428017" y="357378"/>
                </a:cubicBezTo>
                <a:cubicBezTo>
                  <a:pt x="402697" y="337122"/>
                  <a:pt x="375515" y="319268"/>
                  <a:pt x="350195" y="299012"/>
                </a:cubicBezTo>
                <a:cubicBezTo>
                  <a:pt x="343033" y="293283"/>
                  <a:pt x="338077" y="285060"/>
                  <a:pt x="330740" y="279557"/>
                </a:cubicBezTo>
                <a:cubicBezTo>
                  <a:pt x="320656" y="271994"/>
                  <a:pt x="308613" y="267371"/>
                  <a:pt x="298315" y="260102"/>
                </a:cubicBezTo>
                <a:cubicBezTo>
                  <a:pt x="205161" y="194347"/>
                  <a:pt x="253334" y="212683"/>
                  <a:pt x="201038" y="195251"/>
                </a:cubicBezTo>
                <a:cubicBezTo>
                  <a:pt x="192391" y="188766"/>
                  <a:pt x="183893" y="182077"/>
                  <a:pt x="175098" y="175795"/>
                </a:cubicBezTo>
                <a:cubicBezTo>
                  <a:pt x="168756" y="171265"/>
                  <a:pt x="161468" y="168003"/>
                  <a:pt x="155642" y="162825"/>
                </a:cubicBezTo>
                <a:cubicBezTo>
                  <a:pt x="103148" y="116163"/>
                  <a:pt x="137395" y="130801"/>
                  <a:pt x="97276" y="117429"/>
                </a:cubicBezTo>
                <a:cubicBezTo>
                  <a:pt x="42474" y="26093"/>
                  <a:pt x="118659" y="144538"/>
                  <a:pt x="45395" y="59063"/>
                </a:cubicBezTo>
                <a:cubicBezTo>
                  <a:pt x="40946" y="53873"/>
                  <a:pt x="41967" y="45722"/>
                  <a:pt x="38910" y="39608"/>
                </a:cubicBezTo>
                <a:cubicBezTo>
                  <a:pt x="35424" y="32637"/>
                  <a:pt x="30263" y="26638"/>
                  <a:pt x="25940" y="20153"/>
                </a:cubicBezTo>
                <a:cubicBezTo>
                  <a:pt x="28102" y="13668"/>
                  <a:pt x="26311" y="3754"/>
                  <a:pt x="32425" y="697"/>
                </a:cubicBezTo>
                <a:cubicBezTo>
                  <a:pt x="38539" y="-2360"/>
                  <a:pt x="45249" y="5524"/>
                  <a:pt x="51881" y="7182"/>
                </a:cubicBezTo>
                <a:cubicBezTo>
                  <a:pt x="62574" y="9855"/>
                  <a:pt x="73498" y="11506"/>
                  <a:pt x="84306" y="13668"/>
                </a:cubicBezTo>
                <a:cubicBezTo>
                  <a:pt x="110246" y="24476"/>
                  <a:pt x="135814" y="36226"/>
                  <a:pt x="162127" y="46093"/>
                </a:cubicBezTo>
                <a:cubicBezTo>
                  <a:pt x="170473" y="49223"/>
                  <a:pt x="180329" y="48156"/>
                  <a:pt x="188068" y="52578"/>
                </a:cubicBezTo>
                <a:cubicBezTo>
                  <a:pt x="196031" y="57128"/>
                  <a:pt x="199746" y="67173"/>
                  <a:pt x="207523" y="72034"/>
                </a:cubicBezTo>
                <a:cubicBezTo>
                  <a:pt x="217395" y="78204"/>
                  <a:pt x="229140" y="80681"/>
                  <a:pt x="239949" y="85004"/>
                </a:cubicBezTo>
                <a:cubicBezTo>
                  <a:pt x="246434" y="91489"/>
                  <a:pt x="251773" y="99372"/>
                  <a:pt x="259404" y="104459"/>
                </a:cubicBezTo>
                <a:cubicBezTo>
                  <a:pt x="269248" y="111022"/>
                  <a:pt x="304800" y="112124"/>
                  <a:pt x="304800" y="130399"/>
                </a:cubicBezTo>
                <a:cubicBezTo>
                  <a:pt x="304800" y="139312"/>
                  <a:pt x="287599" y="125662"/>
                  <a:pt x="278859" y="123914"/>
                </a:cubicBezTo>
                <a:cubicBezTo>
                  <a:pt x="265965" y="121335"/>
                  <a:pt x="252705" y="120618"/>
                  <a:pt x="239949" y="117429"/>
                </a:cubicBezTo>
                <a:cubicBezTo>
                  <a:pt x="137182" y="91738"/>
                  <a:pt x="263941" y="114943"/>
                  <a:pt x="162127" y="97974"/>
                </a:cubicBezTo>
                <a:cubicBezTo>
                  <a:pt x="155642" y="93651"/>
                  <a:pt x="149014" y="89534"/>
                  <a:pt x="142672" y="85004"/>
                </a:cubicBezTo>
                <a:cubicBezTo>
                  <a:pt x="133877" y="78722"/>
                  <a:pt x="126116" y="70911"/>
                  <a:pt x="116732" y="65548"/>
                </a:cubicBezTo>
                <a:cubicBezTo>
                  <a:pt x="110797" y="62156"/>
                  <a:pt x="103677" y="61463"/>
                  <a:pt x="97276" y="59063"/>
                </a:cubicBezTo>
                <a:cubicBezTo>
                  <a:pt x="86376" y="54976"/>
                  <a:pt x="75659" y="50416"/>
                  <a:pt x="64851" y="46093"/>
                </a:cubicBezTo>
                <a:cubicBezTo>
                  <a:pt x="48055" y="29298"/>
                  <a:pt x="45583" y="20153"/>
                  <a:pt x="19455" y="20153"/>
                </a:cubicBezTo>
                <a:cubicBezTo>
                  <a:pt x="12619" y="20153"/>
                  <a:pt x="6485" y="24476"/>
                  <a:pt x="0" y="26638"/>
                </a:cubicBezTo>
                <a:cubicBezTo>
                  <a:pt x="2077" y="34948"/>
                  <a:pt x="8319" y="62732"/>
                  <a:pt x="12970" y="72034"/>
                </a:cubicBezTo>
                <a:cubicBezTo>
                  <a:pt x="25868" y="97831"/>
                  <a:pt x="48887" y="127506"/>
                  <a:pt x="64851" y="149855"/>
                </a:cubicBezTo>
                <a:cubicBezTo>
                  <a:pt x="71602" y="170107"/>
                  <a:pt x="74614" y="180414"/>
                  <a:pt x="84306" y="201736"/>
                </a:cubicBezTo>
                <a:cubicBezTo>
                  <a:pt x="90306" y="214937"/>
                  <a:pt x="97276" y="227676"/>
                  <a:pt x="103761" y="240646"/>
                </a:cubicBezTo>
                <a:cubicBezTo>
                  <a:pt x="105923" y="253616"/>
                  <a:pt x="107058" y="266800"/>
                  <a:pt x="110247" y="279557"/>
                </a:cubicBezTo>
                <a:cubicBezTo>
                  <a:pt x="113563" y="292821"/>
                  <a:pt x="125024" y="332020"/>
                  <a:pt x="123217" y="318468"/>
                </a:cubicBezTo>
                <a:cubicBezTo>
                  <a:pt x="117109" y="272661"/>
                  <a:pt x="109971" y="226714"/>
                  <a:pt x="97276" y="182280"/>
                </a:cubicBezTo>
                <a:cubicBezTo>
                  <a:pt x="92953" y="167148"/>
                  <a:pt x="88123" y="152152"/>
                  <a:pt x="84306" y="136885"/>
                </a:cubicBezTo>
                <a:cubicBezTo>
                  <a:pt x="81633" y="126191"/>
                  <a:pt x="81307" y="114916"/>
                  <a:pt x="77821" y="104459"/>
                </a:cubicBezTo>
                <a:cubicBezTo>
                  <a:pt x="55811" y="38429"/>
                  <a:pt x="58366" y="81306"/>
                  <a:pt x="58366" y="3960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CE614-C315-4C05-9AD1-A8DED89F5000}"/>
              </a:ext>
            </a:extLst>
          </p:cNvPr>
          <p:cNvSpPr txBox="1"/>
          <p:nvPr/>
        </p:nvSpPr>
        <p:spPr>
          <a:xfrm>
            <a:off x="8229600" y="78293"/>
            <a:ext cx="3733801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Possible to wrap existing simulation libraries (</a:t>
            </a:r>
            <a:r>
              <a:rPr lang="en-US" sz="3600" dirty="0" err="1">
                <a:solidFill>
                  <a:srgbClr val="FF0000"/>
                </a:solidFill>
              </a:rPr>
              <a:t>eg</a:t>
            </a:r>
            <a:r>
              <a:rPr lang="en-US" sz="3600" dirty="0">
                <a:solidFill>
                  <a:srgbClr val="FF0000"/>
                </a:solidFill>
              </a:rPr>
              <a:t>. CFD)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06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12F83A-8F66-4DD8-A066-98E0C6E67823}"/>
              </a:ext>
            </a:extLst>
          </p:cNvPr>
          <p:cNvSpPr/>
          <p:nvPr/>
        </p:nvSpPr>
        <p:spPr>
          <a:xfrm>
            <a:off x="228600" y="214491"/>
            <a:ext cx="11734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my_cpp_libraries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my_CFD_solver.h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CFD_node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array3d&lt;float&gt;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velocities;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my_CFD_solver_state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advance_one_time_step_using_my_CFD_solver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velocities.send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CFD_state.get_velocities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5200" y="16002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10800" y="0"/>
            <a:ext cx="19812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2</a:t>
            </a:r>
            <a:r>
              <a:rPr lang="en-US" sz="4000" baseline="30000" dirty="0">
                <a:solidFill>
                  <a:srgbClr val="FFFF00"/>
                </a:solidFill>
              </a:rPr>
              <a:t>nd</a:t>
            </a:r>
            <a:endParaRPr lang="en-US" sz="4000" dirty="0">
              <a:solidFill>
                <a:srgbClr val="FFFF00"/>
              </a:solidFill>
            </a:endParaRPr>
          </a:p>
          <a:p>
            <a:pPr algn="ctr"/>
            <a:r>
              <a:rPr lang="en-US" sz="40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FA53E-E016-47D1-AE2E-F0529E23DA1F}"/>
              </a:ext>
            </a:extLst>
          </p:cNvPr>
          <p:cNvSpPr txBox="1"/>
          <p:nvPr/>
        </p:nvSpPr>
        <p:spPr>
          <a:xfrm>
            <a:off x="8001000" y="78293"/>
            <a:ext cx="3962401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The library includes multidimensional arrays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09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BB8226-7A15-4701-9C37-992E079FBADE}"/>
              </a:ext>
            </a:extLst>
          </p:cNvPr>
          <p:cNvSpPr/>
          <p:nvPr/>
        </p:nvSpPr>
        <p:spPr>
          <a:xfrm>
            <a:off x="228600" y="214491"/>
            <a:ext cx="11734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my_cpp_libraries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my_CFD_solver.h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CFD_node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array3d&lt;float&gt;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velocities;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my_CFD_solver_state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advance_one_time_step_using_my_CFD_solver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velocities.send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CFD_state.get_velocities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2895600" y="3790122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57150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71322" y="4608444"/>
            <a:ext cx="1391478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210800" y="0"/>
            <a:ext cx="19812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2</a:t>
            </a:r>
            <a:r>
              <a:rPr lang="en-US" sz="4000" baseline="30000" dirty="0">
                <a:solidFill>
                  <a:srgbClr val="FFFF00"/>
                </a:solidFill>
              </a:rPr>
              <a:t>nd</a:t>
            </a:r>
            <a:endParaRPr lang="en-US" sz="4000" dirty="0">
              <a:solidFill>
                <a:srgbClr val="FFFF00"/>
              </a:solidFill>
            </a:endParaRPr>
          </a:p>
          <a:p>
            <a:pPr algn="ctr"/>
            <a:r>
              <a:rPr lang="en-US" sz="40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87D21-04FA-4AAF-B218-0C69C7CD3684}"/>
              </a:ext>
            </a:extLst>
          </p:cNvPr>
          <p:cNvSpPr txBox="1"/>
          <p:nvPr/>
        </p:nvSpPr>
        <p:spPr>
          <a:xfrm>
            <a:off x="7734299" y="457200"/>
            <a:ext cx="4343401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Elapsed durations and planned durations are important concepts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9834E5C-473B-4CBF-B7A2-4DE76B3537E0}"/>
              </a:ext>
            </a:extLst>
          </p:cNvPr>
          <p:cNvSpPr/>
          <p:nvPr/>
        </p:nvSpPr>
        <p:spPr>
          <a:xfrm>
            <a:off x="228600" y="214491"/>
            <a:ext cx="11734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my_cpp_libraries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my_CFD_solver.h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CFD_node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atomic_node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&lt;message, output,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array3d&lt;float&gt;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velocities;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my_CFD_solver_state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initialization_event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planned_event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elapsed_dt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advance_one_time_step_using_my_CFD_solver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velocities.send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CFD_state.get_velocities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5_s;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planned_dt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0" y="3810000"/>
            <a:ext cx="609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210800" y="0"/>
            <a:ext cx="19812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2</a:t>
            </a:r>
            <a:r>
              <a:rPr lang="en-US" sz="4000" baseline="30000" dirty="0">
                <a:solidFill>
                  <a:srgbClr val="FFFF00"/>
                </a:solidFill>
              </a:rPr>
              <a:t>nd</a:t>
            </a:r>
            <a:endParaRPr lang="en-US" sz="4000" dirty="0">
              <a:solidFill>
                <a:srgbClr val="FFFF00"/>
              </a:solidFill>
            </a:endParaRPr>
          </a:p>
          <a:p>
            <a:pPr algn="ctr"/>
            <a:r>
              <a:rPr lang="en-US" sz="4000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87D21-04FA-4AAF-B218-0C69C7CD3684}"/>
              </a:ext>
            </a:extLst>
          </p:cNvPr>
          <p:cNvSpPr txBox="1"/>
          <p:nvPr/>
        </p:nvSpPr>
        <p:spPr>
          <a:xfrm>
            <a:off x="7429499" y="914400"/>
            <a:ext cx="4648201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SI units are represented explicitly and checked at compile-time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AA8C8B-9BE9-41EB-A225-456783DCC314}"/>
              </a:ext>
            </a:extLst>
          </p:cNvPr>
          <p:cNvSpPr/>
          <p:nvPr/>
        </p:nvSpPr>
        <p:spPr>
          <a:xfrm>
            <a:off x="2133600" y="5709249"/>
            <a:ext cx="609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8B4F71-D5FD-4442-885C-E027DC6F3D9B}"/>
              </a:ext>
            </a:extLst>
          </p:cNvPr>
          <p:cNvSpPr/>
          <p:nvPr/>
        </p:nvSpPr>
        <p:spPr>
          <a:xfrm>
            <a:off x="4648200" y="4595004"/>
            <a:ext cx="1143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3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550756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1213213907"/>
      </p:ext>
    </p:extLst>
  </p:cSld>
  <p:clrMapOvr>
    <a:masterClrMapping/>
  </p:clrMapOvr>
  <p:transition spd="slow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Function Nodes</a:t>
            </a:r>
          </a:p>
        </p:txBody>
      </p:sp>
    </p:spTree>
    <p:extLst>
      <p:ext uri="{BB962C8B-B14F-4D97-AF65-F5344CB8AC3E}">
        <p14:creationId xmlns:p14="http://schemas.microsoft.com/office/powerpoint/2010/main" val="3863918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590800" y="1447800"/>
            <a:ext cx="7010400" cy="39624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1219200" y="297180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9829800" y="299212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-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Function Nodes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34B5D-1667-4DB7-9E84-EDAB9450473B}"/>
              </a:ext>
            </a:extLst>
          </p:cNvPr>
          <p:cNvSpPr txBox="1"/>
          <p:nvPr/>
        </p:nvSpPr>
        <p:spPr>
          <a:xfrm>
            <a:off x="2590800" y="3185774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45088-2FB2-4E91-9688-ADF3661127B4}"/>
              </a:ext>
            </a:extLst>
          </p:cNvPr>
          <p:cNvSpPr txBox="1"/>
          <p:nvPr/>
        </p:nvSpPr>
        <p:spPr>
          <a:xfrm>
            <a:off x="8077200" y="319593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0173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5486400" y="1676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486400" y="3962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5486400" y="5105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5994400" y="18288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5994400" y="2057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9"/>
          <p:cNvSpPr/>
          <p:nvPr/>
        </p:nvSpPr>
        <p:spPr>
          <a:xfrm>
            <a:off x="5994400" y="22860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/>
          <p:cNvSpPr/>
          <p:nvPr/>
        </p:nvSpPr>
        <p:spPr>
          <a:xfrm>
            <a:off x="5995359" y="3200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5995359" y="53526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17"/>
          <p:cNvSpPr/>
          <p:nvPr/>
        </p:nvSpPr>
        <p:spPr>
          <a:xfrm>
            <a:off x="5994400" y="56574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Model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34050509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590800" y="1447800"/>
            <a:ext cx="7010400" cy="39624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1219200" y="297180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9829800" y="299212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-1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Function Nodes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300334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Flow</a:t>
            </a:r>
          </a:p>
          <a:p>
            <a:r>
              <a:rPr lang="en-US" sz="2400" dirty="0"/>
              <a:t>Input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7200" y="3013501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Flow</a:t>
            </a:r>
          </a:p>
          <a:p>
            <a:pPr algn="r"/>
            <a:r>
              <a:rPr lang="en-US" sz="2400" dirty="0"/>
              <a:t>Output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0100" y="390652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(Inputs)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01200" y="390652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(Outputs)</a:t>
            </a:r>
          </a:p>
        </p:txBody>
      </p:sp>
    </p:spTree>
    <p:extLst>
      <p:ext uri="{BB962C8B-B14F-4D97-AF65-F5344CB8AC3E}">
        <p14:creationId xmlns:p14="http://schemas.microsoft.com/office/powerpoint/2010/main" val="19836057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216678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F26E0C6-356D-4EEA-83C3-E752C4F36EC8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1674911805"/>
      </p:ext>
    </p:extLst>
  </p:cSld>
  <p:clrMapOvr>
    <a:masterClrMapping/>
  </p:clrMapOvr>
  <p:transition spd="slow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System Nodes</a:t>
            </a:r>
          </a:p>
        </p:txBody>
      </p:sp>
    </p:spTree>
    <p:extLst>
      <p:ext uri="{BB962C8B-B14F-4D97-AF65-F5344CB8AC3E}">
        <p14:creationId xmlns:p14="http://schemas.microsoft.com/office/powerpoint/2010/main" val="3105651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590800" y="1447800"/>
            <a:ext cx="7010400" cy="3962400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75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System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Node</a:t>
              </a:r>
            </a:p>
          </p:txBody>
        </p:sp>
      </p:grpSp>
      <p:sp>
        <p:nvSpPr>
          <p:cNvPr id="12" name="Arrow: Right 11"/>
          <p:cNvSpPr/>
          <p:nvPr/>
        </p:nvSpPr>
        <p:spPr>
          <a:xfrm rot="5400000">
            <a:off x="5524500" y="266700"/>
            <a:ext cx="1143000" cy="914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 rot="5400000">
            <a:off x="5524500" y="5671820"/>
            <a:ext cx="1143000" cy="914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1219200" y="297180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9829800" y="299212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0CA2BA-F445-44D3-AA01-3626D31702B2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System Nodes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44F972-D321-4FC9-8A46-ACC9C30AE473}"/>
              </a:ext>
            </a:extLst>
          </p:cNvPr>
          <p:cNvSpPr txBox="1"/>
          <p:nvPr/>
        </p:nvSpPr>
        <p:spPr>
          <a:xfrm>
            <a:off x="2590800" y="3185774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323D8E-38D7-46E7-9A22-11DBABBFE52C}"/>
              </a:ext>
            </a:extLst>
          </p:cNvPr>
          <p:cNvSpPr txBox="1"/>
          <p:nvPr/>
        </p:nvSpPr>
        <p:spPr>
          <a:xfrm>
            <a:off x="8077200" y="319593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22007C-F1CC-466F-B2DC-6E93A2BAE865}"/>
              </a:ext>
            </a:extLst>
          </p:cNvPr>
          <p:cNvSpPr txBox="1"/>
          <p:nvPr/>
        </p:nvSpPr>
        <p:spPr>
          <a:xfrm>
            <a:off x="5334000" y="142884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89840B-0DA1-4EF4-9FE1-7419CD039DFB}"/>
              </a:ext>
            </a:extLst>
          </p:cNvPr>
          <p:cNvSpPr txBox="1"/>
          <p:nvPr/>
        </p:nvSpPr>
        <p:spPr>
          <a:xfrm>
            <a:off x="5334000" y="498447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66037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590800" y="1447800"/>
            <a:ext cx="7010400" cy="3962400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75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System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Node</a:t>
              </a:r>
            </a:p>
          </p:txBody>
        </p:sp>
      </p:grpSp>
      <p:sp>
        <p:nvSpPr>
          <p:cNvPr id="12" name="Arrow: Right 11"/>
          <p:cNvSpPr/>
          <p:nvPr/>
        </p:nvSpPr>
        <p:spPr>
          <a:xfrm rot="5400000">
            <a:off x="5524500" y="266700"/>
            <a:ext cx="1143000" cy="914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 rot="5400000">
            <a:off x="5524500" y="5671820"/>
            <a:ext cx="1143000" cy="914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1219200" y="297180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9829800" y="2992120"/>
            <a:ext cx="1143000" cy="914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90800" y="300334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Flow</a:t>
            </a:r>
          </a:p>
          <a:p>
            <a:r>
              <a:rPr lang="en-US" sz="2400" dirty="0"/>
              <a:t>Input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7200" y="3013501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Flow</a:t>
            </a:r>
          </a:p>
          <a:p>
            <a:pPr algn="r"/>
            <a:r>
              <a:rPr lang="en-US" sz="2400" dirty="0"/>
              <a:t>Output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4000" y="1428847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Message</a:t>
            </a:r>
          </a:p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4000" y="4579203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Message</a:t>
            </a:r>
          </a:p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0100" y="390652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(Parameters)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01200" y="3906520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(Statistics)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53200" y="957705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(Inputs)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53200" y="5462913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(Outputs)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B8155C-96B1-4895-9BC8-36B8557A7F9D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System Nodes</a:t>
            </a:r>
          </a:p>
        </p:txBody>
      </p:sp>
    </p:spTree>
    <p:extLst>
      <p:ext uri="{BB962C8B-B14F-4D97-AF65-F5344CB8AC3E}">
        <p14:creationId xmlns:p14="http://schemas.microsoft.com/office/powerpoint/2010/main" val="31041196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EA0B8FD-4F0C-4C82-9CD3-DD8E15DCE004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20860143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Atomic Nodes</a:t>
            </a:r>
          </a:p>
        </p:txBody>
      </p:sp>
    </p:spTree>
    <p:extLst>
      <p:ext uri="{BB962C8B-B14F-4D97-AF65-F5344CB8AC3E}">
        <p14:creationId xmlns:p14="http://schemas.microsoft.com/office/powerpoint/2010/main" val="36161996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30" name="Rectangle 29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: Diagonal Corners Snipped 30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67E0563-2C87-488B-9C0A-F6D46531E978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40079264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Composite Nodes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30" name="Rectangle 29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: Diagonal Corners Snipped 30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29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Diagonal Corner Rectangle 15"/>
          <p:cNvSpPr/>
          <p:nvPr/>
        </p:nvSpPr>
        <p:spPr>
          <a:xfrm>
            <a:off x="2921000" y="1485900"/>
            <a:ext cx="6350000" cy="47625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5486400" y="1676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486400" y="3962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5486400" y="5105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5994400" y="18288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5994400" y="2057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9"/>
          <p:cNvSpPr/>
          <p:nvPr/>
        </p:nvSpPr>
        <p:spPr>
          <a:xfrm>
            <a:off x="5994400" y="22860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/>
          <p:cNvSpPr/>
          <p:nvPr/>
        </p:nvSpPr>
        <p:spPr>
          <a:xfrm>
            <a:off x="5995359" y="3200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5995359" y="53526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17"/>
          <p:cNvSpPr/>
          <p:nvPr/>
        </p:nvSpPr>
        <p:spPr>
          <a:xfrm>
            <a:off x="5994400" y="56574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Model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34993929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87" name="Rectangle 8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: Diagonal Corners Snipped 88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CD96CBF-ED99-42A4-A625-416772483CE1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11483444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87" name="Rectangle 8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: Diagonal Corners Snipped 88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Flow Links  </a:t>
            </a:r>
          </a:p>
        </p:txBody>
      </p:sp>
    </p:spTree>
    <p:extLst>
      <p:ext uri="{BB962C8B-B14F-4D97-AF65-F5344CB8AC3E}">
        <p14:creationId xmlns:p14="http://schemas.microsoft.com/office/powerpoint/2010/main" val="2049906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F5CC64-96D3-49D5-B49B-8EB148B3BBF1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2507033484"/>
      </p:ext>
    </p:extLst>
  </p:cSld>
  <p:clrMapOvr>
    <a:masterClrMapping/>
  </p:clrMapOvr>
  <p:transition spd="slow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4188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Message Links  </a:t>
            </a:r>
          </a:p>
        </p:txBody>
      </p:sp>
    </p:spTree>
    <p:extLst>
      <p:ext uri="{BB962C8B-B14F-4D97-AF65-F5344CB8AC3E}">
        <p14:creationId xmlns:p14="http://schemas.microsoft.com/office/powerpoint/2010/main" val="8388158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3B1EE9-9752-41A5-9983-DF7882AAB18D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2900974172"/>
      </p:ext>
    </p:extLst>
  </p:cSld>
  <p:clrMapOvr>
    <a:masterClrMapping/>
  </p:clrMapOvr>
  <p:transition spd="slow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3277911" y="1832137"/>
            <a:ext cx="1600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73311" y="1828800"/>
            <a:ext cx="0" cy="252387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277175" y="4495547"/>
            <a:ext cx="25145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878111" y="2743200"/>
            <a:ext cx="0" cy="167163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277175" y="4647947"/>
            <a:ext cx="251453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875770" y="4420040"/>
            <a:ext cx="916741" cy="168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535211" y="2707228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5211" y="2857246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840011" y="3475954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572241" y="3514054"/>
            <a:ext cx="914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842485" y="4315805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573311" y="4352671"/>
            <a:ext cx="12192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4842389" y="2859627"/>
            <a:ext cx="76200" cy="762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573311" y="2676271"/>
            <a:ext cx="6096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77933" y="2744436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277175" y="2895602"/>
            <a:ext cx="190493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Inward Links  </a:t>
            </a:r>
          </a:p>
        </p:txBody>
      </p:sp>
    </p:spTree>
    <p:extLst>
      <p:ext uri="{BB962C8B-B14F-4D97-AF65-F5344CB8AC3E}">
        <p14:creationId xmlns:p14="http://schemas.microsoft.com/office/powerpoint/2010/main" val="13682356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9913" y="3133223"/>
            <a:ext cx="0" cy="15264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868711" y="4956940"/>
            <a:ext cx="1902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0785822-6618-44B1-A54F-CB0D6E9DC1AA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2178697828"/>
      </p:ext>
    </p:extLst>
  </p:cSld>
  <p:clrMapOvr>
    <a:masterClrMapping/>
  </p:clrMapOvr>
  <p:transition spd="slow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6935511" y="24476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53509" y="2447671"/>
            <a:ext cx="1982002" cy="44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7087911" y="3283080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59111" y="3278013"/>
            <a:ext cx="1828800" cy="947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59913" y="3133223"/>
            <a:ext cx="0" cy="15264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40311" y="3285871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68991" y="4124745"/>
            <a:ext cx="1976120" cy="2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68991" y="3968767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868711" y="4956940"/>
            <a:ext cx="190246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67829" y="3285871"/>
            <a:ext cx="6550" cy="167106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5111" y="41247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240311" y="3283080"/>
            <a:ext cx="52751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971800" y="4647349"/>
            <a:ext cx="2998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24200" y="4123035"/>
            <a:ext cx="0" cy="37276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24200" y="4495547"/>
            <a:ext cx="14742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974181" y="4123035"/>
            <a:ext cx="15001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972157" y="2743200"/>
            <a:ext cx="299463" cy="159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124328" y="2748908"/>
            <a:ext cx="630" cy="98489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90082" y="2858364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971527" y="2895346"/>
            <a:ext cx="300093" cy="25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90600" y="3733800"/>
            <a:ext cx="0" cy="1524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0600" y="3886200"/>
            <a:ext cx="1524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90600" y="3733800"/>
            <a:ext cx="213297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915077" y="4724262"/>
            <a:ext cx="30457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6629400" y="5487245"/>
            <a:ext cx="0" cy="1524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580760" y="5245597"/>
            <a:ext cx="0" cy="2455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477000" y="5415457"/>
            <a:ext cx="0" cy="2309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29236" y="5261188"/>
            <a:ext cx="0" cy="15853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443682" y="5451447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579958" y="5488782"/>
            <a:ext cx="3049442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540919" y="5376861"/>
            <a:ext cx="76200" cy="76200"/>
          </a:xfrm>
          <a:prstGeom prst="rect">
            <a:avLst/>
          </a:prstGeom>
          <a:solidFill>
            <a:srgbClr val="F7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3428434" y="5415457"/>
            <a:ext cx="3050947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953509" y="2297812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967049" y="5791200"/>
            <a:ext cx="190872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970769" y="1828800"/>
            <a:ext cx="30085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Inner Links  </a:t>
            </a:r>
          </a:p>
        </p:txBody>
      </p:sp>
    </p:spTree>
    <p:extLst>
      <p:ext uri="{BB962C8B-B14F-4D97-AF65-F5344CB8AC3E}">
        <p14:creationId xmlns:p14="http://schemas.microsoft.com/office/powerpoint/2010/main" val="8697660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228600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808A63-4B85-47E5-B22E-0C3BF447CCB2}"/>
              </a:ext>
            </a:extLst>
          </p:cNvPr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?</a:t>
            </a:r>
          </a:p>
        </p:txBody>
      </p:sp>
    </p:spTree>
    <p:extLst>
      <p:ext uri="{BB962C8B-B14F-4D97-AF65-F5344CB8AC3E}">
        <p14:creationId xmlns:p14="http://schemas.microsoft.com/office/powerpoint/2010/main" val="3705843504"/>
      </p:ext>
    </p:extLst>
  </p:cSld>
  <p:clrMapOvr>
    <a:masterClrMapping/>
  </p:clrMapOvr>
  <p:transition spd="slow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913987" y="685800"/>
            <a:ext cx="10363200" cy="5638800"/>
            <a:chOff x="2590800" y="1447800"/>
            <a:chExt cx="7011426" cy="3962400"/>
          </a:xfrm>
        </p:grpSpPr>
        <p:sp>
          <p:nvSpPr>
            <p:cNvPr id="101" name="Rectangle 100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Diagonal Corners Snipped 101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F7FAF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1620" y="1210415"/>
            <a:ext cx="5639258" cy="4038600"/>
            <a:chOff x="2590800" y="1447800"/>
            <a:chExt cx="7011426" cy="3962400"/>
          </a:xfrm>
        </p:grpSpPr>
        <p:sp>
          <p:nvSpPr>
            <p:cNvPr id="13" name="Rectangle 1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Diagonal Corners Snipped 13"/>
            <p:cNvSpPr/>
            <p:nvPr/>
          </p:nvSpPr>
          <p:spPr>
            <a:xfrm>
              <a:off x="2591826" y="1447800"/>
              <a:ext cx="7010400" cy="3962400"/>
            </a:xfrm>
            <a:prstGeom prst="snip2DiagRect">
              <a:avLst>
                <a:gd name="adj1" fmla="val 0"/>
                <a:gd name="adj2" fmla="val 2253"/>
              </a:avLst>
            </a:prstGeom>
            <a:solidFill>
              <a:srgbClr val="EFF5F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87711" y="3435481"/>
            <a:ext cx="1828800" cy="536189"/>
            <a:chOff x="2590800" y="1447800"/>
            <a:chExt cx="7010400" cy="3962400"/>
          </a:xfrm>
        </p:grpSpPr>
        <p:sp>
          <p:nvSpPr>
            <p:cNvPr id="27" name="Rectangle 26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Diagonal Corners Snipped 27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92511" y="4277145"/>
            <a:ext cx="1828800" cy="532726"/>
            <a:chOff x="2590800" y="1447800"/>
            <a:chExt cx="7010400" cy="3962400"/>
          </a:xfrm>
        </p:grpSpPr>
        <p:sp>
          <p:nvSpPr>
            <p:cNvPr id="33" name="Rectangle 32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Diagonal Corners Snipped 33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8914" y="1761871"/>
            <a:ext cx="1828800" cy="533400"/>
            <a:chOff x="2590800" y="1447800"/>
            <a:chExt cx="7010400" cy="3962400"/>
          </a:xfrm>
        </p:grpSpPr>
        <p:sp>
          <p:nvSpPr>
            <p:cNvPr id="5" name="Rectangle 4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Diagonal Corners Snipped 5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2911" y="2600071"/>
            <a:ext cx="1828800" cy="530873"/>
            <a:chOff x="2590800" y="1447800"/>
            <a:chExt cx="7010400" cy="3962400"/>
          </a:xfrm>
        </p:grpSpPr>
        <p:sp>
          <p:nvSpPr>
            <p:cNvPr id="24" name="Rectangle 23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Diagonal Corners Snipped 24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V="1">
            <a:off x="5258911" y="3133223"/>
            <a:ext cx="1002" cy="166879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82711" y="4956940"/>
            <a:ext cx="228600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868711" y="4807081"/>
            <a:ext cx="802" cy="15426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82711" y="4956940"/>
            <a:ext cx="0" cy="3008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44265" y="15240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3431414" y="4804934"/>
            <a:ext cx="1825792" cy="660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3429510" y="4811538"/>
            <a:ext cx="601" cy="4462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21311" y="4724147"/>
            <a:ext cx="1297781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217219" y="4647349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46451" y="259080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6451" y="3810790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6694" y="4343262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878111" y="5646367"/>
            <a:ext cx="1828800" cy="532726"/>
            <a:chOff x="2590800" y="1447800"/>
            <a:chExt cx="7010400" cy="3962400"/>
          </a:xfrm>
        </p:grpSpPr>
        <p:sp>
          <p:nvSpPr>
            <p:cNvPr id="126" name="Rectangle 125"/>
            <p:cNvSpPr/>
            <p:nvPr/>
          </p:nvSpPr>
          <p:spPr>
            <a:xfrm>
              <a:off x="2590800" y="1447800"/>
              <a:ext cx="7010400" cy="396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Diagonal Corners Snipped 126"/>
            <p:cNvSpPr/>
            <p:nvPr/>
          </p:nvSpPr>
          <p:spPr>
            <a:xfrm>
              <a:off x="2590800" y="1447800"/>
              <a:ext cx="7010400" cy="3962400"/>
            </a:xfrm>
            <a:prstGeom prst="snip2DiagRect">
              <a:avLst>
                <a:gd name="adj1" fmla="val 0"/>
                <a:gd name="adj2" fmla="val 2225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1143000" y="5487245"/>
            <a:ext cx="1827262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0" y="-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– Outward Links  </a:t>
            </a:r>
          </a:p>
        </p:txBody>
      </p:sp>
    </p:spTree>
    <p:extLst>
      <p:ext uri="{BB962C8B-B14F-4D97-AF65-F5344CB8AC3E}">
        <p14:creationId xmlns:p14="http://schemas.microsoft.com/office/powerpoint/2010/main" val="256432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Diagonal Corner Rectangle 15"/>
          <p:cNvSpPr/>
          <p:nvPr/>
        </p:nvSpPr>
        <p:spPr>
          <a:xfrm>
            <a:off x="2921000" y="1485900"/>
            <a:ext cx="6350000" cy="47625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5486400" y="1676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486400" y="3962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5486400" y="5105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5994400" y="18288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5994400" y="2057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9"/>
          <p:cNvSpPr/>
          <p:nvPr/>
        </p:nvSpPr>
        <p:spPr>
          <a:xfrm>
            <a:off x="5994400" y="22860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/>
          <p:cNvSpPr/>
          <p:nvPr/>
        </p:nvSpPr>
        <p:spPr>
          <a:xfrm>
            <a:off x="5995359" y="3200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5995359" y="53526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17"/>
          <p:cNvSpPr/>
          <p:nvPr/>
        </p:nvSpPr>
        <p:spPr>
          <a:xfrm>
            <a:off x="5994400" y="56574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28735" y="2286000"/>
            <a:ext cx="0" cy="838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81135" y="3429000"/>
            <a:ext cx="0" cy="23046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48400" y="4191000"/>
            <a:ext cx="0" cy="1066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477000" y="2057401"/>
            <a:ext cx="0" cy="257210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252713" y="2895600"/>
            <a:ext cx="0" cy="1219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Model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400800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573328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915324" y="3619500"/>
            <a:ext cx="959" cy="5715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ight Brace 54"/>
          <p:cNvSpPr/>
          <p:nvPr/>
        </p:nvSpPr>
        <p:spPr>
          <a:xfrm rot="16200000">
            <a:off x="5975350" y="742950"/>
            <a:ext cx="266700" cy="1371600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2199" y="762001"/>
            <a:ext cx="2413002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Message Passing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311293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Diagonal Corner Rectangle 15"/>
          <p:cNvSpPr/>
          <p:nvPr/>
        </p:nvSpPr>
        <p:spPr>
          <a:xfrm>
            <a:off x="2921000" y="1485900"/>
            <a:ext cx="6350000" cy="47625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5486400" y="1676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486400" y="3962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5486400" y="5105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5994400" y="18288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5994400" y="2057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9"/>
          <p:cNvSpPr/>
          <p:nvPr/>
        </p:nvSpPr>
        <p:spPr>
          <a:xfrm>
            <a:off x="5994400" y="22860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/>
          <p:cNvSpPr/>
          <p:nvPr/>
        </p:nvSpPr>
        <p:spPr>
          <a:xfrm>
            <a:off x="5995359" y="3200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5995359" y="53526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17"/>
          <p:cNvSpPr/>
          <p:nvPr/>
        </p:nvSpPr>
        <p:spPr>
          <a:xfrm>
            <a:off x="5994400" y="56574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28735" y="2286000"/>
            <a:ext cx="0" cy="838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81135" y="3429000"/>
            <a:ext cx="0" cy="23046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48400" y="4191000"/>
            <a:ext cx="0" cy="1066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477000" y="2057401"/>
            <a:ext cx="0" cy="257210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252713" y="2895600"/>
            <a:ext cx="0" cy="1219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Model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400800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573328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915324" y="3619500"/>
            <a:ext cx="959" cy="5715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ube 2"/>
          <p:cNvSpPr/>
          <p:nvPr/>
        </p:nvSpPr>
        <p:spPr>
          <a:xfrm>
            <a:off x="1828800" y="3267974"/>
            <a:ext cx="685800" cy="59055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14500" y="3827253"/>
            <a:ext cx="9144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E30"/>
                </a:solidFill>
              </a:rPr>
              <a:t>Data Model</a:t>
            </a:r>
          </a:p>
        </p:txBody>
      </p:sp>
      <p:sp>
        <p:nvSpPr>
          <p:cNvPr id="55" name="Right Brace 54"/>
          <p:cNvSpPr/>
          <p:nvPr/>
        </p:nvSpPr>
        <p:spPr>
          <a:xfrm rot="16200000">
            <a:off x="5975350" y="742950"/>
            <a:ext cx="266700" cy="1371600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2199" y="762001"/>
            <a:ext cx="2413002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Message Passing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390757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Diagonal Corner Rectangle 15"/>
          <p:cNvSpPr/>
          <p:nvPr/>
        </p:nvSpPr>
        <p:spPr>
          <a:xfrm>
            <a:off x="2921000" y="1485900"/>
            <a:ext cx="6350000" cy="47625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4667250" y="3507581"/>
            <a:ext cx="736600" cy="87391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nip Diagonal Corner Rectangle 13"/>
          <p:cNvSpPr/>
          <p:nvPr/>
        </p:nvSpPr>
        <p:spPr>
          <a:xfrm>
            <a:off x="5486400" y="2819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5486400" y="1676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486400" y="3962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5486400" y="5105400"/>
            <a:ext cx="1219200" cy="914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5994400" y="18288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5994400" y="2057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9"/>
          <p:cNvSpPr/>
          <p:nvPr/>
        </p:nvSpPr>
        <p:spPr>
          <a:xfrm>
            <a:off x="5994400" y="22860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/>
          <p:cNvSpPr/>
          <p:nvPr/>
        </p:nvSpPr>
        <p:spPr>
          <a:xfrm>
            <a:off x="5995359" y="320040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5995359" y="53526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17"/>
          <p:cNvSpPr/>
          <p:nvPr/>
        </p:nvSpPr>
        <p:spPr>
          <a:xfrm>
            <a:off x="5994400" y="5657490"/>
            <a:ext cx="203200" cy="152400"/>
          </a:xfrm>
          <a:prstGeom prst="snip2DiagRect">
            <a:avLst>
              <a:gd name="adj1" fmla="val 0"/>
              <a:gd name="adj2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28735" y="2286000"/>
            <a:ext cx="0" cy="838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81135" y="3429000"/>
            <a:ext cx="0" cy="23046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48400" y="4191000"/>
            <a:ext cx="0" cy="1066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477000" y="2057401"/>
            <a:ext cx="0" cy="257210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252713" y="2895600"/>
            <a:ext cx="0" cy="1219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05600" y="3076545"/>
            <a:ext cx="219868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E30"/>
                </a:solidFill>
              </a:rPr>
              <a:t>Simulation Model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400800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573328" y="5762445"/>
            <a:ext cx="0" cy="7433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915324" y="3619500"/>
            <a:ext cx="959" cy="5715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ube 2"/>
          <p:cNvSpPr/>
          <p:nvPr/>
        </p:nvSpPr>
        <p:spPr>
          <a:xfrm>
            <a:off x="1828800" y="3267974"/>
            <a:ext cx="685800" cy="59055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53851" y="236956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31234" y="419836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43400" y="5283858"/>
            <a:ext cx="685800" cy="442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566988" y="2667000"/>
            <a:ext cx="1223962" cy="642938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490788" y="3795714"/>
            <a:ext cx="811212" cy="522287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562226" y="3302001"/>
            <a:ext cx="2854325" cy="246063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578350" y="2159000"/>
            <a:ext cx="844550" cy="27940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578350" y="2724150"/>
            <a:ext cx="825500" cy="31750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070350" y="4368800"/>
            <a:ext cx="1377950" cy="444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092700" y="5505450"/>
            <a:ext cx="317500" cy="571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057650" y="4591050"/>
            <a:ext cx="247650" cy="730250"/>
          </a:xfrm>
          <a:prstGeom prst="straightConnector1">
            <a:avLst/>
          </a:prstGeom>
          <a:ln w="38100">
            <a:solidFill>
              <a:schemeClr val="accent4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441101" y="1661934"/>
            <a:ext cx="1511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E30"/>
                </a:solidFill>
              </a:rPr>
              <a:t>Data Processor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4500" y="3827253"/>
            <a:ext cx="9144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E30"/>
                </a:solidFill>
              </a:rPr>
              <a:t>Data Model</a:t>
            </a:r>
          </a:p>
        </p:txBody>
      </p:sp>
      <p:sp>
        <p:nvSpPr>
          <p:cNvPr id="45" name="Right Brace 44"/>
          <p:cNvSpPr/>
          <p:nvPr/>
        </p:nvSpPr>
        <p:spPr>
          <a:xfrm rot="16200000">
            <a:off x="4029075" y="238125"/>
            <a:ext cx="266700" cy="2381250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461445" y="762001"/>
            <a:ext cx="144006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Dataflow</a:t>
            </a:r>
          </a:p>
        </p:txBody>
      </p:sp>
      <p:sp>
        <p:nvSpPr>
          <p:cNvPr id="55" name="Right Brace 54"/>
          <p:cNvSpPr/>
          <p:nvPr/>
        </p:nvSpPr>
        <p:spPr>
          <a:xfrm rot="16200000">
            <a:off x="5975350" y="742950"/>
            <a:ext cx="266700" cy="1371600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2199" y="762001"/>
            <a:ext cx="2413002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Message Passing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56DC5-E966-49B3-A90D-DF039981C8D0}"/>
              </a:ext>
            </a:extLst>
          </p:cNvPr>
          <p:cNvSpPr txBox="1"/>
          <p:nvPr/>
        </p:nvSpPr>
        <p:spPr>
          <a:xfrm>
            <a:off x="0" y="-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SyDEVS</a:t>
            </a:r>
            <a:r>
              <a:rPr lang="en-US" sz="3600" dirty="0"/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50350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3265</Words>
  <Application>Microsoft Office PowerPoint</Application>
  <PresentationFormat>Widescreen</PresentationFormat>
  <Paragraphs>655</Paragraphs>
  <Slides>69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Wingdings</vt:lpstr>
      <vt:lpstr>Office Theme</vt:lpstr>
      <vt:lpstr>SyDEVS Library Concepts and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Rhys Goldstein</dc:creator>
  <cp:lastModifiedBy>Rhys Goldstein</cp:lastModifiedBy>
  <cp:revision>163</cp:revision>
  <dcterms:created xsi:type="dcterms:W3CDTF">2017-06-13T20:30:58Z</dcterms:created>
  <dcterms:modified xsi:type="dcterms:W3CDTF">2018-03-29T16:17:37Z</dcterms:modified>
</cp:coreProperties>
</file>