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94" r:id="rId3"/>
    <p:sldId id="391" r:id="rId4"/>
    <p:sldId id="261" r:id="rId5"/>
    <p:sldId id="270" r:id="rId6"/>
    <p:sldId id="263" r:id="rId7"/>
    <p:sldId id="264" r:id="rId8"/>
    <p:sldId id="271" r:id="rId9"/>
    <p:sldId id="395" r:id="rId10"/>
    <p:sldId id="265" r:id="rId11"/>
    <p:sldId id="267" r:id="rId12"/>
    <p:sldId id="266" r:id="rId13"/>
    <p:sldId id="268" r:id="rId14"/>
    <p:sldId id="269" r:id="rId15"/>
    <p:sldId id="272" r:id="rId16"/>
    <p:sldId id="396" r:id="rId17"/>
    <p:sldId id="273" r:id="rId18"/>
    <p:sldId id="274" r:id="rId19"/>
    <p:sldId id="275" r:id="rId20"/>
    <p:sldId id="277" r:id="rId21"/>
    <p:sldId id="279" r:id="rId22"/>
    <p:sldId id="276" r:id="rId23"/>
    <p:sldId id="313" r:id="rId24"/>
    <p:sldId id="280" r:id="rId25"/>
    <p:sldId id="397" r:id="rId26"/>
    <p:sldId id="398" r:id="rId27"/>
    <p:sldId id="399" r:id="rId28"/>
    <p:sldId id="281" r:id="rId29"/>
    <p:sldId id="282" r:id="rId30"/>
    <p:sldId id="283" r:id="rId31"/>
    <p:sldId id="310" r:id="rId32"/>
    <p:sldId id="311" r:id="rId33"/>
    <p:sldId id="405" r:id="rId34"/>
    <p:sldId id="312" r:id="rId35"/>
    <p:sldId id="285" r:id="rId36"/>
    <p:sldId id="286" r:id="rId37"/>
    <p:sldId id="287" r:id="rId38"/>
    <p:sldId id="291" r:id="rId39"/>
    <p:sldId id="292" r:id="rId40"/>
    <p:sldId id="293" r:id="rId41"/>
    <p:sldId id="400" r:id="rId42"/>
    <p:sldId id="294" r:id="rId43"/>
    <p:sldId id="295" r:id="rId44"/>
    <p:sldId id="314" r:id="rId45"/>
    <p:sldId id="297" r:id="rId46"/>
    <p:sldId id="401" r:id="rId47"/>
    <p:sldId id="299" r:id="rId48"/>
    <p:sldId id="402" r:id="rId49"/>
    <p:sldId id="315" r:id="rId50"/>
    <p:sldId id="341" r:id="rId51"/>
    <p:sldId id="342" r:id="rId52"/>
    <p:sldId id="344" r:id="rId53"/>
    <p:sldId id="345" r:id="rId54"/>
    <p:sldId id="317" r:id="rId55"/>
    <p:sldId id="318" r:id="rId56"/>
    <p:sldId id="319" r:id="rId57"/>
    <p:sldId id="320" r:id="rId58"/>
    <p:sldId id="325" r:id="rId59"/>
    <p:sldId id="326" r:id="rId60"/>
    <p:sldId id="327" r:id="rId61"/>
    <p:sldId id="329" r:id="rId62"/>
    <p:sldId id="407" r:id="rId63"/>
    <p:sldId id="406" r:id="rId64"/>
    <p:sldId id="331" r:id="rId65"/>
    <p:sldId id="332" r:id="rId66"/>
    <p:sldId id="334" r:id="rId67"/>
    <p:sldId id="335" r:id="rId68"/>
    <p:sldId id="336" r:id="rId69"/>
    <p:sldId id="393" r:id="rId70"/>
    <p:sldId id="337" r:id="rId71"/>
    <p:sldId id="338" r:id="rId72"/>
    <p:sldId id="339" r:id="rId73"/>
    <p:sldId id="340" r:id="rId74"/>
    <p:sldId id="403" r:id="rId75"/>
    <p:sldId id="346" r:id="rId76"/>
    <p:sldId id="353" r:id="rId77"/>
    <p:sldId id="388" r:id="rId78"/>
    <p:sldId id="260"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54144" autoAdjust="0"/>
  </p:normalViewPr>
  <p:slideViewPr>
    <p:cSldViewPr>
      <p:cViewPr varScale="1">
        <p:scale>
          <a:sx n="71" d="100"/>
          <a:sy n="71" d="100"/>
        </p:scale>
        <p:origin x="-1428" y="-96"/>
      </p:cViewPr>
      <p:guideLst>
        <p:guide orient="horz" pos="2160"/>
        <p:guide pos="2880"/>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61.xml"/><Relationship Id="rId18" Type="http://schemas.openxmlformats.org/officeDocument/2006/relationships/slide" Target="slides/slide66.xml"/><Relationship Id="rId3" Type="http://schemas.openxmlformats.org/officeDocument/2006/relationships/slide" Target="slides/slide51.xml"/><Relationship Id="rId21" Type="http://schemas.openxmlformats.org/officeDocument/2006/relationships/slide" Target="slides/slide69.xml"/><Relationship Id="rId7" Type="http://schemas.openxmlformats.org/officeDocument/2006/relationships/slide" Target="slides/slide55.xml"/><Relationship Id="rId12" Type="http://schemas.openxmlformats.org/officeDocument/2006/relationships/slide" Target="slides/slide60.xml"/><Relationship Id="rId17" Type="http://schemas.openxmlformats.org/officeDocument/2006/relationships/slide" Target="slides/slide65.xml"/><Relationship Id="rId25" Type="http://schemas.openxmlformats.org/officeDocument/2006/relationships/slide" Target="slides/slide73.xml"/><Relationship Id="rId2" Type="http://schemas.openxmlformats.org/officeDocument/2006/relationships/slide" Target="slides/slide50.xml"/><Relationship Id="rId16" Type="http://schemas.openxmlformats.org/officeDocument/2006/relationships/slide" Target="slides/slide64.xml"/><Relationship Id="rId20" Type="http://schemas.openxmlformats.org/officeDocument/2006/relationships/slide" Target="slides/slide68.xml"/><Relationship Id="rId1" Type="http://schemas.openxmlformats.org/officeDocument/2006/relationships/slide" Target="slides/slide49.xml"/><Relationship Id="rId6" Type="http://schemas.openxmlformats.org/officeDocument/2006/relationships/slide" Target="slides/slide54.xml"/><Relationship Id="rId11" Type="http://schemas.openxmlformats.org/officeDocument/2006/relationships/slide" Target="slides/slide59.xml"/><Relationship Id="rId24" Type="http://schemas.openxmlformats.org/officeDocument/2006/relationships/slide" Target="slides/slide72.xml"/><Relationship Id="rId5" Type="http://schemas.openxmlformats.org/officeDocument/2006/relationships/slide" Target="slides/slide53.xml"/><Relationship Id="rId15" Type="http://schemas.openxmlformats.org/officeDocument/2006/relationships/slide" Target="slides/slide63.xml"/><Relationship Id="rId23" Type="http://schemas.openxmlformats.org/officeDocument/2006/relationships/slide" Target="slides/slide71.xml"/><Relationship Id="rId10" Type="http://schemas.openxmlformats.org/officeDocument/2006/relationships/slide" Target="slides/slide58.xml"/><Relationship Id="rId19" Type="http://schemas.openxmlformats.org/officeDocument/2006/relationships/slide" Target="slides/slide67.xml"/><Relationship Id="rId4" Type="http://schemas.openxmlformats.org/officeDocument/2006/relationships/slide" Target="slides/slide52.xml"/><Relationship Id="rId9" Type="http://schemas.openxmlformats.org/officeDocument/2006/relationships/slide" Target="slides/slide57.xml"/><Relationship Id="rId14" Type="http://schemas.openxmlformats.org/officeDocument/2006/relationships/slide" Target="slides/slide62.xml"/><Relationship Id="rId22"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2015/5/15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2015/5/15</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值中。</a:t>
            </a: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作为主键的键值</a:t>
            </a: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作为主键的值</a:t>
            </a: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216267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5" name="标题 1"/>
          <p:cNvSpPr>
            <a:spLocks noGrp="1"/>
          </p:cNvSpPr>
          <p:nvPr>
            <p:ph type="ctrTitle"/>
          </p:nvPr>
        </p:nvSpPr>
        <p:spPr>
          <a:xfrm>
            <a:off x="251520" y="2276872"/>
            <a:ext cx="8568952"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创建 </a:t>
            </a:r>
            <a:r>
              <a:rPr lang="en-US" altLang="zh-CN" sz="2400" b="1" dirty="0" smtClean="0">
                <a:solidFill>
                  <a:srgbClr val="FF0000"/>
                </a:solidFill>
                <a:latin typeface="Arial Unicode MS" pitchFamily="34" charset="-122"/>
                <a:ea typeface="Arial Unicode MS" pitchFamily="34" charset="-122"/>
                <a:cs typeface="Arial Unicode MS" pitchFamily="34" charset="-122"/>
              </a:rPr>
              <a:t>persistence.xml</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在</a:t>
            </a:r>
            <a:r>
              <a:rPr lang="zh-CN" altLang="en-US" sz="2400" b="1" dirty="0">
                <a:solidFill>
                  <a:srgbClr val="FF0000"/>
                </a:solidFill>
                <a:latin typeface="Arial Unicode MS" pitchFamily="34" charset="-122"/>
                <a:ea typeface="Arial Unicode MS" pitchFamily="34" charset="-122"/>
                <a:cs typeface="Arial Unicode MS" pitchFamily="34" charset="-122"/>
              </a:rPr>
              <a:t>这个文件中配置持久化</a:t>
            </a:r>
            <a:r>
              <a:rPr lang="zh-CN" altLang="en-US" sz="2400" b="1" dirty="0" smtClean="0">
                <a:solidFill>
                  <a:srgbClr val="FF0000"/>
                </a:solidFill>
                <a:latin typeface="Arial Unicode MS" pitchFamily="34" charset="-122"/>
                <a:ea typeface="Arial Unicode MS" pitchFamily="34" charset="-122"/>
                <a:cs typeface="Arial Unicode MS" pitchFamily="34" charset="-122"/>
              </a:rPr>
              <a:t>单元</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需要</a:t>
            </a:r>
            <a:r>
              <a:rPr lang="zh-CN" altLang="en-US" sz="2000" dirty="0">
                <a:latin typeface="Arial Unicode MS" pitchFamily="34" charset="-122"/>
                <a:ea typeface="Arial Unicode MS" pitchFamily="34" charset="-122"/>
                <a:cs typeface="Arial Unicode MS" pitchFamily="34" charset="-122"/>
              </a:rPr>
              <a:t>指定跟哪个数据库进行交互</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smtClean="0">
                <a:latin typeface="Arial Unicode MS" pitchFamily="34" charset="-122"/>
                <a:ea typeface="Arial Unicode MS" pitchFamily="34" charset="-122"/>
                <a:cs typeface="Arial Unicode MS" pitchFamily="34" charset="-122"/>
              </a:rPr>
              <a:t>需要指定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使用</a:t>
            </a:r>
            <a:r>
              <a:rPr lang="zh-CN" altLang="en-US" sz="2000" dirty="0">
                <a:latin typeface="Arial Unicode MS" pitchFamily="34" charset="-122"/>
                <a:ea typeface="Arial Unicode MS" pitchFamily="34" charset="-122"/>
                <a:cs typeface="Arial Unicode MS" pitchFamily="34" charset="-122"/>
              </a:rPr>
              <a:t>哪个持久化的</a:t>
            </a:r>
            <a:r>
              <a:rPr lang="zh-CN" altLang="en-US" sz="2000" dirty="0" smtClean="0">
                <a:latin typeface="Arial Unicode MS" pitchFamily="34" charset="-122"/>
                <a:ea typeface="Arial Unicode MS" pitchFamily="34" charset="-122"/>
                <a:cs typeface="Arial Unicode MS" pitchFamily="34" charset="-122"/>
              </a:rPr>
              <a:t>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smtClean="0">
                <a:solidFill>
                  <a:srgbClr val="FF0000"/>
                </a:solidFill>
                <a:latin typeface="Arial Unicode MS" pitchFamily="34" charset="-122"/>
                <a:ea typeface="Arial Unicode MS" pitchFamily="34" charset="-122"/>
                <a:cs typeface="Arial Unicode MS" pitchFamily="34" charset="-122"/>
              </a:rPr>
              <a:t>创</a:t>
            </a:r>
            <a:r>
              <a:rPr lang="zh-CN" altLang="en-US" sz="2400" b="1" dirty="0">
                <a:solidFill>
                  <a:srgbClr val="FF0000"/>
                </a:solidFill>
                <a:latin typeface="Arial Unicode MS" pitchFamily="34" charset="-122"/>
                <a:ea typeface="Arial Unicode MS" pitchFamily="34" charset="-122"/>
                <a:cs typeface="Arial Unicode MS" pitchFamily="34" charset="-122"/>
              </a:rPr>
              <a:t>建实体类</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annotation </a:t>
            </a:r>
            <a:r>
              <a:rPr lang="zh-CN" altLang="en-US" sz="2400" b="1" dirty="0" smtClean="0">
                <a:solidFill>
                  <a:srgbClr val="FF0000"/>
                </a:solidFill>
                <a:latin typeface="Arial Unicode MS" pitchFamily="34" charset="-122"/>
                <a:ea typeface="Arial Unicode MS" pitchFamily="34" charset="-122"/>
                <a:cs typeface="Arial Unicode MS" pitchFamily="34" charset="-122"/>
              </a:rPr>
              <a:t>来</a:t>
            </a:r>
            <a:r>
              <a:rPr lang="zh-CN" altLang="en-US" sz="2400" b="1" dirty="0">
                <a:solidFill>
                  <a:srgbClr val="FF0000"/>
                </a:solidFill>
                <a:latin typeface="Arial Unicode MS" pitchFamily="34" charset="-122"/>
                <a:ea typeface="Arial Unicode MS" pitchFamily="34" charset="-122"/>
                <a:cs typeface="Arial Unicode MS" pitchFamily="34" charset="-122"/>
              </a:rPr>
              <a:t>描述实体类跟数据库表之间</a:t>
            </a:r>
            <a:r>
              <a:rPr lang="zh-CN" altLang="en-US" sz="2400" b="1" dirty="0" smtClean="0">
                <a:solidFill>
                  <a:srgbClr val="FF0000"/>
                </a:solidFill>
                <a:latin typeface="Arial Unicode MS" pitchFamily="34" charset="-122"/>
                <a:ea typeface="Arial Unicode MS" pitchFamily="34" charset="-122"/>
                <a:cs typeface="Arial Unicode MS" pitchFamily="34" charset="-122"/>
              </a:rPr>
              <a:t>的映射</a:t>
            </a:r>
            <a:r>
              <a:rPr lang="zh-CN" altLang="en-US" sz="2400" b="1" dirty="0">
                <a:solidFill>
                  <a:srgbClr val="FF0000"/>
                </a:solidFill>
                <a:latin typeface="Arial Unicode MS" pitchFamily="34" charset="-122"/>
                <a:ea typeface="Arial Unicode MS" pitchFamily="34" charset="-122"/>
                <a:cs typeface="Arial Unicode MS" pitchFamily="34" charset="-122"/>
              </a:rPr>
              <a:t>关系</a:t>
            </a:r>
            <a:r>
              <a:rPr lang="en-US" altLang="zh-CN" sz="2400" dirty="0">
                <a:latin typeface="Arial Unicode MS" pitchFamily="34" charset="-122"/>
                <a:ea typeface="Arial Unicode MS" pitchFamily="34" charset="-122"/>
                <a:cs typeface="Arial Unicode MS" pitchFamily="34" charset="-122"/>
              </a:rPr>
              <a:t>.</a:t>
            </a:r>
          </a:p>
          <a:p>
            <a:r>
              <a:rPr lang="zh-CN" altLang="en-US" sz="24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JPA API </a:t>
            </a:r>
            <a:r>
              <a:rPr lang="zh-CN" altLang="en-US" sz="2400" b="1" dirty="0" smtClean="0">
                <a:solidFill>
                  <a:srgbClr val="FF0000"/>
                </a:solidFill>
                <a:latin typeface="Arial Unicode MS" pitchFamily="34" charset="-122"/>
                <a:ea typeface="Arial Unicode MS" pitchFamily="34" charset="-122"/>
                <a:cs typeface="Arial Unicode MS" pitchFamily="34" charset="-122"/>
              </a:rPr>
              <a:t>完成</a:t>
            </a:r>
            <a:r>
              <a:rPr lang="zh-CN" altLang="en-US" sz="2400" b="1" dirty="0">
                <a:solidFill>
                  <a:srgbClr val="FF0000"/>
                </a:solidFill>
                <a:latin typeface="Arial Unicode MS" pitchFamily="34" charset="-122"/>
                <a:ea typeface="Arial Unicode MS" pitchFamily="34" charset="-122"/>
                <a:cs typeface="Arial Unicode MS" pitchFamily="34" charset="-122"/>
              </a:rPr>
              <a:t>数据增加、删除、修改和查询操</a:t>
            </a:r>
            <a:r>
              <a:rPr lang="zh-CN" altLang="en-US" sz="2400" b="1" dirty="0" smtClean="0">
                <a:solidFill>
                  <a:srgbClr val="FF0000"/>
                </a:solidFill>
                <a:latin typeface="Arial Unicode MS" pitchFamily="34" charset="-122"/>
                <a:ea typeface="Arial Unicode MS" pitchFamily="34" charset="-122"/>
                <a:cs typeface="Arial Unicode MS" pitchFamily="34" charset="-122"/>
              </a:rPr>
              <a:t>作</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784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Eclipse </a:t>
            </a:r>
            <a:r>
              <a:rPr lang="zh-CN" altLang="en-US" dirty="0" smtClean="0">
                <a:latin typeface="Arial Unicode MS" pitchFamily="34" charset="-122"/>
                <a:ea typeface="Arial Unicode MS" pitchFamily="34" charset="-122"/>
                <a:cs typeface="Arial Unicode MS" pitchFamily="34" charset="-122"/>
              </a:rPr>
              <a:t>下创建 </a:t>
            </a:r>
            <a:r>
              <a:rPr lang="en-US" altLang="zh-CN" dirty="0" smtClean="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0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hibernate-release-4.2.4.Final\lib\required\*.jar</a:t>
            </a:r>
          </a:p>
          <a:p>
            <a:r>
              <a:rPr lang="en-US" altLang="zh-CN" sz="2400" dirty="0" smtClean="0">
                <a:latin typeface="Arial Unicode MS" pitchFamily="34" charset="-122"/>
                <a:ea typeface="Arial Unicode MS" pitchFamily="34" charset="-122"/>
                <a:cs typeface="Arial Unicode MS" pitchFamily="34" charset="-122"/>
              </a:rPr>
              <a:t>hibernate-release-4.2.4.Final\lib\</a:t>
            </a:r>
            <a:r>
              <a:rPr lang="en-US" altLang="zh-CN" sz="2400" dirty="0" err="1" smtClean="0">
                <a:latin typeface="Arial Unicode MS" pitchFamily="34" charset="-122"/>
                <a:ea typeface="Arial Unicode MS" pitchFamily="34" charset="-122"/>
                <a:cs typeface="Arial Unicode MS" pitchFamily="34" charset="-122"/>
              </a:rPr>
              <a:t>jpa</a:t>
            </a:r>
            <a:r>
              <a:rPr lang="en-US" altLang="zh-CN" sz="2400" dirty="0" smtClean="0">
                <a:latin typeface="Arial Unicode MS" pitchFamily="34" charset="-122"/>
                <a:ea typeface="Arial Unicode MS" pitchFamily="34" charset="-122"/>
                <a:cs typeface="Arial Unicode MS" pitchFamily="34" charset="-122"/>
              </a:rPr>
              <a:t>\*.jar</a:t>
            </a:r>
          </a:p>
          <a:p>
            <a:r>
              <a:rPr lang="zh-CN" altLang="en-US" sz="2400" dirty="0" smtClean="0">
                <a:latin typeface="Arial Unicode MS" pitchFamily="34" charset="-122"/>
                <a:ea typeface="Arial Unicode MS" pitchFamily="34" charset="-122"/>
                <a:cs typeface="Arial Unicode MS" pitchFamily="34" charset="-122"/>
              </a:rPr>
              <a:t>数据库驱动的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a:t>
            </a:r>
            <a:endParaRPr lang="zh-CN" altLang="en-US"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21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规范</a:t>
            </a:r>
            <a:r>
              <a:rPr lang="zh-CN" altLang="en-US" sz="2400" dirty="0">
                <a:latin typeface="Arial Unicode MS" pitchFamily="34" charset="-122"/>
                <a:ea typeface="Arial Unicode MS" pitchFamily="34" charset="-122"/>
                <a:cs typeface="Arial Unicode MS" pitchFamily="34" charset="-122"/>
              </a:rPr>
              <a:t>要求在类路径</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META-INF </a:t>
            </a:r>
            <a:r>
              <a:rPr lang="zh-CN" altLang="en-US" sz="2400" dirty="0" smtClean="0">
                <a:latin typeface="Arial Unicode MS" pitchFamily="34" charset="-122"/>
                <a:ea typeface="Arial Unicode MS" pitchFamily="34" charset="-122"/>
                <a:cs typeface="Arial Unicode MS" pitchFamily="34" charset="-122"/>
              </a:rPr>
              <a:t>目录</a:t>
            </a:r>
            <a:r>
              <a:rPr lang="zh-CN" altLang="en-US" sz="2400" dirty="0">
                <a:latin typeface="Arial Unicode MS" pitchFamily="34" charset="-122"/>
                <a:ea typeface="Arial Unicode MS" pitchFamily="34" charset="-122"/>
                <a:cs typeface="Arial Unicode MS" pitchFamily="34" charset="-122"/>
              </a:rPr>
              <a:t>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p>
        </p:txBody>
      </p:sp>
    </p:spTree>
    <p:extLst>
      <p:ext uri="{BB962C8B-B14F-4D97-AF65-F5344CB8AC3E}">
        <p14:creationId xmlns:p14="http://schemas.microsoft.com/office/powerpoint/2010/main" val="3470069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name </a:t>
            </a:r>
            <a:r>
              <a:rPr lang="zh-CN" altLang="en-US" sz="1600" dirty="0" smtClean="0">
                <a:latin typeface="Arial Unicode MS" pitchFamily="34" charset="-122"/>
                <a:ea typeface="Arial Unicode MS" pitchFamily="34" charset="-122"/>
                <a:cs typeface="Arial Unicode MS" pitchFamily="34" charset="-122"/>
              </a:rPr>
              <a:t>属性用于</a:t>
            </a:r>
            <a:r>
              <a:rPr lang="zh-CN" altLang="en-US" sz="1600" dirty="0">
                <a:latin typeface="Arial Unicode MS" pitchFamily="34" charset="-122"/>
                <a:ea typeface="Arial Unicode MS" pitchFamily="34" charset="-122"/>
                <a:cs typeface="Arial Unicode MS" pitchFamily="34" charset="-122"/>
              </a:rPr>
              <a:t>定义持久化单元的</a:t>
            </a:r>
            <a:r>
              <a:rPr lang="zh-CN" altLang="en-US" sz="1600" dirty="0" smtClean="0">
                <a:latin typeface="Arial Unicode MS" pitchFamily="34" charset="-122"/>
                <a:ea typeface="Arial Unicode MS" pitchFamily="34" charset="-122"/>
                <a:cs typeface="Arial Unicode MS" pitchFamily="34" charset="-122"/>
              </a:rPr>
              <a:t>名字</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必选</a:t>
            </a:r>
            <a:endParaRPr lang="zh-CN" altLang="en-US" sz="1600"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transaction-type</a:t>
            </a:r>
            <a:r>
              <a:rPr lang="zh-CN" altLang="en-US" sz="1600" dirty="0" smtClean="0">
                <a:latin typeface="Arial Unicode MS" pitchFamily="34" charset="-122"/>
                <a:ea typeface="Arial Unicode MS" pitchFamily="34" charset="-122"/>
                <a:cs typeface="Arial Unicode MS" pitchFamily="34" charset="-122"/>
              </a:rPr>
              <a:t>：指定 </a:t>
            </a:r>
            <a:r>
              <a:rPr lang="en-US" altLang="zh-CN" sz="1600" dirty="0" smtClean="0">
                <a:latin typeface="Arial Unicode MS" pitchFamily="34" charset="-122"/>
                <a:ea typeface="Arial Unicode MS" pitchFamily="34" charset="-122"/>
                <a:cs typeface="Arial Unicode MS" pitchFamily="34" charset="-122"/>
              </a:rPr>
              <a:t>JPA  </a:t>
            </a:r>
            <a:r>
              <a:rPr lang="zh-CN" altLang="en-US" sz="1600" dirty="0" smtClean="0">
                <a:latin typeface="Arial Unicode MS" pitchFamily="34" charset="-122"/>
                <a:ea typeface="Arial Unicode MS" pitchFamily="34" charset="-122"/>
                <a:cs typeface="Arial Unicode MS" pitchFamily="34" charset="-122"/>
              </a:rPr>
              <a:t>的事务处理策略。</a:t>
            </a:r>
            <a:r>
              <a:rPr lang="en-US" altLang="zh-CN" sz="1600" dirty="0" smtClean="0">
                <a:latin typeface="Arial Unicode MS" pitchFamily="34" charset="-122"/>
                <a:ea typeface="Arial Unicode MS" pitchFamily="34" charset="-122"/>
                <a:cs typeface="Arial Unicode MS" pitchFamily="34" charset="-122"/>
              </a:rPr>
              <a:t>RESOURCE_LOCAL</a:t>
            </a:r>
            <a:r>
              <a:rPr lang="zh-CN" altLang="en-US" sz="1600" dirty="0" smtClean="0">
                <a:latin typeface="Arial Unicode MS" pitchFamily="34" charset="-122"/>
                <a:ea typeface="Arial Unicode MS" pitchFamily="34" charset="-122"/>
                <a:cs typeface="Arial Unicode MS" pitchFamily="34" charset="-122"/>
              </a:rPr>
              <a:t>：默认值，数据库</a:t>
            </a:r>
            <a:r>
              <a:rPr lang="zh-CN" altLang="en-US" sz="1600" dirty="0">
                <a:latin typeface="Arial Unicode MS" pitchFamily="34" charset="-122"/>
                <a:ea typeface="Arial Unicode MS" pitchFamily="34" charset="-122"/>
                <a:cs typeface="Arial Unicode MS" pitchFamily="34" charset="-122"/>
              </a:rPr>
              <a:t>级别的事务</a:t>
            </a:r>
            <a:r>
              <a:rPr lang="zh-CN" altLang="en-US" sz="1600" dirty="0" smtClean="0">
                <a:latin typeface="Arial Unicode MS" pitchFamily="34" charset="-122"/>
                <a:ea typeface="Arial Unicode MS" pitchFamily="34" charset="-122"/>
                <a:cs typeface="Arial Unicode MS" pitchFamily="34" charset="-122"/>
              </a:rPr>
              <a:t>，只能</a:t>
            </a:r>
            <a:r>
              <a:rPr lang="zh-CN" altLang="en-US" sz="1600" dirty="0">
                <a:latin typeface="Arial Unicode MS" pitchFamily="34" charset="-122"/>
                <a:ea typeface="Arial Unicode MS" pitchFamily="34" charset="-122"/>
                <a:cs typeface="Arial Unicode MS" pitchFamily="34" charset="-122"/>
              </a:rPr>
              <a:t>针对一种数据库，不支持</a:t>
            </a:r>
            <a:r>
              <a:rPr lang="zh-CN" altLang="en-US" sz="1600" dirty="0" smtClean="0">
                <a:latin typeface="Arial Unicode MS" pitchFamily="34" charset="-122"/>
                <a:ea typeface="Arial Unicode MS" pitchFamily="34" charset="-122"/>
                <a:cs typeface="Arial Unicode MS" pitchFamily="34" charset="-122"/>
              </a:rPr>
              <a:t>分布式事务。</a:t>
            </a:r>
            <a:endParaRPr lang="zh-CN" altLang="en-US" sz="1600" dirty="0">
              <a:latin typeface="Arial Unicode MS" pitchFamily="34" charset="-122"/>
              <a:ea typeface="Arial Unicode MS" pitchFamily="34" charset="-122"/>
              <a:cs typeface="Arial Unicode MS" pitchFamily="34" charset="-122"/>
            </a:endParaRPr>
          </a:p>
          <a:p>
            <a:r>
              <a:rPr lang="zh-CN" altLang="en-US" sz="1600" dirty="0">
                <a:latin typeface="Arial Unicode MS" pitchFamily="34" charset="-122"/>
                <a:ea typeface="Arial Unicode MS" pitchFamily="34" charset="-122"/>
                <a:cs typeface="Arial Unicode MS" pitchFamily="34" charset="-122"/>
              </a:rPr>
              <a:t>如果需要支持分布式事务</a:t>
            </a:r>
            <a:r>
              <a:rPr lang="zh-CN" altLang="en-US" sz="1600" dirty="0" smtClean="0">
                <a:latin typeface="Arial Unicode MS" pitchFamily="34" charset="-122"/>
                <a:ea typeface="Arial Unicode MS" pitchFamily="34" charset="-122"/>
                <a:cs typeface="Arial Unicode MS" pitchFamily="34" charset="-122"/>
              </a:rPr>
              <a:t>，使用</a:t>
            </a:r>
            <a:r>
              <a:rPr lang="en-US" altLang="zh-CN" sz="1600" dirty="0" smtClean="0">
                <a:latin typeface="Arial Unicode MS" pitchFamily="34" charset="-122"/>
                <a:ea typeface="Arial Unicode MS" pitchFamily="34" charset="-122"/>
                <a:cs typeface="Arial Unicode MS" pitchFamily="34" charset="-122"/>
              </a:rPr>
              <a:t>JTA</a:t>
            </a:r>
            <a:r>
              <a:rPr lang="zh-CN" altLang="en-US" sz="1600" dirty="0" smtClean="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transaction-type</a:t>
            </a:r>
            <a:r>
              <a:rPr lang="en-US" altLang="zh-CN" sz="1600" dirty="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JTA“</a:t>
            </a: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smtClean="0">
                <a:latin typeface="Arial Unicode MS" pitchFamily="34" charset="-122"/>
                <a:ea typeface="Arial Unicode MS" pitchFamily="34" charset="-122"/>
                <a:cs typeface="Arial Unicode MS" pitchFamily="34" charset="-122"/>
              </a:rPr>
              <a:t>框架的 </a:t>
            </a:r>
            <a:r>
              <a:rPr lang="en-US" altLang="zh-CN" sz="1600" dirty="0" err="1" smtClean="0">
                <a:latin typeface="Arial Unicode MS" pitchFamily="34" charset="-122"/>
                <a:ea typeface="Arial Unicode MS" pitchFamily="34" charset="-122"/>
                <a:cs typeface="Arial Unicode MS" pitchFamily="34" charset="-122"/>
              </a:rPr>
              <a:t>javax.persistence.spi.PersistenceProvider</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接口</a:t>
            </a:r>
            <a:r>
              <a:rPr lang="zh-CN" altLang="en-US" sz="1600" dirty="0">
                <a:latin typeface="Arial Unicode MS" pitchFamily="34" charset="-122"/>
                <a:ea typeface="Arial Unicode MS" pitchFamily="34" charset="-122"/>
                <a:cs typeface="Arial Unicode MS" pitchFamily="34" charset="-122"/>
              </a:rPr>
              <a:t>的实现</a:t>
            </a:r>
            <a:r>
              <a:rPr lang="zh-CN" altLang="en-US" sz="1600" dirty="0" smtClean="0">
                <a:latin typeface="Arial Unicode MS" pitchFamily="34" charset="-122"/>
                <a:ea typeface="Arial Unicode MS" pitchFamily="34" charset="-122"/>
                <a:cs typeface="Arial Unicode MS" pitchFamily="34" charset="-122"/>
              </a:rPr>
              <a:t>类。若项目中只有一个实现可省略</a:t>
            </a:r>
            <a:endParaRPr lang="zh-CN" altLang="en-US" sz="1600" dirty="0">
              <a:latin typeface="Arial Unicode MS" pitchFamily="34" charset="-122"/>
              <a:ea typeface="Arial Unicode MS" pitchFamily="34" charset="-122"/>
              <a:cs typeface="Arial Unicode MS" pitchFamily="34" charset="-122"/>
            </a:endParaRP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ORM </a:t>
            </a:r>
            <a:r>
              <a:rPr lang="zh-CN" altLang="en-US" sz="1600" dirty="0" smtClean="0">
                <a:latin typeface="Arial Unicode MS" pitchFamily="34" charset="-122"/>
                <a:ea typeface="Arial Unicode MS" pitchFamily="34" charset="-122"/>
                <a:cs typeface="Arial Unicode MS" pitchFamily="34" charset="-122"/>
              </a:rPr>
              <a:t>框架的</a:t>
            </a:r>
            <a:r>
              <a:rPr lang="zh-CN" altLang="en-US" sz="1600" dirty="0">
                <a:latin typeface="Arial Unicode MS" pitchFamily="34" charset="-122"/>
                <a:ea typeface="Arial Unicode MS" pitchFamily="34" charset="-122"/>
                <a:cs typeface="Arial Unicode MS" pitchFamily="34" charset="-122"/>
              </a:rPr>
              <a:t>基本信息</a:t>
            </a:r>
          </a:p>
        </p:txBody>
      </p:sp>
    </p:spTree>
    <p:extLst>
      <p:ext uri="{BB962C8B-B14F-4D97-AF65-F5344CB8AC3E}">
        <p14:creationId xmlns:p14="http://schemas.microsoft.com/office/powerpoint/2010/main" val="236197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执行持久化操作</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40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基本注解</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a:spLocks/>
          </p:cNvSpPr>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smtClean="0"/>
              <a:t>@</a:t>
            </a:r>
            <a:r>
              <a:rPr lang="en-US" altLang="zh-CN" sz="1800" dirty="0" err="1" smtClean="0"/>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extLst>
      <p:ext uri="{BB962C8B-B14F-4D97-AF65-F5344CB8AC3E}">
        <p14:creationId xmlns:p14="http://schemas.microsoft.com/office/powerpoint/2010/main" val="2286789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Entity </a:t>
            </a:r>
            <a:r>
              <a:rPr lang="zh-CN" altLang="en-US" sz="2800" dirty="0" smtClean="0">
                <a:latin typeface="Arial Unicode MS" pitchFamily="34" charset="-122"/>
                <a:ea typeface="Arial Unicode MS" pitchFamily="34" charset="-122"/>
                <a:cs typeface="Arial Unicode MS" pitchFamily="34" charset="-122"/>
              </a:rPr>
              <a:t>标注</a:t>
            </a:r>
            <a:r>
              <a:rPr lang="zh-CN" altLang="en-US" sz="2800" dirty="0">
                <a:latin typeface="Arial Unicode MS" pitchFamily="34" charset="-122"/>
                <a:ea typeface="Arial Unicode MS" pitchFamily="34" charset="-122"/>
                <a:cs typeface="Arial Unicode MS" pitchFamily="34" charset="-122"/>
              </a:rPr>
              <a:t>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smtClean="0">
                <a:solidFill>
                  <a:srgbClr val="0000FF"/>
                </a:solidFill>
                <a:latin typeface="Arial Unicode MS" pitchFamily="34" charset="-122"/>
                <a:ea typeface="Arial Unicode MS" pitchFamily="34" charset="-122"/>
                <a:cs typeface="Arial Unicode MS" pitchFamily="34" charset="-122"/>
              </a:rPr>
              <a:t>Java </a:t>
            </a:r>
            <a:r>
              <a:rPr lang="zh-CN" altLang="en-US" sz="2800" b="1" dirty="0" smtClean="0">
                <a:solidFill>
                  <a:srgbClr val="0000FF"/>
                </a:solidFill>
                <a:latin typeface="Arial Unicode MS" pitchFamily="34" charset="-122"/>
                <a:ea typeface="Arial Unicode MS" pitchFamily="34" charset="-122"/>
                <a:cs typeface="Arial Unicode MS" pitchFamily="34" charset="-122"/>
              </a:rPr>
              <a:t>类</a:t>
            </a:r>
            <a:r>
              <a:rPr lang="zh-CN" altLang="en-US" sz="2800" b="1" dirty="0">
                <a:solidFill>
                  <a:srgbClr val="0000FF"/>
                </a:solidFill>
                <a:latin typeface="Arial Unicode MS" pitchFamily="34" charset="-122"/>
                <a:ea typeface="Arial Unicode MS" pitchFamily="34" charset="-122"/>
                <a:cs typeface="Arial Unicode MS" pitchFamily="34" charset="-122"/>
              </a:rPr>
              <a:t>为实体类</a:t>
            </a:r>
            <a:r>
              <a:rPr lang="zh-CN" altLang="en-US" sz="2800" dirty="0">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如声</a:t>
            </a:r>
            <a:r>
              <a:rPr lang="zh-CN" altLang="en-US" sz="2800" dirty="0">
                <a:latin typeface="Arial Unicode MS" pitchFamily="34" charset="-122"/>
                <a:ea typeface="Arial Unicode MS" pitchFamily="34" charset="-122"/>
                <a:cs typeface="Arial Unicode MS" pitchFamily="34" charset="-122"/>
              </a:rPr>
              <a:t>明一个实体</a:t>
            </a:r>
            <a:r>
              <a:rPr lang="zh-CN" altLang="en-US" sz="2800" dirty="0" smtClean="0">
                <a:latin typeface="Arial Unicode MS" pitchFamily="34" charset="-122"/>
                <a:ea typeface="Arial Unicode MS" pitchFamily="34" charset="-122"/>
                <a:cs typeface="Arial Unicode MS" pitchFamily="34" charset="-122"/>
              </a:rPr>
              <a:t>类 </a:t>
            </a:r>
            <a:r>
              <a:rPr lang="en-US" altLang="zh-CN" sz="2800" dirty="0" smtClean="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a:t>
            </a:r>
            <a:r>
              <a:rPr lang="zh-CN" altLang="en-US" sz="2800" dirty="0" smtClean="0">
                <a:latin typeface="Arial Unicode MS" pitchFamily="34" charset="-122"/>
                <a:ea typeface="Arial Unicode MS" pitchFamily="34" charset="-122"/>
                <a:cs typeface="Arial Unicode MS" pitchFamily="34" charset="-122"/>
              </a:rPr>
              <a:t>的 </a:t>
            </a:r>
            <a:r>
              <a:rPr lang="en-US" altLang="zh-CN" sz="2800" dirty="0" smtClean="0">
                <a:latin typeface="Arial Unicode MS" pitchFamily="34" charset="-122"/>
                <a:ea typeface="Arial Unicode MS" pitchFamily="34" charset="-122"/>
                <a:cs typeface="Arial Unicode MS" pitchFamily="34" charset="-122"/>
              </a:rPr>
              <a:t>customer </a:t>
            </a:r>
            <a:r>
              <a:rPr lang="zh-CN" altLang="en-US" sz="2800" dirty="0" smtClean="0">
                <a:latin typeface="Arial Unicode MS" pitchFamily="34" charset="-122"/>
                <a:ea typeface="Arial Unicode MS" pitchFamily="34" charset="-122"/>
                <a:cs typeface="Arial Unicode MS" pitchFamily="34" charset="-122"/>
              </a:rPr>
              <a:t>表</a:t>
            </a:r>
            <a:r>
              <a:rPr lang="zh-CN" altLang="en-US" sz="2800" dirty="0">
                <a:latin typeface="Arial Unicode MS" pitchFamily="34" charset="-122"/>
                <a:ea typeface="Arial Unicode MS" pitchFamily="34" charset="-122"/>
                <a:cs typeface="Arial Unicode MS" pitchFamily="34" charset="-122"/>
              </a:rPr>
              <a:t>上</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85598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b="1" dirty="0" smtClean="0">
                <a:solidFill>
                  <a:srgbClr val="FF0000"/>
                </a:solidFill>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说明，该标注</a:t>
            </a:r>
            <a:r>
              <a:rPr lang="zh-CN" altLang="en-US" sz="2200" b="1" dirty="0" smtClean="0">
                <a:solidFill>
                  <a:srgbClr val="FF0000"/>
                </a:solidFill>
                <a:latin typeface="Arial Unicode MS" pitchFamily="34" charset="-122"/>
                <a:ea typeface="Arial Unicode MS" pitchFamily="34" charset="-122"/>
                <a:cs typeface="Arial Unicode MS" pitchFamily="34" charset="-122"/>
              </a:rPr>
              <a:t>与 </a:t>
            </a:r>
            <a:r>
              <a:rPr lang="en-US" altLang="zh-CN" sz="2200" b="1" dirty="0" smtClean="0">
                <a:solidFill>
                  <a:srgbClr val="FF0000"/>
                </a:solidFill>
                <a:latin typeface="Arial Unicode MS" pitchFamily="34" charset="-122"/>
                <a:ea typeface="Arial Unicode MS" pitchFamily="34" charset="-122"/>
                <a:cs typeface="Arial Unicode MS" pitchFamily="34" charset="-122"/>
              </a:rPr>
              <a:t>@Entity </a:t>
            </a:r>
            <a:r>
              <a:rPr lang="zh-CN" altLang="en-US" sz="2200" b="1" dirty="0" smtClean="0">
                <a:solidFill>
                  <a:srgbClr val="FF0000"/>
                </a:solidFill>
                <a:latin typeface="Arial Unicode MS" pitchFamily="34" charset="-122"/>
                <a:ea typeface="Arial Unicode MS" pitchFamily="34" charset="-122"/>
                <a:cs typeface="Arial Unicode MS" pitchFamily="34" charset="-122"/>
              </a:rPr>
              <a:t>标注</a:t>
            </a:r>
            <a:r>
              <a:rPr lang="zh-CN" altLang="en-US" sz="2200" b="1" dirty="0">
                <a:solidFill>
                  <a:srgbClr val="FF0000"/>
                </a:solidFill>
                <a:latin typeface="Arial Unicode MS" pitchFamily="34" charset="-122"/>
                <a:ea typeface="Arial Unicode MS" pitchFamily="34" charset="-122"/>
                <a:cs typeface="Arial Unicode MS" pitchFamily="34" charset="-122"/>
              </a:rPr>
              <a:t>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的常用选项</a:t>
            </a:r>
            <a:r>
              <a:rPr lang="zh-CN" altLang="en-US" sz="2200" dirty="0" smtClean="0">
                <a:latin typeface="Arial Unicode MS" pitchFamily="34" charset="-122"/>
                <a:ea typeface="Arial Unicode MS" pitchFamily="34" charset="-122"/>
                <a:cs typeface="Arial Unicode MS" pitchFamily="34" charset="-122"/>
              </a:rPr>
              <a:t>是 </a:t>
            </a:r>
            <a:r>
              <a:rPr lang="en-US" altLang="zh-CN" sz="2200" b="1" dirty="0" smtClean="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a:t>
            </a:r>
            <a:r>
              <a:rPr lang="zh-CN" altLang="en-US" sz="2200" dirty="0" smtClean="0">
                <a:latin typeface="Arial Unicode MS" pitchFamily="34" charset="-122"/>
                <a:ea typeface="Arial Unicode MS" pitchFamily="34" charset="-122"/>
                <a:cs typeface="Arial Unicode MS" pitchFamily="34" charset="-122"/>
              </a:rPr>
              <a:t>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a:t>
            </a:r>
            <a:r>
              <a:rPr lang="zh-CN" altLang="en-US" sz="2200" dirty="0" smtClean="0">
                <a:latin typeface="Arial Unicode MS" pitchFamily="34" charset="-122"/>
                <a:ea typeface="Arial Unicode MS" pitchFamily="34" charset="-122"/>
                <a:cs typeface="Arial Unicode MS" pitchFamily="34" charset="-122"/>
              </a:rPr>
              <a:t>选项 </a:t>
            </a:r>
            <a:r>
              <a:rPr lang="en-US" altLang="zh-CN" sz="2200" dirty="0" smtClean="0">
                <a:latin typeface="Arial Unicode MS" pitchFamily="34" charset="-122"/>
                <a:ea typeface="Arial Unicode MS" pitchFamily="34" charset="-122"/>
                <a:cs typeface="Arial Unicode MS" pitchFamily="34" charset="-122"/>
              </a:rPr>
              <a:t>catalog </a:t>
            </a:r>
            <a:r>
              <a:rPr lang="zh-CN" altLang="en-US" sz="2200" dirty="0" smtClean="0">
                <a:latin typeface="Arial Unicode MS" pitchFamily="34" charset="-122"/>
                <a:ea typeface="Arial Unicode MS" pitchFamily="34" charset="-122"/>
                <a:cs typeface="Arial Unicode MS" pitchFamily="34" charset="-122"/>
              </a:rPr>
              <a:t>和 </a:t>
            </a:r>
            <a:r>
              <a:rPr lang="en-US" altLang="zh-CN" sz="2200" dirty="0" smtClean="0">
                <a:latin typeface="Arial Unicode MS" pitchFamily="34" charset="-122"/>
                <a:ea typeface="Arial Unicode MS" pitchFamily="34" charset="-122"/>
                <a:cs typeface="Arial Unicode MS" pitchFamily="34" charset="-122"/>
              </a:rPr>
              <a:t>schema </a:t>
            </a:r>
            <a:r>
              <a:rPr lang="zh-CN" altLang="en-US" sz="2200" dirty="0" smtClean="0">
                <a:latin typeface="Arial Unicode MS" pitchFamily="34" charset="-122"/>
                <a:ea typeface="Arial Unicode MS" pitchFamily="34" charset="-122"/>
                <a:cs typeface="Arial Unicode MS" pitchFamily="34" charset="-122"/>
              </a:rPr>
              <a:t>用于</a:t>
            </a:r>
            <a:r>
              <a:rPr lang="zh-CN" altLang="en-US" sz="2200" dirty="0">
                <a:latin typeface="Arial Unicode MS" pitchFamily="34" charset="-122"/>
                <a:ea typeface="Arial Unicode MS" pitchFamily="34" charset="-122"/>
                <a:cs typeface="Arial Unicode MS" pitchFamily="34" charset="-122"/>
              </a:rPr>
              <a:t>设置表所属的数据库目录或模式，通常为数据库名。</a:t>
            </a:r>
            <a:r>
              <a:rPr lang="en-US" altLang="zh-CN" sz="2200" dirty="0" err="1" smtClean="0">
                <a:latin typeface="Arial Unicode MS" pitchFamily="34" charset="-122"/>
                <a:ea typeface="Arial Unicode MS" pitchFamily="34" charset="-122"/>
                <a:cs typeface="Arial Unicode MS" pitchFamily="34" charset="-122"/>
              </a:rPr>
              <a:t>uniqueConstraints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选</a:t>
            </a:r>
            <a:r>
              <a:rPr lang="zh-CN" altLang="en-US" sz="2200" dirty="0">
                <a:latin typeface="Arial Unicode MS" pitchFamily="34" charset="-122"/>
                <a:ea typeface="Arial Unicode MS" pitchFamily="34" charset="-122"/>
                <a:cs typeface="Arial Unicode MS" pitchFamily="34" charset="-122"/>
              </a:rPr>
              <a:t>项用于设置约束条件，通常不</a:t>
            </a:r>
            <a:r>
              <a:rPr lang="zh-CN" altLang="en-US" sz="2200" dirty="0" smtClean="0">
                <a:latin typeface="Arial Unicode MS" pitchFamily="34" charset="-122"/>
                <a:ea typeface="Arial Unicode MS" pitchFamily="34" charset="-122"/>
                <a:cs typeface="Arial Unicode MS" pitchFamily="34" charset="-122"/>
              </a:rPr>
              <a:t>须设置。</a:t>
            </a:r>
            <a:endParaRPr lang="zh-CN" altLang="en-US" sz="22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93" y="4653136"/>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966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dirty="0">
                <a:latin typeface="Arial Unicode MS" pitchFamily="34" charset="-122"/>
                <a:ea typeface="Arial Unicode MS" pitchFamily="34" charset="-122"/>
                <a:cs typeface="Arial Unicode MS" pitchFamily="34" charset="-122"/>
              </a:rPr>
              <a:t>@</a:t>
            </a:r>
            <a:r>
              <a:rPr lang="nb-NO" altLang="zh-CN" sz="2800" dirty="0" smtClean="0">
                <a:latin typeface="Arial Unicode MS" pitchFamily="34" charset="-122"/>
                <a:ea typeface="Arial Unicode MS" pitchFamily="34" charset="-122"/>
                <a:cs typeface="Arial Unicode MS" pitchFamily="34" charset="-122"/>
              </a:rPr>
              <a:t>Id </a:t>
            </a:r>
            <a:r>
              <a:rPr lang="zh-CN" altLang="nb-NO" sz="2800" dirty="0" smtClean="0">
                <a:latin typeface="Arial Unicode MS" pitchFamily="34" charset="-122"/>
                <a:ea typeface="Arial Unicode MS" pitchFamily="34" charset="-122"/>
                <a:cs typeface="Arial Unicode MS" pitchFamily="34" charset="-122"/>
              </a:rPr>
              <a:t>标注</a:t>
            </a:r>
            <a:r>
              <a:rPr lang="zh-CN" altLang="nb-NO" sz="2800" dirty="0">
                <a:latin typeface="Arial Unicode MS" pitchFamily="34" charset="-122"/>
                <a:ea typeface="Arial Unicode MS" pitchFamily="34" charset="-122"/>
                <a:cs typeface="Arial Unicode MS" pitchFamily="34" charset="-122"/>
              </a:rPr>
              <a:t>用于声明一个实体类的属性映射为数据库的</a:t>
            </a:r>
            <a:r>
              <a:rPr lang="zh-CN" altLang="nb-NO" sz="2800" b="1" dirty="0">
                <a:solidFill>
                  <a:srgbClr val="FF0000"/>
                </a:solidFill>
                <a:latin typeface="Arial Unicode MS" pitchFamily="34" charset="-122"/>
                <a:ea typeface="Arial Unicode MS" pitchFamily="34" charset="-122"/>
                <a:cs typeface="Arial Unicode MS" pitchFamily="34" charset="-122"/>
              </a:rPr>
              <a:t>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。该属性通常置于属性声明语句之前，可与声明语句同行，也可写在单独行上</a:t>
            </a:r>
            <a:r>
              <a:rPr lang="zh-CN" altLang="nb-NO"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r>
              <a:rPr lang="nb-NO" altLang="zh-CN" sz="2800" dirty="0" smtClean="0">
                <a:latin typeface="Arial Unicode MS" pitchFamily="34" charset="-122"/>
                <a:ea typeface="Arial Unicode MS" pitchFamily="34" charset="-122"/>
                <a:cs typeface="Arial Unicode MS" pitchFamily="34" charset="-122"/>
              </a:rPr>
              <a:t>@</a:t>
            </a:r>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30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p>
        </p:txBody>
      </p:sp>
    </p:spTree>
    <p:extLst>
      <p:ext uri="{BB962C8B-B14F-4D97-AF65-F5344CB8AC3E}">
        <p14:creationId xmlns:p14="http://schemas.microsoft.com/office/powerpoint/2010/main" val="2694043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smtClean="0">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a:solidFill>
                  <a:srgbClr val="FF0000"/>
                </a:solidFill>
                <a:latin typeface="Arial Unicode MS" pitchFamily="34" charset="-122"/>
                <a:ea typeface="Arial Unicode MS" pitchFamily="34" charset="-122"/>
                <a:cs typeface="Arial Unicode MS" pitchFamily="34" charset="-122"/>
              </a:rPr>
              <a:t> </a:t>
            </a:r>
            <a:r>
              <a:rPr lang="zh-CN" altLang="en-US" sz="2200" b="1" dirty="0" smtClean="0">
                <a:solidFill>
                  <a:srgbClr val="FF0000"/>
                </a:solidFill>
                <a:latin typeface="Arial Unicode MS" pitchFamily="34" charset="-122"/>
                <a:ea typeface="Arial Unicode MS" pitchFamily="34" charset="-122"/>
                <a:cs typeface="Arial Unicode MS" pitchFamily="34" charset="-122"/>
              </a:rPr>
              <a:t> 用于标注主</a:t>
            </a:r>
            <a:r>
              <a:rPr lang="zh-CN" altLang="en-US" sz="2200" b="1" dirty="0">
                <a:solidFill>
                  <a:srgbClr val="FF0000"/>
                </a:solidFill>
                <a:latin typeface="Arial Unicode MS" pitchFamily="34" charset="-122"/>
                <a:ea typeface="Arial Unicode MS" pitchFamily="34" charset="-122"/>
                <a:cs typeface="Arial Unicode MS" pitchFamily="34" charset="-122"/>
              </a:rPr>
              <a:t>键</a:t>
            </a:r>
            <a:r>
              <a:rPr lang="zh-CN" altLang="en-US" sz="2200" b="1" dirty="0" smtClean="0">
                <a:solidFill>
                  <a:srgbClr val="FF0000"/>
                </a:solidFill>
                <a:latin typeface="Arial Unicode MS" pitchFamily="34" charset="-122"/>
                <a:ea typeface="Arial Unicode MS" pitchFamily="34" charset="-122"/>
                <a:cs typeface="Arial Unicode MS" pitchFamily="34" charset="-122"/>
              </a:rPr>
              <a:t>的</a:t>
            </a:r>
            <a:r>
              <a:rPr lang="zh-CN" altLang="en-US" sz="2200" b="1" dirty="0">
                <a:solidFill>
                  <a:srgbClr val="FF0000"/>
                </a:solidFill>
                <a:latin typeface="Arial Unicode MS" pitchFamily="34" charset="-122"/>
                <a:ea typeface="Arial Unicode MS" pitchFamily="34" charset="-122"/>
                <a:cs typeface="Arial Unicode MS" pitchFamily="34" charset="-122"/>
              </a:rPr>
              <a:t>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a:latin typeface="Arial Unicode MS" pitchFamily="34" charset="-122"/>
                <a:ea typeface="Arial Unicode MS" pitchFamily="34" charset="-122"/>
                <a:cs typeface="Arial Unicode MS" pitchFamily="34" charset="-122"/>
              </a:rPr>
              <a:t>，</a:t>
            </a:r>
            <a:r>
              <a:rPr lang="zh-CN" altLang="en-US" sz="2200" b="1" dirty="0" smtClean="0">
                <a:solidFill>
                  <a:srgbClr val="FF0000"/>
                </a:solidFill>
                <a:latin typeface="Arial Unicode MS" pitchFamily="34" charset="-122"/>
                <a:ea typeface="Arial Unicode MS" pitchFamily="34" charset="-122"/>
                <a:cs typeface="Arial Unicode MS" pitchFamily="34" charset="-122"/>
              </a:rPr>
              <a:t>通过 </a:t>
            </a:r>
            <a:r>
              <a:rPr lang="en-US" altLang="zh-CN" sz="2200" b="1" dirty="0" smtClean="0">
                <a:solidFill>
                  <a:srgbClr val="FF0000"/>
                </a:solidFill>
                <a:latin typeface="Arial Unicode MS" pitchFamily="34" charset="-122"/>
                <a:ea typeface="Arial Unicode MS" pitchFamily="34" charset="-122"/>
                <a:cs typeface="Arial Unicode MS" pitchFamily="34" charset="-122"/>
              </a:rPr>
              <a:t>strategy </a:t>
            </a:r>
            <a:r>
              <a:rPr lang="zh-CN" altLang="en-US" sz="2200" b="1" dirty="0" smtClean="0">
                <a:solidFill>
                  <a:srgbClr val="FF0000"/>
                </a:solidFill>
                <a:latin typeface="Arial Unicode MS" pitchFamily="34" charset="-122"/>
                <a:ea typeface="Arial Unicode MS" pitchFamily="34" charset="-122"/>
                <a:cs typeface="Arial Unicode MS" pitchFamily="34" charset="-122"/>
              </a:rPr>
              <a:t>属性</a:t>
            </a:r>
            <a:r>
              <a:rPr lang="zh-CN" altLang="en-US" sz="2200" b="1" dirty="0">
                <a:solidFill>
                  <a:srgbClr val="FF0000"/>
                </a:solidFill>
                <a:latin typeface="Arial Unicode MS" pitchFamily="34" charset="-122"/>
                <a:ea typeface="Arial Unicode MS" pitchFamily="34" charset="-122"/>
                <a:cs typeface="Arial Unicode MS" pitchFamily="34" charset="-122"/>
              </a:rPr>
              <a:t>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smtClean="0">
                <a:solidFill>
                  <a:srgbClr val="FF0000"/>
                </a:solidFill>
                <a:latin typeface="Arial Unicode MS" pitchFamily="34" charset="-122"/>
                <a:ea typeface="Arial Unicode MS" pitchFamily="34" charset="-122"/>
                <a:cs typeface="Arial Unicode MS" pitchFamily="34" charset="-122"/>
              </a:rPr>
              <a:t>JPA </a:t>
            </a:r>
            <a:r>
              <a:rPr lang="zh-CN" altLang="en-US" sz="2200" b="1" dirty="0" smtClean="0">
                <a:solidFill>
                  <a:srgbClr val="FF0000"/>
                </a:solidFill>
                <a:latin typeface="Arial Unicode MS" pitchFamily="34" charset="-122"/>
                <a:ea typeface="Arial Unicode MS" pitchFamily="34" charset="-122"/>
                <a:cs typeface="Arial Unicode MS" pitchFamily="34" charset="-122"/>
              </a:rPr>
              <a:t>自动</a:t>
            </a:r>
            <a:r>
              <a:rPr lang="zh-CN" altLang="en-US" sz="2200" b="1" dirty="0">
                <a:solidFill>
                  <a:srgbClr val="FF0000"/>
                </a:solidFill>
                <a:latin typeface="Arial Unicode MS" pitchFamily="34" charset="-122"/>
                <a:ea typeface="Arial Unicode MS" pitchFamily="34" charset="-122"/>
                <a:cs typeface="Arial Unicode MS" pitchFamily="34" charset="-122"/>
              </a:rPr>
              <a:t>选择一个</a:t>
            </a:r>
            <a:r>
              <a:rPr lang="zh-CN" altLang="en-US" sz="2200" b="1" dirty="0" smtClean="0">
                <a:solidFill>
                  <a:srgbClr val="FF0000"/>
                </a:solidFill>
                <a:latin typeface="Arial Unicode MS" pitchFamily="34" charset="-122"/>
                <a:ea typeface="Arial Unicode MS" pitchFamily="34" charset="-122"/>
                <a:cs typeface="Arial Unicode MS" pitchFamily="34" charset="-122"/>
              </a:rPr>
              <a:t>最适合</a:t>
            </a:r>
            <a:r>
              <a:rPr lang="zh-CN" altLang="en-US" sz="2200" b="1" dirty="0">
                <a:solidFill>
                  <a:srgbClr val="FF0000"/>
                </a:solidFill>
                <a:latin typeface="Arial Unicode MS" pitchFamily="34" charset="-122"/>
                <a:ea typeface="Arial Unicode MS" pitchFamily="34" charset="-122"/>
                <a:cs typeface="Arial Unicode MS" pitchFamily="34" charset="-122"/>
              </a:rPr>
              <a:t>底层数据库的主键生成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SqlServer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MySQL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auto increment</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在 </a:t>
            </a:r>
            <a:r>
              <a:rPr lang="en-US" altLang="zh-CN" sz="2200" dirty="0" err="1" smtClean="0">
                <a:latin typeface="Arial Unicode MS" pitchFamily="34" charset="-122"/>
                <a:ea typeface="Arial Unicode MS" pitchFamily="34" charset="-122"/>
                <a:cs typeface="Arial Unicode MS" pitchFamily="34" charset="-122"/>
              </a:rPr>
              <a:t>javax.persistence.GenerationType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中</a:t>
            </a:r>
            <a:r>
              <a:rPr lang="zh-CN" altLang="en-US" sz="2200" dirty="0">
                <a:latin typeface="Arial Unicode MS" pitchFamily="34" charset="-122"/>
                <a:ea typeface="Arial Unicode MS" pitchFamily="34" charset="-122"/>
                <a:cs typeface="Arial Unicode MS" pitchFamily="34" charset="-122"/>
              </a:rPr>
              <a:t>定义了以下几种可供选择的策略</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a:t>
            </a:r>
            <a:r>
              <a:rPr lang="zh-CN" altLang="en-US" sz="1800" dirty="0" smtClean="0">
                <a:latin typeface="Arial Unicode MS" pitchFamily="34" charset="-122"/>
                <a:ea typeface="Arial Unicode MS" pitchFamily="34" charset="-122"/>
                <a:cs typeface="Arial Unicode MS" pitchFamily="34" charset="-122"/>
              </a:rPr>
              <a:t>数据库 </a:t>
            </a:r>
            <a:r>
              <a:rPr lang="en-US" altLang="zh-CN" sz="1800" dirty="0" smtClean="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smtClean="0">
                <a:latin typeface="Arial Unicode MS" pitchFamily="34" charset="-122"/>
                <a:ea typeface="Arial Unicode MS" pitchFamily="34" charset="-122"/>
                <a:cs typeface="Arial Unicode MS" pitchFamily="34" charset="-122"/>
              </a:rPr>
              <a:t>Oracle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支持这种方式</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a:t>
            </a:r>
            <a:r>
              <a:rPr lang="zh-CN" altLang="en-US" sz="1800" dirty="0" smtClean="0">
                <a:latin typeface="Arial Unicode MS" pitchFamily="34" charset="-122"/>
                <a:ea typeface="Arial Unicode MS" pitchFamily="34" charset="-122"/>
                <a:cs typeface="Arial Unicode MS" pitchFamily="34" charset="-122"/>
              </a:rPr>
              <a:t>通过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注解</a:t>
            </a:r>
            <a:r>
              <a:rPr lang="zh-CN" altLang="en-US" sz="1800" dirty="0">
                <a:latin typeface="Arial Unicode MS" pitchFamily="34" charset="-122"/>
                <a:ea typeface="Arial Unicode MS" pitchFamily="34" charset="-122"/>
                <a:cs typeface="Arial Unicode MS" pitchFamily="34" charset="-122"/>
              </a:rPr>
              <a:t>指定序列</a:t>
            </a:r>
            <a:r>
              <a:rPr lang="zh-CN" altLang="en-US" sz="1800" dirty="0" smtClean="0">
                <a:latin typeface="Arial Unicode MS" pitchFamily="34" charset="-122"/>
                <a:ea typeface="Arial Unicode MS" pitchFamily="34" charset="-122"/>
                <a:cs typeface="Arial Unicode MS" pitchFamily="34" charset="-122"/>
              </a:rPr>
              <a:t>名，</a:t>
            </a:r>
            <a:r>
              <a:rPr lang="en-US" altLang="zh-CN" sz="1800" dirty="0" err="1" smtClean="0">
                <a:latin typeface="Arial Unicode MS" pitchFamily="34" charset="-122"/>
                <a:ea typeface="Arial Unicode MS" pitchFamily="34" charset="-122"/>
                <a:cs typeface="Arial Unicode MS" pitchFamily="34" charset="-122"/>
              </a:rPr>
              <a:t>MySql</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a:t>
            </a:r>
            <a:r>
              <a:rPr lang="zh-CN" altLang="en-US" sz="1800" dirty="0" smtClean="0">
                <a:latin typeface="Arial Unicode MS" pitchFamily="34" charset="-122"/>
                <a:ea typeface="Arial Unicode MS" pitchFamily="34" charset="-122"/>
                <a:cs typeface="Arial Unicode MS" pitchFamily="34" charset="-122"/>
              </a:rPr>
              <a:t>这种方式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a:t>
            </a:r>
            <a:r>
              <a:rPr lang="zh-CN" altLang="en-US" sz="1800" dirty="0" smtClean="0">
                <a:latin typeface="Arial Unicode MS" pitchFamily="34" charset="-122"/>
                <a:ea typeface="Arial Unicode MS" pitchFamily="34" charset="-122"/>
                <a:cs typeface="Arial Unicode MS" pitchFamily="34" charset="-122"/>
              </a:rPr>
              <a:t>数据库</a:t>
            </a:r>
            <a:r>
              <a:rPr lang="zh-CN" altLang="en-US" sz="1800" dirty="0">
                <a:latin typeface="Arial Unicode MS" pitchFamily="34" charset="-122"/>
                <a:ea typeface="Arial Unicode MS" pitchFamily="34" charset="-122"/>
                <a:cs typeface="Arial Unicode MS" pitchFamily="34" charset="-122"/>
              </a:rPr>
              <a:t>移植</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31160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smtClean="0"/>
              <a:t>@Basic</a:t>
            </a:r>
            <a:endParaRPr lang="zh-CN" altLang="en-US" dirty="0"/>
          </a:p>
        </p:txBody>
      </p:sp>
      <p:sp>
        <p:nvSpPr>
          <p:cNvPr id="3" name="内容占位符 2"/>
          <p:cNvSpPr>
            <a:spLocks noGrp="1"/>
          </p:cNvSpPr>
          <p:nvPr>
            <p:ph idx="1"/>
          </p:nvPr>
        </p:nvSpPr>
        <p:spPr>
          <a:xfrm>
            <a:off x="457200" y="1844824"/>
            <a:ext cx="8229600" cy="2653755"/>
          </a:xfrm>
        </p:spPr>
        <p:txBody>
          <a:bodyPr>
            <a:normAutofit lnSpcReduction="10000"/>
          </a:bodyPr>
          <a:lstStyle/>
          <a:p>
            <a:pPr>
              <a:lnSpc>
                <a:spcPct val="120000"/>
              </a:lnSpc>
            </a:pPr>
            <a:r>
              <a:rPr lang="en-US" altLang="zh-CN" sz="2400" dirty="0" smtClean="0">
                <a:latin typeface="Arial Unicode MS" pitchFamily="34" charset="-122"/>
                <a:ea typeface="Arial Unicode MS" pitchFamily="34" charset="-122"/>
                <a:cs typeface="Arial Unicode MS" pitchFamily="34" charset="-122"/>
              </a:rPr>
              <a:t>@Basic </a:t>
            </a:r>
            <a:r>
              <a:rPr lang="zh-CN" altLang="zh-CN" sz="2400" dirty="0" smtClean="0">
                <a:latin typeface="Arial Unicode MS" pitchFamily="34" charset="-122"/>
                <a:ea typeface="Arial Unicode MS" pitchFamily="34" charset="-122"/>
                <a:cs typeface="Arial Unicode MS" pitchFamily="34" charset="-122"/>
              </a:rPr>
              <a:t>表示</a:t>
            </a:r>
            <a:r>
              <a:rPr lang="zh-CN" altLang="zh-CN" sz="2400" dirty="0">
                <a:latin typeface="Arial Unicode MS" pitchFamily="34" charset="-122"/>
                <a:ea typeface="Arial Unicode MS" pitchFamily="34" charset="-122"/>
                <a:cs typeface="Arial Unicode MS" pitchFamily="34" charset="-122"/>
              </a:rPr>
              <a:t>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a:t>
            </a:r>
            <a:r>
              <a:rPr lang="zh-CN" altLang="zh-CN" sz="2400" b="1" dirty="0" smtClean="0">
                <a:solidFill>
                  <a:srgbClr val="0000FF"/>
                </a:solidFill>
                <a:latin typeface="Arial Unicode MS" pitchFamily="34" charset="-122"/>
                <a:ea typeface="Arial Unicode MS" pitchFamily="34" charset="-122"/>
                <a:cs typeface="Arial Unicode MS" pitchFamily="34" charset="-122"/>
              </a:rPr>
              <a:t>的</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getXxxx</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zh-CN"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smtClean="0">
                <a:solidFill>
                  <a:srgbClr val="0000FF"/>
                </a:solidFill>
                <a:latin typeface="Arial Unicode MS" pitchFamily="34" charset="-122"/>
                <a:ea typeface="Arial Unicode MS" pitchFamily="34" charset="-122"/>
                <a:cs typeface="Arial Unicode MS" pitchFamily="34" charset="-122"/>
              </a:rPr>
              <a:t>Basic</a:t>
            </a:r>
          </a:p>
          <a:p>
            <a:pPr>
              <a:lnSpc>
                <a:spcPct val="120000"/>
              </a:lnSpc>
            </a:pPr>
            <a:r>
              <a:rPr lang="en-US" altLang="zh-CN" sz="2400" dirty="0" smtClean="0">
                <a:latin typeface="Arial Unicode MS" pitchFamily="34" charset="-122"/>
                <a:ea typeface="Arial Unicode MS" pitchFamily="34" charset="-122"/>
                <a:cs typeface="Arial Unicode MS" pitchFamily="34" charset="-122"/>
              </a:rPr>
              <a:t>fetch</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有</a:t>
            </a:r>
            <a:r>
              <a:rPr lang="en-US" altLang="zh-CN" sz="2400" dirty="0" smtClean="0">
                <a:latin typeface="Arial Unicode MS" pitchFamily="34" charset="-122"/>
                <a:ea typeface="Arial Unicode MS" pitchFamily="34" charset="-122"/>
                <a:cs typeface="Arial Unicode MS" pitchFamily="34" charset="-122"/>
              </a:rPr>
              <a:t> EAGER </a:t>
            </a:r>
            <a:r>
              <a:rPr lang="zh-CN" altLang="zh-CN" sz="2400" dirty="0" smtClean="0">
                <a:latin typeface="Arial Unicode MS" pitchFamily="34" charset="-122"/>
                <a:ea typeface="Arial Unicode MS" pitchFamily="34" charset="-122"/>
                <a:cs typeface="Arial Unicode MS" pitchFamily="34" charset="-122"/>
              </a:rPr>
              <a:t>和</a:t>
            </a:r>
            <a:r>
              <a:rPr lang="en-US" altLang="zh-CN" sz="2400" dirty="0" smtClean="0">
                <a:latin typeface="Arial Unicode MS" pitchFamily="34" charset="-122"/>
                <a:ea typeface="Arial Unicode MS" pitchFamily="34" charset="-122"/>
                <a:cs typeface="Arial Unicode MS" pitchFamily="34" charset="-122"/>
              </a:rPr>
              <a:t> LAZY </a:t>
            </a:r>
            <a:r>
              <a:rPr lang="zh-CN" altLang="zh-CN" sz="2400" dirty="0" smtClean="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a:t>
            </a:r>
            <a:r>
              <a:rPr lang="zh-CN" altLang="zh-CN"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 EAGER.</a:t>
            </a:r>
          </a:p>
          <a:p>
            <a:pPr>
              <a:lnSpc>
                <a:spcPct val="120000"/>
              </a:lnSpc>
            </a:pPr>
            <a:r>
              <a:rPr lang="en-US" altLang="zh-CN" sz="2400" dirty="0" smtClean="0">
                <a:latin typeface="Arial Unicode MS" pitchFamily="34" charset="-122"/>
                <a:ea typeface="Arial Unicode MS" pitchFamily="34" charset="-122"/>
                <a:cs typeface="Arial Unicode MS" pitchFamily="34" charset="-122"/>
              </a:rPr>
              <a:t>optional</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默认</a:t>
            </a:r>
            <a:r>
              <a:rPr lang="zh-CN" altLang="zh-CN" sz="2400" dirty="0">
                <a:latin typeface="Arial Unicode MS" pitchFamily="34" charset="-122"/>
                <a:ea typeface="Arial Unicode MS" pitchFamily="34" charset="-122"/>
                <a:cs typeface="Arial Unicode MS" pitchFamily="34" charset="-122"/>
              </a:rPr>
              <a:t>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93094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200" b="1" dirty="0" smtClean="0">
                <a:solidFill>
                  <a:srgbClr val="0000FF"/>
                </a:solidFill>
                <a:latin typeface="Arial Unicode MS" pitchFamily="34" charset="-122"/>
                <a:ea typeface="Arial Unicode MS" pitchFamily="34" charset="-122"/>
                <a:cs typeface="Arial Unicode MS" pitchFamily="34" charset="-122"/>
              </a:rPr>
              <a:t>标注</a:t>
            </a:r>
            <a:r>
              <a:rPr lang="zh-CN" altLang="en-US" sz="2200" b="1" dirty="0">
                <a:solidFill>
                  <a:srgbClr val="0000FF"/>
                </a:solidFill>
                <a:latin typeface="Arial Unicode MS" pitchFamily="34" charset="-122"/>
                <a:ea typeface="Arial Unicode MS" pitchFamily="34" charset="-122"/>
                <a:cs typeface="Arial Unicode MS" pitchFamily="34" charset="-122"/>
              </a:rPr>
              <a:t>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a:t>
            </a:r>
            <a:r>
              <a:rPr lang="zh-CN" altLang="en-US" sz="2200" dirty="0" smtClean="0">
                <a:latin typeface="Arial Unicode MS" pitchFamily="34" charset="-122"/>
                <a:ea typeface="Arial Unicode MS" pitchFamily="34" charset="-122"/>
                <a:cs typeface="Arial Unicode MS" pitchFamily="34" charset="-122"/>
              </a:rPr>
              <a:t>与 </a:t>
            </a:r>
            <a:r>
              <a:rPr lang="en-US" altLang="zh-CN" sz="2200" dirty="0" smtClean="0">
                <a:latin typeface="Arial Unicode MS" pitchFamily="34" charset="-122"/>
                <a:ea typeface="Arial Unicode MS" pitchFamily="34" charset="-122"/>
                <a:cs typeface="Arial Unicode MS" pitchFamily="34" charset="-122"/>
              </a:rPr>
              <a:t>@Id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一起使用。</a:t>
            </a: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Column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a:t>
            </a:r>
            <a:r>
              <a:rPr lang="zh-CN" altLang="en-US" sz="2200" dirty="0" smtClean="0">
                <a:latin typeface="Arial Unicode MS" pitchFamily="34" charset="-122"/>
                <a:ea typeface="Arial Unicode MS" pitchFamily="34" charset="-122"/>
                <a:cs typeface="Arial Unicode MS" pitchFamily="34" charset="-122"/>
              </a:rPr>
              <a:t>常用</a:t>
            </a:r>
            <a:r>
              <a:rPr lang="zh-CN" altLang="en-US" sz="2200" dirty="0">
                <a:latin typeface="Arial Unicode MS" pitchFamily="34" charset="-122"/>
                <a:ea typeface="Arial Unicode MS" pitchFamily="34" charset="-122"/>
                <a:cs typeface="Arial Unicode MS" pitchFamily="34" charset="-122"/>
              </a:rPr>
              <a:t>属性</a:t>
            </a:r>
            <a:r>
              <a:rPr lang="zh-CN" altLang="en-US" sz="2200" dirty="0" smtClean="0">
                <a:latin typeface="Arial Unicode MS" pitchFamily="34" charset="-122"/>
                <a:ea typeface="Arial Unicode MS" pitchFamily="34" charset="-122"/>
                <a:cs typeface="Arial Unicode MS" pitchFamily="34" charset="-122"/>
              </a:rPr>
              <a:t>是 </a:t>
            </a:r>
            <a:r>
              <a:rPr lang="en-US" altLang="zh-CN" sz="2200" dirty="0" smtClean="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a:t>
            </a:r>
            <a:r>
              <a:rPr lang="zh-CN" altLang="en-US" sz="2200" dirty="0" smtClean="0">
                <a:latin typeface="Arial Unicode MS" pitchFamily="34" charset="-122"/>
                <a:ea typeface="Arial Unicode MS" pitchFamily="34" charset="-122"/>
                <a:cs typeface="Arial Unicode MS" pitchFamily="34" charset="-122"/>
              </a:rPr>
              <a:t>属性</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如</a:t>
            </a:r>
            <a:r>
              <a:rPr lang="zh-CN" altLang="en-US" sz="2200" dirty="0">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unique</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nullable</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a:t>
            </a:r>
            <a:r>
              <a:rPr lang="en-US" altLang="zh-CN" sz="2200" b="1" dirty="0" smtClean="0">
                <a:solidFill>
                  <a:srgbClr val="0000FF"/>
                </a:solidFill>
                <a:latin typeface="Arial Unicode MS" pitchFamily="34" charset="-122"/>
                <a:ea typeface="Arial Unicode MS" pitchFamily="34" charset="-122"/>
                <a:cs typeface="Arial Unicode MS" pitchFamily="34" charset="-122"/>
              </a:rPr>
              <a:t>ength</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等。</a:t>
            </a:r>
            <a:endParaRPr lang="en-US" altLang="zh-CN" sz="2200" dirty="0" smtClean="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err="1" smtClean="0">
                <a:latin typeface="Arial Unicode MS" pitchFamily="34" charset="-122"/>
                <a:ea typeface="Arial Unicode MS" pitchFamily="34" charset="-122"/>
                <a:cs typeface="Arial Unicode MS" pitchFamily="34" charset="-122"/>
              </a:rPr>
              <a:t>columnDefinition</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a:t>
            </a:r>
            <a:r>
              <a:rPr lang="en-US" altLang="zh-CN" sz="2200" dirty="0" smtClean="0">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表示</a:t>
            </a:r>
            <a:r>
              <a:rPr lang="zh-CN" altLang="en-US" sz="2200" b="1" dirty="0">
                <a:solidFill>
                  <a:srgbClr val="0000FF"/>
                </a:solidFill>
                <a:latin typeface="Arial Unicode MS" pitchFamily="34" charset="-122"/>
                <a:ea typeface="Arial Unicode MS" pitchFamily="34" charset="-122"/>
                <a:cs typeface="Arial Unicode MS" pitchFamily="34" charset="-122"/>
              </a:rPr>
              <a:t>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通常 </a:t>
            </a:r>
            <a:r>
              <a:rPr lang="en-US" altLang="zh-CN" sz="2200" dirty="0" smtClean="0">
                <a:latin typeface="Arial Unicode MS" pitchFamily="34" charset="-122"/>
                <a:ea typeface="Arial Unicode MS" pitchFamily="34" charset="-122"/>
                <a:cs typeface="Arial Unicode MS" pitchFamily="34" charset="-122"/>
              </a:rPr>
              <a:t>ORM </a:t>
            </a:r>
            <a:r>
              <a:rPr lang="zh-CN" altLang="en-US" sz="2200" dirty="0" smtClean="0">
                <a:latin typeface="Arial Unicode MS" pitchFamily="34" charset="-122"/>
                <a:ea typeface="Arial Unicode MS" pitchFamily="34" charset="-122"/>
                <a:cs typeface="Arial Unicode MS" pitchFamily="34" charset="-122"/>
              </a:rPr>
              <a:t>框架</a:t>
            </a:r>
            <a:r>
              <a:rPr lang="zh-CN" altLang="en-US" sz="2200" dirty="0">
                <a:latin typeface="Arial Unicode MS" pitchFamily="34" charset="-122"/>
                <a:ea typeface="Arial Unicode MS" pitchFamily="34" charset="-122"/>
                <a:cs typeface="Arial Unicode MS" pitchFamily="34" charset="-122"/>
              </a:rPr>
              <a:t>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a:t>
            </a:r>
            <a:r>
              <a:rPr lang="zh-CN" altLang="en-US" sz="2200" dirty="0">
                <a:latin typeface="Arial Unicode MS" pitchFamily="34" charset="-122"/>
                <a:ea typeface="Arial Unicode MS" pitchFamily="34" charset="-122"/>
                <a:cs typeface="Arial Unicode MS" pitchFamily="34" charset="-122"/>
              </a:rPr>
              <a:t>要</a:t>
            </a:r>
            <a:r>
              <a:rPr lang="zh-CN" altLang="en-US" sz="2200" dirty="0" smtClean="0">
                <a:latin typeface="Arial Unicode MS" pitchFamily="34" charset="-122"/>
                <a:ea typeface="Arial Unicode MS" pitchFamily="34" charset="-122"/>
                <a:cs typeface="Arial Unicode MS" pitchFamily="34" charset="-122"/>
              </a:rPr>
              <a:t>将 </a:t>
            </a:r>
            <a:r>
              <a:rPr lang="en-US" altLang="zh-CN" sz="2200" dirty="0" smtClean="0">
                <a:latin typeface="Arial Unicode MS" pitchFamily="34" charset="-122"/>
                <a:ea typeface="Arial Unicode MS" pitchFamily="34" charset="-122"/>
                <a:cs typeface="Arial Unicode MS" pitchFamily="34" charset="-122"/>
              </a:rPr>
              <a:t>String </a:t>
            </a:r>
            <a:r>
              <a:rPr lang="zh-CN" altLang="en-US" sz="2200" dirty="0" smtClean="0">
                <a:latin typeface="Arial Unicode MS" pitchFamily="34" charset="-122"/>
                <a:ea typeface="Arial Unicode MS" pitchFamily="34" charset="-122"/>
                <a:cs typeface="Arial Unicode MS" pitchFamily="34" charset="-122"/>
              </a:rPr>
              <a:t>类型</a:t>
            </a:r>
            <a:r>
              <a:rPr lang="zh-CN" altLang="en-US" sz="2200" dirty="0">
                <a:latin typeface="Arial Unicode MS" pitchFamily="34" charset="-122"/>
                <a:ea typeface="Arial Unicode MS" pitchFamily="34" charset="-122"/>
                <a:cs typeface="Arial Unicode MS" pitchFamily="34" charset="-122"/>
              </a:rPr>
              <a:t>映射到特定数据库</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BLOB </a:t>
            </a:r>
            <a:r>
              <a:rPr lang="zh-CN" altLang="en-US" sz="2200" dirty="0" smtClean="0">
                <a:latin typeface="Arial Unicode MS" pitchFamily="34" charset="-122"/>
                <a:ea typeface="Arial Unicode MS" pitchFamily="34" charset="-122"/>
                <a:cs typeface="Arial Unicode MS" pitchFamily="34" charset="-122"/>
              </a:rPr>
              <a:t>或</a:t>
            </a:r>
            <a:r>
              <a:rPr lang="en-US" altLang="zh-CN" sz="2200" dirty="0" smtClean="0">
                <a:latin typeface="Arial Unicode MS" pitchFamily="34" charset="-122"/>
                <a:ea typeface="Arial Unicode MS" pitchFamily="34" charset="-122"/>
                <a:cs typeface="Arial Unicode MS" pitchFamily="34" charset="-122"/>
              </a:rPr>
              <a:t>TEXT </a:t>
            </a:r>
            <a:r>
              <a:rPr lang="zh-CN" altLang="en-US" sz="2200" dirty="0" smtClean="0">
                <a:latin typeface="Arial Unicode MS" pitchFamily="34" charset="-122"/>
                <a:ea typeface="Arial Unicode MS" pitchFamily="34" charset="-122"/>
                <a:cs typeface="Arial Unicode MS" pitchFamily="34" charset="-122"/>
              </a:rPr>
              <a:t>字段类型</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p>
        </p:txBody>
      </p:sp>
    </p:spTree>
    <p:extLst>
      <p:ext uri="{BB962C8B-B14F-4D97-AF65-F5344CB8AC3E}">
        <p14:creationId xmlns:p14="http://schemas.microsoft.com/office/powerpoint/2010/main" val="2226341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16832"/>
            <a:ext cx="8352928" cy="2304255"/>
          </a:xfrm>
        </p:spPr>
        <p:txBody>
          <a:bodyPr>
            <a:normAutofit/>
          </a:bodyPr>
          <a:lstStyle/>
          <a:p>
            <a:r>
              <a:rPr lang="zh-CN" altLang="zh-CN" sz="2400" b="1" dirty="0">
                <a:solidFill>
                  <a:srgbClr val="0000FF"/>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框架将忽略该属性</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p>
          <a:p>
            <a:r>
              <a:rPr lang="zh-CN" altLang="zh-CN" sz="2400" b="1" dirty="0" smtClean="0">
                <a:solidFill>
                  <a:srgbClr val="0000FF"/>
                </a:solidFill>
                <a:latin typeface="Arial Unicode MS" pitchFamily="34" charset="-122"/>
                <a:ea typeface="Arial Unicode MS" pitchFamily="34" charset="-122"/>
                <a:cs typeface="Arial Unicode MS" pitchFamily="34" charset="-122"/>
              </a:rPr>
              <a:t>如果</a:t>
            </a:r>
            <a:r>
              <a:rPr lang="zh-CN" altLang="zh-CN" sz="2400" b="1" dirty="0">
                <a:solidFill>
                  <a:srgbClr val="0000FF"/>
                </a:solidFill>
                <a:latin typeface="Arial Unicode MS" pitchFamily="34" charset="-122"/>
                <a:ea typeface="Arial Unicode MS" pitchFamily="34" charset="-122"/>
                <a:cs typeface="Arial Unicode MS" pitchFamily="34" charset="-122"/>
              </a:rPr>
              <a:t>一个属性并非数据库表的字段映射</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0000FF"/>
                </a:solidFill>
                <a:latin typeface="Arial Unicode MS" pitchFamily="34" charset="-122"/>
                <a:ea typeface="Arial Unicode MS" pitchFamily="34" charset="-122"/>
                <a:cs typeface="Arial Unicode MS" pitchFamily="34" charset="-122"/>
              </a:rPr>
              <a:t>@Transient,</a:t>
            </a:r>
            <a:r>
              <a:rPr lang="zh-CN" altLang="zh-CN" sz="2400" b="1" dirty="0">
                <a:solidFill>
                  <a:srgbClr val="0000FF"/>
                </a:solidFill>
                <a:latin typeface="Arial Unicode MS" pitchFamily="34" charset="-122"/>
                <a:ea typeface="Arial Unicode MS" pitchFamily="34" charset="-122"/>
                <a:cs typeface="Arial Unicode MS" pitchFamily="34" charset="-122"/>
              </a:rPr>
              <a:t>否则</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31626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a:t>
            </a:r>
            <a:r>
              <a:rPr lang="en-US" altLang="zh-CN" b="1" dirty="0" smtClean="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Java API </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并没有</a:t>
            </a:r>
            <a:r>
              <a:rPr lang="zh-CN" altLang="en-US" sz="2400" dirty="0" smtClean="0">
                <a:latin typeface="Arial Unicode MS" pitchFamily="34" charset="-122"/>
                <a:ea typeface="Arial Unicode MS" pitchFamily="34" charset="-122"/>
                <a:cs typeface="Arial Unicode MS" pitchFamily="34" charset="-122"/>
              </a:rPr>
              <a:t>定义</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Date </a:t>
            </a:r>
            <a:r>
              <a:rPr lang="zh-CN" altLang="en-US" sz="2400" dirty="0" smtClean="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a:t>
            </a:r>
            <a:r>
              <a:rPr lang="zh-CN" altLang="en-US" sz="2400" dirty="0">
                <a:latin typeface="Arial Unicode MS" pitchFamily="34" charset="-122"/>
                <a:ea typeface="Arial Unicode MS" pitchFamily="34" charset="-122"/>
                <a:cs typeface="Arial Unicode MS" pitchFamily="34" charset="-122"/>
              </a:rPr>
              <a:t>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Date </a:t>
            </a:r>
            <a:r>
              <a:rPr lang="zh-CN" altLang="en-US" sz="2400" dirty="0" smtClean="0">
                <a:latin typeface="Arial Unicode MS" pitchFamily="34" charset="-122"/>
                <a:ea typeface="Arial Unicode MS" pitchFamily="34" charset="-122"/>
                <a:cs typeface="Arial Unicode MS" pitchFamily="34" charset="-122"/>
              </a:rPr>
              <a:t>类型</a:t>
            </a:r>
            <a:r>
              <a:rPr lang="zh-CN" altLang="en-US" sz="2400" dirty="0">
                <a:latin typeface="Arial Unicode MS" pitchFamily="34" charset="-122"/>
                <a:ea typeface="Arial Unicode MS" pitchFamily="34" charset="-122"/>
                <a:cs typeface="Arial Unicode MS" pitchFamily="34" charset="-122"/>
              </a:rPr>
              <a:t>的数据</a:t>
            </a:r>
            <a:r>
              <a:rPr lang="zh-CN" altLang="en-US" sz="2400" dirty="0" smtClean="0">
                <a:latin typeface="Arial Unicode MS" pitchFamily="34" charset="-122"/>
                <a:ea typeface="Arial Unicode MS" pitchFamily="34" charset="-122"/>
                <a:cs typeface="Arial Unicode MS" pitchFamily="34" charset="-122"/>
              </a:rPr>
              <a:t>有 </a:t>
            </a:r>
            <a:r>
              <a:rPr lang="en-US" altLang="zh-CN" sz="2400" dirty="0" smtClean="0">
                <a:latin typeface="Arial Unicode MS" pitchFamily="34" charset="-122"/>
                <a:ea typeface="Arial Unicode MS" pitchFamily="34" charset="-122"/>
                <a:cs typeface="Arial Unicode MS" pitchFamily="34" charset="-122"/>
              </a:rPr>
              <a:t>DATE</a:t>
            </a:r>
            <a:r>
              <a:rPr lang="en-US" altLang="zh-CN" sz="2400" dirty="0">
                <a:latin typeface="Arial Unicode MS" pitchFamily="34" charset="-122"/>
                <a:ea typeface="Arial Unicode MS" pitchFamily="34" charset="-122"/>
                <a:cs typeface="Arial Unicode MS" pitchFamily="34" charset="-122"/>
              </a:rPr>
              <a:t>,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TIMESTAMP </a:t>
            </a:r>
            <a:r>
              <a:rPr lang="zh-CN" altLang="en-US" sz="2400" dirty="0" smtClean="0">
                <a:latin typeface="Arial Unicode MS" pitchFamily="34" charset="-122"/>
                <a:ea typeface="Arial Unicode MS" pitchFamily="34" charset="-122"/>
                <a:cs typeface="Arial Unicode MS" pitchFamily="34" charset="-122"/>
              </a:rPr>
              <a:t>三</a:t>
            </a:r>
            <a:r>
              <a:rPr lang="zh-CN" altLang="en-US" sz="2400" dirty="0">
                <a:latin typeface="Arial Unicode MS" pitchFamily="34" charset="-122"/>
                <a:ea typeface="Arial Unicode MS" pitchFamily="34" charset="-122"/>
                <a:cs typeface="Arial Unicode MS" pitchFamily="34" charset="-122"/>
              </a:rPr>
              <a:t>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在进行属性映射时可</a:t>
            </a:r>
            <a:r>
              <a:rPr lang="zh-CN" altLang="en-US" sz="2400" b="1" dirty="0">
                <a:solidFill>
                  <a:srgbClr val="0000FF"/>
                </a:solidFill>
                <a:latin typeface="Arial Unicode MS" pitchFamily="34" charset="-122"/>
                <a:ea typeface="Arial Unicode MS" pitchFamily="34" charset="-122"/>
                <a:cs typeface="Arial Unicode MS" pitchFamily="34" charset="-122"/>
              </a:rPr>
              <a:t>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006732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400003"/>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用 </a:t>
            </a:r>
            <a:r>
              <a:rPr lang="en-US" altLang="zh-CN" dirty="0" smtClean="0">
                <a:latin typeface="Arial Unicode MS" pitchFamily="34" charset="-122"/>
                <a:ea typeface="Arial Unicode MS" pitchFamily="34" charset="-122"/>
                <a:cs typeface="Arial Unicode MS" pitchFamily="34" charset="-122"/>
              </a:rPr>
              <a:t>table </a:t>
            </a:r>
            <a:r>
              <a:rPr lang="zh-CN" altLang="en-US" dirty="0" smtClean="0">
                <a:latin typeface="Arial Unicode MS" pitchFamily="34" charset="-122"/>
                <a:ea typeface="Arial Unicode MS" pitchFamily="34" charset="-122"/>
                <a:cs typeface="Arial Unicode MS" pitchFamily="34" charset="-122"/>
              </a:rPr>
              <a:t>来</a:t>
            </a:r>
            <a:r>
              <a:rPr lang="zh-CN" altLang="en-US" dirty="0">
                <a:latin typeface="Arial Unicode MS" pitchFamily="34" charset="-122"/>
                <a:ea typeface="Arial Unicode MS" pitchFamily="34" charset="-122"/>
                <a:cs typeface="Arial Unicode MS" pitchFamily="34" charset="-122"/>
              </a:rPr>
              <a:t>生成主</a:t>
            </a:r>
            <a:r>
              <a:rPr lang="zh-CN" altLang="en-US" dirty="0" smtClean="0">
                <a:latin typeface="Arial Unicode MS" pitchFamily="34" charset="-122"/>
                <a:ea typeface="Arial Unicode MS" pitchFamily="34" charset="-122"/>
                <a:cs typeface="Arial Unicode MS" pitchFamily="34" charset="-122"/>
              </a:rPr>
              <a:t>键详解</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a:t>
            </a:r>
            <a:r>
              <a:rPr lang="zh-CN" altLang="en-US" sz="2400" dirty="0" smtClean="0">
                <a:latin typeface="Arial Unicode MS" pitchFamily="34" charset="-122"/>
                <a:ea typeface="Arial Unicode MS" pitchFamily="34" charset="-122"/>
                <a:cs typeface="Arial Unicode MS" pitchFamily="34" charset="-122"/>
              </a:rPr>
              <a:t>获得</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a:t>
            </a:r>
            <a:r>
              <a:rPr lang="zh-CN" altLang="en-US" sz="2400" dirty="0" smtClean="0">
                <a:latin typeface="Arial Unicode MS" pitchFamily="34" charset="-122"/>
                <a:ea typeface="Arial Unicode MS" pitchFamily="34" charset="-122"/>
                <a:cs typeface="Arial Unicode MS" pitchFamily="34" charset="-122"/>
              </a:rPr>
              <a:t>任何数据库</a:t>
            </a:r>
            <a:r>
              <a:rPr lang="zh-CN" altLang="en-US" sz="2400" dirty="0">
                <a:latin typeface="Arial Unicode MS" pitchFamily="34" charset="-122"/>
                <a:ea typeface="Arial Unicode MS" pitchFamily="34" charset="-122"/>
                <a:cs typeface="Arial Unicode MS" pitchFamily="34" charset="-122"/>
              </a:rPr>
              <a:t>，不必担心不同数据库不兼容造成的问题</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
        <p:nvSpPr>
          <p:cNvPr id="4" name="TextBox 3"/>
          <p:cNvSpPr txBox="1"/>
          <p:nvPr/>
        </p:nvSpPr>
        <p:spPr>
          <a:xfrm>
            <a:off x="5813261" y="3067471"/>
            <a:ext cx="31683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n</a:t>
            </a:r>
            <a:r>
              <a:rPr lang="en-US" altLang="zh-CN" sz="1400" dirty="0" smtClean="0"/>
              <a:t>ame </a:t>
            </a:r>
            <a:r>
              <a:rPr lang="zh-CN" altLang="en-US" sz="1400" dirty="0" smtClean="0"/>
              <a:t>属性</a:t>
            </a:r>
            <a:r>
              <a:rPr lang="zh-CN" altLang="en-US" sz="1400" dirty="0"/>
              <a:t>表示</a:t>
            </a:r>
            <a:r>
              <a:rPr lang="zh-CN" altLang="en-US" sz="1400" dirty="0" smtClean="0"/>
              <a:t>该主</a:t>
            </a:r>
            <a:r>
              <a:rPr lang="zh-CN" altLang="en-US" sz="1400" dirty="0"/>
              <a:t>键生成策略的名称，它被引用在</a:t>
            </a:r>
            <a:r>
              <a:rPr lang="en-US" altLang="zh-CN" sz="1400" dirty="0"/>
              <a:t>@</a:t>
            </a:r>
            <a:r>
              <a:rPr lang="en-US" altLang="zh-CN" sz="1400" dirty="0" err="1"/>
              <a:t>GeneratedValue</a:t>
            </a:r>
            <a:r>
              <a:rPr lang="zh-CN" altLang="en-US" sz="1400" dirty="0"/>
              <a:t>中设置</a:t>
            </a:r>
            <a:r>
              <a:rPr lang="zh-CN" altLang="en-US" sz="1400" dirty="0" smtClean="0"/>
              <a:t>的</a:t>
            </a:r>
            <a:r>
              <a:rPr lang="en-US" altLang="zh-CN" sz="1400" dirty="0" smtClean="0"/>
              <a:t>generator </a:t>
            </a:r>
            <a:r>
              <a:rPr lang="zh-CN" altLang="en-US" sz="1400" dirty="0" smtClean="0"/>
              <a:t>值</a:t>
            </a:r>
            <a:r>
              <a:rPr lang="zh-CN" altLang="en-US" sz="1400" dirty="0"/>
              <a:t>中</a:t>
            </a:r>
          </a:p>
        </p:txBody>
      </p:sp>
      <p:sp>
        <p:nvSpPr>
          <p:cNvPr id="6" name="TextBox 5"/>
          <p:cNvSpPr txBox="1"/>
          <p:nvPr/>
        </p:nvSpPr>
        <p:spPr>
          <a:xfrm>
            <a:off x="4644010" y="3951276"/>
            <a:ext cx="345638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t</a:t>
            </a:r>
            <a:r>
              <a:rPr lang="en-US" altLang="zh-CN" sz="1400" dirty="0" smtClean="0"/>
              <a:t>able </a:t>
            </a:r>
            <a:r>
              <a:rPr lang="zh-CN" altLang="en-US" sz="1400" dirty="0" smtClean="0"/>
              <a:t>属性</a:t>
            </a:r>
            <a:r>
              <a:rPr lang="zh-CN" altLang="en-US" sz="1400" dirty="0"/>
              <a:t>表示表生成策略所持久化的表名</a:t>
            </a:r>
          </a:p>
        </p:txBody>
      </p:sp>
      <p:sp>
        <p:nvSpPr>
          <p:cNvPr id="7" name="TextBox 6"/>
          <p:cNvSpPr txBox="1"/>
          <p:nvPr/>
        </p:nvSpPr>
        <p:spPr>
          <a:xfrm>
            <a:off x="4644009" y="4365104"/>
            <a:ext cx="426559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pkColumnName</a:t>
            </a:r>
            <a:r>
              <a:rPr lang="en-US" altLang="zh-CN" sz="1400" dirty="0" smtClean="0"/>
              <a:t> </a:t>
            </a:r>
            <a:r>
              <a:rPr lang="zh-CN" altLang="en-US" sz="1400" dirty="0" smtClean="0"/>
              <a:t>属性</a:t>
            </a:r>
            <a:r>
              <a:rPr lang="zh-CN" altLang="en-US" sz="1400" dirty="0"/>
              <a:t>的值表示在持久化表中，该主键生成策略所对应键值的名称</a:t>
            </a:r>
          </a:p>
        </p:txBody>
      </p:sp>
      <p:sp>
        <p:nvSpPr>
          <p:cNvPr id="8" name="TextBox 7"/>
          <p:cNvSpPr txBox="1"/>
          <p:nvPr/>
        </p:nvSpPr>
        <p:spPr>
          <a:xfrm>
            <a:off x="4644008" y="5314055"/>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valueColumnName</a:t>
            </a:r>
            <a:r>
              <a:rPr lang="en-US" altLang="zh-CN" sz="1400" dirty="0" smtClean="0"/>
              <a:t> </a:t>
            </a:r>
            <a:r>
              <a:rPr lang="zh-CN" altLang="en-US" sz="1400" dirty="0" smtClean="0"/>
              <a:t>属性</a:t>
            </a:r>
            <a:r>
              <a:rPr lang="zh-CN" altLang="en-US" sz="1400" dirty="0"/>
              <a:t>的值表示在持久化表中，该主键当前所生成的值，它的值将会随着每次创建累加</a:t>
            </a:r>
          </a:p>
        </p:txBody>
      </p:sp>
      <p:sp>
        <p:nvSpPr>
          <p:cNvPr id="9" name="TextBox 8"/>
          <p:cNvSpPr txBox="1"/>
          <p:nvPr/>
        </p:nvSpPr>
        <p:spPr>
          <a:xfrm>
            <a:off x="4644008" y="5954030"/>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pkColumnValue</a:t>
            </a:r>
            <a:r>
              <a:rPr lang="en-US" altLang="zh-CN" sz="1400" dirty="0" smtClean="0"/>
              <a:t> </a:t>
            </a:r>
            <a:r>
              <a:rPr lang="zh-CN" altLang="en-US" sz="1400" dirty="0" smtClean="0"/>
              <a:t>属性</a:t>
            </a:r>
            <a:r>
              <a:rPr lang="zh-CN" altLang="en-US" sz="1400" dirty="0"/>
              <a:t>的值表示在持久化表中，该生成策略所对应的主键</a:t>
            </a:r>
          </a:p>
        </p:txBody>
      </p:sp>
      <p:sp>
        <p:nvSpPr>
          <p:cNvPr id="10" name="TextBox 9"/>
          <p:cNvSpPr txBox="1"/>
          <p:nvPr/>
        </p:nvSpPr>
        <p:spPr>
          <a:xfrm>
            <a:off x="4644007" y="6577607"/>
            <a:ext cx="442798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smtClean="0"/>
              <a:t>allocationSize</a:t>
            </a:r>
            <a:r>
              <a:rPr lang="en-US" altLang="zh-CN" sz="1400" dirty="0" smtClean="0"/>
              <a:t> </a:t>
            </a:r>
            <a:r>
              <a:rPr lang="zh-CN" altLang="en-US" sz="1400" dirty="0" smtClean="0"/>
              <a:t>表示</a:t>
            </a:r>
            <a:r>
              <a:rPr lang="zh-CN" altLang="en-US" sz="1400" dirty="0"/>
              <a:t>每次主键值增加的</a:t>
            </a:r>
            <a:r>
              <a:rPr lang="zh-CN" altLang="en-US" sz="1400" dirty="0" smtClean="0"/>
              <a:t>大小</a:t>
            </a:r>
            <a:r>
              <a:rPr lang="en-US" altLang="zh-CN" sz="1400" dirty="0" smtClean="0"/>
              <a:t>, </a:t>
            </a:r>
            <a:r>
              <a:rPr lang="zh-CN" altLang="en-US" sz="1400" dirty="0" smtClean="0"/>
              <a:t>默认值为 </a:t>
            </a:r>
            <a:r>
              <a:rPr lang="en-US" altLang="zh-CN" sz="1400" dirty="0" smtClean="0"/>
              <a:t>50</a:t>
            </a:r>
            <a:endParaRPr lang="zh-CN" altLang="en-US" sz="14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0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1624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smtClean="0">
                <a:ea typeface="Arial Unicode MS"/>
              </a:rPr>
              <a:t>Persistence</a:t>
            </a:r>
          </a:p>
          <a:p>
            <a:r>
              <a:rPr lang="en-US" altLang="zh-CN" dirty="0" err="1" smtClean="0">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smtClean="0">
                <a:ea typeface="Arial Unicode MS"/>
              </a:rPr>
              <a:t>EntityManager#find</a:t>
            </a:r>
            <a:endParaRPr lang="en-US" altLang="zh-CN" dirty="0" smtClean="0">
              <a:ea typeface="Arial Unicode MS"/>
            </a:endParaRPr>
          </a:p>
          <a:p>
            <a:r>
              <a:rPr lang="en-US" altLang="zh-CN" dirty="0" err="1" smtClean="0">
                <a:ea typeface="Arial Unicode MS"/>
              </a:rPr>
              <a:t>EntityManager#getReference</a:t>
            </a:r>
            <a:endParaRPr lang="en-US" altLang="zh-CN" dirty="0" smtClean="0">
              <a:ea typeface="Arial Unicode MS"/>
            </a:endParaRPr>
          </a:p>
          <a:p>
            <a:r>
              <a:rPr lang="en-US" altLang="zh-CN" dirty="0" err="1" smtClean="0">
                <a:ea typeface="Arial Unicode MS"/>
              </a:rPr>
              <a:t>EntityManager#persistence</a:t>
            </a:r>
            <a:endParaRPr lang="en-US" altLang="zh-CN" dirty="0" smtClean="0">
              <a:ea typeface="Arial Unicode MS"/>
            </a:endParaRPr>
          </a:p>
          <a:p>
            <a:r>
              <a:rPr lang="en-US" altLang="zh-CN" dirty="0" err="1" smtClean="0">
                <a:ea typeface="Arial Unicode MS"/>
              </a:rPr>
              <a:t>EntityManager#remove</a:t>
            </a:r>
            <a:endParaRPr lang="en-US" altLang="zh-CN" dirty="0" smtClean="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smtClean="0">
                <a:ea typeface="Arial Unicode MS"/>
              </a:rPr>
              <a:t>EntityManager#merge</a:t>
            </a:r>
            <a:endParaRPr lang="en-US" altLang="zh-CN" dirty="0" smtClean="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smtClean="0">
                <a:ea typeface="Arial Unicode MS"/>
              </a:rPr>
              <a:t>EntityManager</a:t>
            </a:r>
            <a:r>
              <a:rPr lang="en-US" altLang="zh-CN" dirty="0" smtClean="0">
                <a:ea typeface="Arial Unicode MS"/>
              </a:rPr>
              <a:t> </a:t>
            </a:r>
            <a:r>
              <a:rPr lang="zh-CN" altLang="en-US" dirty="0" smtClean="0">
                <a:ea typeface="Arial Unicode MS"/>
              </a:rPr>
              <a:t>其他方法</a:t>
            </a:r>
            <a:endParaRPr lang="en-US" altLang="zh-CN" dirty="0" smtClean="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smtClean="0">
                <a:ea typeface="Arial Unicode MS"/>
              </a:rPr>
              <a:t>EntityTransaction</a:t>
            </a:r>
            <a:endParaRPr lang="en-US" altLang="zh-CN" dirty="0" smtClean="0">
              <a:ea typeface="Arial Unicode MS"/>
            </a:endParaRPr>
          </a:p>
        </p:txBody>
      </p:sp>
    </p:spTree>
    <p:extLst>
      <p:ext uri="{BB962C8B-B14F-4D97-AF65-F5344CB8AC3E}">
        <p14:creationId xmlns:p14="http://schemas.microsoft.com/office/powerpoint/2010/main" val="4287817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类：</a:t>
            </a:r>
            <a:r>
              <a:rPr lang="en-US" altLang="zh-CN" dirty="0" smtClean="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Persistence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a:t>
            </a:r>
            <a:r>
              <a:rPr lang="zh-CN" altLang="en-US" sz="2400" dirty="0">
                <a:latin typeface="Arial Unicode MS" pitchFamily="34" charset="-122"/>
                <a:ea typeface="Arial Unicode MS" pitchFamily="34" charset="-122"/>
                <a:cs typeface="Arial Unicode MS" pitchFamily="34" charset="-122"/>
              </a:rPr>
              <a:t>是用</a:t>
            </a:r>
            <a:r>
              <a:rPr lang="zh-CN" altLang="en-US" sz="2400" dirty="0" smtClean="0">
                <a:latin typeface="Arial Unicode MS" pitchFamily="34" charset="-122"/>
                <a:ea typeface="Arial Unicode MS" pitchFamily="34" charset="-122"/>
                <a:cs typeface="Arial Unicode MS" pitchFamily="34" charset="-122"/>
              </a:rPr>
              <a:t>于</a:t>
            </a:r>
            <a:r>
              <a:rPr lang="zh-CN" altLang="en-US" sz="2400" dirty="0">
                <a:latin typeface="Arial Unicode MS" pitchFamily="34" charset="-122"/>
                <a:ea typeface="Arial Unicode MS" pitchFamily="34" charset="-122"/>
                <a:cs typeface="Arial Unicode MS" pitchFamily="34" charset="-122"/>
              </a:rPr>
              <a:t>获</a:t>
            </a:r>
            <a:r>
              <a:rPr lang="zh-CN" altLang="en-US" sz="2400" dirty="0" smtClean="0">
                <a:latin typeface="Arial Unicode MS" pitchFamily="34" charset="-122"/>
                <a:ea typeface="Arial Unicode MS" pitchFamily="34" charset="-122"/>
                <a:cs typeface="Arial Unicode MS" pitchFamily="34" charset="-122"/>
              </a:rPr>
              <a:t>取 </a:t>
            </a:r>
            <a:r>
              <a:rPr lang="en-US" altLang="zh-CN" sz="2400" dirty="0" err="1" smtClean="0">
                <a:latin typeface="Arial Unicode MS" pitchFamily="34" charset="-122"/>
                <a:ea typeface="Arial Unicode MS" pitchFamily="34" charset="-122"/>
                <a:cs typeface="Arial Unicode MS" pitchFamily="34" charset="-122"/>
              </a:rPr>
              <a:t>EntityManagerFactory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该类包含一个名</a:t>
            </a:r>
            <a:r>
              <a:rPr lang="zh-CN" altLang="en-US" sz="2400" dirty="0" smtClean="0">
                <a:latin typeface="Arial Unicode MS" pitchFamily="34" charset="-122"/>
                <a:ea typeface="Arial Unicode MS" pitchFamily="34" charset="-122"/>
                <a:cs typeface="Arial Unicode MS" pitchFamily="34" charset="-122"/>
              </a:rPr>
              <a:t>为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createEntityManagerFactory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zh-CN" altLang="en-US" sz="2400" b="1" dirty="0" smtClean="0">
                <a:solidFill>
                  <a:srgbClr val="0000FF"/>
                </a:solidFill>
                <a:latin typeface="Arial Unicode MS" pitchFamily="34" charset="-122"/>
                <a:ea typeface="Arial Unicode MS" pitchFamily="34" charset="-122"/>
                <a:cs typeface="Arial Unicode MS" pitchFamily="34" charset="-122"/>
              </a:rPr>
              <a:t>静态方法 </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smtClean="0">
                <a:latin typeface="Arial Unicode MS" pitchFamily="34" charset="-122"/>
                <a:ea typeface="Arial Unicode MS" pitchFamily="34" charset="-122"/>
                <a:cs typeface="Arial Unicode MS" pitchFamily="34" charset="-122"/>
              </a:rPr>
              <a:t>createEntityManagerFactory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有如下两个重载版本</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一个参数的方法</a:t>
            </a:r>
            <a:r>
              <a:rPr lang="zh-CN" altLang="en-US" sz="2000" dirty="0" smtClean="0">
                <a:latin typeface="Arial Unicode MS" pitchFamily="34" charset="-122"/>
                <a:ea typeface="Arial Unicode MS" pitchFamily="34" charset="-122"/>
                <a:cs typeface="Arial Unicode MS" pitchFamily="34" charset="-122"/>
              </a:rPr>
              <a:t>以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配置文件 </a:t>
            </a:r>
            <a:r>
              <a:rPr lang="en-US" altLang="zh-CN" sz="2000" dirty="0" smtClean="0">
                <a:latin typeface="Arial Unicode MS" pitchFamily="34" charset="-122"/>
                <a:ea typeface="Arial Unicode MS" pitchFamily="34" charset="-122"/>
                <a:cs typeface="Arial Unicode MS" pitchFamily="34" charset="-122"/>
              </a:rPr>
              <a:t>persistence.xml </a:t>
            </a:r>
            <a:r>
              <a:rPr lang="zh-CN" altLang="en-US" sz="2000" dirty="0" smtClean="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两个参数的方</a:t>
            </a:r>
            <a:r>
              <a:rPr lang="zh-CN" altLang="en-US" sz="2000" dirty="0" smtClean="0">
                <a:latin typeface="Arial Unicode MS" pitchFamily="34" charset="-122"/>
                <a:ea typeface="Arial Unicode MS" pitchFamily="34" charset="-122"/>
                <a:cs typeface="Arial Unicode MS" pitchFamily="34" charset="-122"/>
              </a:rPr>
              <a:t>法：前</a:t>
            </a:r>
            <a:r>
              <a:rPr lang="zh-CN" altLang="en-US" sz="2000" dirty="0">
                <a:latin typeface="Arial Unicode MS" pitchFamily="34" charset="-122"/>
                <a:ea typeface="Arial Unicode MS" pitchFamily="34" charset="-122"/>
                <a:cs typeface="Arial Unicode MS" pitchFamily="34" charset="-122"/>
              </a:rPr>
              <a:t>一个参数含义相同，后一个</a:t>
            </a:r>
            <a:r>
              <a:rPr lang="zh-CN" altLang="en-US" sz="2000" dirty="0" smtClean="0">
                <a:latin typeface="Arial Unicode MS" pitchFamily="34" charset="-122"/>
                <a:ea typeface="Arial Unicode MS" pitchFamily="34" charset="-122"/>
                <a:cs typeface="Arial Unicode MS" pitchFamily="34" charset="-122"/>
              </a:rPr>
              <a:t>参数 </a:t>
            </a:r>
            <a:r>
              <a:rPr lang="en-US" altLang="zh-CN" sz="2000" b="1" dirty="0" smtClean="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设置 </a:t>
            </a:r>
            <a:r>
              <a:rPr lang="en-US" altLang="zh-CN" sz="2000" b="1" dirty="0" smtClean="0">
                <a:latin typeface="Arial Unicode MS" pitchFamily="34" charset="-122"/>
                <a:ea typeface="Arial Unicode MS" pitchFamily="34" charset="-122"/>
                <a:cs typeface="Arial Unicode MS" pitchFamily="34" charset="-122"/>
              </a:rPr>
              <a:t>JPA </a:t>
            </a:r>
            <a:r>
              <a:rPr lang="zh-CN" altLang="en-US" sz="2000" b="1" dirty="0" smtClean="0">
                <a:latin typeface="Arial Unicode MS" pitchFamily="34" charset="-122"/>
                <a:ea typeface="Arial Unicode MS" pitchFamily="34" charset="-122"/>
                <a:cs typeface="Arial Unicode MS" pitchFamily="34" charset="-122"/>
              </a:rPr>
              <a:t>的</a:t>
            </a:r>
            <a:r>
              <a:rPr lang="zh-CN" altLang="en-US" sz="2000" b="1" dirty="0">
                <a:latin typeface="Arial Unicode MS" pitchFamily="34" charset="-122"/>
                <a:ea typeface="Arial Unicode MS" pitchFamily="34" charset="-122"/>
                <a:cs typeface="Arial Unicode MS" pitchFamily="34" charset="-122"/>
              </a:rPr>
              <a:t>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Map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的属性名必须</a:t>
            </a:r>
            <a:r>
              <a:rPr lang="zh-CN" altLang="en-US" sz="2000" dirty="0" smtClean="0">
                <a:latin typeface="Arial Unicode MS" pitchFamily="34" charset="-122"/>
                <a:ea typeface="Arial Unicode MS" pitchFamily="34" charset="-122"/>
                <a:cs typeface="Arial Unicode MS" pitchFamily="34" charset="-122"/>
              </a:rPr>
              <a:t>是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实现</a:t>
            </a:r>
            <a:r>
              <a:rPr lang="zh-CN" altLang="en-US" sz="2000" dirty="0">
                <a:latin typeface="Arial Unicode MS" pitchFamily="34" charset="-122"/>
                <a:ea typeface="Arial Unicode MS" pitchFamily="34" charset="-122"/>
                <a:cs typeface="Arial Unicode MS" pitchFamily="34" charset="-122"/>
              </a:rPr>
              <a:t>库提供商的名字空间约定的属性</a:t>
            </a:r>
            <a:r>
              <a:rPr lang="zh-CN" altLang="en-US" sz="2000" dirty="0" smtClean="0">
                <a:latin typeface="Arial Unicode MS" pitchFamily="34" charset="-122"/>
                <a:ea typeface="Arial Unicode MS" pitchFamily="34" charset="-122"/>
                <a:cs typeface="Arial Unicode MS" pitchFamily="34" charset="-122"/>
              </a:rPr>
              <a:t>名。</a:t>
            </a:r>
            <a:endParaRPr lang="zh-CN" altLang="en-US"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75299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a:t>
            </a:r>
            <a:r>
              <a:rPr lang="zh-CN" altLang="en-US" sz="2400" dirty="0">
                <a:latin typeface="Arial Unicode MS" pitchFamily="34" charset="-122"/>
                <a:ea typeface="Arial Unicode MS" pitchFamily="34" charset="-122"/>
                <a:cs typeface="Arial Unicode MS" pitchFamily="34" charset="-122"/>
              </a:rPr>
              <a:t>主要</a:t>
            </a:r>
            <a:r>
              <a:rPr lang="zh-CN" altLang="en-US" sz="2400" b="1" dirty="0">
                <a:latin typeface="Arial Unicode MS" pitchFamily="34" charset="-122"/>
                <a:ea typeface="Arial Unicode MS" pitchFamily="34" charset="-122"/>
                <a:cs typeface="Arial Unicode MS" pitchFamily="34" charset="-122"/>
              </a:rPr>
              <a:t>用来创</a:t>
            </a:r>
            <a:r>
              <a:rPr lang="zh-CN" altLang="en-US" sz="2400" b="1" dirty="0" smtClean="0">
                <a:latin typeface="Arial Unicode MS" pitchFamily="34" charset="-122"/>
                <a:ea typeface="Arial Unicode MS" pitchFamily="34" charset="-122"/>
                <a:cs typeface="Arial Unicode MS" pitchFamily="34" charset="-122"/>
              </a:rPr>
              <a:t>建 </a:t>
            </a:r>
            <a:r>
              <a:rPr lang="en-US" altLang="zh-CN" sz="2400" b="1" dirty="0" err="1" smtClean="0">
                <a:latin typeface="Arial Unicode MS" pitchFamily="34" charset="-122"/>
                <a:ea typeface="Arial Unicode MS" pitchFamily="34" charset="-122"/>
                <a:cs typeface="Arial Unicode MS" pitchFamily="34" charset="-122"/>
              </a:rPr>
              <a:t>EntityManager</a:t>
            </a:r>
            <a:r>
              <a:rPr lang="en-US" altLang="zh-CN" sz="2400" b="1" dirty="0" smtClean="0">
                <a:latin typeface="Arial Unicode MS" pitchFamily="34" charset="-122"/>
                <a:ea typeface="Arial Unicode MS" pitchFamily="34" charset="-122"/>
                <a:cs typeface="Arial Unicode MS" pitchFamily="34" charset="-122"/>
              </a:rPr>
              <a:t> </a:t>
            </a:r>
            <a:r>
              <a:rPr lang="zh-CN" altLang="en-US" sz="2400" b="1" dirty="0" smtClean="0">
                <a:latin typeface="Arial Unicode MS" pitchFamily="34" charset="-122"/>
                <a:ea typeface="Arial Unicode MS" pitchFamily="34" charset="-122"/>
                <a:cs typeface="Arial Unicode MS" pitchFamily="34" charset="-122"/>
              </a:rPr>
              <a:t>实例</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smtClean="0">
                <a:latin typeface="Arial Unicode MS" pitchFamily="34" charset="-122"/>
                <a:ea typeface="Arial Unicode MS" pitchFamily="34" charset="-122"/>
                <a:cs typeface="Arial Unicode MS" pitchFamily="34" charset="-122"/>
              </a:rPr>
              <a:t>Map </a:t>
            </a:r>
            <a:r>
              <a:rPr lang="zh-CN" altLang="en-US" sz="2000" dirty="0" smtClean="0">
                <a:latin typeface="Arial Unicode MS" pitchFamily="34" charset="-122"/>
                <a:ea typeface="Arial Unicode MS" pitchFamily="34" charset="-122"/>
                <a:cs typeface="Arial Unicode MS" pitchFamily="34" charset="-122"/>
              </a:rPr>
              <a:t>参</a:t>
            </a:r>
            <a:r>
              <a:rPr lang="zh-CN" altLang="en-US" sz="2000" dirty="0">
                <a:latin typeface="Arial Unicode MS" pitchFamily="34" charset="-122"/>
                <a:ea typeface="Arial Unicode MS" pitchFamily="34" charset="-122"/>
                <a:cs typeface="Arial Unicode MS" pitchFamily="34" charset="-122"/>
              </a:rPr>
              <a:t>数用于提</a:t>
            </a:r>
            <a:r>
              <a:rPr lang="zh-CN" altLang="en-US" sz="2000" dirty="0" smtClean="0">
                <a:latin typeface="Arial Unicode MS" pitchFamily="34" charset="-122"/>
                <a:ea typeface="Arial Unicode MS" pitchFamily="34" charset="-122"/>
                <a:cs typeface="Arial Unicode MS" pitchFamily="34" charset="-122"/>
              </a:rPr>
              <a:t>供</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EntityManager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的属</a:t>
            </a:r>
            <a:r>
              <a:rPr lang="zh-CN" altLang="en-US" sz="2000" dirty="0">
                <a:latin typeface="Arial Unicode MS" pitchFamily="34" charset="-122"/>
                <a:ea typeface="Arial Unicode MS" pitchFamily="34" charset="-122"/>
                <a:cs typeface="Arial Unicode MS" pitchFamily="34" charset="-122"/>
              </a:rPr>
              <a:t>性。</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a:t>
            </a:r>
            <a:r>
              <a:rPr lang="zh-CN" altLang="en-US" sz="2000" dirty="0" smtClean="0">
                <a:latin typeface="Arial Unicode MS" pitchFamily="34" charset="-122"/>
                <a:ea typeface="Arial Unicode MS" pitchFamily="34" charset="-122"/>
                <a:cs typeface="Arial Unicode MS" pitchFamily="34" charset="-122"/>
              </a:rPr>
              <a:t>查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a:t>
            </a:r>
            <a:r>
              <a:rPr lang="zh-CN" altLang="en-US" sz="2000" dirty="0">
                <a:latin typeface="Arial Unicode MS" pitchFamily="34" charset="-122"/>
                <a:ea typeface="Arial Unicode MS" pitchFamily="34" charset="-122"/>
                <a:cs typeface="Arial Unicode MS" pitchFamily="34" charset="-122"/>
              </a:rPr>
              <a:t>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a:t>
            </a:r>
            <a:r>
              <a:rPr lang="zh-CN" altLang="en-US" sz="2000" dirty="0" smtClean="0">
                <a:latin typeface="Arial Unicode MS" pitchFamily="34" charset="-122"/>
                <a:ea typeface="Arial Unicode MS" pitchFamily="34" charset="-122"/>
                <a:cs typeface="Arial Unicode MS" pitchFamily="34" charset="-122"/>
              </a:rPr>
              <a:t>闭</a:t>
            </a:r>
            <a:r>
              <a:rPr lang="zh-CN" altLang="en-US"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a:t>
            </a:r>
            <a:r>
              <a:rPr lang="zh-CN" altLang="en-US" sz="2000" dirty="0">
                <a:latin typeface="Arial Unicode MS" pitchFamily="34" charset="-122"/>
                <a:ea typeface="Arial Unicode MS" pitchFamily="34" charset="-122"/>
                <a:cs typeface="Arial Unicode MS" pitchFamily="34" charset="-122"/>
              </a:rPr>
              <a:t>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a:t>
            </a:r>
            <a:r>
              <a:rPr lang="zh-CN" altLang="en-US" sz="2000" dirty="0" smtClean="0">
                <a:latin typeface="Arial Unicode MS" pitchFamily="34" charset="-122"/>
                <a:ea typeface="Arial Unicode MS" pitchFamily="34" charset="-122"/>
                <a:cs typeface="Arial Unicode MS" pitchFamily="34" charset="-122"/>
              </a:rPr>
              <a:t>返回 </a:t>
            </a:r>
            <a:r>
              <a:rPr lang="en-US" altLang="zh-CN" sz="2000" dirty="0" smtClean="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3702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调用</a:t>
            </a:r>
            <a:endParaRPr lang="zh-CN" altLang="en-US" dirty="0"/>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一组规范：接口</a:t>
            </a:r>
            <a:endParaRPr lang="zh-CN" altLang="en-US" dirty="0"/>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98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zh-CN" altLang="en-US" sz="2300" dirty="0" smtClean="0">
                <a:latin typeface="Arial Unicode MS" pitchFamily="34" charset="-122"/>
                <a:ea typeface="Arial Unicode MS" pitchFamily="34" charset="-122"/>
                <a:cs typeface="Arial Unicode MS" pitchFamily="34" charset="-122"/>
              </a:rPr>
              <a:t>在 </a:t>
            </a:r>
            <a:r>
              <a:rPr lang="en-US" altLang="zh-CN" sz="2300" dirty="0" smtClean="0">
                <a:latin typeface="Arial Unicode MS" pitchFamily="34" charset="-122"/>
                <a:ea typeface="Arial Unicode MS" pitchFamily="34" charset="-122"/>
                <a:cs typeface="Arial Unicode MS" pitchFamily="34" charset="-122"/>
              </a:rPr>
              <a:t>JPA </a:t>
            </a:r>
            <a:r>
              <a:rPr lang="zh-CN" altLang="en-US" sz="2300" dirty="0" smtClean="0">
                <a:latin typeface="Arial Unicode MS" pitchFamily="34" charset="-122"/>
                <a:ea typeface="Arial Unicode MS" pitchFamily="34" charset="-122"/>
                <a:cs typeface="Arial Unicode MS" pitchFamily="34" charset="-122"/>
              </a:rPr>
              <a:t>规范</a:t>
            </a:r>
            <a:r>
              <a:rPr lang="zh-CN" altLang="en-US" sz="2300" dirty="0">
                <a:latin typeface="Arial Unicode MS" pitchFamily="34" charset="-122"/>
                <a:ea typeface="Arial Unicode MS" pitchFamily="34" charset="-122"/>
                <a:cs typeface="Arial Unicode MS" pitchFamily="34" charset="-122"/>
              </a:rPr>
              <a:t>中</a:t>
            </a:r>
            <a:r>
              <a:rPr lang="en-US" altLang="zh-CN" sz="2300" dirty="0" smtClean="0">
                <a:latin typeface="Arial Unicode MS" pitchFamily="34" charset="-122"/>
                <a:ea typeface="Arial Unicode MS" pitchFamily="34" charset="-122"/>
                <a:cs typeface="Arial Unicode MS" pitchFamily="34" charset="-122"/>
              </a:rPr>
              <a:t>, </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是</a:t>
            </a:r>
            <a:r>
              <a:rPr lang="zh-CN" altLang="en-US" sz="2300" dirty="0">
                <a:latin typeface="Arial Unicode MS" pitchFamily="34" charset="-122"/>
                <a:ea typeface="Arial Unicode MS" pitchFamily="34" charset="-122"/>
                <a:cs typeface="Arial Unicode MS" pitchFamily="34" charset="-122"/>
              </a:rPr>
              <a:t>完成</a:t>
            </a:r>
            <a:r>
              <a:rPr lang="zh-CN" altLang="en-US" sz="2300" dirty="0" smtClean="0">
                <a:latin typeface="Arial Unicode MS" pitchFamily="34" charset="-122"/>
                <a:ea typeface="Arial Unicode MS" pitchFamily="34" charset="-122"/>
                <a:cs typeface="Arial Unicode MS" pitchFamily="34" charset="-122"/>
              </a:rPr>
              <a:t>持</a:t>
            </a:r>
            <a:r>
              <a:rPr lang="zh-CN" altLang="en-US" sz="2300" dirty="0">
                <a:latin typeface="Arial Unicode MS" pitchFamily="34" charset="-122"/>
                <a:ea typeface="Arial Unicode MS" pitchFamily="34" charset="-122"/>
                <a:cs typeface="Arial Unicode MS" pitchFamily="34" charset="-122"/>
              </a:rPr>
              <a:t>久化操</a:t>
            </a:r>
            <a:r>
              <a:rPr lang="zh-CN" altLang="en-US" sz="2300" dirty="0" smtClean="0">
                <a:latin typeface="Arial Unicode MS" pitchFamily="34" charset="-122"/>
                <a:ea typeface="Arial Unicode MS" pitchFamily="34" charset="-122"/>
                <a:cs typeface="Arial Unicode MS" pitchFamily="34" charset="-122"/>
              </a:rPr>
              <a:t>作的核心对象。</a:t>
            </a:r>
            <a:r>
              <a:rPr lang="zh-CN" altLang="en-US" sz="2300" dirty="0">
                <a:latin typeface="Arial Unicode MS" pitchFamily="34" charset="-122"/>
                <a:ea typeface="Arial Unicode MS" pitchFamily="34" charset="-122"/>
                <a:cs typeface="Arial Unicode MS" pitchFamily="34" charset="-122"/>
              </a:rPr>
              <a:t>实体作为</a:t>
            </a:r>
            <a:r>
              <a:rPr lang="zh-CN" altLang="en-US" sz="2300" dirty="0" smtClean="0">
                <a:latin typeface="Arial Unicode MS" pitchFamily="34" charset="-122"/>
                <a:ea typeface="Arial Unicode MS" pitchFamily="34" charset="-122"/>
                <a:cs typeface="Arial Unicode MS" pitchFamily="34" charset="-122"/>
              </a:rPr>
              <a:t>普通 </a:t>
            </a:r>
            <a:r>
              <a:rPr lang="en-US" altLang="zh-CN" sz="2300" dirty="0" smtClean="0">
                <a:latin typeface="Arial Unicode MS" pitchFamily="34" charset="-122"/>
                <a:ea typeface="Arial Unicode MS" pitchFamily="34" charset="-122"/>
                <a:cs typeface="Arial Unicode MS" pitchFamily="34" charset="-122"/>
              </a:rPr>
              <a:t>Java </a:t>
            </a:r>
            <a:r>
              <a:rPr lang="zh-CN" altLang="en-US" sz="2300" dirty="0" smtClean="0">
                <a:latin typeface="Arial Unicode MS" pitchFamily="34" charset="-122"/>
                <a:ea typeface="Arial Unicode MS" pitchFamily="34" charset="-122"/>
                <a:cs typeface="Arial Unicode MS" pitchFamily="34" charset="-122"/>
              </a:rPr>
              <a:t>对象</a:t>
            </a:r>
            <a:r>
              <a:rPr lang="zh-CN" altLang="en-US" sz="2300" dirty="0">
                <a:latin typeface="Arial Unicode MS" pitchFamily="34" charset="-122"/>
                <a:ea typeface="Arial Unicode MS" pitchFamily="34" charset="-122"/>
                <a:cs typeface="Arial Unicode MS" pitchFamily="34" charset="-122"/>
              </a:rPr>
              <a:t>，只有在</a:t>
            </a:r>
            <a:r>
              <a:rPr lang="zh-CN" altLang="en-US" sz="2300" dirty="0" smtClean="0">
                <a:latin typeface="Arial Unicode MS" pitchFamily="34" charset="-122"/>
                <a:ea typeface="Arial Unicode MS" pitchFamily="34" charset="-122"/>
                <a:cs typeface="Arial Unicode MS" pitchFamily="34" charset="-122"/>
              </a:rPr>
              <a:t>调用 </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将</a:t>
            </a:r>
            <a:r>
              <a:rPr lang="zh-CN" altLang="en-US" sz="2300" dirty="0">
                <a:latin typeface="Arial Unicode MS" pitchFamily="34" charset="-122"/>
                <a:ea typeface="Arial Unicode MS" pitchFamily="34" charset="-122"/>
                <a:cs typeface="Arial Unicode MS" pitchFamily="34" charset="-122"/>
              </a:rPr>
              <a:t>其持久化后才会变成</a:t>
            </a:r>
            <a:r>
              <a:rPr lang="zh-CN" altLang="en-US" sz="2300" dirty="0" smtClean="0">
                <a:latin typeface="Arial Unicode MS" pitchFamily="34" charset="-122"/>
                <a:ea typeface="Arial Unicode MS" pitchFamily="34" charset="-122"/>
                <a:cs typeface="Arial Unicode MS" pitchFamily="34" charset="-122"/>
              </a:rPr>
              <a:t>持久化对象</a:t>
            </a:r>
            <a:r>
              <a:rPr lang="zh-CN" altLang="en-US" sz="2300" dirty="0">
                <a:latin typeface="Arial Unicode MS" pitchFamily="34" charset="-122"/>
                <a:ea typeface="Arial Unicode MS" pitchFamily="34" charset="-122"/>
                <a:cs typeface="Arial Unicode MS" pitchFamily="34" charset="-122"/>
              </a:rPr>
              <a:t>。</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对象</a:t>
            </a:r>
            <a:r>
              <a:rPr lang="zh-CN" altLang="en-US" sz="2300" dirty="0">
                <a:latin typeface="Arial Unicode MS" pitchFamily="34" charset="-122"/>
                <a:ea typeface="Arial Unicode MS" pitchFamily="34" charset="-122"/>
                <a:cs typeface="Arial Unicode MS" pitchFamily="34" charset="-122"/>
              </a:rPr>
              <a:t>在一</a:t>
            </a:r>
            <a:r>
              <a:rPr lang="zh-CN" altLang="en-US" sz="2300" dirty="0" smtClean="0">
                <a:latin typeface="Arial Unicode MS" pitchFamily="34" charset="-122"/>
                <a:ea typeface="Arial Unicode MS" pitchFamily="34" charset="-122"/>
                <a:cs typeface="Arial Unicode MS" pitchFamily="34" charset="-122"/>
              </a:rPr>
              <a:t>组实</a:t>
            </a:r>
            <a:r>
              <a:rPr lang="zh-CN" altLang="en-US" sz="2300" dirty="0">
                <a:latin typeface="Arial Unicode MS" pitchFamily="34" charset="-122"/>
                <a:ea typeface="Arial Unicode MS" pitchFamily="34" charset="-122"/>
                <a:cs typeface="Arial Unicode MS" pitchFamily="34" charset="-122"/>
              </a:rPr>
              <a:t>体类与底层数据源之间</a:t>
            </a:r>
            <a:r>
              <a:rPr lang="zh-CN" altLang="en-US" sz="2300" dirty="0" smtClean="0">
                <a:latin typeface="Arial Unicode MS" pitchFamily="34" charset="-122"/>
                <a:ea typeface="Arial Unicode MS" pitchFamily="34" charset="-122"/>
                <a:cs typeface="Arial Unicode MS" pitchFamily="34" charset="-122"/>
              </a:rPr>
              <a:t>进行 </a:t>
            </a:r>
            <a:r>
              <a:rPr lang="en-US" altLang="zh-CN" sz="2300" dirty="0" smtClean="0">
                <a:latin typeface="Arial Unicode MS" pitchFamily="34" charset="-122"/>
                <a:ea typeface="Arial Unicode MS" pitchFamily="34" charset="-122"/>
                <a:cs typeface="Arial Unicode MS" pitchFamily="34" charset="-122"/>
              </a:rPr>
              <a:t>O/R </a:t>
            </a:r>
            <a:r>
              <a:rPr lang="zh-CN" altLang="en-US" sz="2300" dirty="0" smtClean="0">
                <a:latin typeface="Arial Unicode MS" pitchFamily="34" charset="-122"/>
                <a:ea typeface="Arial Unicode MS" pitchFamily="34" charset="-122"/>
                <a:cs typeface="Arial Unicode MS" pitchFamily="34" charset="-122"/>
              </a:rPr>
              <a:t>映射</a:t>
            </a:r>
            <a:r>
              <a:rPr lang="zh-CN" altLang="en-US" sz="2300" dirty="0">
                <a:latin typeface="Arial Unicode MS" pitchFamily="34" charset="-122"/>
                <a:ea typeface="Arial Unicode MS" pitchFamily="34" charset="-122"/>
                <a:cs typeface="Arial Unicode MS" pitchFamily="34" charset="-122"/>
              </a:rPr>
              <a:t>的管理。它可以用来管理和</a:t>
            </a:r>
            <a:r>
              <a:rPr lang="zh-CN" altLang="en-US" sz="2300" dirty="0" smtClean="0">
                <a:latin typeface="Arial Unicode MS" pitchFamily="34" charset="-122"/>
                <a:ea typeface="Arial Unicode MS" pitchFamily="34" charset="-122"/>
                <a:cs typeface="Arial Unicode MS" pitchFamily="34" charset="-122"/>
              </a:rPr>
              <a:t>更新 </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根</a:t>
            </a:r>
            <a:r>
              <a:rPr lang="zh-CN" altLang="en-US" sz="2300" dirty="0">
                <a:latin typeface="Arial Unicode MS" pitchFamily="34" charset="-122"/>
                <a:ea typeface="Arial Unicode MS" pitchFamily="34" charset="-122"/>
                <a:cs typeface="Arial Unicode MS" pitchFamily="34" charset="-122"/>
              </a:rPr>
              <a:t>椐主键</a:t>
            </a:r>
            <a:r>
              <a:rPr lang="zh-CN" altLang="en-US" sz="2300" dirty="0" smtClean="0">
                <a:latin typeface="Arial Unicode MS" pitchFamily="34" charset="-122"/>
                <a:ea typeface="Arial Unicode MS" pitchFamily="34" charset="-122"/>
                <a:cs typeface="Arial Unicode MS" pitchFamily="34" charset="-122"/>
              </a:rPr>
              <a:t>查找 </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还</a:t>
            </a:r>
            <a:r>
              <a:rPr lang="zh-CN" altLang="en-US" sz="2300" dirty="0">
                <a:latin typeface="Arial Unicode MS" pitchFamily="34" charset="-122"/>
                <a:ea typeface="Arial Unicode MS" pitchFamily="34" charset="-122"/>
                <a:cs typeface="Arial Unicode MS" pitchFamily="34" charset="-122"/>
              </a:rPr>
              <a:t>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r>
              <a:rPr lang="zh-CN" altLang="en-US" sz="2300" dirty="0" smtClean="0">
                <a:latin typeface="Arial Unicode MS" pitchFamily="34" charset="-122"/>
                <a:ea typeface="Arial Unicode MS" pitchFamily="34" charset="-122"/>
                <a:cs typeface="Arial Unicode MS" pitchFamily="34" charset="-122"/>
              </a:rPr>
              <a:t>。</a:t>
            </a:r>
            <a:endParaRPr lang="zh-CN" altLang="en-US" sz="2300" dirty="0">
              <a:latin typeface="Arial Unicode MS" pitchFamily="34" charset="-122"/>
              <a:ea typeface="Arial Unicode MS" pitchFamily="34" charset="-122"/>
              <a:cs typeface="Arial Unicode MS" pitchFamily="34" charset="-122"/>
            </a:endParaRPr>
          </a:p>
          <a:p>
            <a:r>
              <a:rPr lang="zh-CN" altLang="en-US" sz="2300" dirty="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实体</a:t>
            </a:r>
            <a:r>
              <a:rPr lang="zh-CN" altLang="en-US" sz="2300" dirty="0">
                <a:latin typeface="Arial Unicode MS" pitchFamily="34" charset="-122"/>
                <a:ea typeface="Arial Unicode MS" pitchFamily="34" charset="-122"/>
                <a:cs typeface="Arial Unicode MS" pitchFamily="34" charset="-122"/>
              </a:rPr>
              <a:t>的状态</a:t>
            </a:r>
            <a:r>
              <a:rPr lang="en-US" altLang="zh-CN" sz="23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a:t>
            </a:r>
            <a:r>
              <a:rPr lang="zh-CN" altLang="en-US" sz="2000" b="1" dirty="0" smtClean="0">
                <a:solidFill>
                  <a:srgbClr val="0000FF"/>
                </a:solidFill>
                <a:latin typeface="Arial Unicode MS" pitchFamily="34" charset="-122"/>
                <a:ea typeface="Arial Unicode MS" pitchFamily="34" charset="-122"/>
                <a:cs typeface="Arial Unicode MS" pitchFamily="34" charset="-122"/>
              </a:rPr>
              <a:t>状态</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a:t>
            </a:r>
            <a:r>
              <a:rPr lang="zh-CN" altLang="en-US" sz="2000" b="1" dirty="0">
                <a:solidFill>
                  <a:srgbClr val="FF0000"/>
                </a:solidFill>
                <a:latin typeface="Arial Unicode MS" pitchFamily="34" charset="-122"/>
                <a:ea typeface="Arial Unicode MS" pitchFamily="34" charset="-122"/>
                <a:cs typeface="Arial Unicode MS" pitchFamily="34" charset="-122"/>
              </a:rPr>
              <a:t>从</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数据库中</a:t>
            </a:r>
            <a:r>
              <a:rPr lang="zh-CN" altLang="en-US" sz="2000" b="1" dirty="0">
                <a:solidFill>
                  <a:srgbClr val="FF0000"/>
                </a:solidFill>
                <a:latin typeface="Arial Unicode MS" pitchFamily="34" charset="-122"/>
                <a:ea typeface="Arial Unicode MS" pitchFamily="34" charset="-122"/>
                <a:cs typeface="Arial Unicode MS" pitchFamily="34" charset="-122"/>
              </a:rPr>
              <a:t>删除</a:t>
            </a:r>
            <a:r>
              <a:rPr lang="zh-CN" altLang="en-US" sz="2000" dirty="0">
                <a:latin typeface="Arial Unicode MS" pitchFamily="34" charset="-122"/>
                <a:ea typeface="Arial Unicode MS" pitchFamily="34" charset="-122"/>
                <a:cs typeface="Arial Unicode MS" pitchFamily="34" charset="-122"/>
              </a:rPr>
              <a:t>。</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6519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smtClean="0">
                <a:solidFill>
                  <a:srgbClr val="FF0000"/>
                </a:solidFill>
                <a:latin typeface="Arial Unicode MS" pitchFamily="34" charset="-122"/>
                <a:ea typeface="Arial Unicode MS" pitchFamily="34" charset="-122"/>
                <a:cs typeface="Arial Unicode MS" pitchFamily="34" charset="-122"/>
              </a:rPr>
              <a:t>find</a:t>
            </a:r>
            <a:r>
              <a:rPr lang="en-US" altLang="zh-CN" sz="2200" b="1" dirty="0" smtClean="0">
                <a:solidFill>
                  <a:srgbClr val="0000FF"/>
                </a:solidFill>
                <a:latin typeface="Arial Unicode MS" pitchFamily="34" charset="-122"/>
                <a:ea typeface="Arial Unicode MS" pitchFamily="34" charset="-122"/>
                <a:cs typeface="Arial Unicode MS" pitchFamily="34" charset="-122"/>
              </a:rPr>
              <a:t> (Class&lt;T&gt;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对应的实体类对象，</a:t>
            </a:r>
            <a:r>
              <a:rPr lang="zh-CN" altLang="en-US" sz="2200" dirty="0">
                <a:latin typeface="Arial Unicode MS" pitchFamily="34" charset="-122"/>
                <a:ea typeface="Arial Unicode MS" pitchFamily="34" charset="-122"/>
                <a:cs typeface="Arial Unicode MS" pitchFamily="34" charset="-122"/>
              </a:rPr>
              <a:t>如果这个实体存在于当前的持久化环境</a:t>
            </a:r>
            <a:r>
              <a:rPr lang="zh-CN" altLang="en-US" sz="2200" dirty="0" smtClean="0">
                <a:latin typeface="Arial Unicode MS" pitchFamily="34" charset="-122"/>
                <a:ea typeface="Arial Unicode MS" pitchFamily="34" charset="-122"/>
                <a:cs typeface="Arial Unicode MS" pitchFamily="34" charset="-122"/>
              </a:rPr>
              <a:t>，则</a:t>
            </a:r>
            <a:r>
              <a:rPr lang="zh-CN" altLang="en-US" sz="2200" dirty="0">
                <a:latin typeface="Arial Unicode MS" pitchFamily="34" charset="-122"/>
                <a:ea typeface="Arial Unicode MS" pitchFamily="34" charset="-122"/>
                <a:cs typeface="Arial Unicode MS" pitchFamily="34" charset="-122"/>
              </a:rPr>
              <a:t>返回一个被缓存的</a:t>
            </a:r>
            <a:r>
              <a:rPr lang="zh-CN" altLang="en-US" sz="2200" dirty="0" smtClean="0">
                <a:latin typeface="Arial Unicode MS" pitchFamily="34" charset="-122"/>
                <a:ea typeface="Arial Unicode MS" pitchFamily="34" charset="-122"/>
                <a:cs typeface="Arial Unicode MS" pitchFamily="34" charset="-122"/>
              </a:rPr>
              <a:t>对象；否则</a:t>
            </a:r>
            <a:r>
              <a:rPr lang="zh-CN" altLang="en-US" sz="2200" dirty="0">
                <a:latin typeface="Arial Unicode MS" pitchFamily="34" charset="-122"/>
                <a:ea typeface="Arial Unicode MS" pitchFamily="34" charset="-122"/>
                <a:cs typeface="Arial Unicode MS" pitchFamily="34" charset="-122"/>
              </a:rPr>
              <a:t>会创建一个新</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并</a:t>
            </a:r>
            <a:r>
              <a:rPr lang="zh-CN" altLang="en-US" sz="2200" dirty="0">
                <a:latin typeface="Arial Unicode MS" pitchFamily="34" charset="-122"/>
                <a:ea typeface="Arial Unicode MS" pitchFamily="34" charset="-122"/>
                <a:cs typeface="Arial Unicode MS" pitchFamily="34" charset="-122"/>
              </a:rPr>
              <a:t>加载数据库中相关</a:t>
            </a:r>
            <a:r>
              <a:rPr lang="zh-CN" altLang="en-US" sz="2200" dirty="0" smtClean="0">
                <a:latin typeface="Arial Unicode MS" pitchFamily="34" charset="-122"/>
                <a:ea typeface="Arial Unicode MS" pitchFamily="34" charset="-122"/>
                <a:cs typeface="Arial Unicode MS" pitchFamily="34" charset="-122"/>
              </a:rPr>
              <a:t>信息</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若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不</a:t>
            </a:r>
            <a:r>
              <a:rPr lang="zh-CN" altLang="en-US" sz="2200" dirty="0">
                <a:latin typeface="Arial Unicode MS" pitchFamily="34" charset="-122"/>
                <a:ea typeface="Arial Unicode MS" pitchFamily="34" charset="-122"/>
                <a:cs typeface="Arial Unicode MS" pitchFamily="34" charset="-122"/>
              </a:rPr>
              <a:t>存在于数据库中，则返回一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null</a:t>
            </a:r>
            <a:r>
              <a:rPr lang="zh-CN" altLang="en-US" sz="2200" dirty="0" smtClean="0">
                <a:latin typeface="Arial Unicode MS" pitchFamily="34" charset="-122"/>
                <a:ea typeface="Arial Unicode MS" pitchFamily="34" charset="-122"/>
                <a:cs typeface="Arial Unicode MS" pitchFamily="34" charset="-122"/>
              </a:rPr>
              <a:t>。第一个参数为被查询的</a:t>
            </a:r>
            <a:r>
              <a:rPr lang="zh-CN" altLang="en-US" sz="2200" b="1" dirty="0" smtClean="0">
                <a:solidFill>
                  <a:srgbClr val="0000FF"/>
                </a:solidFill>
                <a:latin typeface="Arial Unicode MS" pitchFamily="34" charset="-122"/>
                <a:ea typeface="Arial Unicode MS" pitchFamily="34" charset="-122"/>
                <a:cs typeface="Arial Unicode MS" pitchFamily="34" charset="-122"/>
              </a:rPr>
              <a:t>实体类类型</a:t>
            </a:r>
            <a:r>
              <a:rPr lang="zh-CN" altLang="en-US" sz="2200" dirty="0" smtClean="0">
                <a:latin typeface="Arial Unicode MS" pitchFamily="34" charset="-122"/>
                <a:ea typeface="Arial Unicode MS" pitchFamily="34" charset="-122"/>
                <a:cs typeface="Arial Unicode MS" pitchFamily="34" charset="-122"/>
              </a:rPr>
              <a:t>，第二个参数为待查找实体的</a:t>
            </a:r>
            <a:r>
              <a:rPr lang="zh-CN" altLang="en-US" sz="2200" b="1" dirty="0" smtClean="0">
                <a:solidFill>
                  <a:srgbClr val="0000FF"/>
                </a:solidFill>
                <a:latin typeface="Arial Unicode MS" pitchFamily="34" charset="-122"/>
                <a:ea typeface="Arial Unicode MS" pitchFamily="34" charset="-122"/>
                <a:cs typeface="Arial Unicode MS" pitchFamily="34" charset="-122"/>
              </a:rPr>
              <a:t>主键值</a:t>
            </a:r>
            <a:r>
              <a:rPr lang="zh-CN" altLang="en-US" sz="2200" dirty="0" smtClean="0">
                <a:latin typeface="Arial Unicode MS" pitchFamily="34" charset="-122"/>
                <a:ea typeface="Arial Unicode MS" pitchFamily="34" charset="-122"/>
                <a:cs typeface="Arial Unicode MS" pitchFamily="34" charset="-122"/>
              </a:rPr>
              <a:t>。</a:t>
            </a:r>
          </a:p>
          <a:p>
            <a:r>
              <a:rPr lang="en-US" altLang="zh-CN" sz="2200" b="1" dirty="0" err="1" smtClean="0">
                <a:solidFill>
                  <a:srgbClr val="FF0000"/>
                </a:solidFill>
                <a:latin typeface="Arial Unicode MS" pitchFamily="34" charset="-122"/>
                <a:ea typeface="Arial Unicode MS" pitchFamily="34" charset="-122"/>
                <a:cs typeface="Arial Unicode MS" pitchFamily="34" charset="-122"/>
              </a:rPr>
              <a:t>getReference</a:t>
            </a:r>
            <a:r>
              <a:rPr lang="en-US" altLang="zh-CN" sz="2200" b="1" dirty="0" smtClean="0">
                <a:solidFill>
                  <a:srgbClr val="FF0000"/>
                </a:solidFill>
                <a:latin typeface="Arial Unicode MS" pitchFamily="34" charset="-122"/>
                <a:ea typeface="Arial Unicode MS" pitchFamily="34" charset="-122"/>
                <a:cs typeface="Arial Unicode MS" pitchFamily="34" charset="-122"/>
              </a:rPr>
              <a:t> </a:t>
            </a:r>
            <a:r>
              <a:rPr lang="en-US" altLang="zh-CN" sz="2200" b="1" dirty="0" smtClean="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a:t>
            </a:r>
            <a:r>
              <a:rPr lang="zh-CN" altLang="en-US" sz="2200" dirty="0" smtClean="0">
                <a:latin typeface="Arial Unicode MS" pitchFamily="34" charset="-122"/>
                <a:ea typeface="Arial Unicode MS" pitchFamily="34" charset="-122"/>
                <a:cs typeface="Arial Unicode MS" pitchFamily="34" charset="-122"/>
              </a:rPr>
              <a:t>不存在指定的 </a:t>
            </a:r>
            <a:r>
              <a:rPr lang="en-US" altLang="zh-CN" sz="2200" dirty="0" smtClean="0">
                <a:latin typeface="Arial Unicode MS" pitchFamily="34" charset="-122"/>
                <a:ea typeface="Arial Unicode MS" pitchFamily="34" charset="-122"/>
                <a:cs typeface="Arial Unicode MS" pitchFamily="34" charset="-122"/>
              </a:rPr>
              <a:t>Entity, </a:t>
            </a:r>
            <a:r>
              <a:rPr lang="en-US" altLang="zh-CN" sz="2200" dirty="0" err="1" smtClean="0">
                <a:latin typeface="Arial Unicode MS" pitchFamily="34" charset="-122"/>
                <a:ea typeface="Arial Unicode MS" pitchFamily="34" charset="-122"/>
                <a:cs typeface="Arial Unicode MS" pitchFamily="34" charset="-122"/>
              </a:rPr>
              <a:t>EntityManager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会</a:t>
            </a:r>
            <a:r>
              <a:rPr lang="zh-CN" altLang="en-US" sz="2200" dirty="0">
                <a:latin typeface="Arial Unicode MS" pitchFamily="34" charset="-122"/>
                <a:ea typeface="Arial Unicode MS" pitchFamily="34" charset="-122"/>
                <a:cs typeface="Arial Unicode MS" pitchFamily="34" charset="-122"/>
              </a:rPr>
              <a:t>创建一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类</a:t>
            </a:r>
            <a:r>
              <a:rPr lang="zh-CN" altLang="en-US" sz="2200" dirty="0">
                <a:latin typeface="Arial Unicode MS" pitchFamily="34" charset="-122"/>
                <a:ea typeface="Arial Unicode MS" pitchFamily="34" charset="-122"/>
                <a:cs typeface="Arial Unicode MS" pitchFamily="34" charset="-122"/>
              </a:rPr>
              <a:t>的代理，但是不会立即加载数据库中的信息，</a:t>
            </a:r>
            <a:r>
              <a:rPr lang="zh-CN" altLang="en-US" sz="2200" dirty="0" smtClean="0">
                <a:latin typeface="Arial Unicode MS" pitchFamily="34" charset="-122"/>
                <a:ea typeface="Arial Unicode MS" pitchFamily="34" charset="-122"/>
                <a:cs typeface="Arial Unicode MS" pitchFamily="34" charset="-122"/>
              </a:rPr>
              <a:t>只有第一次</a:t>
            </a:r>
            <a:r>
              <a:rPr lang="zh-CN" altLang="en-US" sz="2200" dirty="0">
                <a:latin typeface="Arial Unicode MS" pitchFamily="34" charset="-122"/>
                <a:ea typeface="Arial Unicode MS" pitchFamily="34" charset="-122"/>
                <a:cs typeface="Arial Unicode MS" pitchFamily="34" charset="-122"/>
              </a:rPr>
              <a:t>真正使用</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的</a:t>
            </a:r>
            <a:r>
              <a:rPr lang="zh-CN" altLang="en-US" sz="2200" dirty="0">
                <a:latin typeface="Arial Unicode MS" pitchFamily="34" charset="-122"/>
                <a:ea typeface="Arial Unicode MS" pitchFamily="34" charset="-122"/>
                <a:cs typeface="Arial Unicode MS" pitchFamily="34" charset="-122"/>
              </a:rPr>
              <a:t>属性才加载，所以如果</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在</a:t>
            </a:r>
            <a:r>
              <a:rPr lang="zh-CN" altLang="en-US" sz="2200" dirty="0">
                <a:latin typeface="Arial Unicode MS" pitchFamily="34" charset="-122"/>
                <a:ea typeface="Arial Unicode MS" pitchFamily="34" charset="-122"/>
                <a:cs typeface="Arial Unicode MS" pitchFamily="34" charset="-122"/>
              </a:rPr>
              <a:t>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不会返回 </a:t>
            </a:r>
            <a:r>
              <a:rPr lang="en-US" altLang="zh-CN" sz="2200" dirty="0" smtClean="0">
                <a:latin typeface="Arial Unicode MS" pitchFamily="34" charset="-122"/>
                <a:ea typeface="Arial Unicode MS" pitchFamily="34" charset="-122"/>
                <a:cs typeface="Arial Unicode MS" pitchFamily="34" charset="-122"/>
              </a:rPr>
              <a:t>null </a:t>
            </a:r>
            <a:r>
              <a:rPr lang="zh-CN" altLang="en-US" sz="2200" dirty="0" smtClean="0">
                <a:latin typeface="Arial Unicode MS" pitchFamily="34" charset="-122"/>
                <a:ea typeface="Arial Unicode MS" pitchFamily="34" charset="-122"/>
                <a:cs typeface="Arial Unicode MS" pitchFamily="34" charset="-122"/>
              </a:rPr>
              <a:t>值</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而</a:t>
            </a:r>
            <a:r>
              <a:rPr lang="zh-CN" altLang="en-US" sz="2200" dirty="0">
                <a:latin typeface="Arial Unicode MS" pitchFamily="34" charset="-122"/>
                <a:ea typeface="Arial Unicode MS" pitchFamily="34" charset="-122"/>
                <a:cs typeface="Arial Unicode MS" pitchFamily="34" charset="-122"/>
              </a:rPr>
              <a:t>是抛出</a:t>
            </a:r>
            <a:r>
              <a:rPr lang="en-US" altLang="zh-CN" sz="2200" dirty="0" err="1" smtClean="0">
                <a:latin typeface="Arial Unicode MS" pitchFamily="34" charset="-122"/>
                <a:ea typeface="Arial Unicode MS" pitchFamily="34" charset="-122"/>
                <a:cs typeface="Arial Unicode MS" pitchFamily="34" charset="-122"/>
              </a:rPr>
              <a:t>EntityNotFoundException</a:t>
            </a:r>
            <a:endParaRPr lang="zh-CN" altLang="en-US" sz="2200" dirty="0" smtClean="0">
              <a:latin typeface="Arial Unicode MS" pitchFamily="34" charset="-122"/>
              <a:ea typeface="Arial Unicode MS" pitchFamily="34" charset="-122"/>
              <a:cs typeface="Arial Unicode MS" pitchFamily="34" charset="-122"/>
            </a:endParaRPr>
          </a:p>
          <a:p>
            <a:endParaRPr lang="zh-CN" altLang="en-US" sz="2200" dirty="0"/>
          </a:p>
        </p:txBody>
      </p:sp>
    </p:spTree>
    <p:extLst>
      <p:ext uri="{BB962C8B-B14F-4D97-AF65-F5344CB8AC3E}">
        <p14:creationId xmlns:p14="http://schemas.microsoft.com/office/powerpoint/2010/main" val="3610056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Entity </a:t>
            </a:r>
            <a:r>
              <a:rPr lang="zh-CN" altLang="en-US" sz="2400" dirty="0" smtClean="0">
                <a:latin typeface="Arial Unicode MS" pitchFamily="34" charset="-122"/>
                <a:ea typeface="Arial Unicode MS" pitchFamily="34" charset="-122"/>
                <a:cs typeface="Arial Unicode MS" pitchFamily="34" charset="-122"/>
              </a:rPr>
              <a:t>纳入到 </a:t>
            </a:r>
            <a:r>
              <a:rPr lang="en-US" altLang="zh-CN" sz="2400" dirty="0" err="1" smtClean="0">
                <a:latin typeface="Arial Unicode MS" pitchFamily="34" charset="-122"/>
                <a:ea typeface="Arial Unicode MS" pitchFamily="34" charset="-122"/>
                <a:cs typeface="Arial Unicode MS" pitchFamily="34" charset="-122"/>
              </a:rPr>
              <a:t>EntityManager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管理。该方法执行后，</a:t>
            </a:r>
            <a:r>
              <a:rPr lang="zh-CN" altLang="en-US" sz="2400" dirty="0" smtClean="0">
                <a:latin typeface="Arial Unicode MS" pitchFamily="34" charset="-122"/>
                <a:ea typeface="Arial Unicode MS" pitchFamily="34" charset="-122"/>
                <a:cs typeface="Arial Unicode MS" pitchFamily="34" charset="-122"/>
              </a:rPr>
              <a:t>传入 </a:t>
            </a:r>
            <a:r>
              <a:rPr lang="en-US" altLang="zh-CN" sz="2400" dirty="0" smtClean="0">
                <a:latin typeface="Arial Unicode MS" pitchFamily="34" charset="-122"/>
                <a:ea typeface="Arial Unicode MS" pitchFamily="34" charset="-122"/>
                <a:cs typeface="Arial Unicode MS" pitchFamily="34" charset="-122"/>
              </a:rPr>
              <a:t>persist() </a:t>
            </a:r>
            <a:r>
              <a:rPr lang="zh-CN" altLang="en-US" sz="2400" dirty="0" smtClean="0">
                <a:latin typeface="Arial Unicode MS" pitchFamily="34" charset="-122"/>
                <a:ea typeface="Arial Unicode MS" pitchFamily="34" charset="-122"/>
                <a:cs typeface="Arial Unicode MS" pitchFamily="34" charset="-122"/>
              </a:rPr>
              <a:t>方法的 </a:t>
            </a:r>
            <a:r>
              <a:rPr lang="en-US" altLang="zh-CN" sz="2400" dirty="0" smtClean="0">
                <a:latin typeface="Arial Unicode MS" pitchFamily="34" charset="-122"/>
                <a:ea typeface="Arial Unicode MS" pitchFamily="34" charset="-122"/>
                <a:cs typeface="Arial Unicode MS" pitchFamily="34" charset="-122"/>
              </a:rPr>
              <a:t>Entity </a:t>
            </a:r>
            <a:r>
              <a:rPr lang="zh-CN" altLang="en-US" sz="2400" dirty="0" smtClean="0">
                <a:latin typeface="Arial Unicode MS" pitchFamily="34" charset="-122"/>
                <a:ea typeface="Arial Unicode MS" pitchFamily="34" charset="-122"/>
                <a:cs typeface="Arial Unicode MS" pitchFamily="34" charset="-122"/>
              </a:rPr>
              <a:t>对象</a:t>
            </a:r>
            <a:r>
              <a:rPr lang="zh-CN" altLang="en-US" sz="2400" dirty="0">
                <a:latin typeface="Arial Unicode MS" pitchFamily="34" charset="-122"/>
                <a:ea typeface="Arial Unicode MS" pitchFamily="34" charset="-122"/>
                <a:cs typeface="Arial Unicode MS" pitchFamily="34" charset="-122"/>
              </a:rPr>
              <a:t>转换</a:t>
            </a:r>
            <a:r>
              <a:rPr lang="zh-CN" altLang="en-US" sz="2400" dirty="0" smtClean="0">
                <a:latin typeface="Arial Unicode MS" pitchFamily="34" charset="-122"/>
                <a:ea typeface="Arial Unicode MS" pitchFamily="34" charset="-122"/>
                <a:cs typeface="Arial Unicode MS" pitchFamily="34" charset="-122"/>
              </a:rPr>
              <a:t>成</a:t>
            </a:r>
            <a:r>
              <a:rPr lang="zh-CN" altLang="en-US" sz="2400" dirty="0">
                <a:latin typeface="Arial Unicode MS" pitchFamily="34" charset="-122"/>
                <a:ea typeface="Arial Unicode MS" pitchFamily="34" charset="-122"/>
                <a:cs typeface="Arial Unicode MS" pitchFamily="34" charset="-122"/>
              </a:rPr>
              <a:t>持久化</a:t>
            </a:r>
            <a:r>
              <a:rPr lang="zh-CN" altLang="en-US" sz="2400" dirty="0" smtClean="0">
                <a:latin typeface="Arial Unicode MS" pitchFamily="34" charset="-122"/>
                <a:ea typeface="Arial Unicode MS" pitchFamily="34" charset="-122"/>
                <a:cs typeface="Arial Unicode MS" pitchFamily="34" charset="-122"/>
              </a:rPr>
              <a:t>状态。</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如果传入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方法的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已经</a:t>
            </a:r>
            <a:r>
              <a:rPr lang="zh-CN" altLang="en-US" sz="2000" dirty="0" smtClean="0">
                <a:latin typeface="Arial Unicode MS" pitchFamily="34" charset="-122"/>
                <a:ea typeface="Arial Unicode MS" pitchFamily="34" charset="-122"/>
                <a:cs typeface="Arial Unicode MS" pitchFamily="34" charset="-122"/>
              </a:rPr>
              <a:t>处于</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方法什么都</a:t>
            </a:r>
            <a:r>
              <a:rPr lang="zh-CN" altLang="en-US" sz="2000" dirty="0">
                <a:latin typeface="Arial Unicode MS" pitchFamily="34" charset="-122"/>
                <a:ea typeface="Arial Unicode MS" pitchFamily="34" charset="-122"/>
                <a:cs typeface="Arial Unicode MS" pitchFamily="34" charset="-122"/>
              </a:rPr>
              <a:t>不做</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对删除状态</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进行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操作</a:t>
            </a:r>
            <a:r>
              <a:rPr lang="zh-CN" altLang="en-US" sz="2000" dirty="0">
                <a:latin typeface="Arial Unicode MS" pitchFamily="34" charset="-122"/>
                <a:ea typeface="Arial Unicode MS" pitchFamily="34" charset="-122"/>
                <a:cs typeface="Arial Unicode MS" pitchFamily="34" charset="-122"/>
              </a:rPr>
              <a:t>，会转换</a:t>
            </a:r>
            <a:r>
              <a:rPr lang="zh-CN" altLang="en-US" sz="2000" dirty="0" smtClean="0">
                <a:latin typeface="Arial Unicode MS" pitchFamily="34" charset="-122"/>
                <a:ea typeface="Arial Unicode MS" pitchFamily="34" charset="-122"/>
                <a:cs typeface="Arial Unicode MS" pitchFamily="34" charset="-122"/>
              </a:rPr>
              <a:t>为</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对游离状态的实体</a:t>
            </a:r>
            <a:r>
              <a:rPr lang="zh-CN" altLang="en-US" sz="2000" dirty="0" smtClean="0">
                <a:latin typeface="Arial Unicode MS" pitchFamily="34" charset="-122"/>
                <a:ea typeface="Arial Unicode MS" pitchFamily="34" charset="-122"/>
                <a:cs typeface="Arial Unicode MS" pitchFamily="34" charset="-122"/>
              </a:rPr>
              <a:t>执行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操作</a:t>
            </a:r>
            <a:r>
              <a:rPr lang="zh-CN" altLang="en-US" sz="2000" dirty="0">
                <a:latin typeface="Arial Unicode MS" pitchFamily="34" charset="-122"/>
                <a:ea typeface="Arial Unicode MS" pitchFamily="34" charset="-122"/>
                <a:cs typeface="Arial Unicode MS" pitchFamily="34" charset="-122"/>
              </a:rPr>
              <a:t>，可能会</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抛</a:t>
            </a:r>
            <a:r>
              <a:rPr lang="zh-CN" altLang="en-US" sz="2000" dirty="0" smtClean="0">
                <a:latin typeface="Arial Unicode MS" pitchFamily="34" charset="-122"/>
                <a:ea typeface="Arial Unicode MS" pitchFamily="34" charset="-122"/>
                <a:cs typeface="Arial Unicode MS" pitchFamily="34" charset="-122"/>
              </a:rPr>
              <a:t>出 </a:t>
            </a:r>
            <a:r>
              <a:rPr lang="en-US" altLang="zh-CN" sz="2000" dirty="0" err="1" smtClean="0">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zh-CN" altLang="en-US" sz="2000" dirty="0"/>
          </a:p>
        </p:txBody>
      </p:sp>
    </p:spTree>
    <p:extLst>
      <p:ext uri="{BB962C8B-B14F-4D97-AF65-F5344CB8AC3E}">
        <p14:creationId xmlns:p14="http://schemas.microsoft.com/office/powerpoint/2010/main" val="81255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r>
              <a:rPr lang="zh-CN" altLang="en-US" sz="2200" dirty="0" smtClean="0">
                <a:latin typeface="Arial Unicode MS" pitchFamily="34" charset="-122"/>
                <a:ea typeface="Arial Unicode MS" pitchFamily="34" charset="-122"/>
                <a:cs typeface="Arial Unicode MS" pitchFamily="34" charset="-122"/>
              </a:rPr>
              <a:t>。</a:t>
            </a:r>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0705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 (T entity)</a:t>
            </a:r>
            <a:r>
              <a:rPr lang="zh-CN" altLang="en-US"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用于处理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同步。即数据库的插入和更新</a:t>
            </a:r>
            <a:r>
              <a:rPr lang="zh-CN" altLang="en-US" sz="2000" dirty="0" smtClean="0">
                <a:latin typeface="Arial Unicode MS" pitchFamily="34" charset="-122"/>
                <a:ea typeface="Arial Unicode MS" pitchFamily="34" charset="-122"/>
                <a:cs typeface="Arial Unicode MS" pitchFamily="34" charset="-122"/>
              </a:rPr>
              <a:t>操作</a:t>
            </a:r>
            <a:endParaRPr lang="zh-CN" altLang="en-US" sz="2000" dirty="0">
              <a:latin typeface="Arial Unicode MS" pitchFamily="34" charset="-122"/>
              <a:ea typeface="Arial Unicode MS" pitchFamily="34" charset="-122"/>
              <a:cs typeface="Arial Unicode MS" pitchFamily="34" charset="-122"/>
            </a:endParaRP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headEnd/>
            <a:tailEnd/>
          </a:ln>
        </p:spPr>
        <p:txBody>
          <a:bodyPr wrap="none" anchor="ctr"/>
          <a:lstStyle/>
          <a:p>
            <a:pPr algn="ctr"/>
            <a:r>
              <a:rPr lang="en-US" altLang="zh-CN" sz="1600" dirty="0" smtClean="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headEnd/>
            <a:tailEnd/>
          </a:ln>
        </p:spPr>
        <p:txBody>
          <a:bodyPr wrap="none" anchor="ctr"/>
          <a:lstStyle/>
          <a:p>
            <a:pPr algn="ctr"/>
            <a:r>
              <a:rPr lang="en-US" altLang="zh-CN" sz="1600" dirty="0" err="1" smtClean="0">
                <a:latin typeface="Arial Unicode MS" pitchFamily="34" charset="-122"/>
                <a:ea typeface="Arial Unicode MS" pitchFamily="34" charset="-122"/>
                <a:cs typeface="Arial Unicode MS" pitchFamily="34" charset="-122"/>
              </a:rPr>
              <a:t>em</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缓存</a:t>
            </a:r>
            <a:r>
              <a:rPr lang="zh-CN" altLang="en-US" sz="1600" dirty="0">
                <a:latin typeface="Arial Unicode MS" pitchFamily="34" charset="-122"/>
                <a:ea typeface="Arial Unicode MS" pitchFamily="34" charset="-122"/>
                <a:cs typeface="Arial Unicode MS" pitchFamily="34" charset="-122"/>
              </a:rPr>
              <a:t>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a:spLocks/>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93322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同步</a:t>
            </a:r>
            <a:r>
              <a:rPr lang="zh-CN" altLang="en-US" sz="2200" dirty="0">
                <a:latin typeface="Arial Unicode MS" pitchFamily="34" charset="-122"/>
                <a:ea typeface="Arial Unicode MS" pitchFamily="34" charset="-122"/>
                <a:cs typeface="Arial Unicode MS" pitchFamily="34" charset="-122"/>
              </a:rPr>
              <a:t>持久上下文环境，即将持久上下文环境的所有未保存实体的状态信息保存到数据库中。</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设置</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a:t>
            </a:r>
            <a:r>
              <a:rPr lang="zh-CN" altLang="en-US" sz="2200" dirty="0" smtClean="0">
                <a:latin typeface="Arial Unicode MS" pitchFamily="34" charset="-122"/>
                <a:ea typeface="Arial Unicode MS" pitchFamily="34" charset="-122"/>
                <a:cs typeface="Arial Unicode MS" pitchFamily="34" charset="-122"/>
              </a:rPr>
              <a:t>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FlushModeType.AUTO</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自动更新数据库实体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FlushModeType.COMMIT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直到提交事务时才更新数据库记录。</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获取</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22956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smtClean="0">
                <a:solidFill>
                  <a:srgbClr val="0000FF"/>
                </a:solidFill>
                <a:latin typeface="Arial Unicode MS" pitchFamily="34" charset="-122"/>
                <a:ea typeface="Arial Unicode MS" pitchFamily="34" charset="-122"/>
                <a:cs typeface="Arial Unicode MS" pitchFamily="34" charset="-122"/>
              </a:rPr>
              <a:t>refresh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用</a:t>
            </a:r>
            <a:r>
              <a:rPr lang="zh-CN" altLang="en-US" sz="1800" dirty="0">
                <a:latin typeface="Arial Unicode MS" pitchFamily="34" charset="-122"/>
                <a:ea typeface="Arial Unicode MS" pitchFamily="34" charset="-122"/>
                <a:cs typeface="Arial Unicode MS" pitchFamily="34" charset="-122"/>
              </a:rPr>
              <a:t>数据库实体记录的值更新实体对象的状态，即更新实例的属性值。</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清除</a:t>
            </a:r>
            <a:r>
              <a:rPr lang="zh-CN" altLang="en-US" sz="1800" dirty="0">
                <a:latin typeface="Arial Unicode MS" pitchFamily="34" charset="-122"/>
                <a:ea typeface="Arial Unicode MS" pitchFamily="34" charset="-122"/>
                <a:cs typeface="Arial Unicode MS" pitchFamily="34" charset="-122"/>
              </a:rPr>
              <a:t>持久上下文环境，断开所有关联的实体。如果这时还有未提交的更新则会被撤消。</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判断</a:t>
            </a:r>
            <a:r>
              <a:rPr lang="zh-CN" altLang="en-US" sz="1800" dirty="0">
                <a:latin typeface="Arial Unicode MS" pitchFamily="34" charset="-122"/>
                <a:ea typeface="Arial Unicode MS" pitchFamily="34" charset="-122"/>
                <a:cs typeface="Arial Unicode MS" pitchFamily="34" charset="-122"/>
              </a:rPr>
              <a:t>一个实例是否属于当前持久上下文环境管理的实体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515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r>
              <a:rPr lang="zh-CN" altLang="en-US" sz="2400" dirty="0" smtClean="0">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createNamedQuery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(String name</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根据</a:t>
            </a:r>
            <a:r>
              <a:rPr lang="zh-CN" altLang="en-US" sz="2400" dirty="0">
                <a:latin typeface="Arial Unicode MS" pitchFamily="34" charset="-122"/>
                <a:ea typeface="Arial Unicode MS" pitchFamily="34" charset="-122"/>
                <a:cs typeface="Arial Unicode MS" pitchFamily="34" charset="-122"/>
              </a:rPr>
              <a:t>命名的查询语句块创建查询对象。参数为命名的查询语句。</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使用标准 </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a:t>
            </a:r>
            <a:r>
              <a:rPr lang="zh-CN" altLang="en-US" sz="2400" dirty="0">
                <a:latin typeface="Arial Unicode MS" pitchFamily="34" charset="-122"/>
                <a:ea typeface="Arial Unicode MS" pitchFamily="34" charset="-122"/>
                <a:cs typeface="Arial Unicode MS" pitchFamily="34" charset="-122"/>
              </a:rPr>
              <a:t>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a:t>
            </a:r>
            <a:r>
              <a:rPr lang="zh-CN" altLang="en-US" sz="2400" dirty="0" smtClean="0">
                <a:latin typeface="Arial Unicode MS" pitchFamily="34" charset="-122"/>
                <a:ea typeface="Arial Unicode MS" pitchFamily="34" charset="-122"/>
                <a:cs typeface="Arial Unicode MS" pitchFamily="34" charset="-122"/>
              </a:rPr>
              <a:t>集 </a:t>
            </a:r>
            <a:r>
              <a:rPr lang="en-US" altLang="zh-CN" sz="2400" dirty="0" smtClean="0">
                <a:latin typeface="Arial Unicode MS" pitchFamily="34" charset="-122"/>
                <a:ea typeface="Arial Unicode MS" pitchFamily="34" charset="-122"/>
                <a:cs typeface="Arial Unicode MS" pitchFamily="34" charset="-122"/>
              </a:rPr>
              <a:t>Map</a:t>
            </a:r>
            <a:r>
              <a:rPr lang="zh-CN" altLang="en-US" sz="2400" dirty="0" smtClean="0">
                <a:latin typeface="Arial Unicode MS" pitchFamily="34" charset="-122"/>
                <a:ea typeface="Arial Unicode MS" pitchFamily="34" charset="-122"/>
                <a:cs typeface="Arial Unicode MS" pitchFamily="34" charset="-122"/>
              </a:rPr>
              <a:t>的 名称</a:t>
            </a:r>
            <a:r>
              <a:rPr lang="zh-CN" altLang="en-US"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31204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352928" cy="2149699"/>
          </a:xfrm>
        </p:spPr>
        <p:txBody>
          <a:bodyPr>
            <a:normAutofit/>
          </a:bodyPr>
          <a:lstStyle/>
          <a:p>
            <a:r>
              <a:rPr lang="en-US" altLang="zh-CN" sz="2800" dirty="0" err="1" smtClean="0">
                <a:solidFill>
                  <a:srgbClr val="0000FF"/>
                </a:solidFill>
                <a:latin typeface="Arial Unicode MS" pitchFamily="34" charset="-122"/>
                <a:ea typeface="Arial Unicode MS" pitchFamily="34" charset="-122"/>
                <a:cs typeface="Arial Unicode MS" pitchFamily="34" charset="-122"/>
              </a:rPr>
              <a:t>EntityTransaction</a:t>
            </a:r>
            <a:r>
              <a:rPr lang="en-US" altLang="zh-CN" sz="2800" dirty="0" smtClean="0">
                <a:solidFill>
                  <a:srgbClr val="0000FF"/>
                </a:solidFill>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r>
              <a:rPr lang="zh-CN" altLang="en-US" sz="2800" dirty="0">
                <a:latin typeface="Arial Unicode MS" pitchFamily="34" charset="-122"/>
                <a:ea typeface="Arial Unicode MS" pitchFamily="34" charset="-122"/>
                <a:cs typeface="Arial Unicode MS" pitchFamily="34" charset="-122"/>
              </a:rPr>
              <a:t>用来管理资源层实体管理器的事务操作。通过调用实体管理器的</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a:t>
            </a:r>
            <a:r>
              <a:rPr lang="zh-CN" altLang="en-US" sz="2800" dirty="0" smtClean="0">
                <a:solidFill>
                  <a:srgbClr val="0000FF"/>
                </a:solidFill>
                <a:latin typeface="Arial Unicode MS" pitchFamily="34" charset="-122"/>
                <a:ea typeface="Arial Unicode MS" pitchFamily="34" charset="-122"/>
                <a:cs typeface="Arial Unicode MS" pitchFamily="34" charset="-122"/>
              </a:rPr>
              <a:t>法 </a:t>
            </a:r>
            <a:r>
              <a:rPr lang="zh-CN" altLang="en-US" sz="2800" dirty="0" smtClean="0">
                <a:latin typeface="Arial Unicode MS" pitchFamily="34" charset="-122"/>
                <a:ea typeface="Arial Unicode MS" pitchFamily="34" charset="-122"/>
                <a:cs typeface="Arial Unicode MS" pitchFamily="34" charset="-122"/>
              </a:rPr>
              <a:t>获</a:t>
            </a:r>
            <a:r>
              <a:rPr lang="zh-CN" altLang="en-US" sz="2800" dirty="0">
                <a:latin typeface="Arial Unicode MS" pitchFamily="34" charset="-122"/>
                <a:ea typeface="Arial Unicode MS" pitchFamily="34" charset="-122"/>
                <a:cs typeface="Arial Unicode MS" pitchFamily="34" charset="-122"/>
              </a:rPr>
              <a:t>得其实例</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484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62500" lnSpcReduction="2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a:t>
            </a:r>
            <a:r>
              <a:rPr lang="zh-CN" altLang="en-US" dirty="0" smtClean="0">
                <a:latin typeface="Arial Unicode MS" pitchFamily="34" charset="-122"/>
                <a:ea typeface="Arial Unicode MS" pitchFamily="34" charset="-122"/>
                <a:cs typeface="Arial Unicode MS" pitchFamily="34" charset="-122"/>
              </a:rPr>
              <a:t>出 </a:t>
            </a:r>
            <a:r>
              <a:rPr lang="en-US" altLang="zh-CN" dirty="0" err="1" smtClean="0">
                <a:latin typeface="Arial Unicode MS" pitchFamily="34" charset="-122"/>
                <a:ea typeface="Arial Unicode MS" pitchFamily="34" charset="-122"/>
                <a:cs typeface="Arial Unicode MS" pitchFamily="34" charset="-122"/>
              </a:rPr>
              <a:t>IllegalStateException</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异常</a:t>
            </a:r>
            <a:r>
              <a:rPr lang="zh-CN" altLang="en-US" dirty="0">
                <a:latin typeface="Arial Unicode MS" pitchFamily="34" charset="-122"/>
                <a:ea typeface="Arial Unicode MS" pitchFamily="34" charset="-122"/>
                <a:cs typeface="Arial Unicode MS" pitchFamily="34" charset="-122"/>
              </a:rPr>
              <a:t>。</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88502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Persistence </a:t>
            </a:r>
            <a:r>
              <a:rPr lang="en-US" altLang="zh-CN" sz="2400" dirty="0" smtClean="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用于</a:t>
            </a:r>
            <a:r>
              <a:rPr lang="zh-CN" altLang="zh-CN" sz="2400" dirty="0">
                <a:latin typeface="Arial Unicode MS" pitchFamily="34" charset="-122"/>
                <a:ea typeface="Arial Unicode MS" pitchFamily="34" charset="-122"/>
                <a:cs typeface="Arial Unicode MS" pitchFamily="34" charset="-122"/>
              </a:rPr>
              <a:t>对象持久化</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a:t>
            </a:r>
            <a:endParaRPr lang="en-US" altLang="zh-CN" sz="2400" dirty="0">
              <a:latin typeface="Arial Unicode MS" pitchFamily="34" charset="-122"/>
              <a:ea typeface="Arial Unicode MS" pitchFamily="34" charset="-122"/>
              <a:cs typeface="Arial Unicode MS" pitchFamily="34" charset="-122"/>
            </a:endParaRPr>
          </a:p>
          <a:p>
            <a:pPr marL="342900" lvl="1" indent="-342900">
              <a:buBlip>
                <a:blip r:embed="rId2"/>
              </a:buBlip>
            </a:pPr>
            <a:r>
              <a:rPr lang="en-US" altLang="zh-CN" sz="2400" dirty="0" smtClean="0">
                <a:latin typeface="Arial Unicode MS" pitchFamily="34" charset="-122"/>
                <a:ea typeface="Arial Unicode MS" pitchFamily="34" charset="-122"/>
                <a:cs typeface="Arial Unicode MS" pitchFamily="34" charset="-122"/>
              </a:rPr>
              <a:t>Java </a:t>
            </a:r>
            <a:r>
              <a:rPr lang="en-US" altLang="zh-CN" sz="2400" dirty="0">
                <a:latin typeface="Arial Unicode MS" pitchFamily="34" charset="-122"/>
                <a:ea typeface="Arial Unicode MS" pitchFamily="34" charset="-122"/>
                <a:cs typeface="Arial Unicode MS" pitchFamily="34" charset="-122"/>
              </a:rPr>
              <a:t>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应用程序</a:t>
            </a:r>
            <a:endParaRPr lang="zh-CN" altLang="en-US"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规范</a:t>
            </a:r>
            <a:endParaRPr lang="zh-CN" altLang="en-US" dirty="0">
              <a:latin typeface="Arial Unicode MS" pitchFamily="34" charset="-122"/>
              <a:ea typeface="Arial Unicode MS" pitchFamily="34" charset="-122"/>
              <a:cs typeface="Arial Unicode MS" pitchFamily="34" charset="-122"/>
            </a:endParaRP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smtClean="0">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其他的 </a:t>
            </a:r>
            <a:r>
              <a:rPr lang="en-US" altLang="zh-CN" dirty="0" smtClean="0">
                <a:latin typeface="Arial Unicode MS" pitchFamily="34" charset="-122"/>
                <a:ea typeface="Arial Unicode MS" pitchFamily="34" charset="-122"/>
                <a:cs typeface="Arial Unicode MS" pitchFamily="34" charset="-122"/>
              </a:rPr>
              <a:t>ORM </a:t>
            </a:r>
            <a:r>
              <a:rPr lang="zh-CN" altLang="en-US" dirty="0" smtClean="0">
                <a:latin typeface="Arial Unicode MS" pitchFamily="34" charset="-122"/>
                <a:ea typeface="Arial Unicode MS" pitchFamily="34" charset="-122"/>
                <a:cs typeface="Arial Unicode MS" pitchFamily="34" charset="-122"/>
              </a:rPr>
              <a:t>框架</a:t>
            </a:r>
            <a:endParaRPr lang="zh-CN" altLang="en-US" dirty="0">
              <a:latin typeface="Arial Unicode MS" pitchFamily="34" charset="-122"/>
              <a:ea typeface="Arial Unicode MS" pitchFamily="34" charset="-122"/>
              <a:cs typeface="Arial Unicode MS" pitchFamily="34" charset="-122"/>
            </a:endParaRP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实现</a:t>
            </a:r>
            <a:endParaRPr lang="zh-CN" altLang="en-US" dirty="0">
              <a:latin typeface="Arial Unicode MS" pitchFamily="34" charset="-122"/>
              <a:ea typeface="Arial Unicode MS" pitchFamily="34" charset="-122"/>
              <a:cs typeface="Arial Unicode MS" pitchFamily="34" charset="-122"/>
            </a:endParaRP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58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zh-CN" altLang="en-US" sz="2400" dirty="0">
                <a:latin typeface="Arial Unicode MS" pitchFamily="34" charset="-122"/>
                <a:ea typeface="Arial Unicode MS" pitchFamily="34" charset="-122"/>
                <a:cs typeface="Arial Unicode MS" pitchFamily="34" charset="-122"/>
              </a:rPr>
              <a:t>；如果</a:t>
            </a:r>
            <a:r>
              <a:rPr lang="zh-CN" altLang="en-US" sz="2400" dirty="0" smtClean="0">
                <a:latin typeface="Arial Unicode MS" pitchFamily="34" charset="-122"/>
                <a:ea typeface="Arial Unicode MS" pitchFamily="34" charset="-122"/>
                <a:cs typeface="Arial Unicode MS" pitchFamily="34" charset="-122"/>
              </a:rPr>
              <a:t>返回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则</a:t>
            </a:r>
            <a:r>
              <a:rPr lang="zh-CN" altLang="en-US" sz="2400" dirty="0">
                <a:latin typeface="Arial Unicode MS" pitchFamily="34" charset="-122"/>
                <a:ea typeface="Arial Unicode MS" pitchFamily="34" charset="-122"/>
                <a:cs typeface="Arial Unicode MS" pitchFamily="34" charset="-122"/>
              </a:rPr>
              <a:t>不能</a:t>
            </a: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err="1" smtClean="0">
                <a:latin typeface="Arial Unicode MS" pitchFamily="34" charset="-122"/>
                <a:ea typeface="Arial Unicode MS" pitchFamily="34" charset="-122"/>
                <a:cs typeface="Arial Unicode MS" pitchFamily="34" charset="-122"/>
              </a:rPr>
              <a:t>getRollbackOnly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62628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a:t>
            </a:r>
            <a:r>
              <a:rPr lang="zh-CN" altLang="en-US" dirty="0" smtClean="0">
                <a:latin typeface="Arial Unicode MS" pitchFamily="34" charset="-122"/>
                <a:ea typeface="Arial Unicode MS" pitchFamily="34" charset="-122"/>
                <a:cs typeface="Arial Unicode MS" pitchFamily="34" charset="-122"/>
              </a:rPr>
              <a:t>射关联关系</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smtClean="0">
                <a:ea typeface="Arial Unicode MS"/>
              </a:rPr>
              <a:t>1. </a:t>
            </a:r>
            <a:r>
              <a:rPr lang="zh-CN" altLang="en-US" b="1" dirty="0" smtClean="0">
                <a:ea typeface="Arial Unicode MS"/>
              </a:rPr>
              <a:t>映射</a:t>
            </a:r>
            <a:r>
              <a:rPr lang="zh-CN" altLang="en-US" b="1" dirty="0" smtClean="0">
                <a:solidFill>
                  <a:srgbClr val="FF0000"/>
                </a:solidFill>
                <a:ea typeface="Arial Unicode MS"/>
              </a:rPr>
              <a:t>单向多对一</a:t>
            </a:r>
            <a:r>
              <a:rPr lang="zh-CN" altLang="en-US" b="1" dirty="0" smtClean="0">
                <a:ea typeface="Arial Unicode MS"/>
              </a:rPr>
              <a:t>的关联关系</a:t>
            </a:r>
            <a:endParaRPr lang="en-US" altLang="zh-CN" b="1" dirty="0" smtClean="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smtClean="0">
                <a:ea typeface="Arial Unicode MS"/>
              </a:rPr>
              <a:t>4. </a:t>
            </a:r>
            <a:r>
              <a:rPr lang="zh-CN" altLang="en-US" b="1" dirty="0" smtClean="0">
                <a:ea typeface="Arial Unicode MS"/>
              </a:rPr>
              <a:t>映射</a:t>
            </a:r>
            <a:r>
              <a:rPr lang="zh-CN" altLang="en-US" b="1" dirty="0" smtClean="0">
                <a:solidFill>
                  <a:srgbClr val="FF0000"/>
                </a:solidFill>
                <a:ea typeface="Arial Unicode MS"/>
              </a:rPr>
              <a:t>双向一对一</a:t>
            </a:r>
            <a:r>
              <a:rPr lang="zh-CN" altLang="en-US" b="1" dirty="0" smtClean="0">
                <a:ea typeface="Arial Unicode MS"/>
              </a:rPr>
              <a:t>的关联关系</a:t>
            </a:r>
            <a:endParaRPr lang="zh-CN" altLang="en-US" b="1" dirty="0">
              <a:ea typeface="Arial Unicode MS"/>
            </a:endParaRP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smtClean="0">
                <a:ea typeface="Arial Unicode MS"/>
              </a:rPr>
              <a:t>5. </a:t>
            </a:r>
            <a:r>
              <a:rPr lang="zh-CN" altLang="en-US" b="1" dirty="0" smtClean="0">
                <a:ea typeface="Arial Unicode MS"/>
              </a:rPr>
              <a:t>映射</a:t>
            </a:r>
            <a:r>
              <a:rPr lang="zh-CN" altLang="en-US" b="1" dirty="0" smtClean="0">
                <a:solidFill>
                  <a:srgbClr val="FF0000"/>
                </a:solidFill>
                <a:ea typeface="Arial Unicode MS"/>
              </a:rPr>
              <a:t>双向多对</a:t>
            </a:r>
            <a:r>
              <a:rPr lang="zh-CN" altLang="en-US" b="1" dirty="0">
                <a:solidFill>
                  <a:srgbClr val="FF0000"/>
                </a:solidFill>
                <a:ea typeface="Arial Unicode MS"/>
              </a:rPr>
              <a:t>多</a:t>
            </a:r>
            <a:r>
              <a:rPr lang="zh-CN" altLang="en-US" b="1" dirty="0" smtClean="0">
                <a:ea typeface="Arial Unicode MS"/>
              </a:rPr>
              <a:t>的关联关系</a:t>
            </a:r>
            <a:endParaRPr lang="zh-CN" altLang="en-US" b="1" dirty="0">
              <a:ea typeface="Arial Unicode MS"/>
            </a:endParaRPr>
          </a:p>
        </p:txBody>
      </p:sp>
      <p:sp>
        <p:nvSpPr>
          <p:cNvPr id="6" name="矩形 5"/>
          <p:cNvSpPr/>
          <p:nvPr/>
        </p:nvSpPr>
        <p:spPr>
          <a:xfrm>
            <a:off x="1043609" y="4457437"/>
            <a:ext cx="3185487" cy="369332"/>
          </a:xfrm>
          <a:prstGeom prst="rect">
            <a:avLst/>
          </a:prstGeom>
        </p:spPr>
        <p:txBody>
          <a:bodyPr wrap="none">
            <a:spAutoFit/>
          </a:bodyPr>
          <a:lstStyle/>
          <a:p>
            <a:r>
              <a:rPr lang="en-US" altLang="zh-CN" b="1" dirty="0" smtClean="0">
                <a:ea typeface="Arial Unicode MS"/>
              </a:rPr>
              <a:t>2.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smtClean="0">
                <a:ea typeface="Arial Unicode MS"/>
              </a:rPr>
              <a:t>3.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双向多对一</a:t>
            </a:r>
            <a:r>
              <a:rPr lang="zh-CN" altLang="en-US" b="1" dirty="0">
                <a:ea typeface="Arial Unicode MS"/>
              </a:rPr>
              <a:t>的关联关系</a:t>
            </a:r>
          </a:p>
        </p:txBody>
      </p:sp>
    </p:spTree>
    <p:extLst>
      <p:ext uri="{BB962C8B-B14F-4D97-AF65-F5344CB8AC3E}">
        <p14:creationId xmlns:p14="http://schemas.microsoft.com/office/powerpoint/2010/main" val="31173440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a:t>
            </a:r>
            <a:r>
              <a:rPr lang="zh-CN" altLang="en-US" dirty="0" smtClean="0">
                <a:latin typeface="Arial Unicode MS" pitchFamily="34" charset="-122"/>
                <a:ea typeface="Arial Unicode MS" pitchFamily="34" charset="-122"/>
                <a:cs typeface="Arial Unicode MS" pitchFamily="34" charset="-122"/>
              </a:rPr>
              <a:t>映射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必须</a:t>
            </a:r>
            <a:r>
              <a:rPr lang="zh-CN" altLang="en-US" sz="2000" dirty="0" smtClean="0">
                <a:latin typeface="Arial Unicode MS" pitchFamily="34" charset="-122"/>
                <a:ea typeface="Arial Unicode MS" pitchFamily="34" charset="-122"/>
                <a:cs typeface="Arial Unicode MS" pitchFamily="34" charset="-122"/>
              </a:rPr>
              <a:t>存</a:t>
            </a:r>
            <a:r>
              <a:rPr lang="zh-CN" altLang="en-US" sz="2000" dirty="0">
                <a:latin typeface="Arial Unicode MS" pitchFamily="34" charset="-122"/>
                <a:ea typeface="Arial Unicode MS" pitchFamily="34" charset="-122"/>
                <a:cs typeface="Arial Unicode MS" pitchFamily="34" charset="-122"/>
              </a:rPr>
              <a:t>在一个关系维护端，</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规范</a:t>
            </a:r>
            <a:r>
              <a:rPr lang="zh-CN" altLang="en-US" sz="2000" dirty="0">
                <a:latin typeface="Arial Unicode MS" pitchFamily="34" charset="-122"/>
                <a:ea typeface="Arial Unicode MS" pitchFamily="34" charset="-122"/>
                <a:cs typeface="Arial Unicode MS" pitchFamily="34" charset="-122"/>
              </a:rPr>
              <a:t>中，</a:t>
            </a:r>
            <a:r>
              <a:rPr lang="zh-CN" altLang="en-US" sz="2000" dirty="0" smtClean="0">
                <a:latin typeface="Arial Unicode MS" pitchFamily="34" charset="-122"/>
                <a:ea typeface="Arial Unicode MS" pitchFamily="34" charset="-122"/>
                <a:cs typeface="Arial Unicode MS" pitchFamily="34" charset="-122"/>
              </a:rPr>
              <a:t>要求  </a:t>
            </a:r>
            <a:r>
              <a:rPr lang="en-US" altLang="zh-CN" sz="2000" dirty="0" smtClean="0">
                <a:latin typeface="Arial Unicode MS" pitchFamily="34" charset="-122"/>
                <a:ea typeface="Arial Unicode MS" pitchFamily="34" charset="-122"/>
                <a:cs typeface="Arial Unicode MS" pitchFamily="34" charset="-122"/>
              </a:rPr>
              <a:t>many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一方作为关系的维护</a:t>
            </a:r>
            <a:r>
              <a:rPr lang="zh-CN" altLang="en-US" sz="2000" dirty="0" smtClean="0">
                <a:latin typeface="Arial Unicode MS" pitchFamily="34" charset="-122"/>
                <a:ea typeface="Arial Unicode MS" pitchFamily="34" charset="-122"/>
                <a:cs typeface="Arial Unicode MS" pitchFamily="34" charset="-122"/>
              </a:rPr>
              <a:t>端</a:t>
            </a:r>
            <a:r>
              <a:rPr lang="en-US" altLang="zh-CN" sz="2000" dirty="0" smtClean="0">
                <a:latin typeface="Arial Unicode MS" pitchFamily="34" charset="-122"/>
                <a:ea typeface="Arial Unicode MS" pitchFamily="34" charset="-122"/>
                <a:cs typeface="Arial Unicode MS" pitchFamily="34" charset="-122"/>
              </a:rPr>
              <a:t>(owner side), one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一方作为被维护端</a:t>
            </a:r>
            <a:r>
              <a:rPr lang="en-US" altLang="zh-CN" sz="2000" dirty="0">
                <a:latin typeface="Arial Unicode MS" pitchFamily="34" charset="-122"/>
                <a:ea typeface="Arial Unicode MS" pitchFamily="34" charset="-122"/>
                <a:cs typeface="Arial Unicode MS" pitchFamily="34" charset="-122"/>
              </a:rPr>
              <a:t>(inverse side)</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可以在 </a:t>
            </a:r>
            <a:r>
              <a:rPr lang="en-US" altLang="zh-CN" sz="2000" b="1" dirty="0" smtClean="0">
                <a:solidFill>
                  <a:srgbClr val="0000FF"/>
                </a:solidFill>
                <a:latin typeface="Arial Unicode MS" pitchFamily="34" charset="-122"/>
                <a:ea typeface="Arial Unicode MS" pitchFamily="34" charset="-122"/>
                <a:cs typeface="Arial Unicode MS" pitchFamily="34" charset="-122"/>
              </a:rPr>
              <a:t>one </a:t>
            </a:r>
            <a:r>
              <a:rPr lang="zh-CN" altLang="en-US" sz="2000" b="1" dirty="0" smtClean="0">
                <a:solidFill>
                  <a:srgbClr val="0000FF"/>
                </a:solidFill>
                <a:latin typeface="Arial Unicode MS" pitchFamily="34" charset="-122"/>
                <a:ea typeface="Arial Unicode MS" pitchFamily="34" charset="-122"/>
                <a:cs typeface="Arial Unicode MS" pitchFamily="34" charset="-122"/>
              </a:rPr>
              <a:t>方指定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OneToMany</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注释</a:t>
            </a:r>
            <a:r>
              <a:rPr lang="zh-CN" altLang="en-US" sz="2000" b="1" dirty="0">
                <a:solidFill>
                  <a:srgbClr val="0000FF"/>
                </a:solidFill>
                <a:latin typeface="Arial Unicode MS" pitchFamily="34" charset="-122"/>
                <a:ea typeface="Arial Unicode MS" pitchFamily="34" charset="-122"/>
                <a:cs typeface="Arial Unicode MS" pitchFamily="34" charset="-122"/>
              </a:rPr>
              <a:t>并</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mappedBy</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a:solidFill>
                  <a:srgbClr val="0000FF"/>
                </a:solidFill>
                <a:latin typeface="Arial Unicode MS" pitchFamily="34" charset="-122"/>
                <a:ea typeface="Arial Unicode MS" pitchFamily="34" charset="-122"/>
                <a:cs typeface="Arial Unicode MS" pitchFamily="34" charset="-122"/>
              </a:rPr>
              <a:t>，以指定它是这一关联中的被维护端，</a:t>
            </a:r>
            <a:r>
              <a:rPr lang="en-US" altLang="zh-CN" sz="2000" b="1" dirty="0" smtClean="0">
                <a:solidFill>
                  <a:srgbClr val="0000FF"/>
                </a:solidFill>
                <a:latin typeface="Arial Unicode MS" pitchFamily="34" charset="-122"/>
                <a:ea typeface="Arial Unicode MS" pitchFamily="34" charset="-122"/>
                <a:cs typeface="Arial Unicode MS" pitchFamily="34" charset="-122"/>
              </a:rPr>
              <a:t>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为</a:t>
            </a:r>
            <a:r>
              <a:rPr lang="zh-CN" altLang="en-US" sz="2000" b="1" dirty="0">
                <a:solidFill>
                  <a:srgbClr val="0000FF"/>
                </a:solidFill>
                <a:latin typeface="Arial Unicode MS" pitchFamily="34" charset="-122"/>
                <a:ea typeface="Arial Unicode MS" pitchFamily="34" charset="-122"/>
                <a:cs typeface="Arial Unicode MS" pitchFamily="34" charset="-122"/>
              </a:rPr>
              <a:t>维护端</a:t>
            </a:r>
            <a:r>
              <a:rPr lang="zh-CN" altLang="en-US" sz="2000" dirty="0">
                <a:latin typeface="Arial Unicode MS" pitchFamily="34" charset="-122"/>
                <a:ea typeface="Arial Unicode MS" pitchFamily="34" charset="-122"/>
                <a:cs typeface="Arial Unicode MS" pitchFamily="34" charset="-122"/>
              </a:rPr>
              <a:t>。</a:t>
            </a:r>
          </a:p>
          <a:p>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many </a:t>
            </a:r>
            <a:r>
              <a:rPr lang="zh-CN" altLang="en-US" sz="2000" dirty="0" smtClean="0">
                <a:latin typeface="Arial Unicode MS" pitchFamily="34" charset="-122"/>
                <a:ea typeface="Arial Unicode MS" pitchFamily="34" charset="-122"/>
                <a:cs typeface="Arial Unicode MS" pitchFamily="34" charset="-122"/>
              </a:rPr>
              <a:t>方指定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ManyToOne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注释，并使用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JoinColumn</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指定外键名称</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517232"/>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031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基于外键的 </a:t>
            </a:r>
            <a:r>
              <a:rPr lang="en-US" altLang="zh-CN" sz="2400" dirty="0" smtClean="0">
                <a:latin typeface="Arial Unicode MS" pitchFamily="34" charset="-122"/>
                <a:ea typeface="Arial Unicode MS" pitchFamily="34" charset="-122"/>
                <a:cs typeface="Arial Unicode MS" pitchFamily="34" charset="-122"/>
              </a:rPr>
              <a:t>1-1 </a:t>
            </a:r>
            <a:r>
              <a:rPr lang="zh-CN" altLang="en-US" sz="2400" dirty="0" smtClean="0">
                <a:latin typeface="Arial Unicode MS" pitchFamily="34" charset="-122"/>
                <a:ea typeface="Arial Unicode MS" pitchFamily="34" charset="-122"/>
                <a:cs typeface="Arial Unicode MS" pitchFamily="34" charset="-122"/>
              </a:rPr>
              <a:t>关联关系：在</a:t>
            </a:r>
            <a:r>
              <a:rPr lang="zh-CN" altLang="en-US" sz="2400" dirty="0">
                <a:latin typeface="Arial Unicode MS" pitchFamily="34" charset="-122"/>
                <a:ea typeface="Arial Unicode MS" pitchFamily="34" charset="-122"/>
                <a:cs typeface="Arial Unicode MS" pitchFamily="34" charset="-122"/>
              </a:rPr>
              <a:t>双向的一对一关联中</a:t>
            </a:r>
            <a:r>
              <a:rPr lang="zh-CN" altLang="en-US" sz="2400" dirty="0" smtClean="0">
                <a:latin typeface="Arial Unicode MS" pitchFamily="34" charset="-122"/>
                <a:ea typeface="Arial Unicode MS" pitchFamily="34" charset="-122"/>
                <a:cs typeface="Arial Unicode MS" pitchFamily="34" charset="-122"/>
              </a:rPr>
              <a:t>，需要</a:t>
            </a:r>
            <a:r>
              <a:rPr lang="zh-CN" altLang="en-US" sz="2400" dirty="0">
                <a:latin typeface="Arial Unicode MS" pitchFamily="34" charset="-122"/>
                <a:ea typeface="Arial Unicode MS" pitchFamily="34" charset="-122"/>
                <a:cs typeface="Arial Unicode MS" pitchFamily="34" charset="-122"/>
              </a:rPr>
              <a:t>在关系被维护端</a:t>
            </a:r>
            <a:r>
              <a:rPr lang="en-US" altLang="zh-CN" sz="2400" dirty="0">
                <a:latin typeface="Arial Unicode MS" pitchFamily="34" charset="-122"/>
                <a:ea typeface="Arial Unicode MS" pitchFamily="34" charset="-122"/>
                <a:cs typeface="Arial Unicode MS" pitchFamily="34" charset="-122"/>
              </a:rPr>
              <a:t>(inverse side)</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OneToOne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a:t>
            </a:r>
            <a:r>
              <a:rPr lang="zh-CN" altLang="en-US" sz="2400" dirty="0" smtClean="0">
                <a:latin typeface="Arial Unicode MS" pitchFamily="34" charset="-122"/>
                <a:ea typeface="Arial Unicode MS" pitchFamily="34" charset="-122"/>
                <a:cs typeface="Arial Unicode MS" pitchFamily="34" charset="-122"/>
              </a:rPr>
              <a:t>指定是</a:t>
            </a:r>
            <a:r>
              <a:rPr lang="zh-CN" altLang="en-US" sz="2400" dirty="0">
                <a:latin typeface="Arial Unicode MS" pitchFamily="34" charset="-122"/>
                <a:ea typeface="Arial Unicode MS" pitchFamily="34" charset="-122"/>
                <a:cs typeface="Arial Unicode MS" pitchFamily="34" charset="-122"/>
              </a:rPr>
              <a:t>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33056"/>
            <a:ext cx="33623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086447"/>
            <a:ext cx="4562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88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1-1 </a:t>
            </a:r>
            <a:r>
              <a:rPr lang="zh-CN" altLang="en-US" dirty="0" smtClean="0">
                <a:latin typeface="Arial Unicode MS" pitchFamily="34" charset="-122"/>
                <a:ea typeface="Arial Unicode MS" pitchFamily="34" charset="-122"/>
                <a:cs typeface="Arial Unicode MS" pitchFamily="34" charset="-122"/>
              </a:rPr>
              <a:t>不延迟加载的问题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延迟加载要起作用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a:t>
            </a:r>
            <a:r>
              <a:rPr lang="zh-CN" altLang="en-US" sz="2000" dirty="0">
                <a:latin typeface="Arial Unicode MS" pitchFamily="34" charset="-122"/>
                <a:ea typeface="Arial Unicode MS" pitchFamily="34" charset="-122"/>
                <a:cs typeface="Arial Unicode MS" pitchFamily="34" charset="-122"/>
              </a:rPr>
              <a:t>必须设置一个代理对象</a:t>
            </a:r>
            <a:r>
              <a:rPr lang="en-US" altLang="zh-CN" sz="2000" dirty="0" smtClean="0">
                <a:latin typeface="Arial Unicode MS" pitchFamily="34" charset="-122"/>
                <a:ea typeface="Arial Unicode MS" pitchFamily="34" charset="-122"/>
                <a:cs typeface="Arial Unicode MS" pitchFamily="34" charset="-122"/>
              </a:rPr>
              <a:t>.</a:t>
            </a:r>
          </a:p>
          <a:p>
            <a:r>
              <a:rPr lang="en-US" altLang="zh-CN" sz="2000" dirty="0" smtClean="0">
                <a:latin typeface="Arial Unicode MS" pitchFamily="34" charset="-122"/>
                <a:ea typeface="Arial Unicode MS" pitchFamily="34" charset="-122"/>
                <a:cs typeface="Arial Unicode MS" pitchFamily="34" charset="-122"/>
              </a:rPr>
              <a:t>Manager </a:t>
            </a:r>
            <a:r>
              <a:rPr lang="zh-CN" altLang="en-US" sz="2000" dirty="0" smtClean="0">
                <a:latin typeface="Arial Unicode MS" pitchFamily="34" charset="-122"/>
                <a:ea typeface="Arial Unicode MS" pitchFamily="34" charset="-122"/>
                <a:cs typeface="Arial Unicode MS" pitchFamily="34" charset="-122"/>
              </a:rPr>
              <a:t>其实可以</a:t>
            </a:r>
            <a:r>
              <a:rPr lang="zh-CN" altLang="en-US" sz="2000" dirty="0">
                <a:latin typeface="Arial Unicode MS" pitchFamily="34" charset="-122"/>
                <a:ea typeface="Arial Unicode MS" pitchFamily="34" charset="-122"/>
                <a:cs typeface="Arial Unicode MS" pitchFamily="34" charset="-122"/>
              </a:rPr>
              <a:t>不关联一</a:t>
            </a:r>
            <a:r>
              <a:rPr lang="zh-CN" altLang="en-US" sz="2000" dirty="0" smtClean="0">
                <a:latin typeface="Arial Unicode MS" pitchFamily="34" charset="-122"/>
                <a:ea typeface="Arial Unicode MS" pitchFamily="34" charset="-122"/>
                <a:cs typeface="Arial Unicode MS" pitchFamily="34" charset="-122"/>
              </a:rPr>
              <a:t>个</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p>
          <a:p>
            <a:r>
              <a:rPr lang="zh-CN" altLang="en-US" sz="2000" dirty="0" smtClean="0">
                <a:latin typeface="Arial Unicode MS" pitchFamily="34" charset="-122"/>
                <a:ea typeface="Arial Unicode MS" pitchFamily="34" charset="-122"/>
                <a:cs typeface="Arial Unicode MS" pitchFamily="34" charset="-122"/>
              </a:rPr>
              <a:t>如果有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关联</a:t>
            </a:r>
            <a:r>
              <a:rPr lang="zh-CN" altLang="en-US" sz="2000" dirty="0">
                <a:latin typeface="Arial Unicode MS" pitchFamily="34" charset="-122"/>
                <a:ea typeface="Arial Unicode MS" pitchFamily="34" charset="-122"/>
                <a:cs typeface="Arial Unicode MS" pitchFamily="34" charset="-122"/>
              </a:rPr>
              <a:t>就设置为代理</a:t>
            </a:r>
            <a:r>
              <a:rPr lang="zh-CN" altLang="en-US" sz="2000" dirty="0" smtClean="0">
                <a:latin typeface="Arial Unicode MS" pitchFamily="34" charset="-122"/>
                <a:ea typeface="Arial Unicode MS" pitchFamily="34" charset="-122"/>
                <a:cs typeface="Arial Unicode MS" pitchFamily="34" charset="-122"/>
              </a:rPr>
              <a:t>对象而延迟</a:t>
            </a:r>
            <a:r>
              <a:rPr lang="zh-CN" altLang="en-US" sz="2000" dirty="0">
                <a:latin typeface="Arial Unicode MS" pitchFamily="34" charset="-122"/>
                <a:ea typeface="Arial Unicode MS" pitchFamily="34" charset="-122"/>
                <a:cs typeface="Arial Unicode MS" pitchFamily="34" charset="-122"/>
              </a:rPr>
              <a:t>加载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存在关联的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就设置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b="1" dirty="0" smtClean="0">
                <a:solidFill>
                  <a:srgbClr val="FF0000"/>
                </a:solidFill>
                <a:latin typeface="Arial Unicode MS" pitchFamily="34" charset="-122"/>
                <a:ea typeface="Arial Unicode MS" pitchFamily="34" charset="-122"/>
                <a:cs typeface="Arial Unicode MS" pitchFamily="34" charset="-122"/>
              </a:rPr>
              <a:t>因为</a:t>
            </a:r>
            <a:r>
              <a:rPr lang="zh-CN" altLang="en-US" sz="2000" b="1" dirty="0">
                <a:solidFill>
                  <a:srgbClr val="FF0000"/>
                </a:solidFill>
                <a:latin typeface="Arial Unicode MS" pitchFamily="34" charset="-122"/>
                <a:ea typeface="Arial Unicode MS" pitchFamily="34" charset="-122"/>
                <a:cs typeface="Arial Unicode MS" pitchFamily="34" charset="-122"/>
              </a:rPr>
              <a:t>外键字段是定义</a:t>
            </a:r>
            <a:r>
              <a:rPr lang="zh-CN" altLang="en-US" sz="2000" b="1" dirty="0" smtClean="0">
                <a:solidFill>
                  <a:srgbClr val="FF0000"/>
                </a:solidFill>
                <a:latin typeface="Arial Unicode MS" pitchFamily="34" charset="-122"/>
                <a:ea typeface="Arial Unicode MS" pitchFamily="34" charset="-122"/>
                <a:cs typeface="Arial Unicode MS" pitchFamily="34" charset="-122"/>
              </a:rPr>
              <a:t>在 </a:t>
            </a:r>
            <a:r>
              <a:rPr lang="en-US" altLang="zh-CN" sz="2000" b="1" dirty="0" smtClean="0">
                <a:solidFill>
                  <a:srgbClr val="FF0000"/>
                </a:solidFill>
                <a:latin typeface="Arial Unicode MS" pitchFamily="34" charset="-122"/>
                <a:ea typeface="Arial Unicode MS" pitchFamily="34" charset="-122"/>
                <a:cs typeface="Arial Unicode MS" pitchFamily="34" charset="-122"/>
              </a:rPr>
              <a:t>Department </a:t>
            </a:r>
            <a:r>
              <a:rPr lang="zh-CN" altLang="en-US" sz="2000" b="1" dirty="0" smtClean="0">
                <a:solidFill>
                  <a:srgbClr val="FF0000"/>
                </a:solidFill>
                <a:latin typeface="Arial Unicode MS" pitchFamily="34" charset="-122"/>
                <a:ea typeface="Arial Unicode MS" pitchFamily="34" charset="-122"/>
                <a:cs typeface="Arial Unicode MS" pitchFamily="34" charset="-122"/>
              </a:rPr>
              <a:t>表</a:t>
            </a:r>
            <a:r>
              <a:rPr lang="zh-CN" altLang="en-US" sz="2000" b="1" dirty="0">
                <a:solidFill>
                  <a:srgbClr val="FF0000"/>
                </a:solidFill>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读取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表</a:t>
            </a:r>
            <a:r>
              <a:rPr lang="zh-CN" altLang="en-US" sz="2000" dirty="0">
                <a:latin typeface="Arial Unicode MS" pitchFamily="34" charset="-122"/>
                <a:ea typeface="Arial Unicode MS" pitchFamily="34" charset="-122"/>
                <a:cs typeface="Arial Unicode MS" pitchFamily="34" charset="-122"/>
              </a:rPr>
              <a:t>的情况是无法判断</a:t>
            </a:r>
            <a:r>
              <a:rPr lang="zh-CN" altLang="en-US" sz="2000" dirty="0" smtClean="0">
                <a:latin typeface="Arial Unicode MS" pitchFamily="34" charset="-122"/>
                <a:ea typeface="Arial Unicode MS" pitchFamily="34" charset="-122"/>
                <a:cs typeface="Arial Unicode MS" pitchFamily="34" charset="-122"/>
              </a:rPr>
              <a:t>是否</a:t>
            </a:r>
            <a:r>
              <a:rPr lang="zh-CN" altLang="en-US" sz="2000" dirty="0">
                <a:latin typeface="Arial Unicode MS" pitchFamily="34" charset="-122"/>
                <a:ea typeface="Arial Unicode MS" pitchFamily="34" charset="-122"/>
                <a:cs typeface="Arial Unicode MS" pitchFamily="34" charset="-122"/>
              </a:rPr>
              <a:t>有</a:t>
            </a:r>
            <a:r>
              <a:rPr lang="zh-CN" altLang="en-US" sz="2000" dirty="0" smtClean="0">
                <a:latin typeface="Arial Unicode MS" pitchFamily="34" charset="-122"/>
                <a:ea typeface="Arial Unicode MS" pitchFamily="34" charset="-122"/>
                <a:cs typeface="Arial Unicode MS" pitchFamily="34" charset="-122"/>
              </a:rPr>
              <a:t>关联有 </a:t>
            </a:r>
            <a:r>
              <a:rPr lang="en-US" altLang="zh-CN" sz="2000" dirty="0" err="1" smtClean="0">
                <a:latin typeface="Arial Unicode MS" pitchFamily="34" charset="-122"/>
                <a:ea typeface="Arial Unicode MS" pitchFamily="34" charset="-122"/>
                <a:cs typeface="Arial Unicode MS" pitchFamily="34" charset="-122"/>
              </a:rPr>
              <a:t>Deparmtment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zh-CN" altLang="en-US" sz="2000" dirty="0">
                <a:latin typeface="Arial Unicode MS" pitchFamily="34" charset="-122"/>
                <a:ea typeface="Arial Unicode MS" pitchFamily="34" charset="-122"/>
                <a:cs typeface="Arial Unicode MS" pitchFamily="34" charset="-122"/>
              </a:rPr>
              <a:t>无法判断</a:t>
            </a:r>
            <a:r>
              <a:rPr lang="zh-CN" altLang="en-US" sz="2000" dirty="0" smtClean="0">
                <a:latin typeface="Arial Unicode MS" pitchFamily="34" charset="-122"/>
                <a:ea typeface="Arial Unicode MS" pitchFamily="34" charset="-122"/>
                <a:cs typeface="Arial Unicode MS" pitchFamily="34" charset="-122"/>
              </a:rPr>
              <a:t>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还是</a:t>
            </a:r>
            <a:r>
              <a:rPr lang="zh-CN" altLang="en-US" sz="2000" dirty="0">
                <a:latin typeface="Arial Unicode MS" pitchFamily="34" charset="-122"/>
                <a:ea typeface="Arial Unicode MS" pitchFamily="34" charset="-122"/>
                <a:cs typeface="Arial Unicode MS" pitchFamily="34" charset="-122"/>
              </a:rPr>
              <a:t>代理对象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而统一</a:t>
            </a:r>
            <a:r>
              <a:rPr lang="zh-CN" altLang="en-US" sz="2000" dirty="0">
                <a:latin typeface="Arial Unicode MS" pitchFamily="34" charset="-122"/>
                <a:ea typeface="Arial Unicode MS" pitchFamily="34" charset="-122"/>
                <a:cs typeface="Arial Unicode MS" pitchFamily="34" charset="-122"/>
              </a:rPr>
              <a:t>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所以</a:t>
            </a:r>
            <a:r>
              <a:rPr lang="zh-CN" altLang="en-US" sz="2000" dirty="0">
                <a:latin typeface="Arial Unicode MS" pitchFamily="34" charset="-122"/>
                <a:ea typeface="Arial Unicode MS" pitchFamily="34" charset="-122"/>
                <a:cs typeface="Arial Unicode MS" pitchFamily="34" charset="-122"/>
              </a:rPr>
              <a:t>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只 有显式读取</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smtClean="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smtClean="0"/>
              <a:t>SS_DEPARTMENTS</a:t>
            </a:r>
            <a:endParaRPr lang="zh-CN" altLang="en-US" dirty="0"/>
          </a:p>
        </p:txBody>
      </p:sp>
    </p:spTree>
    <p:extLst>
      <p:ext uri="{BB962C8B-B14F-4D97-AF65-F5344CB8AC3E}">
        <p14:creationId xmlns:p14="http://schemas.microsoft.com/office/powerpoint/2010/main" val="13264587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双向多对多关联关系</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a:t>
            </a:r>
            <a:r>
              <a:rPr lang="zh-CN" altLang="en-US" sz="2400" dirty="0" smtClean="0">
                <a:latin typeface="Arial Unicode MS" pitchFamily="34" charset="-122"/>
                <a:ea typeface="Arial Unicode MS" pitchFamily="34" charset="-122"/>
                <a:cs typeface="Arial Unicode MS" pitchFamily="34" charset="-122"/>
              </a:rPr>
              <a:t>我们</a:t>
            </a:r>
            <a:r>
              <a:rPr lang="zh-CN" altLang="en-US" sz="2400" dirty="0">
                <a:latin typeface="Arial Unicode MS" pitchFamily="34" charset="-122"/>
                <a:ea typeface="Arial Unicode MS" pitchFamily="34" charset="-122"/>
                <a:cs typeface="Arial Unicode MS" pitchFamily="34" charset="-122"/>
              </a:rPr>
              <a:t>必须</a:t>
            </a:r>
            <a:r>
              <a:rPr lang="zh-CN" altLang="en-US" sz="2400" dirty="0" smtClean="0">
                <a:latin typeface="Arial Unicode MS" pitchFamily="34" charset="-122"/>
                <a:ea typeface="Arial Unicode MS" pitchFamily="34" charset="-122"/>
                <a:cs typeface="Arial Unicode MS" pitchFamily="34" charset="-122"/>
              </a:rPr>
              <a:t>指定</a:t>
            </a:r>
            <a:r>
              <a:rPr lang="zh-CN" altLang="en-US" sz="2400" dirty="0">
                <a:latin typeface="Arial Unicode MS" pitchFamily="34" charset="-122"/>
                <a:ea typeface="Arial Unicode MS" pitchFamily="34" charset="-122"/>
                <a:cs typeface="Arial Unicode MS" pitchFamily="34" charset="-122"/>
              </a:rPr>
              <a:t>一个关系维护端</a:t>
            </a:r>
            <a:r>
              <a:rPr lang="en-US" altLang="zh-CN" sz="2400" dirty="0">
                <a:latin typeface="Arial Unicode MS" pitchFamily="34" charset="-122"/>
                <a:ea typeface="Arial Unicode MS" pitchFamily="34" charset="-122"/>
                <a:cs typeface="Arial Unicode MS" pitchFamily="34" charset="-122"/>
              </a:rPr>
              <a:t>(owner side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ManyToMany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dirty="0" err="1" smtClean="0">
                <a:latin typeface="Arial Unicode MS" pitchFamily="34" charset="-122"/>
                <a:ea typeface="Arial Unicode MS" pitchFamily="34" charset="-122"/>
                <a:cs typeface="Arial Unicode MS" pitchFamily="34" charset="-122"/>
              </a:rPr>
              <a:t>mappedBy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来标识其为关系维护端</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4" y="3140968"/>
            <a:ext cx="7029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54" y="5445224"/>
            <a:ext cx="4448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p>
          <a:p>
            <a:r>
              <a:rPr lang="en-US" altLang="zh-CN" sz="1400" b="1" dirty="0"/>
              <a:t>)</a:t>
            </a:r>
            <a:endParaRPr lang="zh-CN" altLang="en-US" sz="1400" b="1" dirty="0"/>
          </a:p>
        </p:txBody>
      </p:sp>
    </p:spTree>
    <p:extLst>
      <p:ext uri="{BB962C8B-B14F-4D97-AF65-F5344CB8AC3E}">
        <p14:creationId xmlns:p14="http://schemas.microsoft.com/office/powerpoint/2010/main" val="1836625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73440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shared-cache-mode</a:t>
            </a:r>
            <a:r>
              <a:rPr lang="en-US" altLang="zh-CN" sz="2400" b="1" dirty="0" smtClean="0">
                <a:solidFill>
                  <a:srgbClr val="0000FF"/>
                </a:solidFill>
                <a:latin typeface="Arial Unicode MS" pitchFamily="34" charset="-122"/>
                <a:ea typeface="Arial Unicode MS" pitchFamily="34" charset="-122"/>
                <a:cs typeface="Arial Unicode MS" pitchFamily="34" charset="-122"/>
              </a:rPr>
              <a:t>&gt; </a:t>
            </a:r>
            <a:r>
              <a:rPr lang="zh-CN" altLang="en-US" sz="2400" dirty="0" smtClean="0">
                <a:latin typeface="Arial Unicode MS" pitchFamily="34" charset="-122"/>
                <a:ea typeface="Arial Unicode MS" pitchFamily="34" charset="-122"/>
                <a:cs typeface="Arial Unicode MS" pitchFamily="34" charset="-122"/>
              </a:rPr>
              <a:t>节点：若 </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ALL</a:t>
            </a:r>
            <a:r>
              <a:rPr lang="zh-CN" altLang="en-US" sz="2000" dirty="0" smtClean="0">
                <a:latin typeface="Arial Unicode MS" pitchFamily="34" charset="-122"/>
                <a:ea typeface="Arial Unicode MS" pitchFamily="34" charset="-122"/>
                <a:cs typeface="Arial Unicode MS" pitchFamily="34" charset="-122"/>
              </a:rPr>
              <a:t>：所有的实体类都被缓存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NONE</a:t>
            </a:r>
            <a:r>
              <a:rPr lang="zh-CN" altLang="en-US" sz="2000" dirty="0" smtClean="0">
                <a:latin typeface="Arial Unicode MS" pitchFamily="34" charset="-122"/>
                <a:ea typeface="Arial Unicode MS" pitchFamily="34" charset="-122"/>
                <a:cs typeface="Arial Unicode MS" pitchFamily="34" charset="-122"/>
              </a:rPr>
              <a:t>：所有的实体类都不被缓存</a:t>
            </a:r>
            <a:r>
              <a:rPr lang="en-US" altLang="zh-CN" sz="2000" dirty="0" smtClean="0">
                <a:latin typeface="Arial Unicode MS" pitchFamily="34" charset="-122"/>
                <a:ea typeface="Arial Unicode MS" pitchFamily="34" charset="-122"/>
                <a:cs typeface="Arial Unicode MS" pitchFamily="34" charset="-122"/>
              </a:rPr>
              <a:t>. </a:t>
            </a:r>
          </a:p>
          <a:p>
            <a:pPr lvl="1"/>
            <a:r>
              <a:rPr lang="en-US" altLang="zh-CN" sz="2000" dirty="0" smtClean="0">
                <a:latin typeface="Arial Unicode MS" pitchFamily="34" charset="-122"/>
                <a:ea typeface="Arial Unicode MS" pitchFamily="34" charset="-122"/>
                <a:cs typeface="Arial Unicode MS" pitchFamily="34" charset="-122"/>
              </a:rPr>
              <a:t>ENABLE_SELECTIVE</a:t>
            </a:r>
            <a:r>
              <a:rPr lang="zh-CN" altLang="en-US" sz="2000" dirty="0" smtClean="0">
                <a:latin typeface="Arial Unicode MS" pitchFamily="34" charset="-122"/>
                <a:ea typeface="Arial Unicode MS" pitchFamily="34" charset="-122"/>
                <a:cs typeface="Arial Unicode MS" pitchFamily="34" charset="-122"/>
              </a:rPr>
              <a:t>：标识 </a:t>
            </a:r>
            <a:r>
              <a:rPr lang="en-US" altLang="zh-CN" sz="2000" b="1" dirty="0" smtClean="0">
                <a:solidFill>
                  <a:srgbClr val="0000FF"/>
                </a:solidFill>
                <a:latin typeface="Arial Unicode MS" pitchFamily="34" charset="-122"/>
                <a:ea typeface="Arial Unicode MS" pitchFamily="34" charset="-122"/>
                <a:cs typeface="Arial Unicode MS" pitchFamily="34" charset="-122"/>
              </a:rPr>
              <a:t>@Cacheable(true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注解的实体类将被缓存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DISABLE_SELECTIVE</a:t>
            </a:r>
            <a:r>
              <a:rPr lang="zh-CN" altLang="en-US" sz="2000" dirty="0" smtClean="0">
                <a:latin typeface="Arial Unicode MS" pitchFamily="34" charset="-122"/>
                <a:ea typeface="Arial Unicode MS" pitchFamily="34" charset="-122"/>
                <a:cs typeface="Arial Unicode MS" pitchFamily="34" charset="-122"/>
              </a:rPr>
              <a:t>：缓存除标识 </a:t>
            </a:r>
            <a:r>
              <a:rPr lang="en-US" altLang="zh-CN" sz="2000" dirty="0" smtClean="0">
                <a:latin typeface="Arial Unicode MS" pitchFamily="34" charset="-122"/>
                <a:ea typeface="Arial Unicode MS" pitchFamily="34" charset="-122"/>
                <a:cs typeface="Arial Unicode MS" pitchFamily="34" charset="-122"/>
              </a:rPr>
              <a:t>@Cacheable(false) </a:t>
            </a:r>
            <a:r>
              <a:rPr lang="zh-CN" altLang="en-US" sz="2000" dirty="0" smtClean="0">
                <a:latin typeface="Arial Unicode MS" pitchFamily="34" charset="-122"/>
                <a:ea typeface="Arial Unicode MS" pitchFamily="34" charset="-122"/>
                <a:cs typeface="Arial Unicode MS" pitchFamily="34" charset="-122"/>
              </a:rPr>
              <a:t>以外的所有实体类</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UNSPECIFIED</a:t>
            </a:r>
            <a:r>
              <a:rPr lang="zh-CN" altLang="en-US" sz="2000" dirty="0" smtClean="0">
                <a:latin typeface="Arial Unicode MS" pitchFamily="34" charset="-122"/>
                <a:ea typeface="Arial Unicode MS" pitchFamily="34" charset="-122"/>
                <a:cs typeface="Arial Unicode MS" pitchFamily="34" charset="-122"/>
              </a:rPr>
              <a:t>：默认值，</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38375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smtClean="0">
                <a:latin typeface="Arial Unicode MS" pitchFamily="34" charset="-122"/>
                <a:ea typeface="Arial Unicode MS"/>
                <a:cs typeface="Arial Unicode MS" pitchFamily="34" charset="-122"/>
              </a:rPr>
              <a:t>ORDER BY </a:t>
            </a:r>
            <a:r>
              <a:rPr lang="zh-CN" altLang="en-US" dirty="0" smtClean="0">
                <a:latin typeface="Arial Unicode MS" pitchFamily="34" charset="-122"/>
                <a:ea typeface="Arial Unicode MS"/>
                <a:cs typeface="Arial Unicode MS" pitchFamily="34" charset="-122"/>
              </a:rPr>
              <a:t>和 </a:t>
            </a:r>
            <a:r>
              <a:rPr lang="en-US" altLang="zh-CN" dirty="0" smtClean="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smtClean="0">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a:t>
            </a:r>
            <a:r>
              <a:rPr lang="zh-CN" altLang="en-US" dirty="0" smtClean="0">
                <a:ea typeface="Arial Unicode MS"/>
              </a:rPr>
              <a:t>联查询</a:t>
            </a:r>
            <a:endParaRPr lang="zh-CN" altLang="en-US" dirty="0">
              <a:ea typeface="Arial Unicode MS"/>
            </a:endParaRP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a:t>
            </a:r>
            <a:r>
              <a:rPr lang="zh-CN" altLang="en-US" dirty="0" smtClean="0">
                <a:ea typeface="Arial Unicode MS"/>
              </a:rPr>
              <a:t>查询 和 </a:t>
            </a:r>
            <a:r>
              <a:rPr lang="en-US" altLang="zh-CN" dirty="0" smtClean="0">
                <a:ea typeface="Arial Unicode MS"/>
              </a:rPr>
              <a:t>JPQL </a:t>
            </a:r>
            <a:r>
              <a:rPr lang="zh-CN" altLang="en-US" dirty="0" smtClean="0">
                <a:ea typeface="Arial Unicode MS"/>
              </a:rPr>
              <a:t>函数</a:t>
            </a:r>
            <a:endParaRPr lang="zh-CN" altLang="en-US" dirty="0">
              <a:ea typeface="Arial Unicode MS"/>
            </a:endParaRPr>
          </a:p>
        </p:txBody>
      </p:sp>
      <p:sp>
        <p:nvSpPr>
          <p:cNvPr id="9" name="矩形 8"/>
          <p:cNvSpPr/>
          <p:nvPr/>
        </p:nvSpPr>
        <p:spPr>
          <a:xfrm>
            <a:off x="683568" y="6237312"/>
            <a:ext cx="1955407" cy="369332"/>
          </a:xfrm>
          <a:prstGeom prst="rect">
            <a:avLst/>
          </a:prstGeom>
        </p:spPr>
        <p:txBody>
          <a:bodyPr wrap="none">
            <a:spAutoFit/>
          </a:bodyPr>
          <a:lstStyle/>
          <a:p>
            <a:r>
              <a:rPr lang="en-US" altLang="zh-CN" dirty="0" smtClean="0">
                <a:ea typeface="Arial Unicode MS"/>
              </a:rPr>
              <a:t>UPDATE </a:t>
            </a:r>
            <a:r>
              <a:rPr lang="zh-CN" altLang="en-US" dirty="0" smtClean="0">
                <a:ea typeface="Arial Unicode MS"/>
              </a:rPr>
              <a:t>和 </a:t>
            </a:r>
            <a:r>
              <a:rPr lang="en-US" altLang="zh-CN" dirty="0" smtClean="0">
                <a:ea typeface="Arial Unicode MS"/>
              </a:rPr>
              <a:t>DELETE</a:t>
            </a:r>
            <a:endParaRPr lang="zh-CN" altLang="en-US" dirty="0">
              <a:ea typeface="Arial Unicode MS"/>
            </a:endParaRPr>
          </a:p>
        </p:txBody>
      </p:sp>
    </p:spTree>
    <p:extLst>
      <p:ext uri="{BB962C8B-B14F-4D97-AF65-F5344CB8AC3E}">
        <p14:creationId xmlns:p14="http://schemas.microsoft.com/office/powerpoint/2010/main" val="3117344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语言</a:t>
            </a:r>
          </a:p>
        </p:txBody>
      </p:sp>
      <p:sp>
        <p:nvSpPr>
          <p:cNvPr id="722947" name="Rectangle 3"/>
          <p:cNvSpPr>
            <a:spLocks noGrp="1" noChangeArrowheads="1"/>
          </p:cNvSpPr>
          <p:nvPr>
            <p:ph type="body" idx="1"/>
          </p:nvPr>
        </p:nvSpPr>
        <p:spPr>
          <a:xfrm>
            <a:off x="457200" y="1711349"/>
            <a:ext cx="8229600" cy="4525963"/>
          </a:xfrm>
        </p:spPr>
        <p:txBody>
          <a:bodyPr>
            <a:normAutofit/>
          </a:bodyPr>
          <a:lstStyle/>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语言，即 </a:t>
            </a:r>
            <a:r>
              <a:rPr lang="en-US" altLang="zh-CN" sz="2400" dirty="0" smtClean="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smtClean="0">
                <a:latin typeface="Arial Unicode MS" pitchFamily="34" charset="-122"/>
                <a:ea typeface="Arial Unicode MS" pitchFamily="34" charset="-122"/>
                <a:cs typeface="Arial Unicode MS" pitchFamily="34" charset="-122"/>
              </a:rPr>
              <a:t>的简称。</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是一种和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查询，从而屏蔽不同数据库的差异。</a:t>
            </a:r>
          </a:p>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语言的语句可以是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solidFill>
                  <a:srgbClr val="0000FF"/>
                </a:solidFill>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语句或</a:t>
            </a:r>
            <a:r>
              <a:rPr lang="en-US" altLang="zh-CN" sz="2400" dirty="0" smtClean="0">
                <a:solidFill>
                  <a:srgbClr val="0000FF"/>
                </a:solidFill>
                <a:latin typeface="Arial Unicode MS" pitchFamily="34" charset="-122"/>
                <a:ea typeface="Arial Unicode MS" pitchFamily="34" charset="-122"/>
                <a:cs typeface="Arial Unicode MS" pitchFamily="34" charset="-122"/>
              </a:rPr>
              <a:t>delete</a:t>
            </a:r>
            <a:r>
              <a:rPr lang="zh-CN" altLang="en-US" sz="2400" dirty="0" smtClean="0">
                <a:latin typeface="Arial Unicode MS" pitchFamily="34" charset="-122"/>
                <a:ea typeface="Arial Unicode MS" pitchFamily="34" charset="-122"/>
                <a:cs typeface="Arial Unicode MS" pitchFamily="34" charset="-122"/>
              </a:rPr>
              <a:t>语句，它们都</a:t>
            </a:r>
            <a:r>
              <a:rPr lang="zh-CN" altLang="en-US" sz="2400" dirty="0" smtClean="0">
                <a:solidFill>
                  <a:srgbClr val="0000FF"/>
                </a:solidFill>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4593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规范，不是</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 </a:t>
            </a:r>
            <a:r>
              <a:rPr lang="zh-CN" altLang="zh-CN" sz="2400" dirty="0" smtClean="0">
                <a:latin typeface="Arial Unicode MS" pitchFamily="34" charset="-122"/>
                <a:ea typeface="Arial Unicode MS" pitchFamily="34" charset="-122"/>
                <a:cs typeface="Arial Unicode MS" pitchFamily="34" charset="-122"/>
              </a:rPr>
              <a:t>接</a:t>
            </a:r>
            <a:r>
              <a:rPr lang="zh-CN" altLang="zh-CN" sz="2400" dirty="0">
                <a:latin typeface="Arial Unicode MS" pitchFamily="34" charset="-122"/>
                <a:ea typeface="Arial Unicode MS" pitchFamily="34" charset="-122"/>
                <a:cs typeface="Arial Unicode MS" pitchFamily="34" charset="-122"/>
              </a:rPr>
              <a:t>口，但具体实现则</a:t>
            </a:r>
            <a:r>
              <a:rPr lang="zh-CN" altLang="zh-CN" sz="2400" dirty="0" smtClean="0">
                <a:latin typeface="Arial Unicode MS" pitchFamily="34" charset="-122"/>
                <a:ea typeface="Arial Unicode MS" pitchFamily="34" charset="-122"/>
                <a:cs typeface="Arial Unicode MS" pitchFamily="34" charset="-122"/>
              </a:rPr>
              <a:t>由</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smtClean="0">
                <a:solidFill>
                  <a:srgbClr val="FF0000"/>
                </a:solidFill>
                <a:latin typeface="Arial Unicode MS" pitchFamily="34" charset="-122"/>
                <a:ea typeface="Arial Unicode MS" pitchFamily="34" charset="-122"/>
                <a:cs typeface="Arial Unicode MS" pitchFamily="34" charset="-122"/>
              </a:rPr>
              <a:t>JPA </a:t>
            </a:r>
            <a:r>
              <a:rPr lang="zh-CN" altLang="zh-CN" sz="2800" b="1" dirty="0" smtClean="0">
                <a:solidFill>
                  <a:srgbClr val="FF0000"/>
                </a:solidFill>
                <a:latin typeface="Arial Unicode MS" pitchFamily="34" charset="-122"/>
                <a:ea typeface="Arial Unicode MS" pitchFamily="34" charset="-122"/>
                <a:cs typeface="Arial Unicode MS" pitchFamily="34" charset="-122"/>
              </a:rPr>
              <a:t>是</a:t>
            </a:r>
            <a:r>
              <a:rPr lang="en-US" altLang="zh-CN" sz="2800" b="1" dirty="0" smtClean="0">
                <a:solidFill>
                  <a:srgbClr val="FF0000"/>
                </a:solidFill>
                <a:latin typeface="Arial Unicode MS" pitchFamily="34" charset="-122"/>
                <a:ea typeface="Arial Unicode MS" pitchFamily="34" charset="-122"/>
                <a:cs typeface="Arial Unicode MS" pitchFamily="34" charset="-122"/>
              </a:rPr>
              <a:t> Hibernate </a:t>
            </a:r>
            <a:r>
              <a:rPr lang="zh-CN" altLang="zh-CN" sz="2800" b="1" dirty="0" smtClean="0">
                <a:solidFill>
                  <a:srgbClr val="FF0000"/>
                </a:solidFill>
                <a:latin typeface="Arial Unicode MS" pitchFamily="34" charset="-122"/>
                <a:ea typeface="Arial Unicode MS" pitchFamily="34" charset="-122"/>
                <a:cs typeface="Arial Unicode MS" pitchFamily="34" charset="-122"/>
              </a:rPr>
              <a:t>功能</a:t>
            </a:r>
            <a:r>
              <a:rPr lang="zh-CN" altLang="zh-CN" sz="2800" b="1" dirty="0">
                <a:solidFill>
                  <a:srgbClr val="FF0000"/>
                </a:solidFill>
                <a:latin typeface="Arial Unicode MS" pitchFamily="34" charset="-122"/>
                <a:ea typeface="Arial Unicode MS" pitchFamily="34" charset="-122"/>
                <a:cs typeface="Arial Unicode MS" pitchFamily="34" charset="-122"/>
              </a:rPr>
              <a:t>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9848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3EBC8AF-4EC4-454C-8C1C-FCE013E68AA7}" type="slidenum">
              <a:rPr lang="en-US" altLang="zh-CN"/>
              <a:pPr>
                <a:defRPr/>
              </a:pPr>
              <a:t>50</a:t>
            </a:fld>
            <a:endParaRPr lang="en-US" altLang="zh-CN"/>
          </a:p>
        </p:txBody>
      </p:sp>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type="body" idx="1"/>
          </p:nvPr>
        </p:nvSpPr>
        <p:spPr>
          <a:xfrm>
            <a:off x="467544" y="1855365"/>
            <a:ext cx="8352928" cy="2365723"/>
          </a:xfrm>
        </p:spPr>
        <p:txBody>
          <a:bodyPr>
            <a:normAutofit/>
          </a:bodyPr>
          <a:lstStyle/>
          <a:p>
            <a:pPr eaLnBrk="1" hangingPunct="1">
              <a:defRPr/>
            </a:pPr>
            <a:r>
              <a:rPr lang="en-US" altLang="zh-CN" sz="2800" dirty="0" smtClean="0">
                <a:solidFill>
                  <a:srgbClr val="0000FF"/>
                </a:solidFill>
                <a:latin typeface="Arial Unicode MS" pitchFamily="34" charset="-122"/>
                <a:ea typeface="Arial Unicode MS" pitchFamily="34" charset="-122"/>
                <a:cs typeface="Arial Unicode MS" pitchFamily="34" charset="-122"/>
              </a:rPr>
              <a:t>Query</a:t>
            </a:r>
            <a:r>
              <a:rPr lang="zh-CN" altLang="en-US" sz="2800" dirty="0" smtClean="0">
                <a:solidFill>
                  <a:srgbClr val="0000FF"/>
                </a:solidFill>
                <a:latin typeface="Arial Unicode MS" pitchFamily="34" charset="-122"/>
                <a:ea typeface="Arial Unicode MS" pitchFamily="34" charset="-122"/>
                <a:cs typeface="Arial Unicode MS" pitchFamily="34" charset="-122"/>
              </a:rPr>
              <a:t>接口</a:t>
            </a:r>
            <a:r>
              <a:rPr lang="zh-CN" altLang="en-US" sz="2800" dirty="0" smtClean="0">
                <a:latin typeface="Arial Unicode MS" pitchFamily="34" charset="-122"/>
                <a:ea typeface="Arial Unicode MS" pitchFamily="34" charset="-122"/>
                <a:cs typeface="Arial Unicode MS" pitchFamily="34" charset="-122"/>
              </a:rPr>
              <a:t>封装了执行数据库查询的相关方法。调用 </a:t>
            </a:r>
            <a:r>
              <a:rPr lang="en-US" altLang="zh-CN" sz="2800" dirty="0" err="1" smtClean="0">
                <a:latin typeface="Arial Unicode MS" pitchFamily="34" charset="-122"/>
                <a:ea typeface="Arial Unicode MS" pitchFamily="34" charset="-122"/>
                <a:cs typeface="Arial Unicode MS" pitchFamily="34" charset="-122"/>
              </a:rPr>
              <a:t>EntityManager</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的 </a:t>
            </a:r>
            <a:r>
              <a:rPr lang="en-US" altLang="zh-CN" sz="2800" b="1" dirty="0" err="1" smtClean="0">
                <a:latin typeface="Arial Unicode MS" pitchFamily="34" charset="-122"/>
                <a:ea typeface="Arial Unicode MS" pitchFamily="34" charset="-122"/>
                <a:cs typeface="Arial Unicode MS" pitchFamily="34" charset="-122"/>
              </a:rPr>
              <a:t>createQuery</a:t>
            </a:r>
            <a:r>
              <a:rPr lang="zh-CN" altLang="en-US" sz="2800" dirty="0" smtClean="0">
                <a:latin typeface="Arial Unicode MS" pitchFamily="34" charset="-122"/>
                <a:ea typeface="Arial Unicode MS" pitchFamily="34" charset="-122"/>
                <a:cs typeface="Arial Unicode MS" pitchFamily="34" charset="-122"/>
              </a:rPr>
              <a:t>、</a:t>
            </a:r>
            <a:r>
              <a:rPr lang="en-US" altLang="zh-CN" sz="2800" b="1" dirty="0" smtClean="0">
                <a:latin typeface="Arial Unicode MS" pitchFamily="34" charset="-122"/>
                <a:ea typeface="Arial Unicode MS" pitchFamily="34" charset="-122"/>
                <a:cs typeface="Arial Unicode MS" pitchFamily="34" charset="-122"/>
              </a:rPr>
              <a:t>create </a:t>
            </a:r>
            <a:r>
              <a:rPr lang="en-US" altLang="zh-CN" sz="2800" b="1" dirty="0" err="1" smtClean="0">
                <a:latin typeface="Arial Unicode MS" pitchFamily="34" charset="-122"/>
                <a:ea typeface="Arial Unicode MS" pitchFamily="34" charset="-122"/>
                <a:cs typeface="Arial Unicode MS" pitchFamily="34" charset="-122"/>
              </a:rPr>
              <a:t>NamedQuery</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及 </a:t>
            </a:r>
            <a:r>
              <a:rPr lang="en-US" altLang="zh-CN" sz="2800" b="1" dirty="0" err="1" smtClean="0">
                <a:latin typeface="Arial Unicode MS" pitchFamily="34" charset="-122"/>
                <a:ea typeface="Arial Unicode MS" pitchFamily="34" charset="-122"/>
                <a:cs typeface="Arial Unicode MS" pitchFamily="34" charset="-122"/>
              </a:rPr>
              <a:t>createNativeQuery</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方法可以获得查询对象，进而可调用 </a:t>
            </a:r>
            <a:r>
              <a:rPr lang="en-US" altLang="zh-CN" sz="2800" dirty="0" smtClean="0">
                <a:latin typeface="Arial Unicode MS" pitchFamily="34" charset="-122"/>
                <a:ea typeface="Arial Unicode MS" pitchFamily="34" charset="-122"/>
                <a:cs typeface="Arial Unicode MS" pitchFamily="34" charset="-122"/>
              </a:rPr>
              <a:t>Query </a:t>
            </a:r>
            <a:r>
              <a:rPr lang="zh-CN" altLang="en-US" sz="2800" dirty="0" smtClean="0">
                <a:latin typeface="Arial Unicode MS" pitchFamily="34" charset="-122"/>
                <a:ea typeface="Arial Unicode MS" pitchFamily="34" charset="-122"/>
                <a:cs typeface="Arial Unicode MS" pitchFamily="34" charset="-122"/>
              </a:rPr>
              <a:t>接口的相关方法来执行查询操作。</a:t>
            </a:r>
          </a:p>
        </p:txBody>
      </p:sp>
    </p:spTree>
    <p:extLst>
      <p:ext uri="{BB962C8B-B14F-4D97-AF65-F5344CB8AC3E}">
        <p14:creationId xmlns:p14="http://schemas.microsoft.com/office/powerpoint/2010/main" val="2532172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570ECC20-CD77-41AD-AF67-E1A895114073}" type="slidenum">
              <a:rPr lang="en-US" altLang="zh-CN"/>
              <a:pPr>
                <a:defRPr/>
              </a:pPr>
              <a:t>51</a:t>
            </a:fld>
            <a:endParaRPr lang="en-US" altLang="zh-CN"/>
          </a:p>
        </p:txBody>
      </p:sp>
      <p:sp>
        <p:nvSpPr>
          <p:cNvPr id="775170" name="Rectangle 2"/>
          <p:cNvSpPr>
            <a:spLocks noGrp="1" noChangeArrowheads="1"/>
          </p:cNvSpPr>
          <p:nvPr>
            <p:ph type="body" idx="1"/>
          </p:nvPr>
        </p:nvSpPr>
        <p:spPr>
          <a:xfrm>
            <a:off x="467544" y="1711349"/>
            <a:ext cx="8352928" cy="4958011"/>
          </a:xfrm>
        </p:spPr>
        <p:txBody>
          <a:bodyPr>
            <a:noAutofit/>
          </a:bodyPr>
          <a:lstStyle/>
          <a:p>
            <a:pPr eaLnBrk="1" hangingPunct="1">
              <a:lnSpc>
                <a:spcPct val="120000"/>
              </a:lnSpc>
              <a:defRPr/>
            </a:pP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zh-CN" altLang="en-US" sz="2000" dirty="0" smtClean="0">
                <a:solidFill>
                  <a:srgbClr val="FF0000"/>
                </a:solidFill>
                <a:latin typeface="Arial Unicode MS" pitchFamily="34" charset="-122"/>
                <a:ea typeface="Arial Unicode MS" pitchFamily="34" charset="-122"/>
                <a:cs typeface="Arial Unicode MS" pitchFamily="34" charset="-122"/>
              </a:rPr>
              <a:t>接口的主要方法</a:t>
            </a:r>
          </a:p>
          <a:p>
            <a:pPr lvl="1" eaLnBrk="1" hangingPunct="1">
              <a:lnSpc>
                <a:spcPct val="120000"/>
              </a:lnSpc>
              <a:defRPr/>
            </a:pPr>
            <a:r>
              <a:rPr lang="en-US" altLang="zh-CN" sz="1600" dirty="0" err="1" smtClean="0">
                <a:solidFill>
                  <a:srgbClr val="0000FF"/>
                </a:solidFill>
                <a:latin typeface="Arial Unicode MS" pitchFamily="34" charset="-122"/>
                <a:ea typeface="Arial Unicode MS" pitchFamily="34" charset="-122"/>
                <a:cs typeface="Arial Unicode MS" pitchFamily="34" charset="-122"/>
              </a:rPr>
              <a:t>int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executeUpdate</a:t>
            </a:r>
            <a:r>
              <a:rPr lang="en-US" altLang="zh-CN" sz="1600" dirty="0" smtClean="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update</a:t>
            </a:r>
            <a:r>
              <a:rPr lang="zh-CN" altLang="en-US" sz="1600" dirty="0" smtClean="0">
                <a:latin typeface="Arial Unicode MS" pitchFamily="34" charset="-122"/>
                <a:ea typeface="Arial Unicode MS" pitchFamily="34" charset="-122"/>
                <a:cs typeface="Arial Unicode MS" pitchFamily="34" charset="-122"/>
              </a:rPr>
              <a:t>或</a:t>
            </a:r>
            <a:r>
              <a:rPr lang="en-US" altLang="zh-CN" sz="1600" dirty="0" smtClean="0">
                <a:latin typeface="Arial Unicode MS" pitchFamily="34" charset="-122"/>
                <a:ea typeface="Arial Unicode MS" pitchFamily="34" charset="-122"/>
                <a:cs typeface="Arial Unicode MS" pitchFamily="34" charset="-122"/>
              </a:rPr>
              <a:t>delete</a:t>
            </a:r>
            <a:r>
              <a:rPr lang="zh-CN" altLang="en-US" sz="1600" dirty="0" smtClean="0">
                <a:latin typeface="Arial Unicode MS" pitchFamily="34" charset="-122"/>
                <a:ea typeface="Arial Unicode MS" pitchFamily="34" charset="-122"/>
                <a:cs typeface="Arial Unicode MS" pitchFamily="34" charset="-122"/>
              </a:rPr>
              <a:t>语句。</a:t>
            </a: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List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getResultList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语句并返回结果集实体列表。</a:t>
            </a: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Object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getSingleResult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用于执行只返回单个结果实体的</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a:t>
            </a:r>
            <a:endParaRPr lang="en-US" altLang="zh-CN" sz="1600" dirty="0" smtClean="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a:t>
            </a:r>
            <a:r>
              <a:rPr lang="zh-CN" altLang="en-US" sz="1600" dirty="0" smtClean="0">
                <a:latin typeface="Arial Unicode MS" pitchFamily="34" charset="-122"/>
                <a:ea typeface="Arial Unicode MS" pitchFamily="34" charset="-122"/>
                <a:cs typeface="Arial Unicode MS" pitchFamily="34" charset="-122"/>
              </a:rPr>
              <a:t>结果。</a:t>
            </a:r>
            <a:endParaRPr lang="zh-CN" altLang="en-US"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smtClean="0">
                <a:latin typeface="Arial Unicode MS" pitchFamily="34" charset="-122"/>
                <a:ea typeface="Arial Unicode MS" pitchFamily="34" charset="-122"/>
                <a:cs typeface="Arial Unicode MS" pitchFamily="34" charset="-122"/>
              </a:rPr>
              <a:t>。</a:t>
            </a:r>
            <a:r>
              <a:rPr lang="zh-CN" altLang="en-US" sz="1600" dirty="0" smtClean="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smtClean="0">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smtClean="0">
                <a:solidFill>
                  <a:srgbClr val="0000FF"/>
                </a:solidFill>
                <a:latin typeface="Arial Unicode MS" pitchFamily="34" charset="-122"/>
                <a:ea typeface="Arial Unicode MS" pitchFamily="34" charset="-122"/>
                <a:cs typeface="Arial Unicode MS" pitchFamily="34" charset="-122"/>
              </a:rPr>
              <a:t>Type.COMMIT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直到提交事务时才更新数据库记录。</a:t>
            </a:r>
          </a:p>
          <a:p>
            <a:pPr lvl="1">
              <a:lnSpc>
                <a:spcPct val="120000"/>
              </a:lnSpc>
              <a:defRPr/>
            </a:pPr>
            <a:endParaRPr lang="zh-CN" altLang="en-US" sz="20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5323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E62584B-A0B4-4958-8A85-A4B0071F7D23}" type="slidenum">
              <a:rPr lang="en-US" altLang="zh-CN"/>
              <a:pPr>
                <a:defRPr/>
              </a:pPr>
              <a:t>52</a:t>
            </a:fld>
            <a:endParaRPr lang="en-US" altLang="zh-CN"/>
          </a:p>
        </p:txBody>
      </p:sp>
      <p:sp>
        <p:nvSpPr>
          <p:cNvPr id="777218" name="Rectangle 2"/>
          <p:cNvSpPr>
            <a:spLocks noGrp="1" noChangeArrowheads="1"/>
          </p:cNvSpPr>
          <p:nvPr>
            <p:ph type="body" idx="1"/>
          </p:nvPr>
        </p:nvSpPr>
        <p:spPr>
          <a:xfrm>
            <a:off x="374848" y="1700808"/>
            <a:ext cx="8373616" cy="5157192"/>
          </a:xfrm>
        </p:spPr>
        <p:txBody>
          <a:bodyPr>
            <a:normAutofit/>
          </a:bodyPr>
          <a:lstStyle/>
          <a:p>
            <a:pPr lvl="1" eaLnBrk="1" hangingPunct="1">
              <a:lnSpc>
                <a:spcPct val="120000"/>
              </a:lnSpc>
              <a:defRPr/>
            </a:pPr>
            <a:r>
              <a:rPr lang="en-US" altLang="zh-CN" sz="2000" b="1" dirty="0" err="1" smtClean="0">
                <a:solidFill>
                  <a:srgbClr val="FF0000"/>
                </a:solidFill>
                <a:latin typeface="Arial Unicode MS" pitchFamily="34" charset="-122"/>
                <a:ea typeface="Arial Unicode MS" pitchFamily="34" charset="-122"/>
                <a:cs typeface="Arial Unicode MS" pitchFamily="34" charset="-122"/>
              </a:rPr>
              <a:t>setHint</a:t>
            </a:r>
            <a:r>
              <a:rPr lang="en-US" altLang="zh-CN" sz="2000" b="1" dirty="0" smtClean="0">
                <a:solidFill>
                  <a:srgbClr val="FF0000"/>
                </a:solidFill>
                <a:latin typeface="Arial Unicode MS" pitchFamily="34" charset="-122"/>
                <a:ea typeface="Arial Unicode MS" pitchFamily="34" charset="-122"/>
                <a:cs typeface="Arial Unicode MS" pitchFamily="34" charset="-122"/>
              </a:rPr>
              <a:t>(String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hintName</a:t>
            </a:r>
            <a:r>
              <a:rPr lang="en-US" altLang="zh-CN" sz="2000" b="1" dirty="0" smtClean="0">
                <a:solidFill>
                  <a:srgbClr val="FF0000"/>
                </a:solidFill>
                <a:latin typeface="Arial Unicode MS" pitchFamily="34" charset="-122"/>
                <a:ea typeface="Arial Unicode MS" pitchFamily="34" charset="-122"/>
                <a:cs typeface="Arial Unicode MS" pitchFamily="34" charset="-122"/>
              </a:rPr>
              <a:t>, Object value) </a:t>
            </a:r>
          </a:p>
          <a:p>
            <a:pPr lvl="2" eaLnBrk="1" hangingPunct="1">
              <a:lnSpc>
                <a:spcPct val="120000"/>
              </a:lnSpc>
              <a:defRPr/>
            </a:pPr>
            <a:r>
              <a:rPr lang="zh-CN" altLang="en-US" sz="1800" b="1" dirty="0" smtClean="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smtClean="0">
                <a:latin typeface="Arial Unicode MS" pitchFamily="34" charset="-122"/>
                <a:ea typeface="Arial Unicode MS" pitchFamily="34" charset="-122"/>
                <a:cs typeface="Arial Unicode MS" pitchFamily="34" charset="-122"/>
              </a:rPr>
              <a:t>。参数名及其取值需要参考特定 </a:t>
            </a:r>
            <a:r>
              <a:rPr lang="en-US" altLang="zh-CN" sz="1800" dirty="0" smtClean="0">
                <a:latin typeface="Arial Unicode MS" pitchFamily="34" charset="-122"/>
                <a:ea typeface="Arial Unicode MS" pitchFamily="34" charset="-122"/>
                <a:cs typeface="Arial Unicode MS" pitchFamily="34" charset="-122"/>
              </a:rPr>
              <a:t>JPA </a:t>
            </a:r>
            <a:r>
              <a:rPr lang="zh-CN" altLang="en-US" sz="1800" dirty="0" smtClean="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smtClean="0">
                <a:latin typeface="Arial Unicode MS" pitchFamily="34" charset="-122"/>
                <a:ea typeface="Arial Unicode MS" pitchFamily="34" charset="-122"/>
                <a:cs typeface="Arial Unicode MS" pitchFamily="34" charset="-122"/>
              </a:rPr>
              <a:t>IllegalArgumentException</a:t>
            </a:r>
            <a:r>
              <a:rPr lang="zh-CN" altLang="en-US" sz="1800" dirty="0" smtClean="0">
                <a:latin typeface="Arial Unicode MS" pitchFamily="34" charset="-122"/>
                <a:ea typeface="Arial Unicode MS" pitchFamily="34" charset="-122"/>
                <a:cs typeface="Arial Unicode MS" pitchFamily="34" charset="-122"/>
              </a:rPr>
              <a:t>异常。</a:t>
            </a:r>
          </a:p>
          <a:p>
            <a:pPr lvl="1" eaLnBrk="1" hangingPunct="1">
              <a:lnSpc>
                <a:spcPct val="120000"/>
              </a:lnSpc>
              <a:defRPr/>
            </a:pPr>
            <a:r>
              <a:rPr lang="en-US" altLang="zh-CN" sz="2000" b="1"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Object value) </a:t>
            </a: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p>
          <a:p>
            <a:pPr lvl="1" eaLnBrk="1" hangingPunct="1">
              <a:lnSpc>
                <a:spcPct val="120000"/>
              </a:lnSpc>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2000" dirty="0" smtClean="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取 </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的枚举常量，包括 </a:t>
            </a:r>
            <a:r>
              <a:rPr lang="en-US" altLang="zh-CN" sz="1800" dirty="0" smtClean="0">
                <a:latin typeface="Arial Unicode MS" pitchFamily="34" charset="-122"/>
                <a:ea typeface="Arial Unicode MS" pitchFamily="34" charset="-122"/>
                <a:cs typeface="Arial Unicode MS" pitchFamily="34" charset="-122"/>
              </a:rPr>
              <a:t>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TIME </a:t>
            </a:r>
            <a:r>
              <a:rPr lang="zh-CN" altLang="en-US" sz="1800" dirty="0" smtClean="0">
                <a:latin typeface="Arial Unicode MS" pitchFamily="34" charset="-122"/>
                <a:ea typeface="Arial Unicode MS" pitchFamily="34" charset="-122"/>
                <a:cs typeface="Arial Unicode MS" pitchFamily="34" charset="-122"/>
              </a:rPr>
              <a:t>及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三个，，用于将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smtClean="0">
                <a:latin typeface="Arial Unicode MS" pitchFamily="34" charset="-122"/>
                <a:ea typeface="Arial Unicode MS" pitchFamily="34" charset="-122"/>
                <a:cs typeface="Arial Unicode MS" pitchFamily="34" charset="-122"/>
              </a:rPr>
              <a:t>java.sql.Date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java.sql.Time</a:t>
            </a:r>
            <a:r>
              <a:rPr lang="zh-CN" altLang="en-US" sz="1800" dirty="0" smtClean="0">
                <a:latin typeface="Arial Unicode MS" pitchFamily="34" charset="-122"/>
                <a:ea typeface="Arial Unicode MS" pitchFamily="34" charset="-122"/>
                <a:cs typeface="Arial Unicode MS" pitchFamily="34" charset="-122"/>
              </a:rPr>
              <a:t>及</a:t>
            </a:r>
            <a:r>
              <a:rPr lang="en-US" altLang="zh-CN" sz="1800" dirty="0" err="1" smtClean="0">
                <a:latin typeface="Arial Unicode MS" pitchFamily="34" charset="-122"/>
                <a:ea typeface="Arial Unicode MS" pitchFamily="34" charset="-122"/>
                <a:cs typeface="Arial Unicode MS" pitchFamily="34" charset="-122"/>
              </a:rPr>
              <a:t>java.sql.Timestamp</a:t>
            </a:r>
            <a:r>
              <a:rPr lang="zh-CN" altLang="en-US" sz="1800" dirty="0" smtClean="0">
                <a:latin typeface="Arial Unicode MS" pitchFamily="34" charset="-122"/>
                <a:ea typeface="Arial Unicode MS" pitchFamily="34" charset="-122"/>
                <a:cs typeface="Arial Unicode MS" pitchFamily="34" charset="-122"/>
              </a:rPr>
              <a:t>）。</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47028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087F7C0-A0FB-4A89-BFC7-E5127D207584}" type="slidenum">
              <a:rPr lang="en-US" altLang="zh-CN"/>
              <a:pPr>
                <a:defRPr/>
              </a:pPr>
              <a:t>53</a:t>
            </a:fld>
            <a:endParaRPr lang="en-US" altLang="zh-CN"/>
          </a:p>
        </p:txBody>
      </p:sp>
      <p:sp>
        <p:nvSpPr>
          <p:cNvPr id="778242" name="Rectangle 2"/>
          <p:cNvSpPr>
            <a:spLocks noGrp="1" noChangeArrowheads="1"/>
          </p:cNvSpPr>
          <p:nvPr>
            <p:ph type="body" idx="1"/>
          </p:nvPr>
        </p:nvSpPr>
        <p:spPr>
          <a:xfrm>
            <a:off x="374848" y="1772816"/>
            <a:ext cx="8445624" cy="4525963"/>
          </a:xfrm>
        </p:spPr>
        <p:txBody>
          <a:bodyPr>
            <a:normAutofit/>
          </a:bodyPr>
          <a:lstStyle/>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err="1" smtClean="0">
                <a:solidFill>
                  <a:srgbClr val="0000FF"/>
                </a:solidFill>
                <a:latin typeface="Arial Unicode MS" pitchFamily="34" charset="-122"/>
                <a:ea typeface="Arial Unicode MS" pitchFamily="34" charset="-122"/>
                <a:cs typeface="Arial Unicode MS" pitchFamily="34" charset="-122"/>
              </a:rPr>
              <a:t>int</a:t>
            </a:r>
            <a:r>
              <a:rPr lang="en-US" altLang="zh-CN" sz="1800" dirty="0" smtClean="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err="1" smtClean="0">
                <a:latin typeface="Arial Unicode MS" pitchFamily="34" charset="-122"/>
                <a:ea typeface="Arial Unicode MS" pitchFamily="34" charset="-122"/>
                <a:cs typeface="Arial Unicode MS" pitchFamily="34" charset="-122"/>
              </a:rPr>
              <a:t>Calenda</a:t>
            </a:r>
            <a:r>
              <a:rPr lang="en-US" altLang="zh-CN" sz="1800" dirty="0" smtClean="0">
                <a:latin typeface="Arial Unicode MS" pitchFamily="34" charset="-122"/>
                <a:ea typeface="Arial Unicode MS" pitchFamily="34" charset="-122"/>
                <a:cs typeface="Arial Unicode MS" pitchFamily="34" charset="-122"/>
              </a:rPr>
              <a:t> 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的含义及取舍同前。</a:t>
            </a: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Object value) </a:t>
            </a: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为查询语句的指定名称参数赋值。</a:t>
            </a: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值。用法同前。</a:t>
            </a: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为查询语句的指定名称参数设置</a:t>
            </a:r>
            <a:r>
              <a:rPr lang="en-US" altLang="zh-CN" sz="1800" dirty="0" smtClean="0">
                <a:latin typeface="Arial Unicode MS" pitchFamily="34" charset="-122"/>
                <a:ea typeface="Arial Unicode MS" pitchFamily="34" charset="-122"/>
                <a:cs typeface="Arial Unicode MS" pitchFamily="34" charset="-122"/>
              </a:rPr>
              <a:t>Calendar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name</a:t>
            </a:r>
            <a:r>
              <a:rPr lang="zh-CN" altLang="en-US" sz="1800" dirty="0" smtClean="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smtClean="0">
                <a:latin typeface="Arial Unicode MS" pitchFamily="34" charset="-122"/>
                <a:ea typeface="Arial Unicode MS" pitchFamily="34" charset="-122"/>
                <a:cs typeface="Arial Unicode MS" pitchFamily="34" charset="-122"/>
              </a:rPr>
              <a:t>IllegalArgumentException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异常。</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062154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a:t>
            </a:r>
          </a:p>
        </p:txBody>
      </p:sp>
      <p:sp>
        <p:nvSpPr>
          <p:cNvPr id="724995" name="Rectangle 3"/>
          <p:cNvSpPr>
            <a:spLocks noGrp="1" noChangeArrowheads="1"/>
          </p:cNvSpPr>
          <p:nvPr>
            <p:ph type="body" idx="1"/>
          </p:nvPr>
        </p:nvSpPr>
        <p:spPr>
          <a:xfrm>
            <a:off x="457200" y="1844824"/>
            <a:ext cx="8229600" cy="4525963"/>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语句用于执行查询。其</a:t>
            </a:r>
            <a:r>
              <a:rPr lang="zh-CN" altLang="en-US" dirty="0" smtClean="0">
                <a:solidFill>
                  <a:srgbClr val="0000FF"/>
                </a:solidFill>
                <a:latin typeface="Arial Unicode MS" pitchFamily="34" charset="-122"/>
                <a:ea typeface="Arial Unicode MS" pitchFamily="34" charset="-122"/>
                <a:cs typeface="Arial Unicode MS" pitchFamily="34" charset="-122"/>
              </a:rPr>
              <a:t>语法</a:t>
            </a:r>
            <a:r>
              <a:rPr lang="zh-CN" altLang="en-US" dirty="0" smtClean="0">
                <a:latin typeface="Arial Unicode MS" pitchFamily="34" charset="-122"/>
                <a:ea typeface="Arial Unicode MS" pitchFamily="34" charset="-122"/>
                <a:cs typeface="Arial Unicode MS" pitchFamily="34" charset="-122"/>
              </a:rPr>
              <a:t>可表示为：</a:t>
            </a:r>
          </a:p>
          <a:p>
            <a:pPr lvl="1" eaLnBrk="1" hangingPunct="1">
              <a:buFont typeface="Wingdings 2"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select_clause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form_clause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where_clause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groupby_clause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having_clause</a:t>
            </a:r>
            <a:r>
              <a:rPr lang="en-US" altLang="zh-CN" dirty="0" smtClean="0">
                <a:solidFill>
                  <a:srgbClr val="0000FF"/>
                </a:solidFill>
                <a:latin typeface="Arial Unicode MS" pitchFamily="34" charset="-122"/>
                <a:ea typeface="Arial Unicode MS" pitchFamily="34" charset="-122"/>
                <a:cs typeface="Arial Unicode MS" pitchFamily="34" charset="-122"/>
              </a:rPr>
              <a:t>]</a:t>
            </a: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orderby_clause</a:t>
            </a:r>
            <a:r>
              <a:rPr lang="en-US" altLang="zh-CN" dirty="0" smtClean="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96206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323528" y="1985934"/>
            <a:ext cx="8568952" cy="4525963"/>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smtClean="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From </a:t>
            </a:r>
            <a:r>
              <a:rPr lang="zh-CN" altLang="en-US" sz="2400" dirty="0" smtClean="0">
                <a:latin typeface="Arial Unicode MS" pitchFamily="34" charset="-122"/>
                <a:ea typeface="Arial Unicode MS" pitchFamily="34" charset="-122"/>
                <a:cs typeface="Arial Unicode MS" pitchFamily="34" charset="-122"/>
              </a:rPr>
              <a:t>子句声明查询源实体类，并指定</a:t>
            </a:r>
            <a:r>
              <a:rPr lang="zh-CN" altLang="en-US" sz="2400" dirty="0" smtClean="0">
                <a:solidFill>
                  <a:srgbClr val="0000FF"/>
                </a:solidFill>
                <a:latin typeface="Arial Unicode MS" pitchFamily="34" charset="-122"/>
                <a:ea typeface="Arial Unicode MS" pitchFamily="34" charset="-122"/>
                <a:cs typeface="Arial Unicode MS" pitchFamily="34" charset="-122"/>
              </a:rPr>
              <a:t>标识符变量</a:t>
            </a:r>
            <a:r>
              <a:rPr lang="zh-CN" altLang="en-US" sz="2400" dirty="0" smtClean="0">
                <a:latin typeface="Arial Unicode MS" pitchFamily="34" charset="-122"/>
                <a:ea typeface="Arial Unicode MS" pitchFamily="34" charset="-122"/>
                <a:cs typeface="Arial Unicode MS" pitchFamily="34" charset="-122"/>
              </a:rPr>
              <a:t>（相当于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表的别名）。</a:t>
            </a:r>
          </a:p>
          <a:p>
            <a:pPr eaLnBrk="1" hangingPunct="1">
              <a:defRPr/>
            </a:pPr>
            <a:r>
              <a:rPr lang="zh-CN" altLang="en-US" sz="2800" dirty="0" smtClean="0">
                <a:latin typeface="Arial Unicode MS" pitchFamily="34" charset="-122"/>
                <a:ea typeface="Arial Unicode MS" pitchFamily="34" charset="-122"/>
                <a:cs typeface="Arial Unicode MS" pitchFamily="34" charset="-122"/>
              </a:rPr>
              <a:t>如果不希望返回重复实体，可使用关键字 </a:t>
            </a:r>
            <a:r>
              <a:rPr lang="en-US" altLang="zh-CN" sz="2800" dirty="0" smtClean="0">
                <a:solidFill>
                  <a:srgbClr val="0000FF"/>
                </a:solidFill>
                <a:latin typeface="Arial Unicode MS" pitchFamily="34" charset="-122"/>
                <a:ea typeface="Arial Unicode MS" pitchFamily="34" charset="-122"/>
                <a:cs typeface="Arial Unicode MS" pitchFamily="34" charset="-122"/>
              </a:rPr>
              <a:t>distinct </a:t>
            </a:r>
            <a:r>
              <a:rPr lang="zh-CN" altLang="en-US" sz="2800" dirty="0" smtClean="0">
                <a:latin typeface="Arial Unicode MS" pitchFamily="34" charset="-122"/>
                <a:ea typeface="Arial Unicode MS" pitchFamily="34" charset="-122"/>
                <a:cs typeface="Arial Unicode MS" pitchFamily="34" charset="-122"/>
              </a:rPr>
              <a:t>修饰。</a:t>
            </a:r>
            <a:r>
              <a:rPr lang="en-US" altLang="zh-CN" sz="2800" dirty="0" smtClean="0">
                <a:latin typeface="Arial Unicode MS" pitchFamily="34" charset="-122"/>
                <a:ea typeface="Arial Unicode MS" pitchFamily="34" charset="-122"/>
                <a:cs typeface="Arial Unicode MS" pitchFamily="34" charset="-122"/>
              </a:rPr>
              <a:t>select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都是 </a:t>
            </a:r>
            <a:r>
              <a:rPr lang="en-US" altLang="zh-CN" sz="2800" dirty="0" smtClean="0">
                <a:latin typeface="Arial Unicode MS" pitchFamily="34" charset="-122"/>
                <a:ea typeface="Arial Unicode MS" pitchFamily="34" charset="-122"/>
                <a:cs typeface="Arial Unicode MS" pitchFamily="34" charset="-122"/>
              </a:rPr>
              <a:t>JPQL </a:t>
            </a:r>
            <a:r>
              <a:rPr lang="zh-CN" altLang="en-US" sz="2800" dirty="0" smtClean="0">
                <a:latin typeface="Arial Unicode MS" pitchFamily="34" charset="-122"/>
                <a:ea typeface="Arial Unicode MS" pitchFamily="34" charset="-122"/>
                <a:cs typeface="Arial Unicode MS" pitchFamily="34" charset="-122"/>
              </a:rPr>
              <a:t>的关键字，通常全大写或全小写，建议不要大小写混用。</a:t>
            </a:r>
          </a:p>
        </p:txBody>
      </p:sp>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select-from </a:t>
            </a:r>
            <a:r>
              <a:rPr lang="zh-CN" altLang="en-US" dirty="0" smtClean="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1151347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a:xfrm>
            <a:off x="457200" y="1874242"/>
            <a:ext cx="8229600" cy="3931022"/>
          </a:xfrm>
        </p:spPr>
        <p:txBody>
          <a:bodyPr>
            <a:no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查询所有实体的 </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查询字串很简单，例如：</a:t>
            </a:r>
          </a:p>
          <a:p>
            <a:pPr eaLnBrk="1" hangingPunct="1">
              <a:buFont typeface="Wingdings" pitchFamily="2" charset="2"/>
              <a:buNone/>
              <a:defRPr/>
            </a:pP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as o</a:t>
            </a:r>
          </a:p>
          <a:p>
            <a:pPr eaLnBrk="1" hangingPunct="1">
              <a:defRPr/>
            </a:pPr>
            <a:r>
              <a:rPr lang="zh-CN" altLang="en-US" sz="2400" dirty="0" smtClean="0">
                <a:latin typeface="Arial Unicode MS" pitchFamily="34" charset="-122"/>
                <a:ea typeface="Arial Unicode MS" pitchFamily="34" charset="-122"/>
                <a:cs typeface="Arial Unicode MS" pitchFamily="34" charset="-122"/>
              </a:rPr>
              <a:t>关键字 </a:t>
            </a:r>
            <a:r>
              <a:rPr lang="en-US" altLang="zh-CN" sz="2400" dirty="0" smtClean="0">
                <a:solidFill>
                  <a:srgbClr val="0000FF"/>
                </a:solidFill>
                <a:latin typeface="Arial Unicode MS" pitchFamily="34" charset="-122"/>
                <a:ea typeface="Arial Unicode MS" pitchFamily="34" charset="-122"/>
                <a:cs typeface="Arial Unicode MS" pitchFamily="34" charset="-122"/>
              </a:rPr>
              <a:t>as </a:t>
            </a:r>
            <a:r>
              <a:rPr lang="zh-CN" altLang="en-US" sz="2400" dirty="0" smtClean="0">
                <a:latin typeface="Arial Unicode MS" pitchFamily="34" charset="-122"/>
                <a:ea typeface="Arial Unicode MS" pitchFamily="34" charset="-122"/>
                <a:cs typeface="Arial Unicode MS" pitchFamily="34" charset="-122"/>
              </a:rPr>
              <a:t>可以省去。</a:t>
            </a:r>
          </a:p>
          <a:p>
            <a:pPr eaLnBrk="1" hangingPunct="1">
              <a:defRPr/>
            </a:pPr>
            <a:r>
              <a:rPr lang="zh-CN" altLang="en-US" sz="2400" dirty="0" smtClean="0">
                <a:latin typeface="Arial Unicode MS" pitchFamily="34" charset="-122"/>
                <a:ea typeface="Arial Unicode MS" pitchFamily="34" charset="-122"/>
                <a:cs typeface="Arial Unicode MS" pitchFamily="34" charset="-122"/>
              </a:rPr>
              <a:t>标识符变量的命名规范与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标识符相同，且区分大小写。</a:t>
            </a:r>
          </a:p>
        </p:txBody>
      </p:sp>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020827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AD4A0BE-094F-44EE-B4B5-57D0C7E0E4E9}" type="slidenum">
              <a:rPr lang="en-US" altLang="zh-CN"/>
              <a:pPr>
                <a:defRPr/>
              </a:pPr>
              <a:t>57</a:t>
            </a:fld>
            <a:endParaRPr lang="en-US" altLang="zh-CN"/>
          </a:p>
        </p:txBody>
      </p:sp>
      <p:sp>
        <p:nvSpPr>
          <p:cNvPr id="728066" name="Rectangle 2"/>
          <p:cNvSpPr>
            <a:spLocks noGrp="1" noChangeArrowheads="1"/>
          </p:cNvSpPr>
          <p:nvPr>
            <p:ph type="body" idx="1"/>
          </p:nvPr>
        </p:nvSpPr>
        <p:spPr>
          <a:xfrm>
            <a:off x="457200" y="1711349"/>
            <a:ext cx="8229600" cy="4525963"/>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err="1" smtClean="0">
                <a:latin typeface="Arial Unicode MS" pitchFamily="34" charset="-122"/>
                <a:ea typeface="Arial Unicode MS" pitchFamily="34" charset="-122"/>
                <a:cs typeface="Arial Unicode MS" pitchFamily="34" charset="-122"/>
              </a:rPr>
              <a:t>EntityManager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createQuery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方法可创建查询对象，接着调用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getResultList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方法就可获得查询结果集。例如：</a:t>
            </a:r>
            <a:endParaRPr lang="en-US" altLang="zh-CN" sz="2400" dirty="0" smtClean="0">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Query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smtClean="0">
                <a:solidFill>
                  <a:srgbClr val="0000FF"/>
                </a:solidFill>
                <a:latin typeface="Arial Unicode MS" pitchFamily="34" charset="-122"/>
                <a:ea typeface="Arial Unicode MS" pitchFamily="34" charset="-122"/>
                <a:cs typeface="Arial Unicode MS" pitchFamily="34" charset="-122"/>
              </a:rPr>
              <a:t>( "select o from Order o"); </a:t>
            </a: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smtClean="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Iterator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orders.iterator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while(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iterator.hasNext</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smtClean="0">
                <a:solidFill>
                  <a:schemeClr val="hlink"/>
                </a:solidFill>
                <a:latin typeface="Arial Unicode MS" pitchFamily="34" charset="-122"/>
                <a:ea typeface="Arial Unicode MS" pitchFamily="34" charset="-122"/>
                <a:cs typeface="Arial Unicode MS" pitchFamily="34" charset="-122"/>
              </a:rPr>
              <a:t>	// </a:t>
            </a:r>
            <a:r>
              <a:rPr lang="zh-CN" altLang="en-US" sz="2400" dirty="0" smtClean="0">
                <a:solidFill>
                  <a:schemeClr val="hlink"/>
                </a:solidFill>
                <a:latin typeface="Arial Unicode MS" pitchFamily="34" charset="-122"/>
                <a:ea typeface="Arial Unicode MS" pitchFamily="34" charset="-122"/>
                <a:cs typeface="Arial Unicode MS" pitchFamily="34" charset="-122"/>
              </a:rPr>
              <a:t>处理</a:t>
            </a:r>
            <a:r>
              <a:rPr lang="en-US" altLang="zh-CN" sz="2400" dirty="0" smtClean="0">
                <a:solidFill>
                  <a:schemeClr val="hlink"/>
                </a:solidFill>
                <a:latin typeface="Arial Unicode MS" pitchFamily="34" charset="-122"/>
                <a:ea typeface="Arial Unicode MS" pitchFamily="34" charset="-122"/>
                <a:cs typeface="Arial Unicode MS" pitchFamily="34" charset="-122"/>
              </a:rPr>
              <a:t>Order</a:t>
            </a: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a:t>
            </a:r>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741736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pPr>
                <a:defRPr/>
              </a:pPr>
              <a:t>58</a:t>
            </a:fld>
            <a:endParaRPr lang="en-US" altLang="zh-CN">
              <a:latin typeface="Arial Unicode MS" pitchFamily="34" charset="-122"/>
              <a:ea typeface="Arial Unicode MS" pitchFamily="34" charset="-122"/>
              <a:cs typeface="Arial Unicode MS" pitchFamily="34" charset="-122"/>
            </a:endParaRPr>
          </a:p>
        </p:txBody>
      </p:sp>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p>
        </p:txBody>
      </p:sp>
      <p:sp>
        <p:nvSpPr>
          <p:cNvPr id="733187" name="Rectangle 3"/>
          <p:cNvSpPr>
            <a:spLocks noGrp="1" noChangeArrowheads="1"/>
          </p:cNvSpPr>
          <p:nvPr>
            <p:ph type="body" idx="1"/>
          </p:nvPr>
        </p:nvSpPr>
        <p:spPr>
          <a:xfrm>
            <a:off x="323528" y="1600200"/>
            <a:ext cx="8496944" cy="4525963"/>
          </a:xfrm>
        </p:spPr>
        <p:txBody>
          <a:bodyPr>
            <a:normAutofit lnSpcReduction="10000"/>
          </a:bodyPr>
          <a:lstStyle/>
          <a:p>
            <a:pPr eaLnBrk="1" hangingPunct="1">
              <a:lnSpc>
                <a:spcPct val="110000"/>
              </a:lnSpc>
              <a:defRPr/>
            </a:pP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子句用于指定查询条件，</a:t>
            </a: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跟条件表达式。例：</a:t>
            </a:r>
          </a:p>
          <a:p>
            <a:pPr eaLnBrk="1" hangingPunct="1">
              <a:lnSpc>
                <a:spcPct val="110000"/>
              </a:lnSpc>
              <a:buFont typeface="Wingdings"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1</a:t>
            </a:r>
          </a:p>
          <a:p>
            <a:pPr eaLnBrk="1" hangingPunct="1">
              <a:lnSpc>
                <a:spcPct val="110000"/>
              </a:lnSpc>
              <a:buFont typeface="Wingdings"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o.confirm</a:t>
            </a:r>
            <a:r>
              <a:rPr lang="en-US" altLang="zh-CN" sz="1800" dirty="0" smtClean="0">
                <a:solidFill>
                  <a:srgbClr val="0000FF"/>
                </a:solidFill>
                <a:latin typeface="Arial Unicode MS" pitchFamily="34" charset="-122"/>
                <a:ea typeface="Arial Unicode MS" pitchFamily="34" charset="-122"/>
                <a:cs typeface="Arial Unicode MS" pitchFamily="34" charset="-122"/>
              </a:rPr>
              <a:t> = 'true'	</a:t>
            </a:r>
          </a:p>
          <a:p>
            <a:pPr eaLnBrk="1" hangingPunct="1">
              <a:lnSpc>
                <a:spcPct val="110000"/>
              </a:lnSpc>
              <a:buFont typeface="Wingdings"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smtClean="0">
                <a:solidFill>
                  <a:srgbClr val="0000FF"/>
                </a:solidFill>
                <a:latin typeface="Arial Unicode MS" pitchFamily="34" charset="-122"/>
                <a:ea typeface="Arial Unicode MS" pitchFamily="34" charset="-122"/>
                <a:cs typeface="Arial Unicode MS" pitchFamily="34" charset="-122"/>
              </a:rPr>
              <a:t> &gt;= 123</a:t>
            </a:r>
          </a:p>
          <a:p>
            <a:pPr eaLnBrk="1" hangingPunct="1">
              <a:lnSpc>
                <a:spcPct val="110000"/>
              </a:lnSpc>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也支持包含参数的查询，例如：</a:t>
            </a:r>
          </a:p>
          <a:p>
            <a:pPr eaLnBrk="1" hangingPunct="1">
              <a:lnSpc>
                <a:spcPct val="110000"/>
              </a:lnSpc>
              <a:buFont typeface="Wingdings"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r>
              <a:rPr lang="en-US" altLang="zh-CN" sz="1800" dirty="0" smtClean="0">
                <a:solidFill>
                  <a:srgbClr val="0000FF"/>
                </a:solidFill>
                <a:latin typeface="Arial Unicode MS" pitchFamily="34" charset="-122"/>
                <a:ea typeface="Arial Unicode MS" pitchFamily="34" charset="-122"/>
                <a:cs typeface="Arial Unicode MS" pitchFamily="34" charset="-122"/>
              </a:rPr>
              <a:t>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dirty="0" smtClean="0">
                <a:solidFill>
                  <a:srgbClr val="0000FF"/>
                </a:solidFill>
                <a:latin typeface="Arial Unicode MS" pitchFamily="34" charset="-122"/>
                <a:ea typeface="Arial Unicode MS" pitchFamily="34" charset="-122"/>
                <a:cs typeface="Arial Unicode MS" pitchFamily="34" charset="-122"/>
              </a:rPr>
              <a:t> = :</a:t>
            </a:r>
            <a:r>
              <a:rPr lang="en-US" altLang="zh-CN" sz="1800" dirty="0" err="1" smtClean="0">
                <a:solidFill>
                  <a:srgbClr val="0000FF"/>
                </a:solidFill>
                <a:latin typeface="Arial Unicode MS" pitchFamily="34" charset="-122"/>
                <a:ea typeface="Arial Unicode MS" pitchFamily="34" charset="-122"/>
                <a:cs typeface="Arial Unicode MS" pitchFamily="34" charset="-122"/>
              </a:rPr>
              <a:t>customerName</a:t>
            </a:r>
            <a:endParaRPr lang="en-US" altLang="zh-CN" dirty="0" smtClean="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zh-CN" altLang="en-US"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solidFill>
                  <a:srgbClr val="FF0000"/>
                </a:solidFill>
                <a:latin typeface="Arial Unicode MS" pitchFamily="34" charset="-122"/>
                <a:ea typeface="Arial Unicode MS" pitchFamily="34" charset="-122"/>
                <a:cs typeface="Arial Unicode MS" pitchFamily="34" charset="-122"/>
              </a:rPr>
              <a:t>注意</a:t>
            </a:r>
            <a:r>
              <a:rPr lang="zh-CN" altLang="en-US" sz="2400" dirty="0" smtClean="0">
                <a:latin typeface="Arial Unicode MS" pitchFamily="34" charset="-122"/>
                <a:ea typeface="Arial Unicode MS" pitchFamily="34" charset="-122"/>
                <a:cs typeface="Arial Unicode MS" pitchFamily="34" charset="-122"/>
              </a:rPr>
              <a:t>：参数名前必须冠以</a:t>
            </a:r>
            <a:r>
              <a:rPr lang="zh-CN" altLang="en-US" sz="2400" dirty="0" smtClean="0">
                <a:solidFill>
                  <a:srgbClr val="0000FF"/>
                </a:solidFill>
                <a:latin typeface="Arial Unicode MS" pitchFamily="34" charset="-122"/>
                <a:ea typeface="Arial Unicode MS" pitchFamily="34" charset="-122"/>
                <a:cs typeface="Arial Unicode MS" pitchFamily="34" charset="-122"/>
              </a:rPr>
              <a:t>冒号</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FF0000"/>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，执行查询前须使用</a:t>
            </a:r>
            <a:r>
              <a:rPr lang="en-US" altLang="zh-CN" sz="2400" dirty="0" err="1" smtClean="0">
                <a:latin typeface="Arial Unicode MS" pitchFamily="34" charset="-122"/>
                <a:ea typeface="Arial Unicode MS" pitchFamily="34" charset="-122"/>
                <a:cs typeface="Arial Unicode MS" pitchFamily="34" charset="-122"/>
              </a:rPr>
              <a:t>Query.setParameter</a:t>
            </a:r>
            <a:r>
              <a:rPr lang="en-US" altLang="zh-CN" sz="2400" dirty="0" smtClean="0">
                <a:latin typeface="Arial Unicode MS" pitchFamily="34" charset="-122"/>
                <a:ea typeface="Arial Unicode MS" pitchFamily="34" charset="-122"/>
                <a:cs typeface="Arial Unicode MS" pitchFamily="34" charset="-122"/>
              </a:rPr>
              <a:t>(name, value)</a:t>
            </a:r>
            <a:r>
              <a:rPr lang="zh-CN" altLang="en-US" sz="2400" dirty="0" smtClean="0">
                <a:latin typeface="Arial Unicode MS" pitchFamily="34" charset="-122"/>
                <a:ea typeface="Arial Unicode MS" pitchFamily="34" charset="-122"/>
                <a:cs typeface="Arial Unicode MS" pitchFamily="34" charset="-122"/>
              </a:rPr>
              <a:t>方法给参数赋值。</a:t>
            </a:r>
          </a:p>
        </p:txBody>
      </p:sp>
    </p:spTree>
    <p:extLst>
      <p:ext uri="{BB962C8B-B14F-4D97-AF65-F5344CB8AC3E}">
        <p14:creationId xmlns:p14="http://schemas.microsoft.com/office/powerpoint/2010/main" val="4153101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2DB0A3C-A654-4335-9A96-DA669AEBE0A8}" type="slidenum">
              <a:rPr lang="en-US" altLang="zh-CN"/>
              <a:pPr>
                <a:defRPr/>
              </a:pPr>
              <a:t>59</a:t>
            </a:fld>
            <a:endParaRPr lang="en-US" altLang="zh-CN"/>
          </a:p>
        </p:txBody>
      </p:sp>
      <p:sp>
        <p:nvSpPr>
          <p:cNvPr id="734211" name="Rectangle 3"/>
          <p:cNvSpPr>
            <a:spLocks noGrp="1" noChangeArrowheads="1"/>
          </p:cNvSpPr>
          <p:nvPr>
            <p:ph type="body" idx="1"/>
          </p:nvPr>
        </p:nvSpPr>
        <p:spPr>
          <a:xfrm>
            <a:off x="457200" y="1600200"/>
            <a:ext cx="8229600" cy="5141168"/>
          </a:xfrm>
        </p:spPr>
        <p:txBody>
          <a:bodyPr>
            <a:normAutofit/>
          </a:bodyPr>
          <a:lstStyle/>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也可以不使用参数名而使用参数的</a:t>
            </a:r>
            <a:r>
              <a:rPr lang="zh-CN" altLang="en-US" sz="2400" dirty="0" smtClean="0">
                <a:solidFill>
                  <a:srgbClr val="0000FF"/>
                </a:solidFill>
                <a:latin typeface="Arial Unicode MS" pitchFamily="34" charset="-122"/>
                <a:ea typeface="Arial Unicode MS" pitchFamily="34" charset="-122"/>
                <a:cs typeface="Arial Unicode MS" pitchFamily="34" charset="-122"/>
              </a:rPr>
              <a:t>序号</a:t>
            </a:r>
            <a:r>
              <a:rPr lang="zh-CN" altLang="en-US" sz="2400" dirty="0" smtClean="0">
                <a:latin typeface="Arial Unicode MS" pitchFamily="34" charset="-122"/>
                <a:ea typeface="Arial Unicode MS" pitchFamily="34" charset="-122"/>
                <a:cs typeface="Arial Unicode MS" pitchFamily="34" charset="-122"/>
              </a:rPr>
              <a:t>，例如：</a:t>
            </a: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smtClean="0">
                <a:solidFill>
                  <a:srgbClr val="FF0000"/>
                </a:solidFill>
                <a:latin typeface="Arial Unicode MS" pitchFamily="34" charset="-122"/>
                <a:ea typeface="Arial Unicode MS" pitchFamily="34" charset="-122"/>
                <a:cs typeface="Arial Unicode MS" pitchFamily="34" charset="-122"/>
              </a:rPr>
              <a:t>?1</a:t>
            </a:r>
            <a:r>
              <a:rPr lang="en-US" altLang="zh-CN" sz="2000" dirty="0" smtClean="0">
                <a:solidFill>
                  <a:srgbClr val="0000FF"/>
                </a:solidFill>
                <a:latin typeface="Arial Unicode MS" pitchFamily="34" charset="-122"/>
                <a:ea typeface="Arial Unicode MS" pitchFamily="34" charset="-122"/>
                <a:cs typeface="Arial Unicode MS" pitchFamily="34" charset="-122"/>
              </a:rPr>
              <a:t> and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smtClean="0">
                <a:solidFill>
                  <a:srgbClr val="FF0000"/>
                </a:solidFill>
                <a:latin typeface="Arial Unicode MS" pitchFamily="34" charset="-122"/>
                <a:ea typeface="Arial Unicode MS" pitchFamily="34" charset="-122"/>
                <a:cs typeface="Arial Unicode MS" pitchFamily="34" charset="-122"/>
              </a:rPr>
              <a:t>?2</a:t>
            </a:r>
          </a:p>
          <a:p>
            <a:pPr lvl="1" eaLnBrk="1" hangingPunct="1">
              <a:lnSpc>
                <a:spcPct val="120000"/>
              </a:lnSpc>
              <a:defRPr/>
            </a:pPr>
            <a:r>
              <a:rPr lang="zh-CN" altLang="en-US" sz="2000" dirty="0" smtClean="0">
                <a:latin typeface="Arial Unicode MS" pitchFamily="34" charset="-122"/>
                <a:ea typeface="Arial Unicode MS" pitchFamily="34" charset="-122"/>
                <a:cs typeface="Arial Unicode MS" pitchFamily="34" charset="-122"/>
              </a:rPr>
              <a:t>其中 </a:t>
            </a:r>
            <a:r>
              <a:rPr lang="en-US" altLang="zh-CN" sz="2000" dirty="0" smtClean="0">
                <a:solidFill>
                  <a:srgbClr val="0000FF"/>
                </a:solidFill>
                <a:latin typeface="Arial Unicode MS" pitchFamily="34" charset="-122"/>
                <a:ea typeface="Arial Unicode MS" pitchFamily="34" charset="-122"/>
                <a:cs typeface="Arial Unicode MS" pitchFamily="34" charset="-122"/>
              </a:rPr>
              <a:t>?1 </a:t>
            </a:r>
            <a:r>
              <a:rPr lang="zh-CN" altLang="en-US" sz="2000" dirty="0" smtClean="0">
                <a:latin typeface="Arial Unicode MS" pitchFamily="34" charset="-122"/>
                <a:ea typeface="Arial Unicode MS" pitchFamily="34" charset="-122"/>
                <a:cs typeface="Arial Unicode MS" pitchFamily="34" charset="-122"/>
              </a:rPr>
              <a:t>代表第一个参数，</a:t>
            </a:r>
            <a:r>
              <a:rPr lang="en-US" altLang="zh-CN" sz="2000" dirty="0" smtClean="0">
                <a:solidFill>
                  <a:srgbClr val="0000FF"/>
                </a:solidFill>
                <a:latin typeface="Arial Unicode MS" pitchFamily="34" charset="-122"/>
                <a:ea typeface="Arial Unicode MS" pitchFamily="34" charset="-122"/>
                <a:cs typeface="Arial Unicode MS" pitchFamily="34" charset="-122"/>
              </a:rPr>
              <a:t>?2 </a:t>
            </a:r>
            <a:r>
              <a:rPr lang="zh-CN" altLang="en-US" sz="2000" dirty="0" smtClean="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smtClean="0">
                <a:latin typeface="Arial Unicode MS" pitchFamily="34" charset="-122"/>
                <a:ea typeface="Arial Unicode MS" pitchFamily="34" charset="-122"/>
                <a:cs typeface="Arial Unicode MS" pitchFamily="34" charset="-122"/>
              </a:rPr>
              <a:t>Query.setParameter</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pos</a:t>
            </a:r>
            <a:r>
              <a:rPr lang="en-US" altLang="zh-CN" sz="2000" dirty="0" smtClean="0">
                <a:latin typeface="Arial Unicode MS" pitchFamily="34" charset="-122"/>
                <a:ea typeface="Arial Unicode MS" pitchFamily="34" charset="-122"/>
                <a:cs typeface="Arial Unicode MS" pitchFamily="34" charset="-122"/>
              </a:rPr>
              <a:t>, value) </a:t>
            </a:r>
            <a:r>
              <a:rPr lang="zh-CN" altLang="en-US" sz="2000" dirty="0" smtClean="0">
                <a:latin typeface="Arial Unicode MS" pitchFamily="34" charset="-122"/>
                <a:ea typeface="Arial Unicode MS" pitchFamily="34" charset="-122"/>
                <a:cs typeface="Arial Unicode MS" pitchFamily="34" charset="-122"/>
              </a:rPr>
              <a:t>提供参数值。</a:t>
            </a:r>
          </a:p>
          <a:p>
            <a:pPr lvl="2" eaLnBrk="1" hangingPunct="1">
              <a:lnSpc>
                <a:spcPct val="120000"/>
              </a:lnSpc>
              <a:buFont typeface="Wingdings"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Query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b="1" dirty="0" smtClean="0">
                <a:solidFill>
                  <a:srgbClr val="0000FF"/>
                </a:solidFill>
                <a:latin typeface="Arial Unicode MS" pitchFamily="34" charset="-122"/>
                <a:ea typeface="Arial Unicode MS" pitchFamily="34" charset="-122"/>
                <a:cs typeface="Arial Unicode MS" pitchFamily="34" charset="-122"/>
              </a:rPr>
              <a:t> = ?2" );</a:t>
            </a:r>
          </a:p>
          <a:p>
            <a:pPr lvl="2" eaLnBrk="1" hangingPunct="1">
              <a:lnSpc>
                <a:spcPct val="120000"/>
              </a:lnSpc>
              <a:buFont typeface="Wingdings"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( 1, 2 );</a:t>
            </a:r>
          </a:p>
          <a:p>
            <a:pPr lvl="2" eaLnBrk="1" hangingPunct="1">
              <a:lnSpc>
                <a:spcPct val="120000"/>
              </a:lnSpc>
              <a:buFont typeface="Wingdings"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( 2, "John" );</a:t>
            </a:r>
          </a:p>
          <a:p>
            <a:pPr lvl="2" eaLnBrk="1" hangingPunct="1">
              <a:lnSpc>
                <a:spcPct val="120000"/>
              </a:lnSpc>
              <a:buFont typeface="Wingdings"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buFont typeface="Wingdings" pitchFamily="2"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47078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smtClean="0">
                <a:latin typeface="Arial Unicode MS" pitchFamily="34" charset="-122"/>
                <a:ea typeface="Arial Unicode MS" pitchFamily="34" charset="-122"/>
                <a:cs typeface="Arial Unicode MS" pitchFamily="34" charset="-122"/>
              </a:rPr>
              <a:t>JPA </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a:t>
            </a:r>
            <a:r>
              <a:rPr lang="zh-CN" altLang="zh-CN" sz="2800" b="1" dirty="0" smtClean="0">
                <a:solidFill>
                  <a:srgbClr val="FF0000"/>
                </a:solidFill>
                <a:latin typeface="Arial Unicode MS" pitchFamily="34" charset="-122"/>
                <a:ea typeface="Arial Unicode MS" pitchFamily="34" charset="-122"/>
                <a:cs typeface="Arial Unicode MS" pitchFamily="34" charset="-122"/>
              </a:rPr>
              <a:t>的</a:t>
            </a:r>
            <a:r>
              <a:rPr lang="en-US" altLang="zh-CN" sz="2800" b="1" dirty="0" smtClean="0">
                <a:solidFill>
                  <a:srgbClr val="FF0000"/>
                </a:solidFill>
                <a:latin typeface="Arial Unicode MS" pitchFamily="34" charset="-122"/>
                <a:ea typeface="Arial Unicode MS" pitchFamily="34" charset="-122"/>
                <a:cs typeface="Arial Unicode MS" pitchFamily="34" charset="-122"/>
              </a:rPr>
              <a:t> 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a:t>
            </a:r>
            <a:r>
              <a:rPr lang="en-US" altLang="zh-CN" sz="2800" dirty="0" smtClean="0">
                <a:latin typeface="Arial Unicode MS" pitchFamily="34" charset="-122"/>
                <a:ea typeface="Arial Unicode MS" pitchFamily="34" charset="-122"/>
                <a:cs typeface="Arial Unicode MS" pitchFamily="34" charset="-122"/>
              </a:rPr>
              <a:t>3.2+</a:t>
            </a:r>
            <a:r>
              <a:rPr lang="zh-CN" altLang="zh-CN" sz="2800" dirty="0" smtClean="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10.1+ </a:t>
            </a:r>
            <a:r>
              <a:rPr lang="zh-CN" altLang="zh-CN" sz="2800" dirty="0" smtClean="0">
                <a:latin typeface="Arial Unicode MS" pitchFamily="34" charset="-122"/>
                <a:ea typeface="Arial Unicode MS" pitchFamily="34" charset="-122"/>
                <a:cs typeface="Arial Unicode MS" pitchFamily="34" charset="-122"/>
              </a:rPr>
              <a:t>以及</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err="1" smtClean="0">
                <a:latin typeface="Arial Unicode MS" pitchFamily="34" charset="-122"/>
                <a:ea typeface="Arial Unicode MS" pitchFamily="34" charset="-122"/>
                <a:cs typeface="Arial Unicode MS" pitchFamily="34" charset="-122"/>
              </a:rPr>
              <a:t>OpenJPA</a:t>
            </a:r>
            <a:r>
              <a:rPr lang="en-US" altLang="zh-CN" sz="2800" dirty="0" smtClean="0">
                <a:latin typeface="Arial Unicode MS" pitchFamily="34" charset="-122"/>
                <a:ea typeface="Arial Unicode MS" pitchFamily="34" charset="-122"/>
                <a:cs typeface="Arial Unicode MS" pitchFamily="34" charset="-122"/>
              </a:rPr>
              <a:t> </a:t>
            </a:r>
            <a:r>
              <a:rPr lang="zh-CN" altLang="zh-CN" sz="2800" dirty="0" smtClean="0">
                <a:latin typeface="Arial Unicode MS" pitchFamily="34" charset="-122"/>
                <a:ea typeface="Arial Unicode MS" pitchFamily="34" charset="-122"/>
                <a:cs typeface="Arial Unicode MS" pitchFamily="34" charset="-122"/>
              </a:rPr>
              <a:t>都</a:t>
            </a:r>
            <a:r>
              <a:rPr lang="zh-CN" altLang="zh-CN" sz="2800" dirty="0">
                <a:latin typeface="Arial Unicode MS" pitchFamily="34" charset="-122"/>
                <a:ea typeface="Arial Unicode MS" pitchFamily="34" charset="-122"/>
                <a:cs typeface="Arial Unicode MS" pitchFamily="34" charset="-122"/>
              </a:rPr>
              <a:t>提供</a:t>
            </a:r>
            <a:r>
              <a:rPr lang="zh-CN" altLang="zh-CN" sz="2800" dirty="0" smtClean="0">
                <a:latin typeface="Arial Unicode MS" pitchFamily="34" charset="-122"/>
                <a:ea typeface="Arial Unicode MS" pitchFamily="34" charset="-122"/>
                <a:cs typeface="Arial Unicode MS" pitchFamily="34" charset="-122"/>
              </a:rPr>
              <a:t>了</a:t>
            </a:r>
            <a:r>
              <a:rPr lang="en-US" altLang="zh-CN" sz="2800" dirty="0" smtClean="0">
                <a:latin typeface="Arial Unicode MS" pitchFamily="34" charset="-122"/>
                <a:ea typeface="Arial Unicode MS" pitchFamily="34" charset="-122"/>
                <a:cs typeface="Arial Unicode MS" pitchFamily="34" charset="-122"/>
              </a:rPr>
              <a:t> JPA </a:t>
            </a:r>
            <a:r>
              <a:rPr lang="zh-CN" altLang="zh-CN" sz="2800" dirty="0" smtClean="0">
                <a:latin typeface="Arial Unicode MS" pitchFamily="34" charset="-122"/>
                <a:ea typeface="Arial Unicode MS" pitchFamily="34" charset="-122"/>
                <a:cs typeface="Arial Unicode MS" pitchFamily="34" charset="-122"/>
              </a:rPr>
              <a:t>的</a:t>
            </a:r>
            <a:r>
              <a:rPr lang="zh-CN" altLang="zh-CN" sz="2800" dirty="0">
                <a:latin typeface="Arial Unicode MS" pitchFamily="34" charset="-122"/>
                <a:ea typeface="Arial Unicode MS" pitchFamily="34" charset="-122"/>
                <a:cs typeface="Arial Unicode MS" pitchFamily="34" charset="-122"/>
              </a:rPr>
              <a:t>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p>
          <a:p>
            <a:pPr lvl="1"/>
            <a:r>
              <a:rPr lang="en-US" altLang="zh-CN" sz="2400" dirty="0" smtClean="0">
                <a:latin typeface="Arial Unicode MS" pitchFamily="34" charset="-122"/>
                <a:ea typeface="Arial Unicode MS" pitchFamily="34" charset="-122"/>
                <a:cs typeface="Arial Unicode MS" pitchFamily="34" charset="-122"/>
              </a:rPr>
              <a:t>JPA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始作俑者</a:t>
            </a:r>
            <a:r>
              <a:rPr lang="zh-CN" altLang="zh-CN" sz="2400" dirty="0" smtClean="0">
                <a:latin typeface="Arial Unicode MS" pitchFamily="34" charset="-122"/>
                <a:ea typeface="Arial Unicode MS" pitchFamily="34" charset="-122"/>
                <a:cs typeface="Arial Unicode MS" pitchFamily="34" charset="-122"/>
              </a:rPr>
              <a:t>就是</a:t>
            </a:r>
            <a:r>
              <a:rPr lang="en-US" altLang="zh-CN" sz="2400" dirty="0" smtClean="0">
                <a:latin typeface="Arial Unicode MS" pitchFamily="34" charset="-122"/>
                <a:ea typeface="Arial Unicode MS" pitchFamily="34" charset="-122"/>
                <a:cs typeface="Arial Unicode MS" pitchFamily="34" charset="-122"/>
              </a:rPr>
              <a:t> Hibernate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smtClean="0">
                <a:latin typeface="Arial Unicode MS" pitchFamily="34" charset="-122"/>
                <a:ea typeface="Arial Unicode MS" pitchFamily="34" charset="-122"/>
                <a:cs typeface="Arial Unicode MS" pitchFamily="34" charset="-122"/>
              </a:rPr>
              <a:t>从</a:t>
            </a:r>
            <a:r>
              <a:rPr lang="en-US" altLang="zh-CN" sz="2400" dirty="0" smtClean="0">
                <a:latin typeface="Arial Unicode MS" pitchFamily="34" charset="-122"/>
                <a:ea typeface="Arial Unicode MS" pitchFamily="34" charset="-122"/>
                <a:cs typeface="Arial Unicode MS" pitchFamily="34" charset="-122"/>
              </a:rPr>
              <a:t> 3.2 </a:t>
            </a:r>
            <a:r>
              <a:rPr lang="zh-CN" altLang="zh-CN" sz="2400" dirty="0" smtClean="0">
                <a:latin typeface="Arial Unicode MS" pitchFamily="34" charset="-122"/>
                <a:ea typeface="Arial Unicode MS" pitchFamily="34" charset="-122"/>
                <a:cs typeface="Arial Unicode MS" pitchFamily="34" charset="-122"/>
              </a:rPr>
              <a:t>开始兼容</a:t>
            </a:r>
            <a:r>
              <a:rPr lang="en-US" altLang="zh-CN" sz="2400" dirty="0" smtClean="0">
                <a:latin typeface="Arial Unicode MS" pitchFamily="34" charset="-122"/>
                <a:ea typeface="Arial Unicode MS" pitchFamily="34" charset="-122"/>
                <a:cs typeface="Arial Unicode MS" pitchFamily="34" charset="-122"/>
              </a:rPr>
              <a:t> JPA</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是</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smtClean="0">
                <a:latin typeface="Arial Unicode MS" pitchFamily="34" charset="-122"/>
                <a:ea typeface="Arial Unicode MS" pitchFamily="34" charset="-122"/>
                <a:cs typeface="Arial Unicode MS" pitchFamily="34" charset="-122"/>
              </a:rPr>
              <a:t>TopLink</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以前</a:t>
            </a:r>
            <a:r>
              <a:rPr lang="zh-CN" altLang="zh-CN" sz="2400" dirty="0">
                <a:latin typeface="Arial Unicode MS" pitchFamily="34" charset="-122"/>
                <a:ea typeface="Arial Unicode MS" pitchFamily="34" charset="-122"/>
                <a:cs typeface="Arial Unicode MS" pitchFamily="34" charset="-122"/>
              </a:rPr>
              <a:t>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72842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5C62CC2-36B4-4F9B-B71E-2244E2318E8A}" type="slidenum">
              <a:rPr lang="en-US" altLang="zh-CN"/>
              <a:pPr>
                <a:defRPr/>
              </a:pPr>
              <a:t>60</a:t>
            </a:fld>
            <a:endParaRPr lang="en-US" altLang="zh-CN"/>
          </a:p>
        </p:txBody>
      </p:sp>
      <p:sp>
        <p:nvSpPr>
          <p:cNvPr id="735235" name="Rectangle 3"/>
          <p:cNvSpPr>
            <a:spLocks noGrp="1" noChangeArrowheads="1"/>
          </p:cNvSpPr>
          <p:nvPr>
            <p:ph type="body" idx="1"/>
          </p:nvPr>
        </p:nvSpPr>
        <p:spPr>
          <a:xfrm>
            <a:off x="457200" y="1672208"/>
            <a:ext cx="8229600" cy="3268960"/>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where</a:t>
            </a:r>
            <a:r>
              <a:rPr lang="zh-CN" altLang="en-US" sz="2800" dirty="0" smtClean="0">
                <a:latin typeface="Arial Unicode MS" pitchFamily="34" charset="-122"/>
                <a:ea typeface="Arial Unicode MS" pitchFamily="34" charset="-122"/>
                <a:cs typeface="Arial Unicode MS" pitchFamily="34" charset="-122"/>
              </a:rPr>
              <a:t>条件表达式中可用的运算符基本上与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一致，包括：</a:t>
            </a:r>
          </a:p>
          <a:p>
            <a:pPr lvl="1" eaLnBrk="1" hangingPunct="1">
              <a:defRPr/>
            </a:pPr>
            <a:r>
              <a:rPr lang="zh-CN" altLang="en-US" sz="2400" dirty="0" smtClean="0">
                <a:latin typeface="Arial Unicode MS" pitchFamily="34" charset="-122"/>
                <a:ea typeface="Arial Unicode MS" pitchFamily="34" charset="-122"/>
                <a:cs typeface="Arial Unicode MS" pitchFamily="34" charset="-122"/>
              </a:rPr>
              <a:t>算术运算符：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正</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负</a:t>
            </a:r>
            <a:r>
              <a:rPr lang="en-US" altLang="zh-CN" sz="2400" dirty="0" smtClean="0">
                <a:latin typeface="Arial Unicode MS" pitchFamily="34" charset="-122"/>
                <a:ea typeface="Arial Unicode MS" pitchFamily="34" charset="-122"/>
                <a:cs typeface="Arial Unicode MS" pitchFamily="34" charset="-122"/>
              </a:rPr>
              <a:t>)</a:t>
            </a:r>
          </a:p>
          <a:p>
            <a:pPr lvl="1" eaLnBrk="1" hangingPunct="1">
              <a:defRPr/>
            </a:pPr>
            <a:r>
              <a:rPr lang="zh-CN" altLang="en-US" sz="2400" dirty="0" smtClean="0">
                <a:latin typeface="Arial Unicode MS" pitchFamily="34" charset="-122"/>
                <a:ea typeface="Arial Unicode MS" pitchFamily="34" charset="-122"/>
                <a:cs typeface="Arial Unicode MS" pitchFamily="34" charset="-122"/>
              </a:rPr>
              <a:t>关系运算符：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between…and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like</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in</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is null </a:t>
            </a:r>
            <a:r>
              <a:rPr lang="zh-CN" altLang="en-US" sz="2400" dirty="0" smtClean="0">
                <a:latin typeface="Arial Unicode MS" pitchFamily="34" charset="-122"/>
                <a:ea typeface="Arial Unicode MS" pitchFamily="34" charset="-122"/>
                <a:cs typeface="Arial Unicode MS" pitchFamily="34" charset="-122"/>
              </a:rPr>
              <a:t>等</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逻辑运算符： </a:t>
            </a:r>
            <a:r>
              <a:rPr lang="en-US" altLang="zh-CN" sz="2400" dirty="0" smtClean="0">
                <a:solidFill>
                  <a:srgbClr val="0000FF"/>
                </a:solidFill>
                <a:latin typeface="Arial Unicode MS" pitchFamily="34" charset="-122"/>
                <a:ea typeface="Arial Unicode MS" pitchFamily="34" charset="-122"/>
                <a:cs typeface="Arial Unicode MS" pitchFamily="34" charset="-122"/>
              </a:rPr>
              <a:t>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or </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not</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2849921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457200" y="1600200"/>
            <a:ext cx="8229600" cy="5069160"/>
          </a:xfrm>
        </p:spPr>
        <p:txBody>
          <a:bodyPr>
            <a:noAutofit/>
          </a:bodyPr>
          <a:lstStyle/>
          <a:p>
            <a:pPr eaLnBrk="1" hangingPunct="1">
              <a:defRPr/>
            </a:pPr>
            <a:r>
              <a:rPr lang="zh-CN" altLang="en-US" sz="2200" dirty="0" smtClean="0">
                <a:latin typeface="Arial Unicode MS" pitchFamily="34" charset="-122"/>
                <a:ea typeface="Arial Unicode MS" pitchFamily="34" charset="-122"/>
                <a:cs typeface="Arial Unicode MS" pitchFamily="34" charset="-122"/>
              </a:rPr>
              <a:t>下面是一些</a:t>
            </a:r>
            <a:r>
              <a:rPr lang="zh-CN" altLang="en-US" sz="2200" dirty="0" smtClean="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smtClean="0">
                <a:latin typeface="Arial Unicode MS" pitchFamily="34" charset="-122"/>
                <a:ea typeface="Arial Unicode MS" pitchFamily="34" charset="-122"/>
                <a:cs typeface="Arial Unicode MS" pitchFamily="34" charset="-122"/>
              </a:rPr>
              <a:t>示例：</a:t>
            </a: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 </a:t>
            </a:r>
            <a:r>
              <a:rPr lang="en-US" altLang="zh-CN" sz="1800" dirty="0" smtClean="0">
                <a:latin typeface="Arial Unicode MS" pitchFamily="34" charset="-122"/>
                <a:ea typeface="Arial Unicode MS" pitchFamily="34" charset="-122"/>
                <a:cs typeface="Arial Unicode MS" pitchFamily="34" charset="-122"/>
              </a:rPr>
              <a:t>Id </a:t>
            </a:r>
            <a:r>
              <a:rPr lang="zh-CN" altLang="en-US" sz="1800" dirty="0" smtClean="0">
                <a:latin typeface="Arial Unicode MS" pitchFamily="34" charset="-122"/>
                <a:ea typeface="Arial Unicode MS" pitchFamily="34" charset="-122"/>
                <a:cs typeface="Arial Unicode MS" pitchFamily="34" charset="-122"/>
              </a:rPr>
              <a:t>介于 </a:t>
            </a:r>
            <a:r>
              <a:rPr lang="en-US" altLang="zh-CN" sz="1800" dirty="0" smtClean="0">
                <a:latin typeface="Arial Unicode MS" pitchFamily="34" charset="-122"/>
                <a:ea typeface="Arial Unicode MS" pitchFamily="34" charset="-122"/>
                <a:cs typeface="Arial Unicode MS" pitchFamily="34" charset="-122"/>
              </a:rPr>
              <a:t>100 </a:t>
            </a:r>
            <a:r>
              <a:rPr lang="zh-CN" altLang="en-US" sz="1800" dirty="0" smtClean="0">
                <a:latin typeface="Arial Unicode MS" pitchFamily="34" charset="-122"/>
                <a:ea typeface="Arial Unicode MS" pitchFamily="34" charset="-122"/>
                <a:cs typeface="Arial Unicode MS" pitchFamily="34" charset="-122"/>
              </a:rPr>
              <a:t>至 </a:t>
            </a:r>
            <a:r>
              <a:rPr lang="en-US" altLang="zh-CN" sz="1800" dirty="0" smtClean="0">
                <a:latin typeface="Arial Unicode MS" pitchFamily="34" charset="-122"/>
                <a:ea typeface="Arial Unicode MS" pitchFamily="34" charset="-122"/>
                <a:cs typeface="Arial Unicode MS" pitchFamily="34" charset="-122"/>
              </a:rPr>
              <a:t>200 </a:t>
            </a:r>
            <a:r>
              <a:rPr lang="zh-CN" altLang="en-US" sz="1800" dirty="0" smtClean="0">
                <a:latin typeface="Arial Unicode MS" pitchFamily="34" charset="-122"/>
                <a:ea typeface="Arial Unicode MS" pitchFamily="34" charset="-122"/>
                <a:cs typeface="Arial Unicode MS" pitchFamily="34" charset="-122"/>
              </a:rPr>
              <a:t>之间的订单。</a:t>
            </a: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between 100 and 200</a:t>
            </a: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以下语句查询国籍为的 </a:t>
            </a:r>
            <a:r>
              <a:rPr lang="en-US" altLang="zh-CN" sz="1800" dirty="0" smtClean="0">
                <a:latin typeface="Arial Unicode MS" pitchFamily="34" charset="-122"/>
                <a:ea typeface="Arial Unicode MS" pitchFamily="34" charset="-122"/>
                <a:cs typeface="Arial Unicode MS" pitchFamily="34" charset="-122"/>
              </a:rPr>
              <a:t>'US'</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'CN'</a:t>
            </a:r>
            <a:r>
              <a:rPr lang="zh-CN" altLang="en-US" sz="1800" dirty="0" smtClean="0">
                <a:latin typeface="Arial Unicode MS" pitchFamily="34" charset="-122"/>
                <a:ea typeface="Arial Unicode MS" pitchFamily="34" charset="-122"/>
                <a:cs typeface="Arial Unicode MS" pitchFamily="34" charset="-122"/>
              </a:rPr>
              <a:t>或</a:t>
            </a:r>
            <a:r>
              <a:rPr lang="en-US" altLang="zh-CN" sz="1800" dirty="0" smtClean="0">
                <a:latin typeface="Arial Unicode MS" pitchFamily="34" charset="-122"/>
                <a:ea typeface="Arial Unicode MS" pitchFamily="34" charset="-122"/>
                <a:cs typeface="Arial Unicode MS" pitchFamily="34" charset="-122"/>
              </a:rPr>
              <a:t>'JP' </a:t>
            </a:r>
            <a:r>
              <a:rPr lang="zh-CN" altLang="en-US" sz="1800" dirty="0" smtClean="0">
                <a:latin typeface="Arial Unicode MS" pitchFamily="34" charset="-122"/>
                <a:ea typeface="Arial Unicode MS" pitchFamily="34" charset="-122"/>
                <a:cs typeface="Arial Unicode MS" pitchFamily="34" charset="-122"/>
              </a:rPr>
              <a:t>的客户。</a:t>
            </a: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c.county</a:t>
            </a:r>
            <a:r>
              <a:rPr lang="en-US" altLang="zh-CN" sz="1800" dirty="0" smtClean="0">
                <a:solidFill>
                  <a:srgbClr val="0000FF"/>
                </a:solidFill>
                <a:latin typeface="Arial Unicode MS" pitchFamily="34" charset="-122"/>
                <a:ea typeface="Arial Unicode MS" pitchFamily="34" charset="-122"/>
                <a:cs typeface="Arial Unicode MS" pitchFamily="34" charset="-122"/>
              </a:rPr>
              <a:t> in ('US','CN','JP')</a:t>
            </a: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以下语句查询手机号以</a:t>
            </a:r>
            <a:r>
              <a:rPr lang="en-US" altLang="zh-CN" sz="1800" dirty="0" smtClean="0">
                <a:latin typeface="Arial Unicode MS" pitchFamily="34" charset="-122"/>
                <a:ea typeface="Arial Unicode MS" pitchFamily="34" charset="-122"/>
                <a:cs typeface="Arial Unicode MS" pitchFamily="34" charset="-122"/>
              </a:rPr>
              <a:t>139</a:t>
            </a:r>
            <a:r>
              <a:rPr lang="zh-CN" altLang="en-US" sz="1800" dirty="0" smtClean="0">
                <a:latin typeface="Arial Unicode MS" pitchFamily="34" charset="-122"/>
                <a:ea typeface="Arial Unicode MS" pitchFamily="34" charset="-122"/>
                <a:cs typeface="Arial Unicode MS" pitchFamily="34" charset="-122"/>
              </a:rPr>
              <a:t>开头的客户。</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表示任意多个字符序列，包括</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个。</a:t>
            </a: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c.phone</a:t>
            </a:r>
            <a:r>
              <a:rPr lang="en-US" altLang="zh-CN" sz="1800" dirty="0" smtClean="0">
                <a:solidFill>
                  <a:srgbClr val="0000FF"/>
                </a:solidFill>
                <a:latin typeface="Arial Unicode MS" pitchFamily="34" charset="-122"/>
                <a:ea typeface="Arial Unicode MS" pitchFamily="34" charset="-122"/>
                <a:cs typeface="Arial Unicode MS" pitchFamily="34" charset="-122"/>
              </a:rPr>
              <a:t> like '139%'</a:t>
            </a: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以下语句查询名字包含</a:t>
            </a:r>
            <a:r>
              <a:rPr lang="en-US" altLang="zh-CN" sz="1800" dirty="0" smtClean="0">
                <a:latin typeface="Arial Unicode MS" pitchFamily="34" charset="-122"/>
                <a:ea typeface="Arial Unicode MS" pitchFamily="34" charset="-122"/>
                <a:cs typeface="Arial Unicode MS" pitchFamily="34" charset="-122"/>
              </a:rPr>
              <a:t>4</a:t>
            </a:r>
            <a:r>
              <a:rPr lang="zh-CN" altLang="en-US" sz="1800" dirty="0" smtClean="0">
                <a:latin typeface="Arial Unicode MS" pitchFamily="34" charset="-122"/>
                <a:ea typeface="Arial Unicode MS" pitchFamily="34" charset="-122"/>
                <a:cs typeface="Arial Unicode MS" pitchFamily="34" charset="-122"/>
              </a:rPr>
              <a:t>个字符，且</a:t>
            </a:r>
            <a:r>
              <a:rPr lang="en-US" altLang="zh-CN" sz="1800" dirty="0" smtClean="0">
                <a:latin typeface="Arial Unicode MS" pitchFamily="34" charset="-122"/>
                <a:ea typeface="Arial Unicode MS" pitchFamily="34" charset="-122"/>
                <a:cs typeface="Arial Unicode MS" pitchFamily="34" charset="-122"/>
              </a:rPr>
              <a:t>234</a:t>
            </a:r>
            <a:r>
              <a:rPr lang="zh-CN" altLang="en-US" sz="1800" dirty="0" smtClean="0">
                <a:latin typeface="Arial Unicode MS" pitchFamily="34" charset="-122"/>
                <a:ea typeface="Arial Unicode MS" pitchFamily="34" charset="-122"/>
                <a:cs typeface="Arial Unicode MS" pitchFamily="34" charset="-122"/>
              </a:rPr>
              <a:t>位为</a:t>
            </a:r>
            <a:r>
              <a:rPr lang="en-US" altLang="zh-CN" sz="1800" dirty="0" err="1" smtClean="0">
                <a:latin typeface="Arial Unicode MS" pitchFamily="34" charset="-122"/>
                <a:ea typeface="Arial Unicode MS" pitchFamily="34" charset="-122"/>
                <a:cs typeface="Arial Unicode MS" pitchFamily="34" charset="-122"/>
              </a:rPr>
              <a:t>ose</a:t>
            </a:r>
            <a:r>
              <a:rPr lang="zh-CN" altLang="en-US" sz="1800" dirty="0" smtClean="0">
                <a:latin typeface="Arial Unicode MS" pitchFamily="34" charset="-122"/>
                <a:ea typeface="Arial Unicode MS" pitchFamily="34" charset="-122"/>
                <a:cs typeface="Arial Unicode MS" pitchFamily="34" charset="-122"/>
              </a:rPr>
              <a:t>的客户。</a:t>
            </a:r>
            <a:r>
              <a:rPr lang="en-US" altLang="zh-CN" sz="1800" dirty="0" smtClean="0">
                <a:latin typeface="Arial Unicode MS" pitchFamily="34" charset="-122"/>
                <a:ea typeface="Arial Unicode MS" pitchFamily="34" charset="-122"/>
                <a:cs typeface="Arial Unicode MS" pitchFamily="34" charset="-122"/>
              </a:rPr>
              <a:t>_</a:t>
            </a:r>
            <a:r>
              <a:rPr lang="zh-CN" altLang="en-US" sz="1800" dirty="0" smtClean="0">
                <a:latin typeface="Arial Unicode MS" pitchFamily="34" charset="-122"/>
                <a:ea typeface="Arial Unicode MS" pitchFamily="34" charset="-122"/>
                <a:cs typeface="Arial Unicode MS" pitchFamily="34" charset="-122"/>
              </a:rPr>
              <a:t>表示任意单个字符。</a:t>
            </a: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c.lname</a:t>
            </a:r>
            <a:r>
              <a:rPr lang="en-US" altLang="zh-CN" sz="1800" dirty="0" smtClean="0">
                <a:solidFill>
                  <a:srgbClr val="0000FF"/>
                </a:solidFill>
                <a:latin typeface="Arial Unicode MS" pitchFamily="34" charset="-122"/>
                <a:ea typeface="Arial Unicode MS" pitchFamily="34" charset="-122"/>
                <a:cs typeface="Arial Unicode MS" pitchFamily="34" charset="-122"/>
              </a:rPr>
              <a:t> like '_</a:t>
            </a:r>
            <a:r>
              <a:rPr lang="en-US" altLang="zh-CN" sz="1800" dirty="0" err="1" smtClean="0">
                <a:solidFill>
                  <a:srgbClr val="0000FF"/>
                </a:solidFill>
                <a:latin typeface="Arial Unicode MS" pitchFamily="34" charset="-122"/>
                <a:ea typeface="Arial Unicode MS" pitchFamily="34" charset="-122"/>
                <a:cs typeface="Arial Unicode MS" pitchFamily="34" charset="-122"/>
              </a:rPr>
              <a:t>ose</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Nul</a:t>
            </a:r>
            <a:r>
              <a:rPr lang="en-US" altLang="zh-CN" sz="1800" dirty="0" smtClean="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p>
          <a:p>
            <a:pPr lvl="1" eaLnBrk="1" hangingPunct="1">
              <a:buFont typeface="Wingdings 2" pitchFamily="18" charset="2"/>
              <a:buNone/>
              <a:defRPr/>
            </a:pP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子句示例</a:t>
            </a:r>
          </a:p>
        </p:txBody>
      </p:sp>
    </p:spTree>
    <p:extLst>
      <p:ext uri="{BB962C8B-B14F-4D97-AF65-F5344CB8AC3E}">
        <p14:creationId xmlns:p14="http://schemas.microsoft.com/office/powerpoint/2010/main" val="28411843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1F6B69F-61D9-45D4-942C-BBEDBA402512}" type="slidenum">
              <a:rPr lang="en-US" altLang="zh-CN"/>
              <a:pPr>
                <a:defRPr/>
              </a:pPr>
              <a:t>62</a:t>
            </a:fld>
            <a:endParaRPr lang="en-US" altLang="zh-CN"/>
          </a:p>
        </p:txBody>
      </p:sp>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smtClean="0">
                <a:latin typeface="Arial Unicode MS" pitchFamily="34" charset="-122"/>
                <a:ea typeface="Arial Unicode MS" pitchFamily="34" charset="-122"/>
                <a:cs typeface="Arial Unicode MS" pitchFamily="34" charset="-122"/>
              </a:rPr>
              <a:t>查询部分属性</a:t>
            </a:r>
          </a:p>
        </p:txBody>
      </p:sp>
      <p:sp>
        <p:nvSpPr>
          <p:cNvPr id="731139" name="Rectangle 3"/>
          <p:cNvSpPr>
            <a:spLocks noGrp="1" noChangeArrowheads="1"/>
          </p:cNvSpPr>
          <p:nvPr>
            <p:ph type="body" idx="1"/>
          </p:nvPr>
        </p:nvSpPr>
        <p:spPr>
          <a:xfrm>
            <a:off x="323528" y="2018259"/>
            <a:ext cx="8496944" cy="2778894"/>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如果只须查询实体的部分属性而不需要返回整个实体。例如：</a:t>
            </a:r>
          </a:p>
          <a:p>
            <a:pPr marL="522288" lvl="1" indent="19050" algn="l"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smtClean="0">
                <a:solidFill>
                  <a:srgbClr val="0000FF"/>
                </a:solidFill>
                <a:latin typeface="Arial Unicode MS" pitchFamily="34" charset="-122"/>
                <a:ea typeface="Arial Unicode MS" pitchFamily="34" charset="-122"/>
                <a:cs typeface="Arial Unicode MS" pitchFamily="34" charset="-122"/>
              </a:rPr>
              <a:t>o.customerName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smtClean="0">
                <a:solidFill>
                  <a:srgbClr val="0000FF"/>
                </a:solidFill>
                <a:latin typeface="Arial Unicode MS" pitchFamily="34" charset="-122"/>
                <a:ea typeface="Arial Unicode MS" pitchFamily="34" charset="-122"/>
                <a:cs typeface="Arial Unicode MS" pitchFamily="34" charset="-122"/>
              </a:rPr>
              <a:t> from Order o order by o.id</a:t>
            </a:r>
          </a:p>
          <a:p>
            <a:pPr eaLnBrk="1" hangingPunct="1">
              <a:defRPr/>
            </a:pPr>
            <a:r>
              <a:rPr lang="zh-CN" altLang="en-US" sz="2400" dirty="0" smtClean="0">
                <a:latin typeface="Arial Unicode MS" pitchFamily="34" charset="-122"/>
                <a:ea typeface="Arial Unicode MS" pitchFamily="34" charset="-122"/>
                <a:cs typeface="Arial Unicode MS" pitchFamily="34" charset="-122"/>
              </a:rPr>
              <a:t>执行该查询返回的不再是</a:t>
            </a:r>
            <a:r>
              <a:rPr lang="en-US" altLang="zh-CN" sz="2400" dirty="0" smtClean="0">
                <a:latin typeface="Arial Unicode MS" pitchFamily="34" charset="-122"/>
                <a:ea typeface="Arial Unicode MS" pitchFamily="34" charset="-122"/>
                <a:cs typeface="Arial Unicode MS" pitchFamily="34" charset="-122"/>
              </a:rPr>
              <a:t>Orders</a:t>
            </a:r>
            <a:r>
              <a:rPr lang="zh-CN" altLang="en-US" sz="2400" dirty="0" smtClean="0">
                <a:latin typeface="Arial Unicode MS" pitchFamily="34" charset="-122"/>
                <a:ea typeface="Arial Unicode MS" pitchFamily="34" charset="-122"/>
                <a:cs typeface="Arial Unicode MS" pitchFamily="34" charset="-122"/>
              </a:rPr>
              <a:t>实体集合，而是一个</a:t>
            </a:r>
            <a:r>
              <a:rPr lang="zh-CN" altLang="en-US" sz="2400" dirty="0" smtClean="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smtClean="0">
                <a:solidFill>
                  <a:srgbClr val="0000FF"/>
                </a:solidFill>
                <a:latin typeface="Arial Unicode MS" pitchFamily="34" charset="-122"/>
                <a:ea typeface="Arial Unicode MS" pitchFamily="34" charset="-122"/>
                <a:cs typeface="Arial Unicode MS" pitchFamily="34" charset="-122"/>
              </a:rPr>
              <a:t>(Object[])</a:t>
            </a:r>
            <a:r>
              <a:rPr lang="zh-CN" altLang="en-US" sz="2400" dirty="0" smtClean="0">
                <a:latin typeface="Arial Unicode MS" pitchFamily="34" charset="-122"/>
                <a:ea typeface="Arial Unicode MS" pitchFamily="34" charset="-122"/>
                <a:cs typeface="Arial Unicode MS" pitchFamily="34" charset="-122"/>
              </a:rPr>
              <a:t>，集合的每个成员为一个对象数组，可通过数组元素访问各个属性。</a:t>
            </a:r>
          </a:p>
        </p:txBody>
      </p:sp>
    </p:spTree>
    <p:extLst>
      <p:ext uri="{BB962C8B-B14F-4D97-AF65-F5344CB8AC3E}">
        <p14:creationId xmlns:p14="http://schemas.microsoft.com/office/powerpoint/2010/main" val="778534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F0D9B5F-AA74-4E03-AA05-E548ACD0A09B}" type="slidenum">
              <a:rPr lang="en-US" altLang="zh-CN"/>
              <a:pPr>
                <a:defRPr/>
              </a:pPr>
              <a:t>63</a:t>
            </a:fld>
            <a:endParaRPr lang="en-US" altLang="zh-CN"/>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的查询缓存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0087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order by</a:t>
            </a:r>
            <a:r>
              <a:rPr lang="zh-CN" altLang="en-US" dirty="0" smtClean="0">
                <a:latin typeface="Arial Unicode MS" pitchFamily="34" charset="-122"/>
                <a:ea typeface="Arial Unicode MS" pitchFamily="34" charset="-122"/>
                <a:cs typeface="Arial Unicode MS" pitchFamily="34" charset="-122"/>
              </a:rPr>
              <a:t>子句</a:t>
            </a:r>
          </a:p>
        </p:txBody>
      </p:sp>
      <p:sp>
        <p:nvSpPr>
          <p:cNvPr id="737283" name="Rectangle 3"/>
          <p:cNvSpPr>
            <a:spLocks noGrp="1" noChangeArrowheads="1"/>
          </p:cNvSpPr>
          <p:nvPr>
            <p:ph type="body" idx="1"/>
          </p:nvPr>
        </p:nvSpPr>
        <p:spPr>
          <a:xfrm>
            <a:off x="518864" y="1783357"/>
            <a:ext cx="8229600" cy="4525963"/>
          </a:xfrm>
        </p:spPr>
        <p:txBody>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order by</a:t>
            </a:r>
            <a:r>
              <a:rPr lang="zh-CN" altLang="en-US" sz="2800" dirty="0" smtClean="0">
                <a:latin typeface="Arial Unicode MS" pitchFamily="34" charset="-122"/>
                <a:ea typeface="Arial Unicode MS" pitchFamily="34" charset="-122"/>
                <a:cs typeface="Arial Unicode MS" pitchFamily="34" charset="-122"/>
              </a:rPr>
              <a:t>子句用于对查询结果集进行排序。和</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的用法类似，可以用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asc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desc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指定升降序。如果不显式注明，默认为升序。</a:t>
            </a: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o.id</a:t>
            </a: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asc</a:t>
            </a:r>
            <a:r>
              <a:rPr lang="en-US" altLang="zh-CN" sz="2000" dirty="0" smtClean="0">
                <a:solidFill>
                  <a:srgbClr val="0000FF"/>
                </a:solidFill>
                <a:latin typeface="Arial Unicode MS" pitchFamily="34" charset="-122"/>
                <a:ea typeface="Arial Unicode MS" pitchFamily="34" charset="-122"/>
                <a:cs typeface="Arial Unicode MS" pitchFamily="34" charset="-122"/>
              </a:rPr>
              <a:t>, o.id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920897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group by</a:t>
            </a:r>
            <a:r>
              <a:rPr lang="zh-CN" altLang="en-US" dirty="0" smtClean="0">
                <a:latin typeface="Arial Unicode MS" pitchFamily="34" charset="-122"/>
                <a:ea typeface="Arial Unicode MS" pitchFamily="34" charset="-122"/>
                <a:cs typeface="Arial Unicode MS" pitchFamily="34" charset="-122"/>
              </a:rPr>
              <a:t>子句与聚合查询</a:t>
            </a:r>
          </a:p>
        </p:txBody>
      </p:sp>
      <p:sp>
        <p:nvSpPr>
          <p:cNvPr id="738307" name="Rectangle 3"/>
          <p:cNvSpPr>
            <a:spLocks noGrp="1" noChangeArrowheads="1"/>
          </p:cNvSpPr>
          <p:nvPr>
            <p:ph type="body" idx="1"/>
          </p:nvPr>
        </p:nvSpPr>
        <p:spPr>
          <a:xfrm>
            <a:off x="518864" y="1844824"/>
            <a:ext cx="8229600" cy="5184576"/>
          </a:xfrm>
        </p:spPr>
        <p:txBody>
          <a:bodyPr>
            <a:normAutofit/>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smtClean="0">
                <a:solidFill>
                  <a:srgbClr val="0000FF"/>
                </a:solidFill>
                <a:latin typeface="Arial Unicode MS" pitchFamily="34" charset="-122"/>
                <a:ea typeface="Arial Unicode MS" pitchFamily="34" charset="-122"/>
                <a:cs typeface="Arial Unicode MS" pitchFamily="34" charset="-122"/>
              </a:rPr>
              <a:t>聚合函数</a:t>
            </a:r>
            <a:r>
              <a:rPr lang="zh-CN" altLang="en-US" sz="2400" dirty="0" smtClean="0">
                <a:latin typeface="Arial Unicode MS" pitchFamily="34" charset="-122"/>
                <a:ea typeface="Arial Unicode MS" pitchFamily="34" charset="-122"/>
                <a:cs typeface="Arial Unicode MS" pitchFamily="34" charset="-122"/>
              </a:rPr>
              <a:t>。常用的聚合函数主要有 </a:t>
            </a:r>
            <a:r>
              <a:rPr lang="en-US" altLang="zh-CN" sz="2400" dirty="0" smtClean="0">
                <a:solidFill>
                  <a:srgbClr val="0000FF"/>
                </a:solidFill>
                <a:latin typeface="Arial Unicode MS" pitchFamily="34" charset="-122"/>
                <a:ea typeface="Arial Unicode MS" pitchFamily="34" charset="-122"/>
                <a:cs typeface="Arial Unicode MS" pitchFamily="34" charset="-122"/>
              </a:rPr>
              <a:t>AVG</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SUM</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COUNT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MAX</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MIN </a:t>
            </a:r>
            <a:r>
              <a:rPr lang="zh-CN" altLang="en-US" sz="2400" dirty="0" smtClean="0">
                <a:latin typeface="Arial Unicode MS" pitchFamily="34" charset="-122"/>
                <a:ea typeface="Arial Unicode MS" pitchFamily="34" charset="-122"/>
                <a:cs typeface="Arial Unicode MS" pitchFamily="34" charset="-122"/>
              </a:rPr>
              <a:t>等，它们的含义与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相同。例如：</a:t>
            </a: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max(o.id) from Orders o</a:t>
            </a: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没有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smtClean="0">
                <a:latin typeface="Arial Unicode MS" pitchFamily="34" charset="-122"/>
                <a:ea typeface="Arial Unicode MS" pitchFamily="34" charset="-122"/>
                <a:cs typeface="Arial Unicode MS" pitchFamily="34" charset="-122"/>
              </a:rPr>
              <a:t>Query.getSingleResult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得到查询结果。例如：</a:t>
            </a: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Query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smtClean="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"select max(o.id) from Orders o");</a:t>
            </a: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smtClean="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Long max = (Long)result;</a:t>
            </a:r>
          </a:p>
          <a:p>
            <a:pPr lvl="1" eaLnBrk="1" hangingPunct="1">
              <a:lnSpc>
                <a:spcPct val="120000"/>
              </a:lnSpc>
              <a:spcBef>
                <a:spcPct val="0"/>
              </a:spcBef>
              <a:buFont typeface="Wingdings 2" pitchFamily="18" charset="2"/>
              <a:buNone/>
              <a:defRPr/>
            </a:pPr>
            <a:r>
              <a:rPr lang="en-US" altLang="zh-CN" sz="1200" dirty="0" smtClean="0">
                <a:solidFill>
                  <a:srgbClr val="0000FF"/>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41856027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having</a:t>
            </a:r>
            <a:r>
              <a:rPr lang="zh-CN" altLang="en-US" dirty="0" smtClean="0">
                <a:latin typeface="Arial Unicode MS" pitchFamily="34" charset="-122"/>
                <a:ea typeface="Arial Unicode MS" pitchFamily="34" charset="-122"/>
                <a:cs typeface="Arial Unicode MS" pitchFamily="34" charset="-122"/>
              </a:rPr>
              <a:t>子句</a:t>
            </a:r>
          </a:p>
        </p:txBody>
      </p:sp>
      <p:sp>
        <p:nvSpPr>
          <p:cNvPr id="740355" name="Rectangle 3"/>
          <p:cNvSpPr>
            <a:spLocks noGrp="1" noChangeArrowheads="1"/>
          </p:cNvSpPr>
          <p:nvPr>
            <p:ph type="body" idx="1"/>
          </p:nvPr>
        </p:nvSpPr>
        <p:spPr>
          <a:xfrm>
            <a:off x="467544" y="1628800"/>
            <a:ext cx="8229600" cy="4752528"/>
          </a:xfrm>
        </p:spPr>
        <p:txBody>
          <a:bodyPr>
            <a:normAutofit lnSpcReduction="10000"/>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子句用于对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分组设置约束条件，用法与</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子句基本相同，不同是 </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子句则作用于分组，</a:t>
            </a:r>
            <a:r>
              <a:rPr lang="zh-CN" altLang="en-US" sz="2400" dirty="0" smtClean="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smtClean="0">
                <a:latin typeface="Arial Unicode MS" pitchFamily="34" charset="-122"/>
                <a:ea typeface="Arial Unicode MS" pitchFamily="34" charset="-122"/>
                <a:cs typeface="Arial Unicode MS" pitchFamily="34" charset="-122"/>
              </a:rPr>
              <a:t>。</a:t>
            </a: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例如，以下语句用于查询订购总数大于</a:t>
            </a:r>
            <a:r>
              <a:rPr lang="en-US" altLang="zh-CN" sz="2400" dirty="0" smtClean="0">
                <a:latin typeface="Arial Unicode MS" pitchFamily="34" charset="-122"/>
                <a:ea typeface="Arial Unicode MS" pitchFamily="34" charset="-122"/>
                <a:cs typeface="Arial Unicode MS" pitchFamily="34" charset="-122"/>
              </a:rPr>
              <a:t>100</a:t>
            </a:r>
            <a:r>
              <a:rPr lang="zh-CN" altLang="en-US" sz="2400" dirty="0" smtClean="0">
                <a:latin typeface="Arial Unicode MS" pitchFamily="34" charset="-122"/>
                <a:ea typeface="Arial Unicode MS" pitchFamily="34" charset="-122"/>
                <a:cs typeface="Arial Unicode MS" pitchFamily="34" charset="-122"/>
              </a:rPr>
              <a:t>的商家所售商品及数量：</a:t>
            </a: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from </a:t>
            </a:r>
            <a:r>
              <a:rPr lang="en-US" altLang="zh-CN" sz="2000" dirty="0" err="1" smtClean="0">
                <a:solidFill>
                  <a:srgbClr val="0000FF"/>
                </a:solidFill>
                <a:latin typeface="Arial Unicode MS" pitchFamily="34" charset="-122"/>
                <a:ea typeface="Arial Unicode MS" pitchFamily="34" charset="-122"/>
                <a:cs typeface="Arial Unicode MS" pitchFamily="34" charset="-122"/>
              </a:rPr>
              <a:t>V_Orders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group by </a:t>
            </a:r>
          </a:p>
          <a:p>
            <a:pPr lvl="1" eaLnBrk="1" hangingPunct="1">
              <a:lnSpc>
                <a:spcPct val="120000"/>
              </a:lnSpc>
              <a:buFont typeface="Wingdings 2" pitchFamily="18" charset="2"/>
              <a:buNone/>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&gt; 100</a:t>
            </a:r>
          </a:p>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a:t>
            </a:r>
            <a:r>
              <a:rPr lang="zh-CN" altLang="en-US" sz="2400" dirty="0" smtClean="0">
                <a:latin typeface="Arial Unicode MS" pitchFamily="34" charset="-122"/>
                <a:ea typeface="Arial Unicode MS" pitchFamily="34" charset="-122"/>
                <a:cs typeface="Arial Unicode MS" pitchFamily="34" charset="-122"/>
              </a:rPr>
              <a:t>子句与</a:t>
            </a:r>
            <a:r>
              <a:rPr lang="en-US" altLang="zh-CN" sz="2400" dirty="0" smtClean="0">
                <a:latin typeface="Arial Unicode MS" pitchFamily="34" charset="-122"/>
                <a:ea typeface="Arial Unicode MS" pitchFamily="34" charset="-122"/>
                <a:cs typeface="Arial Unicode MS" pitchFamily="34" charset="-122"/>
              </a:rPr>
              <a:t>where</a:t>
            </a:r>
            <a:r>
              <a:rPr lang="zh-CN" altLang="en-US" sz="2400" dirty="0" smtClean="0">
                <a:latin typeface="Arial Unicode MS" pitchFamily="34" charset="-122"/>
                <a:ea typeface="Arial Unicode MS" pitchFamily="34" charset="-122"/>
                <a:cs typeface="Arial Unicode MS" pitchFamily="34" charset="-122"/>
              </a:rPr>
              <a:t>子句一样都可以使用参数。</a:t>
            </a:r>
          </a:p>
        </p:txBody>
      </p:sp>
    </p:spTree>
    <p:extLst>
      <p:ext uri="{BB962C8B-B14F-4D97-AF65-F5344CB8AC3E}">
        <p14:creationId xmlns:p14="http://schemas.microsoft.com/office/powerpoint/2010/main" val="244454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pPr>
                <a:defRPr/>
              </a:pPr>
              <a:t>67</a:t>
            </a:fld>
            <a:endParaRPr lang="en-US" altLang="zh-CN">
              <a:latin typeface="Arial Unicode MS" pitchFamily="34" charset="-122"/>
              <a:ea typeface="Arial Unicode MS" pitchFamily="34" charset="-122"/>
              <a:cs typeface="Arial Unicode MS" pitchFamily="34" charset="-122"/>
            </a:endParaRPr>
          </a:p>
        </p:txBody>
      </p:sp>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p>
        </p:txBody>
      </p:sp>
      <p:sp>
        <p:nvSpPr>
          <p:cNvPr id="741379" name="Rectangle 3"/>
          <p:cNvSpPr>
            <a:spLocks noGrp="1" noChangeArrowheads="1"/>
          </p:cNvSpPr>
          <p:nvPr>
            <p:ph type="body" idx="1"/>
          </p:nvPr>
        </p:nvSpPr>
        <p:spPr>
          <a:xfrm>
            <a:off x="457200" y="1672208"/>
            <a:ext cx="8229600" cy="4565104"/>
          </a:xfrm>
        </p:spPr>
        <p:txBody>
          <a:bodyPr>
            <a:noAutofit/>
          </a:bodyPr>
          <a:lstStyle/>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smtClean="0">
                <a:latin typeface="Arial Unicode MS" pitchFamily="34" charset="-122"/>
                <a:ea typeface="Arial Unicode MS" pitchFamily="34" charset="-122"/>
                <a:cs typeface="Arial Unicode MS" pitchFamily="34" charset="-122"/>
              </a:rPr>
              <a:t>(join)</a:t>
            </a:r>
            <a:r>
              <a:rPr lang="zh-CN" altLang="en-US" sz="2400" dirty="0" smtClean="0">
                <a:latin typeface="Arial Unicode MS" pitchFamily="34" charset="-122"/>
                <a:ea typeface="Arial Unicode MS" pitchFamily="34" charset="-122"/>
                <a:cs typeface="Arial Unicode MS" pitchFamily="34" charset="-122"/>
              </a:rPr>
              <a:t>查询。例如：</a:t>
            </a:r>
          </a:p>
          <a:p>
            <a:pPr lvl="1" algn="l"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=2000 </a:t>
            </a: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上述</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语句编译成以下</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时就会自动包含关联，默认为左关联。</a:t>
            </a: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也支持和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中类似的关联语法。如：</a:t>
            </a: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out join / left join </a:t>
            </a: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inner join </a:t>
            </a: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join / inner join fetch </a:t>
            </a:r>
          </a:p>
          <a:p>
            <a:pPr lvl="1" eaLnBrk="1" hangingPunct="1">
              <a:spcBef>
                <a:spcPct val="10000"/>
              </a:spcBef>
              <a:defRPr/>
            </a:pPr>
            <a:r>
              <a:rPr lang="zh-CN" altLang="en-US" sz="2000" dirty="0" smtClean="0">
                <a:latin typeface="Arial Unicode MS" pitchFamily="34" charset="-122"/>
                <a:ea typeface="Arial Unicode MS" pitchFamily="34" charset="-122"/>
                <a:cs typeface="Arial Unicode MS" pitchFamily="34" charset="-122"/>
              </a:rPr>
              <a:t>其中，</a:t>
            </a:r>
            <a:r>
              <a:rPr lang="en-US" altLang="zh-CN" sz="2000" dirty="0" smtClean="0">
                <a:latin typeface="Arial Unicode MS" pitchFamily="34" charset="-122"/>
                <a:ea typeface="Arial Unicode MS" pitchFamily="34" charset="-122"/>
                <a:cs typeface="Arial Unicode MS" pitchFamily="34" charset="-122"/>
              </a:rPr>
              <a:t>left join</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left out join</a:t>
            </a:r>
            <a:r>
              <a:rPr lang="zh-CN" altLang="en-US" sz="2000" dirty="0" smtClean="0">
                <a:latin typeface="Arial Unicode MS" pitchFamily="34" charset="-122"/>
                <a:ea typeface="Arial Unicode MS" pitchFamily="34" charset="-122"/>
                <a:cs typeface="Arial Unicode MS" pitchFamily="34" charset="-122"/>
              </a:rPr>
              <a:t>等义，都是允许符合条件的右边表达式中的实体为空。</a:t>
            </a:r>
          </a:p>
        </p:txBody>
      </p:sp>
    </p:spTree>
    <p:extLst>
      <p:ext uri="{BB962C8B-B14F-4D97-AF65-F5344CB8AC3E}">
        <p14:creationId xmlns:p14="http://schemas.microsoft.com/office/powerpoint/2010/main" val="31169100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body" idx="1"/>
          </p:nvPr>
        </p:nvSpPr>
        <p:spPr>
          <a:xfrm>
            <a:off x="457200" y="1600201"/>
            <a:ext cx="8229600" cy="4205064"/>
          </a:xfrm>
        </p:spPr>
        <p:txBody>
          <a:bodyPr>
            <a:normAutofit lnSpcReduction="10000"/>
          </a:bodyPr>
          <a:lstStyle/>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例如，以下外关联查询可以找出所有客户实体记录，即使它未曾订货： </a:t>
            </a: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以下内关联查询只找出所有曾订过商品的客户实体记录：</a:t>
            </a: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如果</a:t>
            </a:r>
            <a:r>
              <a:rPr lang="en-US" altLang="zh-CN" sz="2400" dirty="0" smtClean="0">
                <a:latin typeface="Arial Unicode MS" pitchFamily="34" charset="-122"/>
                <a:ea typeface="Arial Unicode MS" pitchFamily="34" charset="-122"/>
                <a:cs typeface="Arial Unicode MS" pitchFamily="34" charset="-122"/>
              </a:rPr>
              <a:t>001</a:t>
            </a:r>
            <a:r>
              <a:rPr lang="zh-CN" altLang="en-US" sz="2400" dirty="0" smtClean="0">
                <a:latin typeface="Arial Unicode MS" pitchFamily="34" charset="-122"/>
                <a:ea typeface="Arial Unicode MS" pitchFamily="34" charset="-122"/>
                <a:cs typeface="Arial Unicode MS" pitchFamily="34" charset="-122"/>
              </a:rPr>
              <a:t>号客户下过</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次订单的话，以下</a:t>
            </a:r>
            <a:r>
              <a:rPr lang="en-US" altLang="zh-CN" sz="2400" dirty="0" smtClean="0">
                <a:latin typeface="Arial Unicode MS" pitchFamily="34" charset="-122"/>
                <a:ea typeface="Arial Unicode MS" pitchFamily="34" charset="-122"/>
                <a:cs typeface="Arial Unicode MS" pitchFamily="34" charset="-122"/>
              </a:rPr>
              <a:t>fetch</a:t>
            </a:r>
            <a:r>
              <a:rPr lang="zh-CN" altLang="en-US" sz="2400" dirty="0" smtClean="0">
                <a:latin typeface="Arial Unicode MS" pitchFamily="34" charset="-122"/>
                <a:ea typeface="Arial Unicode MS" pitchFamily="34" charset="-122"/>
                <a:cs typeface="Arial Unicode MS" pitchFamily="34" charset="-122"/>
              </a:rPr>
              <a:t>关联查询将得到 </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个客户实体的引用，并且执行了 </a:t>
            </a:r>
            <a:r>
              <a:rPr lang="en-US" altLang="zh-CN" sz="2400" dirty="0" smtClean="0">
                <a:latin typeface="Arial Unicode MS" pitchFamily="34" charset="-122"/>
                <a:ea typeface="Arial Unicode MS" pitchFamily="34" charset="-122"/>
                <a:cs typeface="Arial Unicode MS" pitchFamily="34" charset="-122"/>
              </a:rPr>
              <a:t>5 </a:t>
            </a:r>
            <a:r>
              <a:rPr lang="zh-CN" altLang="en-US" sz="2400" dirty="0" smtClean="0">
                <a:latin typeface="Arial Unicode MS" pitchFamily="34" charset="-122"/>
                <a:ea typeface="Arial Unicode MS" pitchFamily="34" charset="-122"/>
                <a:cs typeface="Arial Unicode MS" pitchFamily="34" charset="-122"/>
              </a:rPr>
              <a:t>个订单的查询：</a:t>
            </a: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where c.id=001</a:t>
            </a:r>
          </a:p>
        </p:txBody>
      </p:sp>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p>
        </p:txBody>
      </p:sp>
    </p:spTree>
    <p:extLst>
      <p:ext uri="{BB962C8B-B14F-4D97-AF65-F5344CB8AC3E}">
        <p14:creationId xmlns:p14="http://schemas.microsoft.com/office/powerpoint/2010/main" val="3790864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89DD12A3-AF6A-4B83-876C-7E0F6E096D08}" type="slidenum">
              <a:rPr lang="en-US" altLang="zh-CN"/>
              <a:pPr>
                <a:defRPr/>
              </a:pPr>
              <a:t>69</a:t>
            </a:fld>
            <a:endParaRPr lang="en-US" altLang="zh-CN"/>
          </a:p>
        </p:txBody>
      </p:sp>
      <p:sp>
        <p:nvSpPr>
          <p:cNvPr id="747522" name="Rectangle 2"/>
          <p:cNvSpPr>
            <a:spLocks noGrp="1" noChangeArrowheads="1"/>
          </p:cNvSpPr>
          <p:nvPr>
            <p:ph type="body" idx="1"/>
          </p:nvPr>
        </p:nvSpPr>
        <p:spPr>
          <a:xfrm>
            <a:off x="539552" y="1888232"/>
            <a:ext cx="8229600" cy="2980928"/>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JPQL</a:t>
            </a:r>
            <a:r>
              <a:rPr lang="zh-CN" altLang="en-US" sz="2800" dirty="0" smtClean="0">
                <a:latin typeface="Arial Unicode MS" pitchFamily="34" charset="-122"/>
                <a:ea typeface="Arial Unicode MS" pitchFamily="34" charset="-122"/>
                <a:cs typeface="Arial Unicode MS" pitchFamily="34" charset="-122"/>
              </a:rPr>
              <a:t>也支持</a:t>
            </a:r>
            <a:r>
              <a:rPr lang="zh-CN" altLang="en-US" sz="2800" dirty="0" smtClean="0">
                <a:solidFill>
                  <a:srgbClr val="0000FF"/>
                </a:solidFill>
                <a:latin typeface="Arial Unicode MS" pitchFamily="34" charset="-122"/>
                <a:ea typeface="Arial Unicode MS" pitchFamily="34" charset="-122"/>
                <a:cs typeface="Arial Unicode MS" pitchFamily="34" charset="-122"/>
              </a:rPr>
              <a:t>子查询</a:t>
            </a:r>
            <a:r>
              <a:rPr lang="zh-CN" altLang="en-US" sz="2800" dirty="0" smtClean="0">
                <a:latin typeface="Arial Unicode MS" pitchFamily="34" charset="-122"/>
                <a:ea typeface="Arial Unicode MS" pitchFamily="34" charset="-122"/>
                <a:cs typeface="Arial Unicode MS" pitchFamily="34" charset="-122"/>
              </a:rPr>
              <a:t>，在 </a:t>
            </a:r>
            <a:r>
              <a:rPr lang="en-US" altLang="zh-CN" sz="2800" dirty="0" smtClean="0">
                <a:latin typeface="Arial Unicode MS" pitchFamily="34" charset="-122"/>
                <a:ea typeface="Arial Unicode MS" pitchFamily="34" charset="-122"/>
                <a:cs typeface="Arial Unicode MS" pitchFamily="34" charset="-122"/>
              </a:rPr>
              <a:t>where </a:t>
            </a:r>
            <a:r>
              <a:rPr lang="zh-CN" altLang="en-US" sz="2800" dirty="0" smtClean="0">
                <a:latin typeface="Arial Unicode MS" pitchFamily="34" charset="-122"/>
                <a:ea typeface="Arial Unicode MS" pitchFamily="34" charset="-122"/>
                <a:cs typeface="Arial Unicode MS" pitchFamily="34" charset="-122"/>
              </a:rPr>
              <a:t>或 </a:t>
            </a:r>
            <a:r>
              <a:rPr lang="en-US" altLang="zh-CN" sz="2800" dirty="0" smtClean="0">
                <a:latin typeface="Arial Unicode MS" pitchFamily="34" charset="-122"/>
                <a:ea typeface="Arial Unicode MS" pitchFamily="34" charset="-122"/>
                <a:cs typeface="Arial Unicode MS" pitchFamily="34" charset="-122"/>
              </a:rPr>
              <a:t>having </a:t>
            </a:r>
            <a:r>
              <a:rPr lang="zh-CN" altLang="en-US" sz="2800" dirty="0" smtClean="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smtClean="0">
                <a:latin typeface="Arial Unicode MS" pitchFamily="34" charset="-122"/>
                <a:ea typeface="Arial Unicode MS" pitchFamily="34" charset="-122"/>
                <a:cs typeface="Arial Unicode MS" pitchFamily="34" charset="-122"/>
              </a:rPr>
              <a:t>1 </a:t>
            </a:r>
            <a:r>
              <a:rPr lang="zh-CN" altLang="en-US" sz="2800" dirty="0" smtClean="0">
                <a:latin typeface="Arial Unicode MS" pitchFamily="34" charset="-122"/>
                <a:ea typeface="Arial Unicode MS" pitchFamily="34" charset="-122"/>
                <a:cs typeface="Arial Unicode MS" pitchFamily="34" charset="-122"/>
              </a:rPr>
              <a:t>个结果集时，它常出现在 </a:t>
            </a:r>
            <a:r>
              <a:rPr lang="en-US" altLang="zh-CN" sz="2800" dirty="0" smtClean="0">
                <a:latin typeface="Arial Unicode MS" pitchFamily="34" charset="-122"/>
                <a:ea typeface="Arial Unicode MS" pitchFamily="34" charset="-122"/>
                <a:cs typeface="Arial Unicode MS" pitchFamily="34" charset="-122"/>
              </a:rPr>
              <a:t>any</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all</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exist s</a:t>
            </a:r>
            <a:r>
              <a:rPr lang="zh-CN" altLang="en-US" sz="2800" dirty="0" smtClean="0">
                <a:latin typeface="Arial Unicode MS" pitchFamily="34" charset="-122"/>
                <a:ea typeface="Arial Unicode MS" pitchFamily="34" charset="-122"/>
                <a:cs typeface="Arial Unicode MS" pitchFamily="34" charset="-122"/>
              </a:rPr>
              <a:t>表达式中用于集合匹配查询。它们的用法与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语句基本相同。</a:t>
            </a:r>
          </a:p>
        </p:txBody>
      </p:sp>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子</a:t>
            </a:r>
            <a:r>
              <a:rPr lang="zh-CN" altLang="en-US" dirty="0">
                <a:latin typeface="Arial Unicode MS" pitchFamily="34" charset="-122"/>
                <a:ea typeface="Arial Unicode MS" pitchFamily="34" charset="-122"/>
                <a:cs typeface="Arial Unicode MS" pitchFamily="34" charset="-122"/>
              </a:rPr>
              <a:t>查询</a:t>
            </a:r>
            <a:endParaRPr lang="zh-CN" altLang="en-US"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28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smtClean="0">
                <a:solidFill>
                  <a:srgbClr val="FF0000"/>
                </a:solidFill>
                <a:latin typeface="Arial Unicode MS" pitchFamily="34" charset="-122"/>
                <a:ea typeface="Arial Unicode MS" pitchFamily="34" charset="-122"/>
                <a:cs typeface="Arial Unicode MS" pitchFamily="34" charset="-122"/>
              </a:rPr>
              <a:t>标准化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a:t>
            </a:r>
            <a:r>
              <a:rPr lang="zh-CN" altLang="en-US" sz="2000" dirty="0">
                <a:latin typeface="Arial Unicode MS" pitchFamily="34" charset="-122"/>
                <a:ea typeface="Arial Unicode MS" pitchFamily="34" charset="-122"/>
                <a:cs typeface="Arial Unicode MS" pitchFamily="34" charset="-122"/>
              </a:rPr>
              <a:t>相同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开发</a:t>
            </a:r>
            <a:r>
              <a:rPr lang="zh-CN" altLang="en-US" sz="2000" dirty="0">
                <a:latin typeface="Arial Unicode MS" pitchFamily="34" charset="-122"/>
                <a:ea typeface="Arial Unicode MS" pitchFamily="34" charset="-122"/>
                <a:cs typeface="Arial Unicode MS" pitchFamily="34" charset="-122"/>
              </a:rPr>
              <a:t>的企业应用能够经过少量的修改就</a:t>
            </a:r>
            <a:r>
              <a:rPr lang="zh-CN" altLang="en-US" sz="2000" dirty="0" smtClean="0">
                <a:latin typeface="Arial Unicode MS" pitchFamily="34" charset="-122"/>
                <a:ea typeface="Arial Unicode MS" pitchFamily="34" charset="-122"/>
                <a:cs typeface="Arial Unicode MS" pitchFamily="34" charset="-122"/>
              </a:rPr>
              <a:t>能够</a:t>
            </a:r>
            <a:r>
              <a:rPr lang="zh-CN" altLang="en-US" sz="2000" dirty="0">
                <a:latin typeface="Arial Unicode MS" pitchFamily="34" charset="-122"/>
                <a:ea typeface="Arial Unicode MS" pitchFamily="34" charset="-122"/>
                <a:cs typeface="Arial Unicode MS" pitchFamily="34" charset="-122"/>
              </a:rPr>
              <a:t>在不同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框架</a:t>
            </a:r>
            <a:r>
              <a:rPr lang="zh-CN" altLang="en-US" sz="2000" dirty="0">
                <a:latin typeface="Arial Unicode MS" pitchFamily="34" charset="-122"/>
                <a:ea typeface="Arial Unicode MS" pitchFamily="34" charset="-122"/>
                <a:cs typeface="Arial Unicode MS" pitchFamily="34" charset="-122"/>
              </a:rPr>
              <a:t>下运行</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zh-CN" sz="2000" b="1" dirty="0" smtClean="0">
                <a:solidFill>
                  <a:srgbClr val="FF0000"/>
                </a:solidFill>
                <a:latin typeface="Arial Unicode MS" pitchFamily="34" charset="-122"/>
                <a:ea typeface="Arial Unicode MS" pitchFamily="34" charset="-122"/>
                <a:cs typeface="Arial Unicode MS" pitchFamily="34" charset="-122"/>
              </a:rPr>
              <a:t>简单</a:t>
            </a:r>
            <a:r>
              <a:rPr lang="zh-CN" altLang="zh-CN" sz="2000" b="1" dirty="0">
                <a:solidFill>
                  <a:srgbClr val="FF0000"/>
                </a:solidFill>
                <a:latin typeface="Arial Unicode MS" pitchFamily="34" charset="-122"/>
                <a:ea typeface="Arial Unicode MS" pitchFamily="34" charset="-122"/>
                <a:cs typeface="Arial Unicode MS" pitchFamily="34" charset="-122"/>
              </a:rPr>
              <a:t>易用，集成</a:t>
            </a:r>
            <a:r>
              <a:rPr lang="zh-CN" altLang="zh-CN" sz="2000" b="1" dirty="0" smtClean="0">
                <a:solidFill>
                  <a:srgbClr val="FF0000"/>
                </a:solidFill>
                <a:latin typeface="Arial Unicode MS" pitchFamily="34" charset="-122"/>
                <a:ea typeface="Arial Unicode MS" pitchFamily="34" charset="-122"/>
                <a:cs typeface="Arial Unicode MS" pitchFamily="34" charset="-122"/>
              </a:rPr>
              <a:t>方便</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框架</a:t>
            </a:r>
            <a:r>
              <a:rPr lang="zh-CN" altLang="zh-CN" sz="2000" dirty="0">
                <a:latin typeface="Arial Unicode MS" pitchFamily="34" charset="-122"/>
                <a:ea typeface="Arial Unicode MS" pitchFamily="34" charset="-122"/>
                <a:cs typeface="Arial Unicode MS" pitchFamily="34" charset="-122"/>
              </a:rPr>
              <a:t>下创建实体和</a:t>
            </a:r>
            <a:r>
              <a:rPr lang="zh-CN" altLang="zh-CN" sz="2000" dirty="0" smtClean="0">
                <a:latin typeface="Arial Unicode MS" pitchFamily="34" charset="-122"/>
                <a:ea typeface="Arial Unicode MS" pitchFamily="34" charset="-122"/>
                <a:cs typeface="Arial Unicode MS" pitchFamily="34" charset="-122"/>
              </a:rPr>
              <a:t>创建</a:t>
            </a:r>
            <a:r>
              <a:rPr lang="en-US" altLang="zh-CN" sz="2000" dirty="0" smtClean="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javax.persistence.Entity</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进行</a:t>
            </a:r>
            <a:r>
              <a:rPr lang="zh-CN" altLang="zh-CN" sz="2000" dirty="0">
                <a:latin typeface="Arial Unicode MS" pitchFamily="34" charset="-122"/>
                <a:ea typeface="Arial Unicode MS" pitchFamily="34" charset="-122"/>
                <a:cs typeface="Arial Unicode MS" pitchFamily="34" charset="-122"/>
              </a:rPr>
              <a:t>注释；</a:t>
            </a:r>
            <a:r>
              <a:rPr lang="en-US" altLang="zh-CN" sz="2000" dirty="0" smtClean="0">
                <a:latin typeface="Arial Unicode MS" pitchFamily="34" charset="-122"/>
                <a:ea typeface="Arial Unicode MS" pitchFamily="34" charset="-122"/>
                <a:cs typeface="Arial Unicode MS" pitchFamily="34" charset="-122"/>
              </a:rPr>
              <a:t>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a:t>
            </a:r>
            <a:r>
              <a:rPr lang="zh-CN" altLang="zh-CN" sz="2000" b="1" dirty="0" smtClean="0">
                <a:solidFill>
                  <a:srgbClr val="FF0000"/>
                </a:solidFill>
                <a:latin typeface="Arial Unicode MS" pitchFamily="34" charset="-122"/>
                <a:ea typeface="Arial Unicode MS" pitchFamily="34" charset="-122"/>
                <a:cs typeface="Arial Unicode MS" pitchFamily="34" charset="-122"/>
              </a:rPr>
              <a:t>能力</a:t>
            </a:r>
            <a:r>
              <a:rPr lang="en-US" altLang="zh-CN" sz="2000" dirty="0" smtClean="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a:t>
            </a:r>
            <a:r>
              <a:rPr lang="zh-CN" altLang="zh-CN" sz="2000" b="1" dirty="0" smtClean="0">
                <a:solidFill>
                  <a:srgbClr val="FF0000"/>
                </a:solidFill>
                <a:latin typeface="Arial Unicode MS" pitchFamily="34" charset="-122"/>
                <a:ea typeface="Arial Unicode MS" pitchFamily="34" charset="-122"/>
                <a:cs typeface="Arial Unicode MS" pitchFamily="34" charset="-122"/>
              </a:rPr>
              <a:t>特性</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931742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p>
        </p:txBody>
      </p:sp>
      <p:sp>
        <p:nvSpPr>
          <p:cNvPr id="743427" name="Rectangle 3"/>
          <p:cNvSpPr>
            <a:spLocks noGrp="1" noChangeArrowheads="1"/>
          </p:cNvSpPr>
          <p:nvPr>
            <p:ph type="body" idx="1"/>
          </p:nvPr>
        </p:nvSpPr>
        <p:spPr>
          <a:xfrm>
            <a:off x="457200" y="1772816"/>
            <a:ext cx="8229600" cy="5069160"/>
          </a:xfrm>
        </p:spPr>
        <p:txBody>
          <a:bodyPr>
            <a:noAutofit/>
          </a:bodyPr>
          <a:lstStyle/>
          <a:p>
            <a:pPr eaLnBrk="1" hangingPunct="1">
              <a:lnSpc>
                <a:spcPct val="120000"/>
              </a:lnSpc>
              <a:defRPr/>
            </a:pPr>
            <a:r>
              <a:rPr lang="en-US" altLang="zh-CN" sz="2000" dirty="0" smtClean="0">
                <a:latin typeface="Arial Unicode MS" pitchFamily="34" charset="-122"/>
                <a:ea typeface="Arial Unicode MS" pitchFamily="34" charset="-122"/>
                <a:cs typeface="Arial Unicode MS" pitchFamily="34" charset="-122"/>
              </a:rPr>
              <a:t>JPQL</a:t>
            </a:r>
            <a:r>
              <a:rPr lang="zh-CN" altLang="en-US" sz="2000" dirty="0" smtClean="0">
                <a:latin typeface="Arial Unicode MS" pitchFamily="34" charset="-122"/>
                <a:ea typeface="Arial Unicode MS" pitchFamily="34" charset="-122"/>
                <a:cs typeface="Arial Unicode MS" pitchFamily="34" charset="-122"/>
              </a:rPr>
              <a:t>提供了以下一些内建函数，包括字符串处理函数、算术函数和日期函数。</a:t>
            </a:r>
          </a:p>
          <a:p>
            <a:pPr eaLnBrk="1" hangingPunct="1">
              <a:lnSpc>
                <a:spcPct val="120000"/>
              </a:lnSpc>
              <a:defRPr/>
            </a:pPr>
            <a:r>
              <a:rPr lang="zh-CN" altLang="en-US" sz="2000" b="1" dirty="0" smtClean="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smtClean="0">
                <a:latin typeface="Arial Unicode MS" pitchFamily="34" charset="-122"/>
                <a:ea typeface="Arial Unicode MS" pitchFamily="34" charset="-122"/>
                <a:cs typeface="Arial Unicode MS" pitchFamily="34" charset="-122"/>
              </a:rPr>
              <a:t>主要有：</a:t>
            </a:r>
          </a:p>
          <a:p>
            <a:pPr lvl="1" eaLnBrk="1" hangingPunct="1">
              <a:lnSpc>
                <a:spcPct val="12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concat</a:t>
            </a:r>
            <a:r>
              <a:rPr lang="en-US" altLang="zh-CN" sz="1800" dirty="0" smtClean="0">
                <a:latin typeface="Arial Unicode MS" pitchFamily="34" charset="-122"/>
                <a:ea typeface="Arial Unicode MS" pitchFamily="34" charset="-122"/>
                <a:cs typeface="Arial Unicode MS" pitchFamily="34" charset="-122"/>
              </a:rPr>
              <a:t>(String s1, String s2)</a:t>
            </a:r>
            <a:r>
              <a:rPr lang="zh-CN" altLang="en-US" sz="1800" dirty="0" smtClean="0">
                <a:latin typeface="Arial Unicode MS" pitchFamily="34" charset="-122"/>
                <a:ea typeface="Arial Unicode MS" pitchFamily="34" charset="-122"/>
                <a:cs typeface="Arial Unicode MS" pitchFamily="34" charset="-122"/>
              </a:rPr>
              <a:t>：字符串合并</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连接函数。</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substring</a:t>
            </a:r>
            <a:r>
              <a:rPr lang="en-US" altLang="zh-CN" sz="1800" dirty="0" smtClean="0">
                <a:latin typeface="Arial Unicode MS" pitchFamily="34" charset="-122"/>
                <a:ea typeface="Arial Unicode MS" pitchFamily="34" charset="-122"/>
                <a:cs typeface="Arial Unicode MS" pitchFamily="34" charset="-122"/>
              </a:rPr>
              <a:t>(String s,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length)</a:t>
            </a:r>
            <a:r>
              <a:rPr lang="zh-CN" altLang="en-US" sz="1800" dirty="0" smtClean="0">
                <a:latin typeface="Arial Unicode MS" pitchFamily="34" charset="-122"/>
                <a:ea typeface="Arial Unicode MS" pitchFamily="34" charset="-122"/>
                <a:cs typeface="Arial Unicode MS" pitchFamily="34" charset="-122"/>
              </a:rPr>
              <a:t>：取字串函数。</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trim</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leading|trailing|both</a:t>
            </a:r>
            <a:r>
              <a:rPr lang="en-US" altLang="zh-CN" sz="1800" dirty="0" smtClean="0">
                <a:latin typeface="Arial Unicode MS" pitchFamily="34" charset="-122"/>
                <a:ea typeface="Arial Unicode MS" pitchFamily="34" charset="-122"/>
                <a:cs typeface="Arial Unicode MS" pitchFamily="34" charset="-122"/>
              </a:rPr>
              <a:t>,] [char c,] String s)</a:t>
            </a:r>
            <a:r>
              <a:rPr lang="zh-CN" altLang="en-US" sz="1800" dirty="0" smtClean="0">
                <a:latin typeface="Arial Unicode MS" pitchFamily="34" charset="-122"/>
                <a:ea typeface="Arial Unicode MS" pitchFamily="34" charset="-122"/>
                <a:cs typeface="Arial Unicode MS" pitchFamily="34" charset="-122"/>
              </a:rPr>
              <a:t>：从字符串中去掉首</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尾指定的字符或空格。</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lower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：将字符串转换成小写形式。</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upper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：将字符串转换成大写形式。</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length</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：求字符串的长度。</a:t>
            </a: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locate</a:t>
            </a:r>
            <a:r>
              <a:rPr lang="en-US" altLang="zh-CN" sz="1800" dirty="0" smtClean="0">
                <a:latin typeface="Arial Unicode MS" pitchFamily="34" charset="-122"/>
                <a:ea typeface="Arial Unicode MS" pitchFamily="34" charset="-122"/>
                <a:cs typeface="Arial Unicode MS" pitchFamily="34" charset="-122"/>
              </a:rPr>
              <a:t>(String s1, String s2[,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a:t>
            </a:r>
            <a:r>
              <a:rPr lang="zh-CN" altLang="en-US" sz="1800" dirty="0" smtClean="0">
                <a:latin typeface="Arial Unicode MS" pitchFamily="34" charset="-122"/>
                <a:ea typeface="Arial Unicode MS" pitchFamily="34" charset="-122"/>
                <a:cs typeface="Arial Unicode MS" pitchFamily="34" charset="-122"/>
              </a:rPr>
              <a:t>：从第一个字符串中查找第二个字符串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子串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出现的位置。若未找到则返回</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056046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C561769C-F58B-4C7E-B171-4C56B82E16F4}" type="slidenum">
              <a:rPr lang="en-US" altLang="zh-CN"/>
              <a:pPr>
                <a:defRPr/>
              </a:pPr>
              <a:t>71</a:t>
            </a:fld>
            <a:endParaRPr lang="en-US" altLang="zh-CN"/>
          </a:p>
        </p:txBody>
      </p:sp>
      <p:sp>
        <p:nvSpPr>
          <p:cNvPr id="744451" name="Rectangle 3"/>
          <p:cNvSpPr>
            <a:spLocks noGrp="1" noChangeArrowheads="1"/>
          </p:cNvSpPr>
          <p:nvPr>
            <p:ph type="body" idx="1"/>
          </p:nvPr>
        </p:nvSpPr>
        <p:spPr>
          <a:xfrm>
            <a:off x="457200" y="1600201"/>
            <a:ext cx="8229600" cy="2620888"/>
          </a:xfrm>
        </p:spPr>
        <p:txBody>
          <a:bodyPr>
            <a:normAutofit/>
          </a:bodyPr>
          <a:lstStyle/>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算术函数</a:t>
            </a:r>
            <a:r>
              <a:rPr lang="zh-CN" altLang="en-US" sz="2800" dirty="0" smtClean="0">
                <a:latin typeface="Arial Unicode MS" pitchFamily="34" charset="-122"/>
                <a:ea typeface="Arial Unicode MS" pitchFamily="34" charset="-122"/>
                <a:cs typeface="Arial Unicode MS" pitchFamily="34" charset="-122"/>
              </a:rPr>
              <a:t>主要有 </a:t>
            </a:r>
            <a:r>
              <a:rPr lang="en-US" altLang="zh-CN" sz="2800" dirty="0" smtClean="0">
                <a:latin typeface="Arial Unicode MS" pitchFamily="34" charset="-122"/>
                <a:ea typeface="Arial Unicode MS" pitchFamily="34" charset="-122"/>
                <a:cs typeface="Arial Unicode MS" pitchFamily="34" charset="-122"/>
              </a:rPr>
              <a:t>abs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mod</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sqrt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等。</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用于求集合的元素个数。</a:t>
            </a:r>
          </a:p>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日期函数</a:t>
            </a:r>
            <a:r>
              <a:rPr lang="zh-CN" altLang="en-US" sz="2800" dirty="0" smtClean="0">
                <a:latin typeface="Arial Unicode MS" pitchFamily="34" charset="-122"/>
                <a:ea typeface="Arial Unicode MS" pitchFamily="34" charset="-122"/>
                <a:cs typeface="Arial Unicode MS" pitchFamily="34" charset="-122"/>
              </a:rPr>
              <a:t>主要为三个，即 </a:t>
            </a:r>
            <a:r>
              <a:rPr lang="en-US" altLang="zh-CN" sz="2800" dirty="0" err="1" smtClean="0">
                <a:latin typeface="Arial Unicode MS" pitchFamily="34" charset="-122"/>
                <a:ea typeface="Arial Unicode MS" pitchFamily="34" charset="-122"/>
                <a:cs typeface="Arial Unicode MS" pitchFamily="34" charset="-122"/>
              </a:rPr>
              <a:t>current_date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current_timestamp</a:t>
            </a:r>
            <a:r>
              <a:rPr lang="zh-CN" altLang="en-US" sz="2800" dirty="0" smtClean="0">
                <a:latin typeface="Arial Unicode MS" pitchFamily="34" charset="-122"/>
                <a:ea typeface="Arial Unicode MS" pitchFamily="34" charset="-122"/>
                <a:cs typeface="Arial Unicode MS" pitchFamily="34" charset="-122"/>
              </a:rPr>
              <a:t>，它们不需要参数，返回服务器上的当前日期、时间和时戳。</a:t>
            </a:r>
          </a:p>
        </p:txBody>
      </p:sp>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6003985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update</a:t>
            </a:r>
            <a:r>
              <a:rPr lang="zh-CN" altLang="en-US" dirty="0" smtClean="0">
                <a:latin typeface="Arial Unicode MS" pitchFamily="34" charset="-122"/>
                <a:ea typeface="Arial Unicode MS" pitchFamily="34" charset="-122"/>
                <a:cs typeface="Arial Unicode MS" pitchFamily="34" charset="-122"/>
              </a:rPr>
              <a:t>语句</a:t>
            </a:r>
          </a:p>
        </p:txBody>
      </p:sp>
      <p:sp>
        <p:nvSpPr>
          <p:cNvPr id="745475" name="Rectangle 3"/>
          <p:cNvSpPr>
            <a:spLocks noGrp="1" noChangeArrowheads="1"/>
          </p:cNvSpPr>
          <p:nvPr>
            <p:ph type="body" idx="1"/>
          </p:nvPr>
        </p:nvSpPr>
        <p:spPr>
          <a:xfrm>
            <a:off x="518864" y="1874242"/>
            <a:ext cx="8229600" cy="4651102"/>
          </a:xfrm>
        </p:spPr>
        <p:txBody>
          <a:bodyPr>
            <a:normAutofit/>
          </a:bodyPr>
          <a:lstStyle/>
          <a:p>
            <a:pPr eaLnBrk="1" hangingPunct="1">
              <a:spcBef>
                <a:spcPct val="10000"/>
              </a:spcBef>
              <a:defRPr/>
            </a:pPr>
            <a:r>
              <a:rPr lang="en-US" altLang="zh-CN" sz="2400" dirty="0" smtClean="0">
                <a:latin typeface="Arial Unicode MS" pitchFamily="34" charset="-122"/>
                <a:ea typeface="Arial Unicode MS" pitchFamily="34" charset="-122"/>
                <a:cs typeface="Arial Unicode MS" pitchFamily="34" charset="-122"/>
              </a:rPr>
              <a:t>update</a:t>
            </a:r>
            <a:r>
              <a:rPr lang="zh-CN" altLang="en-US" sz="2400" dirty="0" smtClean="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smtClean="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以下语句将帐户余额不足万元的客户状态设置为未偿付：</a:t>
            </a:r>
          </a:p>
          <a:p>
            <a:pPr lvl="1"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zh-CN" altLang="en-US" sz="2000" dirty="0" smtClean="0">
                <a:solidFill>
                  <a:srgbClr val="0000FF"/>
                </a:solidFill>
                <a:latin typeface="Arial Unicode MS" pitchFamily="34" charset="-122"/>
                <a:ea typeface="Arial Unicode MS" pitchFamily="34" charset="-122"/>
                <a:cs typeface="Arial Unicode MS" pitchFamily="34" charset="-122"/>
              </a:rPr>
              <a:t>未偿付</a:t>
            </a:r>
            <a:r>
              <a:rPr lang="en-US" altLang="zh-CN" sz="2000" dirty="0" smtClean="0">
                <a:solidFill>
                  <a:srgbClr val="0000FF"/>
                </a:solidFill>
                <a:latin typeface="Arial Unicode MS" pitchFamily="34" charset="-122"/>
                <a:ea typeface="Arial Unicode MS" pitchFamily="34" charset="-122"/>
                <a:cs typeface="Arial Unicode MS" pitchFamily="34" charset="-122"/>
              </a:rPr>
              <a:t>'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c.balance</a:t>
            </a:r>
            <a:r>
              <a:rPr lang="en-US" altLang="zh-CN" sz="2000" dirty="0" smtClean="0">
                <a:solidFill>
                  <a:srgbClr val="0000FF"/>
                </a:solidFill>
                <a:latin typeface="Arial Unicode MS" pitchFamily="34" charset="-122"/>
                <a:ea typeface="Arial Unicode MS" pitchFamily="34" charset="-122"/>
                <a:cs typeface="Arial Unicode MS" pitchFamily="34" charset="-122"/>
              </a:rPr>
              <a:t> &lt; </a:t>
            </a:r>
          </a:p>
          <a:p>
            <a:pPr lvl="1"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10000</a:t>
            </a:r>
          </a:p>
        </p:txBody>
      </p:sp>
    </p:spTree>
    <p:extLst>
      <p:ext uri="{BB962C8B-B14F-4D97-AF65-F5344CB8AC3E}">
        <p14:creationId xmlns:p14="http://schemas.microsoft.com/office/powerpoint/2010/main" val="3989039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delete</a:t>
            </a:r>
            <a:r>
              <a:rPr lang="zh-CN" altLang="en-US" dirty="0" smtClean="0">
                <a:latin typeface="Arial Unicode MS" pitchFamily="34" charset="-122"/>
                <a:ea typeface="Arial Unicode MS" pitchFamily="34" charset="-122"/>
                <a:cs typeface="Arial Unicode MS" pitchFamily="34" charset="-122"/>
              </a:rPr>
              <a:t>语句</a:t>
            </a:r>
          </a:p>
        </p:txBody>
      </p:sp>
      <p:sp>
        <p:nvSpPr>
          <p:cNvPr id="746499" name="Rectangle 3"/>
          <p:cNvSpPr>
            <a:spLocks noGrp="1" noChangeArrowheads="1"/>
          </p:cNvSpPr>
          <p:nvPr>
            <p:ph type="body" idx="1"/>
          </p:nvPr>
        </p:nvSpPr>
        <p:spPr>
          <a:xfrm>
            <a:off x="457200" y="1600201"/>
            <a:ext cx="8229600" cy="2332856"/>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delete</a:t>
            </a:r>
            <a:r>
              <a:rPr lang="zh-CN" altLang="en-US" sz="2800" dirty="0" smtClean="0">
                <a:latin typeface="Arial Unicode MS" pitchFamily="34" charset="-122"/>
                <a:ea typeface="Arial Unicode MS" pitchFamily="34" charset="-122"/>
                <a:cs typeface="Arial Unicode MS" pitchFamily="34" charset="-122"/>
              </a:rPr>
              <a:t>语句用于执行数据更新操作。</a:t>
            </a:r>
            <a:endParaRPr lang="en-US" altLang="zh-CN" sz="28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dirty="0" smtClean="0">
                <a:latin typeface="Arial Unicode MS" pitchFamily="34" charset="-122"/>
                <a:ea typeface="Arial Unicode MS" pitchFamily="34" charset="-122"/>
                <a:cs typeface="Arial Unicode MS" pitchFamily="34" charset="-122"/>
              </a:rPr>
              <a:t>以下语句删除不活跃的、没有订单的客户：</a:t>
            </a: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400" dirty="0" smtClean="0">
                <a:solidFill>
                  <a:srgbClr val="0000FF"/>
                </a:solidFill>
                <a:latin typeface="Arial Unicode MS" pitchFamily="34" charset="-122"/>
                <a:ea typeface="Arial Unicode MS" pitchFamily="34" charset="-122"/>
                <a:cs typeface="Arial Unicode MS" pitchFamily="34" charset="-122"/>
              </a:rPr>
              <a:t> is empty</a:t>
            </a:r>
          </a:p>
        </p:txBody>
      </p:sp>
    </p:spTree>
    <p:extLst>
      <p:ext uri="{BB962C8B-B14F-4D97-AF65-F5344CB8AC3E}">
        <p14:creationId xmlns:p14="http://schemas.microsoft.com/office/powerpoint/2010/main" val="1639211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73440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三种整合方式：</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进</a:t>
            </a:r>
            <a:r>
              <a:rPr lang="zh-CN" altLang="en-US" sz="2000" dirty="0">
                <a:latin typeface="Arial Unicode MS" pitchFamily="34" charset="-122"/>
                <a:ea typeface="Arial Unicode MS" pitchFamily="34" charset="-122"/>
                <a:cs typeface="Arial Unicode MS" pitchFamily="34" charset="-122"/>
              </a:rPr>
              <a:t>行数据访问的项目，</a:t>
            </a:r>
            <a:r>
              <a:rPr lang="zh-CN" altLang="en-US" sz="2000" dirty="0" smtClean="0">
                <a:latin typeface="Arial Unicode MS" pitchFamily="34" charset="-122"/>
                <a:ea typeface="Arial Unicode MS" pitchFamily="34" charset="-122"/>
                <a:cs typeface="Arial Unicode MS" pitchFamily="34" charset="-122"/>
              </a:rPr>
              <a:t>该 </a:t>
            </a:r>
            <a:r>
              <a:rPr lang="en-US" altLang="zh-CN" sz="2000" dirty="0" err="1" smtClean="0">
                <a:latin typeface="Arial Unicode MS" pitchFamily="34" charset="-122"/>
                <a:ea typeface="Arial Unicode MS" pitchFamily="34" charset="-122"/>
                <a:cs typeface="Arial Unicode MS" pitchFamily="34" charset="-122"/>
              </a:rPr>
              <a:t>FactoryBean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a:t>
            </a:r>
            <a:r>
              <a:rPr lang="zh-CN" altLang="en-US" sz="2000" dirty="0">
                <a:latin typeface="Arial Unicode MS" pitchFamily="34" charset="-122"/>
                <a:ea typeface="Arial Unicode MS" pitchFamily="34" charset="-122"/>
                <a:cs typeface="Arial Unicode MS" pitchFamily="34" charset="-122"/>
              </a:rPr>
              <a:t>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smtClean="0">
                <a:latin typeface="Arial Unicode MS" pitchFamily="34" charset="-122"/>
                <a:ea typeface="Arial Unicode MS" pitchFamily="34" charset="-122"/>
                <a:cs typeface="Arial Unicode MS" pitchFamily="34" charset="-122"/>
              </a:rPr>
              <a:t>PersistenceProvider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a:t>
            </a:r>
            <a:r>
              <a:rPr lang="zh-CN" altLang="en-US" sz="2000" dirty="0">
                <a:latin typeface="Arial Unicode MS" pitchFamily="34" charset="-122"/>
                <a:ea typeface="Arial Unicode MS" pitchFamily="34" charset="-122"/>
                <a:cs typeface="Arial Unicode MS" pitchFamily="34" charset="-122"/>
              </a:rPr>
              <a:t>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a:t>
            </a:r>
            <a:r>
              <a:rPr lang="zh-CN" altLang="en-US" sz="2000" b="1" dirty="0" smtClean="0">
                <a:latin typeface="Arial Unicode MS" pitchFamily="34" charset="-122"/>
                <a:ea typeface="Arial Unicode MS" pitchFamily="34" charset="-122"/>
                <a:cs typeface="Arial Unicode MS" pitchFamily="34" charset="-122"/>
              </a:rPr>
              <a:t>置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中</a:t>
            </a:r>
            <a:r>
              <a:rPr lang="zh-CN" altLang="en-US" sz="2000" b="1" dirty="0">
                <a:latin typeface="Arial Unicode MS" pitchFamily="34" charset="-122"/>
                <a:ea typeface="Arial Unicode MS" pitchFamily="34" charset="-122"/>
                <a:cs typeface="Arial Unicode MS" pitchFamily="34" charset="-122"/>
              </a:rPr>
              <a:t>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a:t>
            </a:r>
            <a:r>
              <a:rPr lang="zh-CN" altLang="en-US" sz="2000" b="1" dirty="0" smtClean="0">
                <a:latin typeface="Arial Unicode MS" pitchFamily="34" charset="-122"/>
                <a:ea typeface="Arial Unicode MS" pitchFamily="34" charset="-122"/>
                <a:cs typeface="Arial Unicode MS" pitchFamily="34" charset="-122"/>
              </a:rPr>
              <a:t>持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管</a:t>
            </a:r>
            <a:r>
              <a:rPr lang="zh-CN" altLang="en-US" sz="2000" b="1" dirty="0">
                <a:latin typeface="Arial Unicode MS" pitchFamily="34" charset="-122"/>
                <a:ea typeface="Arial Unicode MS" pitchFamily="34" charset="-122"/>
                <a:cs typeface="Arial Unicode MS" pitchFamily="34" charset="-122"/>
              </a:rPr>
              <a:t>理的全局</a:t>
            </a:r>
            <a:r>
              <a:rPr lang="zh-CN" altLang="en-US" sz="2000" b="1" dirty="0" smtClean="0">
                <a:latin typeface="Arial Unicode MS" pitchFamily="34" charset="-122"/>
                <a:ea typeface="Arial Unicode MS" pitchFamily="34" charset="-122"/>
                <a:cs typeface="Arial Unicode MS" pitchFamily="34" charset="-122"/>
              </a:rPr>
              <a:t>事务</a:t>
            </a:r>
            <a:endParaRPr lang="en-US" altLang="zh-CN" sz="2000" b="1" dirty="0" smtClean="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从 </a:t>
            </a:r>
            <a:r>
              <a:rPr lang="en-US" altLang="zh-CN" sz="2000" b="1" dirty="0" smtClean="0">
                <a:latin typeface="Arial Unicode MS" pitchFamily="34" charset="-122"/>
                <a:ea typeface="Arial Unicode MS" pitchFamily="34" charset="-122"/>
                <a:cs typeface="Arial Unicode MS" pitchFamily="34" charset="-122"/>
              </a:rPr>
              <a:t>Java EE </a:t>
            </a:r>
            <a:r>
              <a:rPr lang="zh-CN" altLang="en-US" sz="2000" b="1" dirty="0" smtClean="0">
                <a:latin typeface="Arial Unicode MS" pitchFamily="34" charset="-122"/>
                <a:ea typeface="Arial Unicode MS" pitchFamily="34" charset="-122"/>
                <a:cs typeface="Arial Unicode MS" pitchFamily="34" charset="-122"/>
              </a:rPr>
              <a:t>服</a:t>
            </a:r>
            <a:r>
              <a:rPr lang="zh-CN" altLang="en-US" sz="2000" b="1" dirty="0">
                <a:latin typeface="Arial Unicode MS" pitchFamily="34" charset="-122"/>
                <a:ea typeface="Arial Unicode MS" pitchFamily="34" charset="-122"/>
                <a:cs typeface="Arial Unicode MS" pitchFamily="34" charset="-122"/>
              </a:rPr>
              <a:t>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a:t>
            </a:r>
            <a:r>
              <a:rPr lang="zh-CN" altLang="en-US" sz="2000" dirty="0" smtClean="0">
                <a:latin typeface="Arial Unicode MS" pitchFamily="34" charset="-122"/>
                <a:ea typeface="Arial Unicode MS" pitchFamily="34" charset="-122"/>
                <a:cs typeface="Arial Unicode MS" pitchFamily="34" charset="-122"/>
              </a:rPr>
              <a:t>行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务管理时一般要使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err="1" smtClean="0">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适用于</a:t>
            </a:r>
            <a:r>
              <a:rPr lang="zh-CN" altLang="en-US" sz="2000" dirty="0">
                <a:latin typeface="Arial Unicode MS" pitchFamily="34" charset="-122"/>
                <a:ea typeface="Arial Unicode MS" pitchFamily="34" charset="-122"/>
                <a:cs typeface="Arial Unicode MS" pitchFamily="34" charset="-122"/>
              </a:rPr>
              <a:t>所有环境</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a:t>
            </a:r>
            <a:r>
              <a:rPr lang="zh-CN" altLang="en-US" sz="2000" dirty="0" smtClean="0">
                <a:latin typeface="Arial Unicode MS" pitchFamily="34" charset="-122"/>
                <a:ea typeface="Arial Unicode MS" pitchFamily="34" charset="-122"/>
                <a:cs typeface="Arial Unicode MS" pitchFamily="34" charset="-122"/>
              </a:rPr>
              <a:t>控制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配</a:t>
            </a:r>
            <a:r>
              <a:rPr lang="zh-CN" altLang="en-US" sz="2000" dirty="0">
                <a:latin typeface="Arial Unicode MS" pitchFamily="34" charset="-122"/>
                <a:ea typeface="Arial Unicode MS" pitchFamily="34" charset="-122"/>
                <a:cs typeface="Arial Unicode MS" pitchFamily="34" charset="-122"/>
              </a:rPr>
              <a:t>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a:t>
            </a:r>
            <a:r>
              <a:rPr lang="zh-CN" altLang="en-US" sz="2000" dirty="0" smtClean="0">
                <a:latin typeface="Arial Unicode MS" pitchFamily="34" charset="-122"/>
                <a:ea typeface="Arial Unicode MS" pitchFamily="34" charset="-122"/>
                <a:cs typeface="Arial Unicode MS" pitchFamily="34" charset="-122"/>
              </a:rPr>
              <a:t>指定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定义的 </a:t>
            </a:r>
            <a:r>
              <a:rPr lang="en-US" altLang="zh-CN" sz="2000" dirty="0" err="1" smtClean="0">
                <a:latin typeface="Arial Unicode MS" pitchFamily="34" charset="-122"/>
                <a:ea typeface="Arial Unicode MS" pitchFamily="34" charset="-122"/>
                <a:cs typeface="Arial Unicode MS" pitchFamily="34" charset="-122"/>
              </a:rPr>
              <a:t>DataSource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等等</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4637576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p>
          <a:p>
            <a:r>
              <a:rPr lang="en-US" altLang="zh-CN" sz="1600" dirty="0" smtClean="0"/>
              <a:t>&lt;bean </a:t>
            </a:r>
            <a:r>
              <a:rPr lang="en-US" altLang="zh-CN" sz="1600" dirty="0"/>
              <a:t>id="</a:t>
            </a:r>
            <a:r>
              <a:rPr lang="en-US" altLang="zh-CN" sz="1600" dirty="0" err="1"/>
              <a:t>jpaVendorAdapter</a:t>
            </a:r>
            <a:r>
              <a:rPr lang="en-US" altLang="zh-CN" sz="1600" dirty="0"/>
              <a:t>" </a:t>
            </a:r>
            <a:r>
              <a:rPr lang="en-US" altLang="zh-CN" sz="1600" dirty="0" smtClean="0"/>
              <a:t> 	class</a:t>
            </a:r>
            <a:r>
              <a:rPr lang="en-US" altLang="zh-CN" sz="1600" dirty="0"/>
              <a:t>="</a:t>
            </a:r>
            <a:r>
              <a:rPr lang="en-US" altLang="zh-CN" sz="1600" dirty="0" err="1"/>
              <a:t>org.springframework.orm.jpa.vendor.HibernateJpaVendorAdapter</a:t>
            </a:r>
            <a:r>
              <a:rPr lang="en-US" altLang="zh-CN" sz="1600" dirty="0"/>
              <a:t>"&gt;</a:t>
            </a:r>
          </a:p>
          <a:p>
            <a:r>
              <a:rPr lang="en-US" altLang="zh-CN" sz="1600" dirty="0"/>
              <a:t>	</a:t>
            </a:r>
            <a:r>
              <a:rPr lang="en-US" altLang="zh-CN" sz="1600" dirty="0" smtClean="0"/>
              <a:t>&lt;</a:t>
            </a:r>
            <a:r>
              <a:rPr lang="en-US" altLang="zh-CN" sz="1600" dirty="0"/>
              <a:t>property name="</a:t>
            </a:r>
            <a:r>
              <a:rPr lang="en-US" altLang="zh-CN" sz="1600" dirty="0" err="1"/>
              <a:t>databasePlatform</a:t>
            </a:r>
            <a:r>
              <a:rPr lang="en-US" altLang="zh-CN" sz="1600" dirty="0"/>
              <a:t>"&gt;</a:t>
            </a:r>
          </a:p>
          <a:p>
            <a:r>
              <a:rPr lang="en-US" altLang="zh-CN" sz="1600" dirty="0"/>
              <a:t>	</a:t>
            </a:r>
            <a:r>
              <a:rPr lang="en-US" altLang="zh-CN" sz="1600" dirty="0" smtClean="0"/>
              <a:t>	&lt;</a:t>
            </a:r>
            <a:r>
              <a:rPr lang="en-US" altLang="zh-CN" sz="1600" dirty="0"/>
              <a:t>bean class="</a:t>
            </a:r>
            <a:r>
              <a:rPr lang="en-US" altLang="zh-CN" sz="1600" dirty="0" err="1"/>
              <a:t>com.atguigu.ssps.modules.persistence.Hibernates</a:t>
            </a:r>
            <a:r>
              <a:rPr lang="en-US" altLang="zh-CN" sz="1600" dirty="0"/>
              <a:t>" </a:t>
            </a:r>
            <a:endParaRPr lang="en-US" altLang="zh-CN" sz="1600" dirty="0" smtClean="0"/>
          </a:p>
          <a:p>
            <a:r>
              <a:rPr lang="en-US" altLang="zh-CN" sz="1600" dirty="0"/>
              <a:t>	</a:t>
            </a:r>
            <a:r>
              <a:rPr lang="en-US" altLang="zh-CN" sz="1600" dirty="0" smtClean="0"/>
              <a:t>		factory-method</a:t>
            </a:r>
            <a:r>
              <a:rPr lang="en-US" altLang="zh-CN" sz="1600" dirty="0"/>
              <a:t>="</a:t>
            </a:r>
            <a:r>
              <a:rPr lang="en-US" altLang="zh-CN" sz="1600" dirty="0" err="1"/>
              <a:t>getDialect</a:t>
            </a:r>
            <a:r>
              <a:rPr lang="en-US" altLang="zh-CN" sz="1600" dirty="0"/>
              <a:t>"&gt;</a:t>
            </a:r>
          </a:p>
          <a:p>
            <a:r>
              <a:rPr lang="en-US" altLang="zh-CN" sz="1600" dirty="0"/>
              <a:t>			</a:t>
            </a:r>
            <a:r>
              <a:rPr lang="en-US" altLang="zh-CN" sz="1600" dirty="0" smtClean="0"/>
              <a:t>	&lt;</a:t>
            </a:r>
            <a:r>
              <a:rPr lang="en-US" altLang="zh-CN" sz="1600" dirty="0"/>
              <a: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p>
          <a:p>
            <a:r>
              <a:rPr lang="en-US" altLang="zh-CN" sz="1600" dirty="0"/>
              <a:t>		</a:t>
            </a:r>
            <a:r>
              <a:rPr lang="en-US" altLang="zh-CN" sz="1600" dirty="0" smtClean="0"/>
              <a:t>&lt;/</a:t>
            </a:r>
            <a:r>
              <a:rPr lang="en-US" altLang="zh-CN" sz="1600" dirty="0"/>
              <a:t>bean&gt;</a:t>
            </a:r>
          </a:p>
          <a:p>
            <a:r>
              <a:rPr lang="en-US" altLang="zh-CN" sz="1600" dirty="0"/>
              <a:t>	</a:t>
            </a:r>
            <a:r>
              <a:rPr lang="en-US" altLang="zh-CN" sz="1600" dirty="0" smtClean="0"/>
              <a:t>&lt;/</a:t>
            </a:r>
            <a:r>
              <a:rPr lang="en-US" altLang="zh-CN" sz="1600" dirty="0"/>
              <a:t>property&gt;</a:t>
            </a:r>
          </a:p>
          <a:p>
            <a:r>
              <a:rPr lang="en-US" altLang="zh-CN" sz="1600" dirty="0" smtClean="0"/>
              <a:t>&lt;/</a:t>
            </a:r>
            <a:r>
              <a:rPr lang="en-US" altLang="zh-CN" sz="1600" dirty="0"/>
              <a: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smtClean="0"/>
              <a:t>Spring </a:t>
            </a:r>
            <a:r>
              <a:rPr lang="en-US" altLang="zh-CN" dirty="0" err="1" smtClean="0"/>
              <a:t>SpringMVC</a:t>
            </a:r>
            <a:r>
              <a:rPr lang="en-US" altLang="zh-CN" dirty="0" smtClean="0"/>
              <a:t> </a:t>
            </a:r>
            <a:r>
              <a:rPr lang="en-US" altLang="zh-CN" dirty="0" err="1" smtClean="0"/>
              <a:t>SpringData</a:t>
            </a:r>
            <a:r>
              <a:rPr lang="en-US" altLang="zh-CN" dirty="0" smtClean="0"/>
              <a:t> JPA SSSP</a:t>
            </a:r>
            <a:endParaRPr lang="zh-CN" altLang="en-US" dirty="0"/>
          </a:p>
        </p:txBody>
      </p:sp>
    </p:spTree>
    <p:extLst>
      <p:ext uri="{BB962C8B-B14F-4D97-AF65-F5344CB8AC3E}">
        <p14:creationId xmlns:p14="http://schemas.microsoft.com/office/powerpoint/2010/main" val="33988912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p>
          <a:p>
            <a:r>
              <a:rPr lang="en-US" altLang="zh-CN" sz="1400" dirty="0" smtClean="0"/>
              <a:t>&lt;</a:t>
            </a:r>
            <a:r>
              <a:rPr lang="en-US" altLang="zh-CN" sz="1400" dirty="0"/>
              <a:t>bean id="</a:t>
            </a:r>
            <a:r>
              <a:rPr lang="en-US" altLang="zh-CN" sz="1400" dirty="0" err="1"/>
              <a:t>entityManagerFactory</a:t>
            </a:r>
            <a:r>
              <a:rPr lang="en-US" altLang="zh-CN" sz="1400" dirty="0"/>
              <a:t>" class="org.springframework.orm.jpa.LocalContainerEntityManagerFactoryBean"&gt;</a:t>
            </a:r>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jpaProperties</a:t>
            </a:r>
            <a:r>
              <a:rPr lang="en-US" altLang="zh-CN" sz="1400" dirty="0"/>
              <a:t>"&gt;</a:t>
            </a:r>
          </a:p>
          <a:p>
            <a:r>
              <a:rPr lang="en-US" altLang="zh-CN" sz="1400" dirty="0"/>
              <a:t>		</a:t>
            </a:r>
            <a:r>
              <a:rPr lang="en-US" altLang="zh-CN" sz="1400" dirty="0" smtClean="0"/>
              <a:t>&lt;</a:t>
            </a:r>
            <a:r>
              <a:rPr lang="en-US" altLang="zh-CN" sz="1400" dirty="0"/>
              <a:t>props&gt;</a:t>
            </a:r>
          </a:p>
          <a:p>
            <a:r>
              <a:rPr lang="en-US" altLang="zh-CN" sz="1400" dirty="0"/>
              <a:t>			</a:t>
            </a:r>
            <a:r>
              <a:rPr lang="en-US" altLang="zh-CN" sz="1400" dirty="0" smtClean="0"/>
              <a:t>&lt;!-- </a:t>
            </a:r>
            <a:r>
              <a:rPr lang="zh-CN" altLang="en-US" sz="1400" dirty="0"/>
              <a:t>二级缓存相关 </a:t>
            </a:r>
            <a:r>
              <a:rPr lang="en-US" altLang="zh-CN" sz="1400" dirty="0"/>
              <a:t>--&gt;</a:t>
            </a:r>
          </a:p>
          <a:p>
            <a:r>
              <a:rPr lang="en-US" altLang="zh-CN" sz="1400" dirty="0"/>
              <a:t>			</a:t>
            </a:r>
            <a:r>
              <a:rPr lang="en-US" altLang="zh-CN" sz="1400" dirty="0" smtClean="0"/>
              <a:t>&lt;prop key</a:t>
            </a:r>
            <a:r>
              <a:rPr lang="en-US" altLang="zh-CN" sz="1400" dirty="0"/>
              <a:t>="</a:t>
            </a:r>
            <a:r>
              <a:rPr lang="en-US" altLang="zh-CN" sz="1400" dirty="0" err="1"/>
              <a:t>hibernate.cache.region.factory_class</a:t>
            </a:r>
            <a:r>
              <a:rPr lang="en-US" altLang="zh-CN" sz="1400" dirty="0" smtClean="0"/>
              <a:t>"&gt;</a:t>
            </a:r>
          </a:p>
          <a:p>
            <a:r>
              <a:rPr lang="en-US" altLang="zh-CN" sz="1400" dirty="0"/>
              <a:t>	</a:t>
            </a:r>
            <a:r>
              <a:rPr lang="en-US" altLang="zh-CN" sz="1400" dirty="0" smtClean="0"/>
              <a:t>			</a:t>
            </a:r>
            <a:r>
              <a:rPr lang="en-US" altLang="zh-CN" sz="1400" dirty="0" err="1" smtClean="0"/>
              <a:t>org.hibernate.cache.ehcache.EhCacheRegionFactory</a:t>
            </a:r>
            <a:r>
              <a:rPr lang="en-US" altLang="zh-CN" sz="1400" dirty="0"/>
              <a:t>&lt;/prop&gt;</a:t>
            </a:r>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net.sf.ehcache.configurationResourceName</a:t>
            </a:r>
            <a:r>
              <a:rPr lang="en-US" altLang="zh-CN" sz="1400" dirty="0" smtClean="0"/>
              <a:t>"&gt;</a:t>
            </a:r>
          </a:p>
          <a:p>
            <a:r>
              <a:rPr lang="en-US" altLang="zh-CN" sz="1400" dirty="0"/>
              <a:t>	</a:t>
            </a:r>
            <a:r>
              <a:rPr lang="en-US" altLang="zh-CN" sz="1400" dirty="0" smtClean="0"/>
              <a:t>			ehcache-hibernate.xml</a:t>
            </a:r>
            <a:r>
              <a:rPr lang="en-US" altLang="zh-CN" sz="1400" dirty="0"/>
              <a:t>&lt;/prop&gt;</a:t>
            </a:r>
          </a:p>
          <a:p>
            <a:r>
              <a:rPr lang="en-US" altLang="zh-CN" sz="1400" dirty="0"/>
              <a:t>			</a:t>
            </a:r>
            <a:r>
              <a:rPr lang="en-US" altLang="zh-CN" sz="1400" dirty="0" smtClean="0"/>
              <a:t>&lt;!-- </a:t>
            </a:r>
            <a:r>
              <a:rPr lang="zh-CN" altLang="en-US" sz="1400" dirty="0"/>
              <a:t>生成的数据表的列的映射策略 </a:t>
            </a:r>
            <a:r>
              <a:rPr lang="en-US" altLang="zh-CN" sz="1400" dirty="0"/>
              <a:t>--&gt;</a:t>
            </a:r>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hibernate.ejb.naming_strategy</a:t>
            </a:r>
            <a:r>
              <a:rPr lang="en-US" altLang="zh-CN" sz="1400" dirty="0" smtClean="0"/>
              <a:t>"&gt;</a:t>
            </a:r>
          </a:p>
          <a:p>
            <a:r>
              <a:rPr lang="en-US" altLang="zh-CN" sz="1400" dirty="0"/>
              <a:t>	</a:t>
            </a:r>
            <a:r>
              <a:rPr lang="en-US" altLang="zh-CN" sz="1400" dirty="0" smtClean="0"/>
              <a:t>			</a:t>
            </a:r>
            <a:r>
              <a:rPr lang="en-US" altLang="zh-CN" sz="1400" dirty="0" err="1" smtClean="0"/>
              <a:t>org.hibernate.cfg.ImprovedNamingStrategy</a:t>
            </a:r>
            <a:r>
              <a:rPr lang="en-US" altLang="zh-CN" sz="1400" dirty="0"/>
              <a:t>&lt;/prop&gt;</a:t>
            </a:r>
          </a:p>
          <a:p>
            <a:r>
              <a:rPr lang="en-US" altLang="zh-CN" sz="1400" dirty="0"/>
              <a:t>			</a:t>
            </a:r>
            <a:r>
              <a:rPr lang="en-US" altLang="zh-CN" sz="1400" dirty="0" smtClean="0"/>
              <a:t>&lt;!-- </a:t>
            </a:r>
            <a:r>
              <a:rPr lang="en-US" altLang="zh-CN" sz="1400" dirty="0"/>
              <a:t>hibernate </a:t>
            </a:r>
            <a:r>
              <a:rPr lang="zh-CN" altLang="en-US" sz="1400" dirty="0"/>
              <a:t>基本属性 </a:t>
            </a:r>
            <a:r>
              <a:rPr lang="en-US" altLang="zh-CN" sz="1400" dirty="0"/>
              <a:t>--&gt;</a:t>
            </a:r>
          </a:p>
          <a:p>
            <a:r>
              <a:rPr lang="en-US" altLang="zh-CN" sz="1400" dirty="0"/>
              <a:t>			</a:t>
            </a:r>
            <a:r>
              <a:rPr lang="en-US" altLang="zh-CN" sz="1400" dirty="0" smtClean="0"/>
              <a:t>&lt;</a:t>
            </a:r>
            <a:r>
              <a:rPr lang="en-US" altLang="zh-CN" sz="1400" dirty="0"/>
              <a:t>prop key="</a:t>
            </a:r>
            <a:r>
              <a:rPr lang="en-US" altLang="zh-CN" sz="1400" dirty="0" err="1"/>
              <a:t>hibernate.show_sql</a:t>
            </a:r>
            <a:r>
              <a:rPr lang="en-US" altLang="zh-CN" sz="1400" dirty="0"/>
              <a:t>"&gt;true&lt;/prop&gt;</a:t>
            </a:r>
          </a:p>
          <a:p>
            <a:r>
              <a:rPr lang="en-US" altLang="zh-CN" sz="1400" dirty="0"/>
              <a:t>			</a:t>
            </a:r>
            <a:r>
              <a:rPr lang="en-US" altLang="zh-CN" sz="1400" dirty="0" smtClean="0"/>
              <a:t>&lt;</a:t>
            </a:r>
            <a:r>
              <a:rPr lang="en-US" altLang="zh-CN" sz="1400" dirty="0"/>
              <a:t>prop key="</a:t>
            </a:r>
            <a:r>
              <a:rPr lang="en-US" altLang="zh-CN" sz="1400" dirty="0" err="1"/>
              <a:t>hibernate.format_sql</a:t>
            </a:r>
            <a:r>
              <a:rPr lang="en-US" altLang="zh-CN" sz="1400" dirty="0"/>
              <a:t>"&gt;true&lt;/prop&gt;</a:t>
            </a:r>
          </a:p>
          <a:p>
            <a:r>
              <a:rPr lang="en-US" altLang="zh-CN" sz="1400" dirty="0"/>
              <a:t>			</a:t>
            </a:r>
            <a:r>
              <a:rPr lang="en-US" altLang="zh-CN" sz="1400" dirty="0" smtClean="0"/>
              <a:t>&lt;</a:t>
            </a:r>
            <a:r>
              <a:rPr lang="en-US" altLang="zh-CN" sz="1400" dirty="0"/>
              <a:t>prop key="hibernate.hbm2ddl.auto"&gt;update&lt;/prop&gt;</a:t>
            </a:r>
          </a:p>
          <a:p>
            <a:r>
              <a:rPr lang="en-US" altLang="zh-CN" sz="1400" dirty="0"/>
              <a:t>		</a:t>
            </a:r>
            <a:r>
              <a:rPr lang="en-US" altLang="zh-CN" sz="1400" dirty="0" smtClean="0"/>
              <a:t>&lt;/</a:t>
            </a:r>
            <a:r>
              <a:rPr lang="en-US" altLang="zh-CN" sz="1400" dirty="0"/>
              <a:t>props&gt;</a:t>
            </a:r>
          </a:p>
          <a:p>
            <a:r>
              <a:rPr lang="en-US" altLang="zh-CN" sz="1400" dirty="0"/>
              <a:t>	</a:t>
            </a:r>
            <a:r>
              <a:rPr lang="en-US" altLang="zh-CN" sz="1400" dirty="0" smtClean="0"/>
              <a:t>&lt;/</a:t>
            </a:r>
            <a:r>
              <a:rPr lang="en-US" altLang="zh-CN" sz="1400" dirty="0"/>
              <a:t>property&gt;</a:t>
            </a:r>
          </a:p>
          <a:p>
            <a:r>
              <a:rPr lang="en-US" altLang="zh-CN" sz="1400" dirty="0" smtClean="0"/>
              <a:t>&lt;/</a:t>
            </a:r>
            <a:r>
              <a:rPr lang="en-US" altLang="zh-CN" sz="1400" dirty="0"/>
              <a:t>bean&gt;</a:t>
            </a:r>
            <a:endParaRPr lang="zh-CN" altLang="en-US" sz="1400" dirty="0"/>
          </a:p>
        </p:txBody>
      </p:sp>
    </p:spTree>
    <p:extLst>
      <p:ext uri="{BB962C8B-B14F-4D97-AF65-F5344CB8AC3E}">
        <p14:creationId xmlns:p14="http://schemas.microsoft.com/office/powerpoint/2010/main" val="34070256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包</a:t>
            </a:r>
            <a:r>
              <a:rPr lang="zh-CN" altLang="zh-CN" dirty="0">
                <a:latin typeface="Arial Unicode MS" pitchFamily="34" charset="-122"/>
                <a:ea typeface="Arial Unicode MS" pitchFamily="34" charset="-122"/>
                <a:cs typeface="Arial Unicode MS" pitchFamily="34" charset="-122"/>
              </a:rPr>
              <a:t>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smtClean="0">
                <a:solidFill>
                  <a:srgbClr val="FF0000"/>
                </a:solidFill>
                <a:latin typeface="Arial Unicode MS" pitchFamily="34" charset="-122"/>
                <a:ea typeface="Arial Unicode MS" pitchFamily="34" charset="-122"/>
                <a:cs typeface="Arial Unicode MS" pitchFamily="34" charset="-122"/>
              </a:rPr>
              <a:t>ORM  </a:t>
            </a:r>
            <a:r>
              <a:rPr lang="zh-CN" altLang="en-US" sz="2400" b="1" dirty="0" smtClean="0">
                <a:solidFill>
                  <a:srgbClr val="FF0000"/>
                </a:solidFill>
                <a:latin typeface="Arial Unicode MS" pitchFamily="34" charset="-122"/>
                <a:ea typeface="Arial Unicode MS" pitchFamily="34" charset="-122"/>
                <a:cs typeface="Arial Unicode MS" pitchFamily="34" charset="-122"/>
              </a:rPr>
              <a:t>映射</a:t>
            </a:r>
            <a:r>
              <a:rPr lang="zh-CN" altLang="en-US" sz="2400" b="1" dirty="0">
                <a:solidFill>
                  <a:srgbClr val="FF0000"/>
                </a:solidFill>
                <a:latin typeface="Arial Unicode MS" pitchFamily="34" charset="-122"/>
                <a:ea typeface="Arial Unicode MS" pitchFamily="34" charset="-122"/>
                <a:cs typeface="Arial Unicode MS" pitchFamily="34" charset="-122"/>
              </a:rPr>
              <a:t>元数据</a:t>
            </a:r>
            <a:r>
              <a:rPr lang="zh-CN" altLang="en-US"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b="1" dirty="0" smtClean="0">
                <a:solidFill>
                  <a:srgbClr val="0000FF"/>
                </a:solidFill>
                <a:latin typeface="Arial Unicode MS" pitchFamily="34" charset="-122"/>
                <a:ea typeface="Arial Unicode MS" pitchFamily="34" charset="-122"/>
                <a:cs typeface="Arial Unicode MS" pitchFamily="34" charset="-122"/>
              </a:rPr>
              <a:t>XML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JDK 5.0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p>
          <a:p>
            <a:r>
              <a:rPr lang="en-US" altLang="zh-CN" sz="2400" b="1" dirty="0" smtClean="0">
                <a:solidFill>
                  <a:srgbClr val="FF0000"/>
                </a:solidFill>
                <a:latin typeface="Arial Unicode MS" pitchFamily="34" charset="-122"/>
                <a:ea typeface="Arial Unicode MS" pitchFamily="34" charset="-122"/>
                <a:cs typeface="Arial Unicode MS" pitchFamily="34" charset="-122"/>
              </a:rPr>
              <a:t>JPA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a:t>
            </a:r>
            <a:r>
              <a:rPr lang="zh-CN" altLang="en-US" sz="2400" dirty="0" smtClean="0">
                <a:latin typeface="Arial Unicode MS" pitchFamily="34" charset="-122"/>
                <a:ea typeface="Arial Unicode MS" pitchFamily="34" charset="-122"/>
                <a:cs typeface="Arial Unicode MS" pitchFamily="34" charset="-122"/>
              </a:rPr>
              <a:t>后台完成</a:t>
            </a:r>
            <a:r>
              <a:rPr lang="zh-CN" altLang="en-US" sz="2400" dirty="0">
                <a:latin typeface="Arial Unicode MS" pitchFamily="34" charset="-122"/>
                <a:ea typeface="Arial Unicode MS" pitchFamily="34" charset="-122"/>
                <a:cs typeface="Arial Unicode MS" pitchFamily="34" charset="-122"/>
              </a:rPr>
              <a:t>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p>
          <a:p>
            <a:r>
              <a:rPr lang="zh-CN" altLang="en-US" sz="2400" b="1" dirty="0">
                <a:solidFill>
                  <a:srgbClr val="FF0000"/>
                </a:solidFill>
                <a:latin typeface="Arial Unicode MS" pitchFamily="34" charset="-122"/>
                <a:ea typeface="Arial Unicode MS" pitchFamily="34" charset="-122"/>
                <a:cs typeface="Arial Unicode MS" pitchFamily="34" charset="-122"/>
              </a:rPr>
              <a:t>查询语</a:t>
            </a:r>
            <a:r>
              <a:rPr lang="zh-CN" altLang="en-US" sz="2400" b="1" dirty="0" smtClean="0">
                <a:solidFill>
                  <a:srgbClr val="FF0000"/>
                </a:solidFill>
                <a:latin typeface="Arial Unicode MS" pitchFamily="34" charset="-122"/>
                <a:ea typeface="Arial Unicode MS" pitchFamily="34" charset="-122"/>
                <a:cs typeface="Arial Unicode MS" pitchFamily="34" charset="-122"/>
              </a:rPr>
              <a:t>言（</a:t>
            </a:r>
            <a:r>
              <a:rPr lang="en-US" altLang="zh-CN" sz="2400" b="1" dirty="0" smtClean="0">
                <a:solidFill>
                  <a:srgbClr val="FF0000"/>
                </a:solidFill>
                <a:latin typeface="Arial Unicode MS" pitchFamily="34" charset="-122"/>
                <a:ea typeface="Arial Unicode MS" pitchFamily="34" charset="-122"/>
                <a:cs typeface="Arial Unicode MS" pitchFamily="34" charset="-122"/>
              </a:rPr>
              <a:t>JPQL</a:t>
            </a:r>
            <a:r>
              <a:rPr lang="zh-CN" altLang="en-US" sz="2400" b="1" dirty="0" smtClean="0">
                <a:solidFill>
                  <a:srgbClr val="FF0000"/>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a:t>
            </a:r>
            <a:r>
              <a:rPr lang="zh-CN" altLang="en-US" sz="2400" dirty="0" smtClean="0">
                <a:latin typeface="Arial Unicode MS" pitchFamily="34" charset="-122"/>
                <a:ea typeface="Arial Unicode MS" pitchFamily="34" charset="-122"/>
                <a:cs typeface="Arial Unicode MS" pitchFamily="34" charset="-122"/>
              </a:rPr>
              <a:t>程序和具体的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紧密</a:t>
            </a:r>
            <a:r>
              <a:rPr lang="zh-CN" altLang="en-US" sz="2400" dirty="0">
                <a:latin typeface="Arial Unicode MS" pitchFamily="34" charset="-122"/>
                <a:ea typeface="Arial Unicode MS" pitchFamily="34" charset="-122"/>
                <a:cs typeface="Arial Unicode MS" pitchFamily="34" charset="-122"/>
              </a:rPr>
              <a:t>耦合。</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3683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86789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11491</TotalTime>
  <Words>8447</Words>
  <Application>Microsoft Office PowerPoint</Application>
  <PresentationFormat>全屏显示(4:3)</PresentationFormat>
  <Paragraphs>479</Paragraphs>
  <Slides>78</Slides>
  <Notes>1</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JPA &amp; Spring Data</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佟刚</cp:lastModifiedBy>
  <cp:revision>406</cp:revision>
  <dcterms:created xsi:type="dcterms:W3CDTF">2013-03-04T07:19:04Z</dcterms:created>
  <dcterms:modified xsi:type="dcterms:W3CDTF">2015-05-14T16:39:26Z</dcterms:modified>
</cp:coreProperties>
</file>