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265" r:id="rId3"/>
    <p:sldId id="268" r:id="rId4"/>
    <p:sldId id="267" r:id="rId5"/>
    <p:sldId id="258" r:id="rId6"/>
    <p:sldId id="257" r:id="rId7"/>
    <p:sldId id="273" r:id="rId8"/>
    <p:sldId id="260" r:id="rId9"/>
    <p:sldId id="261" r:id="rId10"/>
    <p:sldId id="262" r:id="rId11"/>
    <p:sldId id="270" r:id="rId12"/>
    <p:sldId id="271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5"/>
  </p:normalViewPr>
  <p:slideViewPr>
    <p:cSldViewPr snapToGrid="0">
      <p:cViewPr>
        <p:scale>
          <a:sx n="100" d="100"/>
          <a:sy n="100" d="100"/>
        </p:scale>
        <p:origin x="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D7EB1-326E-4433-A14D-959DD03536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2AE6B50C-F634-4386-9A5B-303986D672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Objective </a:t>
          </a:r>
        </a:p>
      </dgm:t>
    </dgm:pt>
    <dgm:pt modelId="{810604B7-E86C-49EB-A7B4-88531A247B05}" type="parTrans" cxnId="{4D42EBA9-9AF1-45FC-A9FA-0FD04014FFDE}">
      <dgm:prSet/>
      <dgm:spPr/>
      <dgm:t>
        <a:bodyPr/>
        <a:lstStyle/>
        <a:p>
          <a:endParaRPr lang="en-US"/>
        </a:p>
      </dgm:t>
    </dgm:pt>
    <dgm:pt modelId="{220B0B73-F0E3-4EA7-BC4A-DD29F5D3E772}" type="sibTrans" cxnId="{4D42EBA9-9AF1-45FC-A9FA-0FD04014FFDE}">
      <dgm:prSet/>
      <dgm:spPr/>
      <dgm:t>
        <a:bodyPr/>
        <a:lstStyle/>
        <a:p>
          <a:endParaRPr lang="en-US"/>
        </a:p>
      </dgm:t>
    </dgm:pt>
    <dgm:pt modelId="{61AC821D-D6CF-4443-A011-0B049FCA8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Analysis </a:t>
          </a:r>
        </a:p>
      </dgm:t>
    </dgm:pt>
    <dgm:pt modelId="{67C825B8-EAD4-4678-9DA6-A504964AC369}" type="parTrans" cxnId="{28D6642C-C2DE-441D-B7B0-2DF5530FB321}">
      <dgm:prSet/>
      <dgm:spPr/>
      <dgm:t>
        <a:bodyPr/>
        <a:lstStyle/>
        <a:p>
          <a:endParaRPr lang="en-US"/>
        </a:p>
      </dgm:t>
    </dgm:pt>
    <dgm:pt modelId="{E9033D96-5A33-4C24-AB48-936B6F6A66C8}" type="sibTrans" cxnId="{28D6642C-C2DE-441D-B7B0-2DF5530FB321}">
      <dgm:prSet/>
      <dgm:spPr/>
      <dgm:t>
        <a:bodyPr/>
        <a:lstStyle/>
        <a:p>
          <a:endParaRPr lang="en-US"/>
        </a:p>
      </dgm:t>
    </dgm:pt>
    <dgm:pt modelId="{AE98F564-9D74-44C1-96A1-19D1431DE5DD}">
      <dgm:prSet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dirty="0"/>
            <a:t>Conclusion and Moving Forward</a:t>
          </a:r>
        </a:p>
      </dgm:t>
    </dgm:pt>
    <dgm:pt modelId="{9E5441E3-0E9D-47C5-96C6-5FFB15813C99}" type="parTrans" cxnId="{AF919850-208F-4ABD-827B-64ACB0440259}">
      <dgm:prSet/>
      <dgm:spPr/>
      <dgm:t>
        <a:bodyPr/>
        <a:lstStyle/>
        <a:p>
          <a:endParaRPr lang="en-US"/>
        </a:p>
      </dgm:t>
    </dgm:pt>
    <dgm:pt modelId="{C3F16BEA-EB6B-440C-A151-FB2927330F7F}" type="sibTrans" cxnId="{AF919850-208F-4ABD-827B-64ACB0440259}">
      <dgm:prSet/>
      <dgm:spPr/>
      <dgm:t>
        <a:bodyPr/>
        <a:lstStyle/>
        <a:p>
          <a:endParaRPr lang="en-US"/>
        </a:p>
      </dgm:t>
    </dgm:pt>
    <dgm:pt modelId="{1A1F365F-FED9-48B8-9AA7-4F95141C6A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Appendix</a:t>
          </a:r>
        </a:p>
      </dgm:t>
    </dgm:pt>
    <dgm:pt modelId="{43870DCB-294C-400D-9714-C8151247A6F0}" type="parTrans" cxnId="{E5D041F7-EF0A-4C89-9FCC-677496935117}">
      <dgm:prSet/>
      <dgm:spPr/>
      <dgm:t>
        <a:bodyPr/>
        <a:lstStyle/>
        <a:p>
          <a:endParaRPr lang="en-US"/>
        </a:p>
      </dgm:t>
    </dgm:pt>
    <dgm:pt modelId="{9BD70FBD-1409-4CB1-8962-B264B908F233}" type="sibTrans" cxnId="{E5D041F7-EF0A-4C89-9FCC-677496935117}">
      <dgm:prSet/>
      <dgm:spPr/>
      <dgm:t>
        <a:bodyPr/>
        <a:lstStyle/>
        <a:p>
          <a:endParaRPr lang="en-US"/>
        </a:p>
      </dgm:t>
    </dgm:pt>
    <dgm:pt modelId="{52DE9D46-4E24-4CB8-AFEA-B059D0BE352A}" type="pres">
      <dgm:prSet presAssocID="{6BED7EB1-326E-4433-A14D-959DD0353623}" presName="root" presStyleCnt="0">
        <dgm:presLayoutVars>
          <dgm:dir/>
          <dgm:resizeHandles val="exact"/>
        </dgm:presLayoutVars>
      </dgm:prSet>
      <dgm:spPr/>
    </dgm:pt>
    <dgm:pt modelId="{3C902C23-A470-48C1-B63A-7CB92D91E06C}" type="pres">
      <dgm:prSet presAssocID="{2AE6B50C-F634-4386-9A5B-303986D6723D}" presName="compNode" presStyleCnt="0"/>
      <dgm:spPr/>
    </dgm:pt>
    <dgm:pt modelId="{3C8C8900-3123-4823-AFEC-56B2290DE1B2}" type="pres">
      <dgm:prSet presAssocID="{2AE6B50C-F634-4386-9A5B-303986D6723D}" presName="iconBgRect" presStyleLbl="bgShp" presStyleIdx="0" presStyleCnt="4"/>
      <dgm:spPr/>
    </dgm:pt>
    <dgm:pt modelId="{EB1E9E36-CCD3-4FE4-B14E-BC8755F97AC8}" type="pres">
      <dgm:prSet presAssocID="{2AE6B50C-F634-4386-9A5B-303986D672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AA0F172-9745-4FB7-B368-350D33B339F3}" type="pres">
      <dgm:prSet presAssocID="{2AE6B50C-F634-4386-9A5B-303986D6723D}" presName="spaceRect" presStyleCnt="0"/>
      <dgm:spPr/>
    </dgm:pt>
    <dgm:pt modelId="{11BD4A41-ABD4-4B74-8C33-B4CA13D3BB49}" type="pres">
      <dgm:prSet presAssocID="{2AE6B50C-F634-4386-9A5B-303986D6723D}" presName="textRect" presStyleLbl="revTx" presStyleIdx="0" presStyleCnt="4">
        <dgm:presLayoutVars>
          <dgm:chMax val="1"/>
          <dgm:chPref val="1"/>
        </dgm:presLayoutVars>
      </dgm:prSet>
      <dgm:spPr/>
    </dgm:pt>
    <dgm:pt modelId="{A65A05CC-2FCB-4464-B2F2-7387972CF698}" type="pres">
      <dgm:prSet presAssocID="{220B0B73-F0E3-4EA7-BC4A-DD29F5D3E772}" presName="sibTrans" presStyleCnt="0"/>
      <dgm:spPr/>
    </dgm:pt>
    <dgm:pt modelId="{E1FBC8AB-B0FC-4DCE-B2F4-BD9EA2BDCDD4}" type="pres">
      <dgm:prSet presAssocID="{61AC821D-D6CF-4443-A011-0B049FCA8C77}" presName="compNode" presStyleCnt="0"/>
      <dgm:spPr/>
    </dgm:pt>
    <dgm:pt modelId="{18643EA8-B3A0-469D-A750-20BC7E10BFCF}" type="pres">
      <dgm:prSet presAssocID="{61AC821D-D6CF-4443-A011-0B049FCA8C77}" presName="iconBgRect" presStyleLbl="bgShp" presStyleIdx="1" presStyleCnt="4"/>
      <dgm:spPr/>
    </dgm:pt>
    <dgm:pt modelId="{BCD9CE73-AD29-4FC6-A101-B88431E4015A}" type="pres">
      <dgm:prSet presAssocID="{61AC821D-D6CF-4443-A011-0B049FCA8C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7D8167-2DC6-40D6-A091-A46981BC3D63}" type="pres">
      <dgm:prSet presAssocID="{61AC821D-D6CF-4443-A011-0B049FCA8C77}" presName="spaceRect" presStyleCnt="0"/>
      <dgm:spPr/>
    </dgm:pt>
    <dgm:pt modelId="{6F13ABCE-2595-407E-9522-C456C5DD0F85}" type="pres">
      <dgm:prSet presAssocID="{61AC821D-D6CF-4443-A011-0B049FCA8C77}" presName="textRect" presStyleLbl="revTx" presStyleIdx="1" presStyleCnt="4">
        <dgm:presLayoutVars>
          <dgm:chMax val="1"/>
          <dgm:chPref val="1"/>
        </dgm:presLayoutVars>
      </dgm:prSet>
      <dgm:spPr/>
    </dgm:pt>
    <dgm:pt modelId="{E41119E0-626D-4340-9CB6-488B439CA679}" type="pres">
      <dgm:prSet presAssocID="{E9033D96-5A33-4C24-AB48-936B6F6A66C8}" presName="sibTrans" presStyleCnt="0"/>
      <dgm:spPr/>
    </dgm:pt>
    <dgm:pt modelId="{168F3B33-3AC8-48CB-A392-33EDE2942F7B}" type="pres">
      <dgm:prSet presAssocID="{AE98F564-9D74-44C1-96A1-19D1431DE5DD}" presName="compNode" presStyleCnt="0"/>
      <dgm:spPr/>
    </dgm:pt>
    <dgm:pt modelId="{2D2A709B-7DBE-4AA3-BFB3-E68E49446BEF}" type="pres">
      <dgm:prSet presAssocID="{AE98F564-9D74-44C1-96A1-19D1431DE5DD}" presName="iconBgRect" presStyleLbl="bgShp" presStyleIdx="2" presStyleCnt="4"/>
      <dgm:spPr/>
    </dgm:pt>
    <dgm:pt modelId="{2F6A63D1-872E-4A3C-B26A-B5EBE2F47854}" type="pres">
      <dgm:prSet presAssocID="{AE98F564-9D74-44C1-96A1-19D1431DE5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493F92A-5C7C-4EE0-80C6-B0B0982F6C35}" type="pres">
      <dgm:prSet presAssocID="{AE98F564-9D74-44C1-96A1-19D1431DE5DD}" presName="spaceRect" presStyleCnt="0"/>
      <dgm:spPr/>
    </dgm:pt>
    <dgm:pt modelId="{59D219F1-F326-48AE-88ED-3292915D42BE}" type="pres">
      <dgm:prSet presAssocID="{AE98F564-9D74-44C1-96A1-19D1431DE5DD}" presName="textRect" presStyleLbl="revTx" presStyleIdx="2" presStyleCnt="4">
        <dgm:presLayoutVars>
          <dgm:chMax val="1"/>
          <dgm:chPref val="1"/>
        </dgm:presLayoutVars>
      </dgm:prSet>
      <dgm:spPr/>
    </dgm:pt>
    <dgm:pt modelId="{804D6851-A170-4518-B7C6-48D8F647F4F8}" type="pres">
      <dgm:prSet presAssocID="{C3F16BEA-EB6B-440C-A151-FB2927330F7F}" presName="sibTrans" presStyleCnt="0"/>
      <dgm:spPr/>
    </dgm:pt>
    <dgm:pt modelId="{5F203E07-8567-45B4-9256-C8289FD90C25}" type="pres">
      <dgm:prSet presAssocID="{1A1F365F-FED9-48B8-9AA7-4F95141C6A9E}" presName="compNode" presStyleCnt="0"/>
      <dgm:spPr/>
    </dgm:pt>
    <dgm:pt modelId="{725D9838-0064-4B12-A024-183C2EE9102D}" type="pres">
      <dgm:prSet presAssocID="{1A1F365F-FED9-48B8-9AA7-4F95141C6A9E}" presName="iconBgRect" presStyleLbl="bgShp" presStyleIdx="3" presStyleCnt="4"/>
      <dgm:spPr/>
    </dgm:pt>
    <dgm:pt modelId="{DEE6C914-5516-48F3-8095-F752182F14FD}" type="pres">
      <dgm:prSet presAssocID="{1A1F365F-FED9-48B8-9AA7-4F95141C6A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33503CBD-06BF-4A27-91B9-EE007CC40CC4}" type="pres">
      <dgm:prSet presAssocID="{1A1F365F-FED9-48B8-9AA7-4F95141C6A9E}" presName="spaceRect" presStyleCnt="0"/>
      <dgm:spPr/>
    </dgm:pt>
    <dgm:pt modelId="{1CF0D39C-D80E-4561-A1C1-37A782C366BF}" type="pres">
      <dgm:prSet presAssocID="{1A1F365F-FED9-48B8-9AA7-4F95141C6A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213000-D680-284C-88C3-0E99D7107048}" type="presOf" srcId="{AE98F564-9D74-44C1-96A1-19D1431DE5DD}" destId="{59D219F1-F326-48AE-88ED-3292915D42BE}" srcOrd="0" destOrd="0" presId="urn:microsoft.com/office/officeart/2018/5/layout/IconCircleLabelList"/>
    <dgm:cxn modelId="{28D6642C-C2DE-441D-B7B0-2DF5530FB321}" srcId="{6BED7EB1-326E-4433-A14D-959DD0353623}" destId="{61AC821D-D6CF-4443-A011-0B049FCA8C77}" srcOrd="1" destOrd="0" parTransId="{67C825B8-EAD4-4678-9DA6-A504964AC369}" sibTransId="{E9033D96-5A33-4C24-AB48-936B6F6A66C8}"/>
    <dgm:cxn modelId="{AF919850-208F-4ABD-827B-64ACB0440259}" srcId="{6BED7EB1-326E-4433-A14D-959DD0353623}" destId="{AE98F564-9D74-44C1-96A1-19D1431DE5DD}" srcOrd="2" destOrd="0" parTransId="{9E5441E3-0E9D-47C5-96C6-5FFB15813C99}" sibTransId="{C3F16BEA-EB6B-440C-A151-FB2927330F7F}"/>
    <dgm:cxn modelId="{10618B83-4D71-4444-A70A-3B3F097560BC}" type="presOf" srcId="{6BED7EB1-326E-4433-A14D-959DD0353623}" destId="{52DE9D46-4E24-4CB8-AFEA-B059D0BE352A}" srcOrd="0" destOrd="0" presId="urn:microsoft.com/office/officeart/2018/5/layout/IconCircleLabelList"/>
    <dgm:cxn modelId="{4D42EBA9-9AF1-45FC-A9FA-0FD04014FFDE}" srcId="{6BED7EB1-326E-4433-A14D-959DD0353623}" destId="{2AE6B50C-F634-4386-9A5B-303986D6723D}" srcOrd="0" destOrd="0" parTransId="{810604B7-E86C-49EB-A7B4-88531A247B05}" sibTransId="{220B0B73-F0E3-4EA7-BC4A-DD29F5D3E772}"/>
    <dgm:cxn modelId="{F94957B8-0A80-4443-A55B-D2E18958B56A}" type="presOf" srcId="{61AC821D-D6CF-4443-A011-0B049FCA8C77}" destId="{6F13ABCE-2595-407E-9522-C456C5DD0F85}" srcOrd="0" destOrd="0" presId="urn:microsoft.com/office/officeart/2018/5/layout/IconCircleLabelList"/>
    <dgm:cxn modelId="{71B776D0-9EB4-0240-91D5-A43D1723D6E1}" type="presOf" srcId="{2AE6B50C-F634-4386-9A5B-303986D6723D}" destId="{11BD4A41-ABD4-4B74-8C33-B4CA13D3BB49}" srcOrd="0" destOrd="0" presId="urn:microsoft.com/office/officeart/2018/5/layout/IconCircleLabelList"/>
    <dgm:cxn modelId="{4BC1D1F0-9369-354E-A7A5-2C521C80A9B1}" type="presOf" srcId="{1A1F365F-FED9-48B8-9AA7-4F95141C6A9E}" destId="{1CF0D39C-D80E-4561-A1C1-37A782C366BF}" srcOrd="0" destOrd="0" presId="urn:microsoft.com/office/officeart/2018/5/layout/IconCircleLabelList"/>
    <dgm:cxn modelId="{E5D041F7-EF0A-4C89-9FCC-677496935117}" srcId="{6BED7EB1-326E-4433-A14D-959DD0353623}" destId="{1A1F365F-FED9-48B8-9AA7-4F95141C6A9E}" srcOrd="3" destOrd="0" parTransId="{43870DCB-294C-400D-9714-C8151247A6F0}" sibTransId="{9BD70FBD-1409-4CB1-8962-B264B908F233}"/>
    <dgm:cxn modelId="{70AD993D-6D38-0541-81CF-59C2B16632F7}" type="presParOf" srcId="{52DE9D46-4E24-4CB8-AFEA-B059D0BE352A}" destId="{3C902C23-A470-48C1-B63A-7CB92D91E06C}" srcOrd="0" destOrd="0" presId="urn:microsoft.com/office/officeart/2018/5/layout/IconCircleLabelList"/>
    <dgm:cxn modelId="{CBDD944E-BFD1-084E-A335-115BB012CBF7}" type="presParOf" srcId="{3C902C23-A470-48C1-B63A-7CB92D91E06C}" destId="{3C8C8900-3123-4823-AFEC-56B2290DE1B2}" srcOrd="0" destOrd="0" presId="urn:microsoft.com/office/officeart/2018/5/layout/IconCircleLabelList"/>
    <dgm:cxn modelId="{3CF78F77-D164-B441-9ADE-A9CAD727B4B5}" type="presParOf" srcId="{3C902C23-A470-48C1-B63A-7CB92D91E06C}" destId="{EB1E9E36-CCD3-4FE4-B14E-BC8755F97AC8}" srcOrd="1" destOrd="0" presId="urn:microsoft.com/office/officeart/2018/5/layout/IconCircleLabelList"/>
    <dgm:cxn modelId="{09CD3319-E359-414C-AE61-EE6F61CCDEBA}" type="presParOf" srcId="{3C902C23-A470-48C1-B63A-7CB92D91E06C}" destId="{EAA0F172-9745-4FB7-B368-350D33B339F3}" srcOrd="2" destOrd="0" presId="urn:microsoft.com/office/officeart/2018/5/layout/IconCircleLabelList"/>
    <dgm:cxn modelId="{69A2A625-AF92-0E49-A063-F10E9C992BB9}" type="presParOf" srcId="{3C902C23-A470-48C1-B63A-7CB92D91E06C}" destId="{11BD4A41-ABD4-4B74-8C33-B4CA13D3BB49}" srcOrd="3" destOrd="0" presId="urn:microsoft.com/office/officeart/2018/5/layout/IconCircleLabelList"/>
    <dgm:cxn modelId="{C3B8BD0E-2478-A948-8C49-DEEB1A1C8C60}" type="presParOf" srcId="{52DE9D46-4E24-4CB8-AFEA-B059D0BE352A}" destId="{A65A05CC-2FCB-4464-B2F2-7387972CF698}" srcOrd="1" destOrd="0" presId="urn:microsoft.com/office/officeart/2018/5/layout/IconCircleLabelList"/>
    <dgm:cxn modelId="{852E664F-63DC-9A45-8AE8-FD30CD015BA8}" type="presParOf" srcId="{52DE9D46-4E24-4CB8-AFEA-B059D0BE352A}" destId="{E1FBC8AB-B0FC-4DCE-B2F4-BD9EA2BDCDD4}" srcOrd="2" destOrd="0" presId="urn:microsoft.com/office/officeart/2018/5/layout/IconCircleLabelList"/>
    <dgm:cxn modelId="{BA834494-8842-6443-9E5A-7D0ACAF876AA}" type="presParOf" srcId="{E1FBC8AB-B0FC-4DCE-B2F4-BD9EA2BDCDD4}" destId="{18643EA8-B3A0-469D-A750-20BC7E10BFCF}" srcOrd="0" destOrd="0" presId="urn:microsoft.com/office/officeart/2018/5/layout/IconCircleLabelList"/>
    <dgm:cxn modelId="{1834F1C0-128A-C04A-8698-E257E9CD0F4C}" type="presParOf" srcId="{E1FBC8AB-B0FC-4DCE-B2F4-BD9EA2BDCDD4}" destId="{BCD9CE73-AD29-4FC6-A101-B88431E4015A}" srcOrd="1" destOrd="0" presId="urn:microsoft.com/office/officeart/2018/5/layout/IconCircleLabelList"/>
    <dgm:cxn modelId="{6D6B2541-650F-4549-A857-099AF54051E5}" type="presParOf" srcId="{E1FBC8AB-B0FC-4DCE-B2F4-BD9EA2BDCDD4}" destId="{BC7D8167-2DC6-40D6-A091-A46981BC3D63}" srcOrd="2" destOrd="0" presId="urn:microsoft.com/office/officeart/2018/5/layout/IconCircleLabelList"/>
    <dgm:cxn modelId="{0B097B4A-9D3A-554E-953E-674201479197}" type="presParOf" srcId="{E1FBC8AB-B0FC-4DCE-B2F4-BD9EA2BDCDD4}" destId="{6F13ABCE-2595-407E-9522-C456C5DD0F85}" srcOrd="3" destOrd="0" presId="urn:microsoft.com/office/officeart/2018/5/layout/IconCircleLabelList"/>
    <dgm:cxn modelId="{94F783E7-8420-834B-A7E9-33FFD3D479FF}" type="presParOf" srcId="{52DE9D46-4E24-4CB8-AFEA-B059D0BE352A}" destId="{E41119E0-626D-4340-9CB6-488B439CA679}" srcOrd="3" destOrd="0" presId="urn:microsoft.com/office/officeart/2018/5/layout/IconCircleLabelList"/>
    <dgm:cxn modelId="{76311D3A-CC1B-3C4F-ACDF-AF46B3F44BDC}" type="presParOf" srcId="{52DE9D46-4E24-4CB8-AFEA-B059D0BE352A}" destId="{168F3B33-3AC8-48CB-A392-33EDE2942F7B}" srcOrd="4" destOrd="0" presId="urn:microsoft.com/office/officeart/2018/5/layout/IconCircleLabelList"/>
    <dgm:cxn modelId="{26566468-B676-3F4C-B6CD-85BEC4FE8EEE}" type="presParOf" srcId="{168F3B33-3AC8-48CB-A392-33EDE2942F7B}" destId="{2D2A709B-7DBE-4AA3-BFB3-E68E49446BEF}" srcOrd="0" destOrd="0" presId="urn:microsoft.com/office/officeart/2018/5/layout/IconCircleLabelList"/>
    <dgm:cxn modelId="{D6AD0853-CF25-A346-AAB9-10800B195195}" type="presParOf" srcId="{168F3B33-3AC8-48CB-A392-33EDE2942F7B}" destId="{2F6A63D1-872E-4A3C-B26A-B5EBE2F47854}" srcOrd="1" destOrd="0" presId="urn:microsoft.com/office/officeart/2018/5/layout/IconCircleLabelList"/>
    <dgm:cxn modelId="{9D9E2CDB-2405-BD40-B0A3-570935F15FA4}" type="presParOf" srcId="{168F3B33-3AC8-48CB-A392-33EDE2942F7B}" destId="{D493F92A-5C7C-4EE0-80C6-B0B0982F6C35}" srcOrd="2" destOrd="0" presId="urn:microsoft.com/office/officeart/2018/5/layout/IconCircleLabelList"/>
    <dgm:cxn modelId="{46F34D4E-C6AA-B246-AACF-877F168EC7FA}" type="presParOf" srcId="{168F3B33-3AC8-48CB-A392-33EDE2942F7B}" destId="{59D219F1-F326-48AE-88ED-3292915D42BE}" srcOrd="3" destOrd="0" presId="urn:microsoft.com/office/officeart/2018/5/layout/IconCircleLabelList"/>
    <dgm:cxn modelId="{5E04875D-5D8C-C047-929B-12FDC345C46C}" type="presParOf" srcId="{52DE9D46-4E24-4CB8-AFEA-B059D0BE352A}" destId="{804D6851-A170-4518-B7C6-48D8F647F4F8}" srcOrd="5" destOrd="0" presId="urn:microsoft.com/office/officeart/2018/5/layout/IconCircleLabelList"/>
    <dgm:cxn modelId="{B4DA5523-BAD9-5E47-A9AA-F5D1A5B56504}" type="presParOf" srcId="{52DE9D46-4E24-4CB8-AFEA-B059D0BE352A}" destId="{5F203E07-8567-45B4-9256-C8289FD90C25}" srcOrd="6" destOrd="0" presId="urn:microsoft.com/office/officeart/2018/5/layout/IconCircleLabelList"/>
    <dgm:cxn modelId="{0BEA72E0-FC50-9A40-AC56-1C35AAFE1B12}" type="presParOf" srcId="{5F203E07-8567-45B4-9256-C8289FD90C25}" destId="{725D9838-0064-4B12-A024-183C2EE9102D}" srcOrd="0" destOrd="0" presId="urn:microsoft.com/office/officeart/2018/5/layout/IconCircleLabelList"/>
    <dgm:cxn modelId="{99BABD67-A5B0-9740-A0C4-52007B1CC990}" type="presParOf" srcId="{5F203E07-8567-45B4-9256-C8289FD90C25}" destId="{DEE6C914-5516-48F3-8095-F752182F14FD}" srcOrd="1" destOrd="0" presId="urn:microsoft.com/office/officeart/2018/5/layout/IconCircleLabelList"/>
    <dgm:cxn modelId="{DDBB3FDE-D8BF-4E41-9B9E-F52C5F920224}" type="presParOf" srcId="{5F203E07-8567-45B4-9256-C8289FD90C25}" destId="{33503CBD-06BF-4A27-91B9-EE007CC40CC4}" srcOrd="2" destOrd="0" presId="urn:microsoft.com/office/officeart/2018/5/layout/IconCircleLabelList"/>
    <dgm:cxn modelId="{56FAA165-3221-4F4F-92D2-631409244141}" type="presParOf" srcId="{5F203E07-8567-45B4-9256-C8289FD90C25}" destId="{1CF0D39C-D80E-4561-A1C1-37A782C366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3AEFE-34CB-459E-98BC-95C8C7D591C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F7783E-8115-4140-8DDC-C123A60FCB77}">
      <dgm:prSet/>
      <dgm:spPr/>
      <dgm:t>
        <a:bodyPr/>
        <a:lstStyle/>
        <a:p>
          <a:r>
            <a:rPr lang="en-US" dirty="0"/>
            <a:t>The goal of our project is </a:t>
          </a:r>
          <a:r>
            <a:rPr lang="en-CA" dirty="0"/>
            <a:t>to perform market analysis to develop a </a:t>
          </a:r>
          <a:r>
            <a:rPr lang="en-CA" b="1" i="1" dirty="0"/>
            <a:t>personal budgeting tool</a:t>
          </a:r>
          <a:r>
            <a:rPr lang="en-CA" b="1" dirty="0"/>
            <a:t>  </a:t>
          </a:r>
          <a:r>
            <a:rPr lang="en-CA" dirty="0"/>
            <a:t>that tracks and streamline discretionary spending.</a:t>
          </a:r>
          <a:endParaRPr lang="en-US" dirty="0"/>
        </a:p>
      </dgm:t>
    </dgm:pt>
    <dgm:pt modelId="{11766B9B-CD48-4341-B417-4D5969953417}" type="parTrans" cxnId="{10EE22AB-0973-47E0-8C54-1AF17F2FB861}">
      <dgm:prSet/>
      <dgm:spPr/>
      <dgm:t>
        <a:bodyPr/>
        <a:lstStyle/>
        <a:p>
          <a:endParaRPr lang="en-US"/>
        </a:p>
      </dgm:t>
    </dgm:pt>
    <dgm:pt modelId="{28381742-E5AF-41F2-AB94-D9D713947A97}" type="sibTrans" cxnId="{10EE22AB-0973-47E0-8C54-1AF17F2FB861}">
      <dgm:prSet/>
      <dgm:spPr/>
      <dgm:t>
        <a:bodyPr/>
        <a:lstStyle/>
        <a:p>
          <a:endParaRPr lang="en-US"/>
        </a:p>
      </dgm:t>
    </dgm:pt>
    <dgm:pt modelId="{72219A91-7E87-45BC-9DFF-250ECEBFF576}">
      <dgm:prSet/>
      <dgm:spPr/>
      <dgm:t>
        <a:bodyPr/>
        <a:lstStyle/>
        <a:p>
          <a:r>
            <a:rPr lang="en-CA" dirty="0"/>
            <a:t>This project idea is important to the team because in the past decade, Canadian consumer debt has been rising and we want to help Canadians resolve this issues.</a:t>
          </a:r>
          <a:endParaRPr lang="en-US" dirty="0"/>
        </a:p>
      </dgm:t>
    </dgm:pt>
    <dgm:pt modelId="{6F719322-A1A7-436C-9A24-993C8E25872F}" type="parTrans" cxnId="{BBE6C2A8-2B96-482B-9F7E-F58DBCDB1354}">
      <dgm:prSet/>
      <dgm:spPr/>
      <dgm:t>
        <a:bodyPr/>
        <a:lstStyle/>
        <a:p>
          <a:endParaRPr lang="en-US"/>
        </a:p>
      </dgm:t>
    </dgm:pt>
    <dgm:pt modelId="{8A11A744-4B08-48DD-A146-837815EA8F83}" type="sibTrans" cxnId="{BBE6C2A8-2B96-482B-9F7E-F58DBCDB1354}">
      <dgm:prSet/>
      <dgm:spPr/>
      <dgm:t>
        <a:bodyPr/>
        <a:lstStyle/>
        <a:p>
          <a:endParaRPr lang="en-US"/>
        </a:p>
      </dgm:t>
    </dgm:pt>
    <dgm:pt modelId="{2104095E-A299-4E1B-BB4C-FB871C750F21}">
      <dgm:prSet/>
      <dgm:spPr/>
      <dgm:t>
        <a:bodyPr/>
        <a:lstStyle/>
        <a:p>
          <a:r>
            <a:rPr lang="en-CA" dirty="0"/>
            <a:t>Our inclination is that Canadians are unable to manage their spending because they cannot track where their money goes due to the intangible nature of debit and credit card payments. </a:t>
          </a:r>
          <a:endParaRPr lang="en-US" dirty="0"/>
        </a:p>
      </dgm:t>
    </dgm:pt>
    <dgm:pt modelId="{F2EF611B-48A6-43CD-A943-776615782D8D}" type="parTrans" cxnId="{8247B498-23C8-40F0-A2B8-BF1A19FD3A5E}">
      <dgm:prSet/>
      <dgm:spPr/>
      <dgm:t>
        <a:bodyPr/>
        <a:lstStyle/>
        <a:p>
          <a:endParaRPr lang="en-US"/>
        </a:p>
      </dgm:t>
    </dgm:pt>
    <dgm:pt modelId="{963F06DE-79F7-48D3-BDD6-F0C82768D55F}" type="sibTrans" cxnId="{8247B498-23C8-40F0-A2B8-BF1A19FD3A5E}">
      <dgm:prSet/>
      <dgm:spPr/>
      <dgm:t>
        <a:bodyPr/>
        <a:lstStyle/>
        <a:p>
          <a:endParaRPr lang="en-US"/>
        </a:p>
      </dgm:t>
    </dgm:pt>
    <dgm:pt modelId="{BD9D7CE4-98D0-4085-92A6-DE92F02146A2}">
      <dgm:prSet/>
      <dgm:spPr/>
      <dgm:t>
        <a:bodyPr/>
        <a:lstStyle/>
        <a:p>
          <a:r>
            <a:rPr lang="en-CA" b="1" i="1" dirty="0"/>
            <a:t>Project 1</a:t>
          </a:r>
          <a:r>
            <a:rPr lang="en-CA" dirty="0"/>
            <a:t> aims to determine if non-cash payments impact Canadian household debt levels, i.e. is our inclination correct or is just our opinion?</a:t>
          </a:r>
          <a:endParaRPr lang="en-US" dirty="0"/>
        </a:p>
      </dgm:t>
    </dgm:pt>
    <dgm:pt modelId="{4596E56B-006F-4289-BF6F-5B2AAE9B8E08}" type="parTrans" cxnId="{1A63DD91-F94F-4B00-A95C-D37A9A0928A0}">
      <dgm:prSet/>
      <dgm:spPr/>
      <dgm:t>
        <a:bodyPr/>
        <a:lstStyle/>
        <a:p>
          <a:endParaRPr lang="en-US"/>
        </a:p>
      </dgm:t>
    </dgm:pt>
    <dgm:pt modelId="{A0060B8F-DBB5-425D-AD3E-021344826E24}" type="sibTrans" cxnId="{1A63DD91-F94F-4B00-A95C-D37A9A0928A0}">
      <dgm:prSet/>
      <dgm:spPr/>
      <dgm:t>
        <a:bodyPr/>
        <a:lstStyle/>
        <a:p>
          <a:endParaRPr lang="en-US"/>
        </a:p>
      </dgm:t>
    </dgm:pt>
    <dgm:pt modelId="{0FBF27FB-70B2-CA47-9356-0492D1497576}" type="pres">
      <dgm:prSet presAssocID="{F413AEFE-34CB-459E-98BC-95C8C7D591CA}" presName="vert0" presStyleCnt="0">
        <dgm:presLayoutVars>
          <dgm:dir/>
          <dgm:animOne val="branch"/>
          <dgm:animLvl val="lvl"/>
        </dgm:presLayoutVars>
      </dgm:prSet>
      <dgm:spPr/>
    </dgm:pt>
    <dgm:pt modelId="{89130BBC-6778-6E49-859D-FCFA69EFC970}" type="pres">
      <dgm:prSet presAssocID="{24F7783E-8115-4140-8DDC-C123A60FCB77}" presName="thickLine" presStyleLbl="alignNode1" presStyleIdx="0" presStyleCnt="4"/>
      <dgm:spPr/>
    </dgm:pt>
    <dgm:pt modelId="{C7802211-F225-2D42-AB0E-01D0A3D30511}" type="pres">
      <dgm:prSet presAssocID="{24F7783E-8115-4140-8DDC-C123A60FCB77}" presName="horz1" presStyleCnt="0"/>
      <dgm:spPr/>
    </dgm:pt>
    <dgm:pt modelId="{3F11A6D0-4109-A042-8969-FCF330BEF8CA}" type="pres">
      <dgm:prSet presAssocID="{24F7783E-8115-4140-8DDC-C123A60FCB77}" presName="tx1" presStyleLbl="revTx" presStyleIdx="0" presStyleCnt="4"/>
      <dgm:spPr/>
    </dgm:pt>
    <dgm:pt modelId="{6643FF82-FE8F-9348-9FBA-9AC26C32961B}" type="pres">
      <dgm:prSet presAssocID="{24F7783E-8115-4140-8DDC-C123A60FCB77}" presName="vert1" presStyleCnt="0"/>
      <dgm:spPr/>
    </dgm:pt>
    <dgm:pt modelId="{CA255A70-4A94-6242-BA2F-54E63A83BFDE}" type="pres">
      <dgm:prSet presAssocID="{72219A91-7E87-45BC-9DFF-250ECEBFF576}" presName="thickLine" presStyleLbl="alignNode1" presStyleIdx="1" presStyleCnt="4"/>
      <dgm:spPr/>
    </dgm:pt>
    <dgm:pt modelId="{35F4CC77-C72F-C74E-A929-FF2117A5E0F0}" type="pres">
      <dgm:prSet presAssocID="{72219A91-7E87-45BC-9DFF-250ECEBFF576}" presName="horz1" presStyleCnt="0"/>
      <dgm:spPr/>
    </dgm:pt>
    <dgm:pt modelId="{9855987C-4A53-9E43-B35C-91D9C57FB7F6}" type="pres">
      <dgm:prSet presAssocID="{72219A91-7E87-45BC-9DFF-250ECEBFF576}" presName="tx1" presStyleLbl="revTx" presStyleIdx="1" presStyleCnt="4"/>
      <dgm:spPr/>
    </dgm:pt>
    <dgm:pt modelId="{6596D3D5-AF03-D843-A89A-8EEFAE261C22}" type="pres">
      <dgm:prSet presAssocID="{72219A91-7E87-45BC-9DFF-250ECEBFF576}" presName="vert1" presStyleCnt="0"/>
      <dgm:spPr/>
    </dgm:pt>
    <dgm:pt modelId="{62E42ECE-EFA9-424D-8C07-8F17F47324DD}" type="pres">
      <dgm:prSet presAssocID="{2104095E-A299-4E1B-BB4C-FB871C750F21}" presName="thickLine" presStyleLbl="alignNode1" presStyleIdx="2" presStyleCnt="4"/>
      <dgm:spPr/>
    </dgm:pt>
    <dgm:pt modelId="{AADB46DA-8B17-4C48-BB19-79F46A027AAF}" type="pres">
      <dgm:prSet presAssocID="{2104095E-A299-4E1B-BB4C-FB871C750F21}" presName="horz1" presStyleCnt="0"/>
      <dgm:spPr/>
    </dgm:pt>
    <dgm:pt modelId="{710D2BE1-E891-2D46-B7D5-681D478CF143}" type="pres">
      <dgm:prSet presAssocID="{2104095E-A299-4E1B-BB4C-FB871C750F21}" presName="tx1" presStyleLbl="revTx" presStyleIdx="2" presStyleCnt="4"/>
      <dgm:spPr/>
    </dgm:pt>
    <dgm:pt modelId="{8DA8B41A-54E3-3743-B93D-E68CBC5D96F3}" type="pres">
      <dgm:prSet presAssocID="{2104095E-A299-4E1B-BB4C-FB871C750F21}" presName="vert1" presStyleCnt="0"/>
      <dgm:spPr/>
    </dgm:pt>
    <dgm:pt modelId="{D03753F4-AA71-2B41-81DF-458D01266FDF}" type="pres">
      <dgm:prSet presAssocID="{BD9D7CE4-98D0-4085-92A6-DE92F02146A2}" presName="thickLine" presStyleLbl="alignNode1" presStyleIdx="3" presStyleCnt="4"/>
      <dgm:spPr/>
    </dgm:pt>
    <dgm:pt modelId="{92DFDA43-EE2B-1B40-BB0B-9F9934F77094}" type="pres">
      <dgm:prSet presAssocID="{BD9D7CE4-98D0-4085-92A6-DE92F02146A2}" presName="horz1" presStyleCnt="0"/>
      <dgm:spPr/>
    </dgm:pt>
    <dgm:pt modelId="{8432B3C9-FEAE-F345-8D0C-5F493DD08ADD}" type="pres">
      <dgm:prSet presAssocID="{BD9D7CE4-98D0-4085-92A6-DE92F02146A2}" presName="tx1" presStyleLbl="revTx" presStyleIdx="3" presStyleCnt="4"/>
      <dgm:spPr/>
    </dgm:pt>
    <dgm:pt modelId="{14B77FA8-F3D0-4244-BB5C-30CE2B022801}" type="pres">
      <dgm:prSet presAssocID="{BD9D7CE4-98D0-4085-92A6-DE92F02146A2}" presName="vert1" presStyleCnt="0"/>
      <dgm:spPr/>
    </dgm:pt>
  </dgm:ptLst>
  <dgm:cxnLst>
    <dgm:cxn modelId="{C8CBAD0E-0E8D-8C40-9EA3-FA3730A2B586}" type="presOf" srcId="{F413AEFE-34CB-459E-98BC-95C8C7D591CA}" destId="{0FBF27FB-70B2-CA47-9356-0492D1497576}" srcOrd="0" destOrd="0" presId="urn:microsoft.com/office/officeart/2008/layout/LinedList"/>
    <dgm:cxn modelId="{C7AA9A4E-A6F6-FC49-A9F9-D9E6EB005AB1}" type="presOf" srcId="{72219A91-7E87-45BC-9DFF-250ECEBFF576}" destId="{9855987C-4A53-9E43-B35C-91D9C57FB7F6}" srcOrd="0" destOrd="0" presId="urn:microsoft.com/office/officeart/2008/layout/LinedList"/>
    <dgm:cxn modelId="{EF43B28A-D93F-3243-9F43-DF4507739134}" type="presOf" srcId="{24F7783E-8115-4140-8DDC-C123A60FCB77}" destId="{3F11A6D0-4109-A042-8969-FCF330BEF8CA}" srcOrd="0" destOrd="0" presId="urn:microsoft.com/office/officeart/2008/layout/LinedList"/>
    <dgm:cxn modelId="{1A63DD91-F94F-4B00-A95C-D37A9A0928A0}" srcId="{F413AEFE-34CB-459E-98BC-95C8C7D591CA}" destId="{BD9D7CE4-98D0-4085-92A6-DE92F02146A2}" srcOrd="3" destOrd="0" parTransId="{4596E56B-006F-4289-BF6F-5B2AAE9B8E08}" sibTransId="{A0060B8F-DBB5-425D-AD3E-021344826E24}"/>
    <dgm:cxn modelId="{8247B498-23C8-40F0-A2B8-BF1A19FD3A5E}" srcId="{F413AEFE-34CB-459E-98BC-95C8C7D591CA}" destId="{2104095E-A299-4E1B-BB4C-FB871C750F21}" srcOrd="2" destOrd="0" parTransId="{F2EF611B-48A6-43CD-A943-776615782D8D}" sibTransId="{963F06DE-79F7-48D3-BDD6-F0C82768D55F}"/>
    <dgm:cxn modelId="{BBE6C2A8-2B96-482B-9F7E-F58DBCDB1354}" srcId="{F413AEFE-34CB-459E-98BC-95C8C7D591CA}" destId="{72219A91-7E87-45BC-9DFF-250ECEBFF576}" srcOrd="1" destOrd="0" parTransId="{6F719322-A1A7-436C-9A24-993C8E25872F}" sibTransId="{8A11A744-4B08-48DD-A146-837815EA8F83}"/>
    <dgm:cxn modelId="{10EE22AB-0973-47E0-8C54-1AF17F2FB861}" srcId="{F413AEFE-34CB-459E-98BC-95C8C7D591CA}" destId="{24F7783E-8115-4140-8DDC-C123A60FCB77}" srcOrd="0" destOrd="0" parTransId="{11766B9B-CD48-4341-B417-4D5969953417}" sibTransId="{28381742-E5AF-41F2-AB94-D9D713947A97}"/>
    <dgm:cxn modelId="{1D71C0BC-3237-8A45-890F-51459CAC9165}" type="presOf" srcId="{BD9D7CE4-98D0-4085-92A6-DE92F02146A2}" destId="{8432B3C9-FEAE-F345-8D0C-5F493DD08ADD}" srcOrd="0" destOrd="0" presId="urn:microsoft.com/office/officeart/2008/layout/LinedList"/>
    <dgm:cxn modelId="{E21EB1F1-81A8-6E44-93DC-337A052B6C79}" type="presOf" srcId="{2104095E-A299-4E1B-BB4C-FB871C750F21}" destId="{710D2BE1-E891-2D46-B7D5-681D478CF143}" srcOrd="0" destOrd="0" presId="urn:microsoft.com/office/officeart/2008/layout/LinedList"/>
    <dgm:cxn modelId="{184B695C-0034-6244-819A-8F1DDD9C5B37}" type="presParOf" srcId="{0FBF27FB-70B2-CA47-9356-0492D1497576}" destId="{89130BBC-6778-6E49-859D-FCFA69EFC970}" srcOrd="0" destOrd="0" presId="urn:microsoft.com/office/officeart/2008/layout/LinedList"/>
    <dgm:cxn modelId="{52D51ABB-0455-9341-ABE2-B752F0BDB1CE}" type="presParOf" srcId="{0FBF27FB-70B2-CA47-9356-0492D1497576}" destId="{C7802211-F225-2D42-AB0E-01D0A3D30511}" srcOrd="1" destOrd="0" presId="urn:microsoft.com/office/officeart/2008/layout/LinedList"/>
    <dgm:cxn modelId="{33BCC024-7CFF-8C4D-94AC-0F3B1F257247}" type="presParOf" srcId="{C7802211-F225-2D42-AB0E-01D0A3D30511}" destId="{3F11A6D0-4109-A042-8969-FCF330BEF8CA}" srcOrd="0" destOrd="0" presId="urn:microsoft.com/office/officeart/2008/layout/LinedList"/>
    <dgm:cxn modelId="{351B23F7-0614-0F4A-BAAF-97C9F97FFA72}" type="presParOf" srcId="{C7802211-F225-2D42-AB0E-01D0A3D30511}" destId="{6643FF82-FE8F-9348-9FBA-9AC26C32961B}" srcOrd="1" destOrd="0" presId="urn:microsoft.com/office/officeart/2008/layout/LinedList"/>
    <dgm:cxn modelId="{7324E290-AA44-0E41-825E-71533BDF6167}" type="presParOf" srcId="{0FBF27FB-70B2-CA47-9356-0492D1497576}" destId="{CA255A70-4A94-6242-BA2F-54E63A83BFDE}" srcOrd="2" destOrd="0" presId="urn:microsoft.com/office/officeart/2008/layout/LinedList"/>
    <dgm:cxn modelId="{C7831F9F-F225-3942-8A13-464EB2CB82E6}" type="presParOf" srcId="{0FBF27FB-70B2-CA47-9356-0492D1497576}" destId="{35F4CC77-C72F-C74E-A929-FF2117A5E0F0}" srcOrd="3" destOrd="0" presId="urn:microsoft.com/office/officeart/2008/layout/LinedList"/>
    <dgm:cxn modelId="{DA460403-02D1-8F46-AAF1-500E2E320CD7}" type="presParOf" srcId="{35F4CC77-C72F-C74E-A929-FF2117A5E0F0}" destId="{9855987C-4A53-9E43-B35C-91D9C57FB7F6}" srcOrd="0" destOrd="0" presId="urn:microsoft.com/office/officeart/2008/layout/LinedList"/>
    <dgm:cxn modelId="{C57C4D78-C2ED-3E43-A7DA-5BD709F729DC}" type="presParOf" srcId="{35F4CC77-C72F-C74E-A929-FF2117A5E0F0}" destId="{6596D3D5-AF03-D843-A89A-8EEFAE261C22}" srcOrd="1" destOrd="0" presId="urn:microsoft.com/office/officeart/2008/layout/LinedList"/>
    <dgm:cxn modelId="{E5161B10-6E03-D64A-B875-41BA47BF46AA}" type="presParOf" srcId="{0FBF27FB-70B2-CA47-9356-0492D1497576}" destId="{62E42ECE-EFA9-424D-8C07-8F17F47324DD}" srcOrd="4" destOrd="0" presId="urn:microsoft.com/office/officeart/2008/layout/LinedList"/>
    <dgm:cxn modelId="{BC5D8EC2-5149-094E-B180-1857F1AB4752}" type="presParOf" srcId="{0FBF27FB-70B2-CA47-9356-0492D1497576}" destId="{AADB46DA-8B17-4C48-BB19-79F46A027AAF}" srcOrd="5" destOrd="0" presId="urn:microsoft.com/office/officeart/2008/layout/LinedList"/>
    <dgm:cxn modelId="{90EAB8DD-5898-0F4D-98DF-616E1E8D1D30}" type="presParOf" srcId="{AADB46DA-8B17-4C48-BB19-79F46A027AAF}" destId="{710D2BE1-E891-2D46-B7D5-681D478CF143}" srcOrd="0" destOrd="0" presId="urn:microsoft.com/office/officeart/2008/layout/LinedList"/>
    <dgm:cxn modelId="{4F1F63BB-E291-D647-8526-56D279B11338}" type="presParOf" srcId="{AADB46DA-8B17-4C48-BB19-79F46A027AAF}" destId="{8DA8B41A-54E3-3743-B93D-E68CBC5D96F3}" srcOrd="1" destOrd="0" presId="urn:microsoft.com/office/officeart/2008/layout/LinedList"/>
    <dgm:cxn modelId="{AD01AEE1-97FA-2D49-AF4A-C30C666C2455}" type="presParOf" srcId="{0FBF27FB-70B2-CA47-9356-0492D1497576}" destId="{D03753F4-AA71-2B41-81DF-458D01266FDF}" srcOrd="6" destOrd="0" presId="urn:microsoft.com/office/officeart/2008/layout/LinedList"/>
    <dgm:cxn modelId="{1EBA6998-1EFB-004A-9986-F2F992931605}" type="presParOf" srcId="{0FBF27FB-70B2-CA47-9356-0492D1497576}" destId="{92DFDA43-EE2B-1B40-BB0B-9F9934F77094}" srcOrd="7" destOrd="0" presId="urn:microsoft.com/office/officeart/2008/layout/LinedList"/>
    <dgm:cxn modelId="{E65D2E0A-CA75-A245-AEF9-597C011FAFA5}" type="presParOf" srcId="{92DFDA43-EE2B-1B40-BB0B-9F9934F77094}" destId="{8432B3C9-FEAE-F345-8D0C-5F493DD08ADD}" srcOrd="0" destOrd="0" presId="urn:microsoft.com/office/officeart/2008/layout/LinedList"/>
    <dgm:cxn modelId="{A1FEA392-7C9B-864E-9254-456BF719D260}" type="presParOf" srcId="{92DFDA43-EE2B-1B40-BB0B-9F9934F77094}" destId="{14B77FA8-F3D0-4244-BB5C-30CE2B0228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8900-3123-4823-AFEC-56B2290DE1B2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E9E36-CCD3-4FE4-B14E-BC8755F97AC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D4A41-ABD4-4B74-8C33-B4CA13D3BB49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Objective </a:t>
          </a:r>
        </a:p>
      </dsp:txBody>
      <dsp:txXfrm>
        <a:off x="100682" y="2684598"/>
        <a:ext cx="2370489" cy="720000"/>
      </dsp:txXfrm>
    </dsp:sp>
    <dsp:sp modelId="{18643EA8-B3A0-469D-A750-20BC7E10BFCF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9CE73-AD29-4FC6-A101-B88431E4015A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3ABCE-2595-407E-9522-C456C5DD0F8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Analysis </a:t>
          </a:r>
        </a:p>
      </dsp:txBody>
      <dsp:txXfrm>
        <a:off x="2886007" y="2684598"/>
        <a:ext cx="2370489" cy="720000"/>
      </dsp:txXfrm>
    </dsp:sp>
    <dsp:sp modelId="{2D2A709B-7DBE-4AA3-BFB3-E68E49446BEF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A63D1-872E-4A3C-B26A-B5EBE2F47854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219F1-F326-48AE-88ED-3292915D42B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Conclusion and Moving Forward</a:t>
          </a:r>
        </a:p>
      </dsp:txBody>
      <dsp:txXfrm>
        <a:off x="5671332" y="2684598"/>
        <a:ext cx="2370489" cy="720000"/>
      </dsp:txXfrm>
    </dsp:sp>
    <dsp:sp modelId="{725D9838-0064-4B12-A024-183C2EE9102D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6C914-5516-48F3-8095-F752182F14F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0D39C-D80E-4561-A1C1-37A782C366BF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Appendix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30BBC-6778-6E49-859D-FCFA69EFC97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1A6D0-4109-A042-8969-FCF330BEF8C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goal of our project is </a:t>
          </a:r>
          <a:r>
            <a:rPr lang="en-CA" sz="2100" kern="1200" dirty="0"/>
            <a:t>to perform market analysis to develop a </a:t>
          </a:r>
          <a:r>
            <a:rPr lang="en-CA" sz="2100" b="1" i="1" kern="1200" dirty="0"/>
            <a:t>personal budgeting tool</a:t>
          </a:r>
          <a:r>
            <a:rPr lang="en-CA" sz="2100" b="1" kern="1200" dirty="0"/>
            <a:t>  </a:t>
          </a:r>
          <a:r>
            <a:rPr lang="en-CA" sz="2100" kern="1200" dirty="0"/>
            <a:t>that tracks and streamline discretionary spending.</a:t>
          </a:r>
          <a:endParaRPr lang="en-US" sz="2100" kern="1200" dirty="0"/>
        </a:p>
      </dsp:txBody>
      <dsp:txXfrm>
        <a:off x="0" y="0"/>
        <a:ext cx="6900512" cy="1384035"/>
      </dsp:txXfrm>
    </dsp:sp>
    <dsp:sp modelId="{CA255A70-4A94-6242-BA2F-54E63A83BFDE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987C-4A53-9E43-B35C-91D9C57FB7F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This project idea is important to the team because in the past decade, Canadian consumer debt has been rising and we want to help Canadians resolve this issues.</a:t>
          </a:r>
          <a:endParaRPr lang="en-US" sz="2100" kern="1200" dirty="0"/>
        </a:p>
      </dsp:txBody>
      <dsp:txXfrm>
        <a:off x="0" y="1384035"/>
        <a:ext cx="6900512" cy="1384035"/>
      </dsp:txXfrm>
    </dsp:sp>
    <dsp:sp modelId="{62E42ECE-EFA9-424D-8C07-8F17F47324D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D2BE1-E891-2D46-B7D5-681D478CF14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Our inclination is that Canadians are unable to manage their spending because they cannot track where their money goes due to the intangible nature of debit and credit card payments. </a:t>
          </a:r>
          <a:endParaRPr lang="en-US" sz="2100" kern="1200" dirty="0"/>
        </a:p>
      </dsp:txBody>
      <dsp:txXfrm>
        <a:off x="0" y="2768070"/>
        <a:ext cx="6900512" cy="1384035"/>
      </dsp:txXfrm>
    </dsp:sp>
    <dsp:sp modelId="{D03753F4-AA71-2B41-81DF-458D01266FD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2B3C9-FEAE-F345-8D0C-5F493DD08AD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1" kern="1200" dirty="0"/>
            <a:t>Project 1</a:t>
          </a:r>
          <a:r>
            <a:rPr lang="en-CA" sz="2100" kern="1200" dirty="0"/>
            <a:t> aims to determine if non-cash payments impact Canadian household debt levels, i.e. is our inclination correct or is just our opinion?</a:t>
          </a:r>
          <a:endParaRPr lang="en-US" sz="21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9:57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E9CE-32CA-AC43-977A-B6E141EB9A1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1117B-B651-FE4C-BBF6-ED7495A7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1117B-B651-FE4C-BBF6-ED7495A75A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20CB-EB5C-0FE5-3BC1-F47B1FD8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B15D-05D8-67AA-5006-E93935A7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17EA-AE6E-272D-7776-17FCBC61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2DF7-E35F-A347-A93E-047E9B1BE39D}" type="datetime1">
              <a:rPr lang="en-CA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E388-8F8A-BC1D-B92B-3C97359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F0E7-1715-B7D0-58E4-F06FE9FB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4B09-EB6A-4512-EB9E-FA68F19A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6C149-4B84-DFBD-4DE4-2287660E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DD9B-9F86-5D73-B114-AC15C21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3A46-C2AE-1C4D-9563-B39238C08AE9}" type="datetime1">
              <a:rPr lang="en-CA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783B-58D5-17FC-BC69-27EBF2E3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9750-6BA9-241C-17AA-CC9A730A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0E696-EDF2-66B6-4ACF-2F874E6F8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720B5-09E8-8EDA-7BDF-2F1ECFA6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499C-A6BD-ECD2-DA71-23A3138E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8688-7E17-DC47-9B65-A5B1D2CE6DFE}" type="datetime1">
              <a:rPr lang="en-CA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7205-6A62-0389-7A81-4C21C77B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FA33-2EE0-3417-85FB-4BBEF556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5CC1-01A4-8E7F-60E7-6617D070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13FB-D965-7923-CB49-7945CECD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BDCD-FFCF-1A8D-CED6-A145943E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EF71-7B40-0E4A-AC24-827483AEACE0}" type="datetime1">
              <a:rPr lang="en-CA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2F7D-6609-EE3D-0E61-5FA80B11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2FF13-539D-5DD9-624D-7AF37633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B16A-481E-D8B6-6C5C-919B859A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04CE0-DCA2-5584-D005-26EE46AC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D8CA-0896-E00D-75D5-D5E62C77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0E41-30A7-264E-BFF4-B8A641DF6C9C}" type="datetime1">
              <a:rPr lang="en-CA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AF15-B2BE-4DDF-D0DE-2C2E257A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847C-1879-89A4-C073-089B4BC4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991F-622D-48C7-4B0F-240470E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BD96-9A91-1031-5768-01AF2BE6B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2EF7-6383-3F6F-D48A-DDE53216F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9919E-9C52-2FFC-7AF4-EA5EBFB7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F8CB-E24F-F542-A5C3-6F5E891F4273}" type="datetime1">
              <a:rPr lang="en-CA" smtClean="0"/>
              <a:t>2023-04-12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37EA4-E988-E13A-7814-9B2406B8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9F2CD-A240-A09C-8E15-DF62255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124A-C0B2-91BE-EA36-03DE31B4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8FE0-73BF-0400-F53D-2F93A092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309EA-628E-ECD8-52CD-43D18703B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19079-6549-162B-35DA-3BE8E29D7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2499C-0310-6424-7C38-1AF47B4CA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B29BC-42CF-3254-97F8-407B33A2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6D4-DD69-2742-AB3A-6818A9D822BF}" type="datetime1">
              <a:rPr lang="en-CA" smtClean="0"/>
              <a:t>2023-04-12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17DEE-CC0C-8174-FD31-28AF91ED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0CBE-07BE-5066-19F0-B57C471E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4170-204F-D306-F0DD-03A3FC05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E24F1-600E-D17A-4ACA-AC8118E6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887-EC6B-D14C-85F6-A9D0BF364F9D}" type="datetime1">
              <a:rPr lang="en-CA" smtClean="0"/>
              <a:t>2023-04-12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6298-4CA6-1D09-8591-954763CD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1D853-B59C-5290-3125-AFDC1E8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2AAB1-D192-97B1-257A-6EF047D0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BB48-9920-2D4F-B51B-C932026267BD}" type="datetime1">
              <a:rPr lang="en-CA" smtClean="0"/>
              <a:t>2023-04-12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A5D64-D305-82E3-7907-56477A0B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6D4F0-1C47-C84C-EEA9-A466FC43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6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D5D3-E340-A224-90C2-E35243D4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81D4-8B17-8A58-5569-F44E5A4CE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3260F-19D0-C1DC-93AC-278152834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02253-128C-C742-8769-97AB32BF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0C38-35D7-554C-83F0-B8CF16CF0656}" type="datetime1">
              <a:rPr lang="en-CA" smtClean="0"/>
              <a:t>2023-04-12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12CB-C884-E0E0-CD4B-F8EC397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30DD4-93F3-8A66-90DF-A76667C2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FBE7-FE37-8206-845E-BA3BC5BF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0C6C8-A591-3781-779F-B606EFBB6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C5C35-52DE-7D3B-7640-AB188D03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4C03-FF2E-662B-D9EB-7FE60BF5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976-F737-1D4F-B28C-98B21FAACBB0}" type="datetime1">
              <a:rPr lang="en-CA" smtClean="0"/>
              <a:t>2023-04-12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AD5D5-274E-36BA-BEE9-5721A8DC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B6E3-22BE-A2B3-EFAA-361EAD53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7913C-B9FB-5C3A-B764-98625E6B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4B7D-8991-981D-A6FD-E66CD809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7A53-BDD9-C9FF-5D0F-229A92354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2A20-97ED-3E4B-BB4F-DFD8F261C89D}" type="datetime1">
              <a:rPr lang="en-CA" smtClean="0"/>
              <a:t>2023-04-12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B98C-E136-473A-6F88-6EDC104C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4824-8429-2B1E-A7EB-1F4632FB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361006390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150.statcan.gc.ca/t1/tbl1/en/tv.action?pid=3610063901" TargetMode="External"/><Relationship Id="rId5" Type="http://schemas.openxmlformats.org/officeDocument/2006/relationships/hyperlink" Target="https://www150.statcan.gc.ca/t1/tbl1/en/tv.action?pid=1110022201" TargetMode="External"/><Relationship Id="rId4" Type="http://schemas.openxmlformats.org/officeDocument/2006/relationships/hyperlink" Target="https://www150.statcan.gc.ca/t1/tbl1/en/tv.action?pid=181002560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585ishi/Project5.Bootcam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www.bankofcanada.ca/wp-content/uploads/2018/12/sdp2018-17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150.statcan.gc.ca/t1/tbl1/en/tv.action?pid=1110022201" TargetMode="External"/><Relationship Id="rId4" Type="http://schemas.openxmlformats.org/officeDocument/2006/relationships/hyperlink" Target="https://www.bankofcanada.ca/wp-content/uploads/2018/12/sdp2018-17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111002220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1810025601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181002560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hyperlink" Target="https://www150.statcan.gc.ca/t1/tbl1/en/tv.action?pid=3610063901" TargetMode="External"/><Relationship Id="rId4" Type="http://schemas.openxmlformats.org/officeDocument/2006/relationships/hyperlink" Target="https://www150.statcan.gc.ca/t1/tbl1/en/tv.action?pid=11100222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erson standing on a rock&#10;&#10;Description automatically generated with low confidence">
            <a:extLst>
              <a:ext uri="{FF2B5EF4-FFF2-40B4-BE49-F238E27FC236}">
                <a16:creationId xmlns:a16="http://schemas.microsoft.com/office/drawing/2014/main" id="{0719AE09-92F5-83B4-F24C-00791FD6B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173" b="260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9E0747-0EEF-670C-24E6-71BCA30B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660CD-B04E-5F71-3625-27E4D8C8CC17}"/>
              </a:ext>
            </a:extLst>
          </p:cNvPr>
          <p:cNvSpPr txBox="1"/>
          <p:nvPr/>
        </p:nvSpPr>
        <p:spPr>
          <a:xfrm>
            <a:off x="562181" y="1920895"/>
            <a:ext cx="109013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2000" dirty="0">
              <a:latin typeface="Aldhabi" panose="020F0502020204030204" pitchFamily="34" charset="0"/>
              <a:cs typeface="Aldhabi" panose="020F0502020204030204" pitchFamily="34" charset="0"/>
            </a:endParaRPr>
          </a:p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For the financial conscious, want to be in control individual…… help is on its way!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753804-E6F2-8A9B-28D2-F6B5B5A46D15}"/>
                  </a:ext>
                </a:extLst>
              </p14:cNvPr>
              <p14:cNvContentPartPr/>
              <p14:nvPr/>
            </p14:nvContentPartPr>
            <p14:xfrm>
              <a:off x="5206334" y="218169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753804-E6F2-8A9B-28D2-F6B5B5A46D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2014" y="217737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4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A751400-7B69-702B-C80A-6469260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65" y="394232"/>
            <a:ext cx="4025900" cy="532868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ctr" defTabSz="576072"/>
            <a:r>
              <a:rPr lang="en-US" sz="18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Debt Load</a:t>
            </a:r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9" name="Picture Placeholder 58" descr="Chart, bar chart&#10;&#10;Description automatically generated">
            <a:extLst>
              <a:ext uri="{FF2B5EF4-FFF2-40B4-BE49-F238E27FC236}">
                <a16:creationId xmlns:a16="http://schemas.microsoft.com/office/drawing/2014/main" id="{746CA523-BFA6-9F2F-4CA4-6B7DE06944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181600" y="583684"/>
            <a:ext cx="6172200" cy="487362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67FDF-A77D-9930-E9C7-FF3F2553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876550-AAF0-C446-89A5-F4038DC42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1DCEDE-994E-3AB1-9F5B-E1E16514F04D}"/>
              </a:ext>
            </a:extLst>
          </p:cNvPr>
          <p:cNvSpPr txBox="1"/>
          <p:nvPr/>
        </p:nvSpPr>
        <p:spPr>
          <a:xfrm>
            <a:off x="5067999" y="344694"/>
            <a:ext cx="86290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b="1" kern="1200" dirty="0">
                <a:solidFill>
                  <a:schemeClr val="tx1"/>
                </a:solidFill>
              </a:rPr>
              <a:t>Figure </a:t>
            </a:r>
            <a:r>
              <a:rPr lang="en-US" sz="1134" b="1" dirty="0"/>
              <a:t>8</a:t>
            </a:r>
            <a:r>
              <a:rPr lang="en-US" sz="1134" b="1" kern="1200" dirty="0">
                <a:solidFill>
                  <a:schemeClr val="tx1"/>
                </a:solidFill>
              </a:rPr>
              <a:t>: 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670952-E5A5-E595-387A-6D376E942E13}"/>
              </a:ext>
            </a:extLst>
          </p:cNvPr>
          <p:cNvSpPr txBox="1"/>
          <p:nvPr/>
        </p:nvSpPr>
        <p:spPr>
          <a:xfrm>
            <a:off x="2871983" y="5593834"/>
            <a:ext cx="7587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Source: </a:t>
            </a:r>
            <a:r>
              <a:rPr lang="en-CA" b="0" i="0" dirty="0">
                <a:solidFill>
                  <a:srgbClr val="333333"/>
                </a:solidFill>
                <a:effectLst/>
                <a:latin typeface="Aldhabi" pitchFamily="2" charset="-78"/>
                <a:cs typeface="Aldhabi" pitchFamily="2" charset="-78"/>
              </a:rPr>
              <a:t>Statistics Canada. </a:t>
            </a:r>
            <a:r>
              <a:rPr lang="en-CA" b="0" i="0" u="sng" dirty="0">
                <a:solidFill>
                  <a:srgbClr val="0535D2"/>
                </a:solidFill>
                <a:effectLst/>
                <a:latin typeface="Aldhabi" pitchFamily="2" charset="-78"/>
                <a:cs typeface="Aldhabi" pitchFamily="2" charset="-78"/>
                <a:hlinkClick r:id="rId3"/>
              </a:rPr>
              <a:t>Table 36-10-0639-01  Credit liabilities of households (x 1,000,000)</a:t>
            </a:r>
            <a:endParaRPr lang="en-US" dirty="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677999-E008-5452-9B97-5B7009D01011}"/>
              </a:ext>
            </a:extLst>
          </p:cNvPr>
          <p:cNvSpPr txBox="1"/>
          <p:nvPr/>
        </p:nvSpPr>
        <p:spPr>
          <a:xfrm>
            <a:off x="141670" y="1879600"/>
            <a:ext cx="4151196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Automotive debts reduce by almost 95% while personal loans and credit cards  increased by the same amount.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D7216-63C6-9E56-2A35-5A2B4BFA1F7E}"/>
              </a:ext>
            </a:extLst>
          </p:cNvPr>
          <p:cNvCxnSpPr>
            <a:cxnSpLocks/>
          </p:cNvCxnSpPr>
          <p:nvPr/>
        </p:nvCxnSpPr>
        <p:spPr>
          <a:xfrm>
            <a:off x="10642600" y="3020496"/>
            <a:ext cx="0" cy="117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730B3CC-58F2-032A-B48C-4ED3CBB19EBC}"/>
              </a:ext>
            </a:extLst>
          </p:cNvPr>
          <p:cNvSpPr txBox="1"/>
          <p:nvPr/>
        </p:nvSpPr>
        <p:spPr>
          <a:xfrm>
            <a:off x="10459968" y="2641600"/>
            <a:ext cx="48743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ldhabi" pitchFamily="2" charset="-78"/>
                <a:cs typeface="Aldhabi" pitchFamily="2" charset="-78"/>
              </a:rPr>
              <a:t>95%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A81818-7709-47C7-0D49-2C0F20B60FC1}"/>
              </a:ext>
            </a:extLst>
          </p:cNvPr>
          <p:cNvCxnSpPr>
            <a:cxnSpLocks/>
          </p:cNvCxnSpPr>
          <p:nvPr/>
        </p:nvCxnSpPr>
        <p:spPr>
          <a:xfrm flipH="1" flipV="1">
            <a:off x="10795000" y="4432300"/>
            <a:ext cx="3048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362E4FF-EF36-D283-5AA0-0C9C2646BF6C}"/>
              </a:ext>
            </a:extLst>
          </p:cNvPr>
          <p:cNvCxnSpPr>
            <a:cxnSpLocks/>
          </p:cNvCxnSpPr>
          <p:nvPr/>
        </p:nvCxnSpPr>
        <p:spPr>
          <a:xfrm flipV="1">
            <a:off x="10368652" y="4452441"/>
            <a:ext cx="182632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FCC81E-3290-1F07-3A00-BCBDC8036341}"/>
              </a:ext>
            </a:extLst>
          </p:cNvPr>
          <p:cNvSpPr txBox="1"/>
          <p:nvPr/>
        </p:nvSpPr>
        <p:spPr>
          <a:xfrm>
            <a:off x="10365615" y="5130800"/>
            <a:ext cx="80554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ldhabi" pitchFamily="2" charset="-78"/>
                <a:cs typeface="Aldhabi" pitchFamily="2" charset="-78"/>
              </a:rPr>
              <a:t>95%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2CE78-C97E-A841-B298-8D5353713669}"/>
              </a:ext>
            </a:extLst>
          </p:cNvPr>
          <p:cNvSpPr txBox="1"/>
          <p:nvPr/>
        </p:nvSpPr>
        <p:spPr>
          <a:xfrm>
            <a:off x="141669" y="3277512"/>
            <a:ext cx="4151196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Lines of Credit (LOC) increase by 40%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2FB6AA8-9C1F-B503-4CD4-91CF4FFDD1BC}"/>
              </a:ext>
            </a:extLst>
          </p:cNvPr>
          <p:cNvCxnSpPr>
            <a:cxnSpLocks/>
          </p:cNvCxnSpPr>
          <p:nvPr/>
        </p:nvCxnSpPr>
        <p:spPr>
          <a:xfrm flipH="1">
            <a:off x="10703684" y="3209598"/>
            <a:ext cx="441774" cy="71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52E1240-385C-762C-DC94-DE7B649E5706}"/>
              </a:ext>
            </a:extLst>
          </p:cNvPr>
          <p:cNvSpPr txBox="1"/>
          <p:nvPr/>
        </p:nvSpPr>
        <p:spPr>
          <a:xfrm>
            <a:off x="11073508" y="2840266"/>
            <a:ext cx="48743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ldhabi" pitchFamily="2" charset="-78"/>
                <a:cs typeface="Aldhabi" pitchFamily="2" charset="-78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80767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8" grpId="0" animBg="1"/>
      <p:bldP spid="79" grpId="0" animBg="1"/>
      <p:bldP spid="81" grpId="0" animBg="1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FF9B14-18E3-A950-D5D9-6BD99F63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13" y="179672"/>
            <a:ext cx="5279408" cy="903812"/>
          </a:xfr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Relationship</a:t>
            </a:r>
          </a:p>
        </p:txBody>
      </p:sp>
      <p:pic>
        <p:nvPicPr>
          <p:cNvPr id="29" name="Content Placeholder 28" descr="Table&#10;&#10;Description automatically generated">
            <a:extLst>
              <a:ext uri="{FF2B5EF4-FFF2-40B4-BE49-F238E27FC236}">
                <a16:creationId xmlns:a16="http://schemas.microsoft.com/office/drawing/2014/main" id="{155BAC72-B68A-81C9-C294-4A74ED928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2188" y="2795587"/>
            <a:ext cx="4394200" cy="1257300"/>
          </a:xfrm>
          <a:prstGeom prst="rect">
            <a:avLst/>
          </a:prstGeom>
        </p:spPr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74748A1-DD83-5C74-5317-B856E0B8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464" y="2435109"/>
            <a:ext cx="3932237" cy="1070369"/>
          </a:xfr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r>
              <a:rPr lang="en-US" sz="2400" dirty="0" err="1">
                <a:latin typeface="Aldhabi" pitchFamily="2" charset="-78"/>
                <a:cs typeface="Aldhabi" pitchFamily="2" charset="-78"/>
              </a:rPr>
              <a:t>Anova</a:t>
            </a:r>
            <a:r>
              <a:rPr lang="en-US" sz="2400" dirty="0">
                <a:latin typeface="Aldhabi" pitchFamily="2" charset="-78"/>
                <a:cs typeface="Aldhabi" pitchFamily="2" charset="-78"/>
              </a:rPr>
              <a:t> testing shows a strong relationship between debt , discretionary spending, inflation and non-cash payment exist.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CF761-7E62-D54A-57BB-ACB0D26E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876550-AAF0-C446-89A5-F4038DC422B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1" name="Picture 30" descr="Table&#10;&#10;Description automatically generated with medium confidence">
            <a:extLst>
              <a:ext uri="{FF2B5EF4-FFF2-40B4-BE49-F238E27FC236}">
                <a16:creationId xmlns:a16="http://schemas.microsoft.com/office/drawing/2014/main" id="{3ED0C981-E382-0D56-59AF-F9D43EDB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1220133"/>
            <a:ext cx="4397433" cy="1242274"/>
          </a:xfrm>
          <a:prstGeom prst="rect">
            <a:avLst/>
          </a:prstGeom>
        </p:spPr>
      </p:pic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2231FA0E-64DA-5C77-50DB-2A5867EC389A}"/>
              </a:ext>
            </a:extLst>
          </p:cNvPr>
          <p:cNvSpPr txBox="1">
            <a:spLocks/>
          </p:cNvSpPr>
          <p:nvPr/>
        </p:nvSpPr>
        <p:spPr>
          <a:xfrm>
            <a:off x="7078504" y="572517"/>
            <a:ext cx="789658" cy="28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b="1"/>
              <a:t>Figure 9: </a:t>
            </a:r>
            <a:endParaRPr lang="en-US" sz="1200" b="1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65BC08C2-EA97-24A9-5B9F-B666D7954698}"/>
              </a:ext>
            </a:extLst>
          </p:cNvPr>
          <p:cNvSpPr txBox="1">
            <a:spLocks/>
          </p:cNvSpPr>
          <p:nvPr/>
        </p:nvSpPr>
        <p:spPr>
          <a:xfrm>
            <a:off x="7078504" y="3757057"/>
            <a:ext cx="789658" cy="31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b="1" dirty="0"/>
              <a:t>Figure 10: </a:t>
            </a:r>
          </a:p>
        </p:txBody>
      </p:sp>
      <p:sp>
        <p:nvSpPr>
          <p:cNvPr id="41" name="Curved Up Arrow 40">
            <a:extLst>
              <a:ext uri="{FF2B5EF4-FFF2-40B4-BE49-F238E27FC236}">
                <a16:creationId xmlns:a16="http://schemas.microsoft.com/office/drawing/2014/main" id="{2C6A92F0-6FD4-AB1F-42A5-FD4B9DC0E5A0}"/>
              </a:ext>
            </a:extLst>
          </p:cNvPr>
          <p:cNvSpPr/>
          <p:nvPr/>
        </p:nvSpPr>
        <p:spPr>
          <a:xfrm>
            <a:off x="9281207" y="2215341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Up Arrow 42">
            <a:extLst>
              <a:ext uri="{FF2B5EF4-FFF2-40B4-BE49-F238E27FC236}">
                <a16:creationId xmlns:a16="http://schemas.microsoft.com/office/drawing/2014/main" id="{FEF5D250-5B67-5A26-D878-9CA84F7CFB1C}"/>
              </a:ext>
            </a:extLst>
          </p:cNvPr>
          <p:cNvSpPr/>
          <p:nvPr/>
        </p:nvSpPr>
        <p:spPr>
          <a:xfrm>
            <a:off x="9265335" y="5363373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CA6E5FB7-9110-2A5C-F1BB-6828649C2B11}"/>
              </a:ext>
            </a:extLst>
          </p:cNvPr>
          <p:cNvSpPr txBox="1">
            <a:spLocks/>
          </p:cNvSpPr>
          <p:nvPr/>
        </p:nvSpPr>
        <p:spPr>
          <a:xfrm>
            <a:off x="834464" y="3791866"/>
            <a:ext cx="3932237" cy="1801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Further </a:t>
            </a:r>
            <a:r>
              <a:rPr lang="en-US" sz="2400" dirty="0" err="1">
                <a:latin typeface="Aldhabi" pitchFamily="2" charset="-78"/>
                <a:cs typeface="Aldhabi" pitchFamily="2" charset="-78"/>
              </a:rPr>
              <a:t>Anova</a:t>
            </a:r>
            <a:r>
              <a:rPr lang="en-US" sz="2400" dirty="0">
                <a:latin typeface="Aldhabi" pitchFamily="2" charset="-78"/>
                <a:cs typeface="Aldhabi" pitchFamily="2" charset="-78"/>
              </a:rPr>
              <a:t> testing indicates that non-cash payments and debts are strong related and affects each other. We reject the Null Hypothesis that Non-Cash payment does not affect debt levels.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5A8987-98B5-02BC-ADEA-581DB769E504}"/>
              </a:ext>
            </a:extLst>
          </p:cNvPr>
          <p:cNvSpPr txBox="1"/>
          <p:nvPr/>
        </p:nvSpPr>
        <p:spPr>
          <a:xfrm>
            <a:off x="310234" y="6010639"/>
            <a:ext cx="113635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Sources: 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Aldhabi" pitchFamily="2" charset="-78"/>
                <a:cs typeface="Aldhabi" pitchFamily="2" charset="-78"/>
              </a:rPr>
              <a:t>Statistics Canada. </a:t>
            </a:r>
            <a:r>
              <a:rPr lang="en-CA" sz="1200" b="0" i="0" u="sng" dirty="0">
                <a:solidFill>
                  <a:srgbClr val="0535D2"/>
                </a:solidFill>
                <a:effectLst/>
                <a:latin typeface="Aldhabi" pitchFamily="2" charset="-78"/>
                <a:cs typeface="Aldhabi" pitchFamily="2" charset="-78"/>
                <a:hlinkClick r:id="rId4"/>
              </a:rPr>
              <a:t>Table 18-10-0256-01  Consumer Price Index (CPI) statistics, measures of core inflation and other related statistics - Bank of Canada definitions</a:t>
            </a:r>
            <a:r>
              <a:rPr lang="en-US" sz="12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 </a:t>
            </a:r>
          </a:p>
          <a:p>
            <a:pPr defTabSz="576072">
              <a:spcAft>
                <a:spcPts val="600"/>
              </a:spcAft>
            </a:pPr>
            <a:r>
              <a:rPr lang="en-CA" sz="1200" b="0" i="0" dirty="0">
                <a:solidFill>
                  <a:srgbClr val="333333"/>
                </a:solidFill>
                <a:effectLst/>
                <a:latin typeface="Aldhabi" pitchFamily="2" charset="-78"/>
                <a:cs typeface="Aldhabi" pitchFamily="2" charset="-78"/>
              </a:rPr>
              <a:t>Statistics Canada. </a:t>
            </a:r>
            <a:r>
              <a:rPr lang="en-CA" sz="1200" b="0" i="0" u="sng" dirty="0">
                <a:solidFill>
                  <a:srgbClr val="284162"/>
                </a:solidFill>
                <a:effectLst/>
                <a:latin typeface="Aldhabi" pitchFamily="2" charset="-78"/>
                <a:cs typeface="Aldhabi" pitchFamily="2" charset="-78"/>
                <a:hlinkClick r:id="rId5"/>
              </a:rPr>
              <a:t>Table 11-10-0222-01  Household spending, Canada, regions and provinces</a:t>
            </a:r>
            <a:endParaRPr lang="en-CA" sz="1200" b="0" i="0" u="sng" dirty="0">
              <a:solidFill>
                <a:srgbClr val="284162"/>
              </a:solidFill>
              <a:effectLst/>
              <a:latin typeface="Aldhabi" pitchFamily="2" charset="-78"/>
              <a:cs typeface="Aldhabi" pitchFamily="2" charset="-78"/>
            </a:endParaRPr>
          </a:p>
          <a:p>
            <a:pPr defTabSz="576072">
              <a:spcAft>
                <a:spcPts val="600"/>
              </a:spcAft>
            </a:pPr>
            <a:r>
              <a:rPr lang="en-CA" sz="1200" dirty="0">
                <a:solidFill>
                  <a:srgbClr val="333333"/>
                </a:solidFill>
                <a:latin typeface="Aldhabi" pitchFamily="2" charset="-78"/>
                <a:cs typeface="Aldhabi" pitchFamily="2" charset="-78"/>
              </a:rPr>
              <a:t>Statistics Canada. </a:t>
            </a:r>
            <a:r>
              <a:rPr lang="en-CA" sz="1200" u="sng" dirty="0">
                <a:solidFill>
                  <a:srgbClr val="0535D2"/>
                </a:solidFill>
                <a:latin typeface="Aldhabi" pitchFamily="2" charset="-78"/>
                <a:cs typeface="Aldhabi" pitchFamily="2" charset="-78"/>
                <a:hlinkClick r:id="rId6"/>
              </a:rPr>
              <a:t>Table 36-10-0639-01  Credit liabilities of households (x 1,000,000)</a:t>
            </a:r>
            <a:endParaRPr lang="en-US" sz="1200" kern="1200" dirty="0">
              <a:solidFill>
                <a:schemeClr val="tx1"/>
              </a:solidFill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44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nimBg="1"/>
      <p:bldP spid="41" grpId="0" animBg="1"/>
      <p:bldP spid="43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0F0DA1-FD07-B927-4E77-90C8E6B7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41807"/>
            <a:ext cx="10007600" cy="1325563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0B5F6-F4D8-3451-A1CA-4864BB72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3722F-1821-1305-DA09-46592DE63D04}"/>
              </a:ext>
            </a:extLst>
          </p:cNvPr>
          <p:cNvSpPr txBox="1"/>
          <p:nvPr/>
        </p:nvSpPr>
        <p:spPr>
          <a:xfrm>
            <a:off x="685800" y="1834612"/>
            <a:ext cx="440690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For the period we tested inflation did not go up.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F7F69-7736-ADDC-A7BC-C344A8FDF145}"/>
              </a:ext>
            </a:extLst>
          </p:cNvPr>
          <p:cNvSpPr txBox="1"/>
          <p:nvPr/>
        </p:nvSpPr>
        <p:spPr>
          <a:xfrm>
            <a:off x="685800" y="2853179"/>
            <a:ext cx="44069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Discretionary spending increased significantly over the period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9AF9C-F461-D7AC-6AEE-22D22889947D}"/>
              </a:ext>
            </a:extLst>
          </p:cNvPr>
          <p:cNvSpPr txBox="1"/>
          <p:nvPr/>
        </p:nvSpPr>
        <p:spPr>
          <a:xfrm>
            <a:off x="685800" y="4336315"/>
            <a:ext cx="44069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Payments by non-cash methods is the popular choice by consumers.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4CD24-1994-B557-E07F-A2A374D79C53}"/>
              </a:ext>
            </a:extLst>
          </p:cNvPr>
          <p:cNvSpPr txBox="1"/>
          <p:nvPr/>
        </p:nvSpPr>
        <p:spPr>
          <a:xfrm>
            <a:off x="5816600" y="3013501"/>
            <a:ext cx="44069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Credit card and over debt levels are on an upward trend.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C08C9-C266-C0C3-DFF9-016229C04AAE}"/>
              </a:ext>
            </a:extLst>
          </p:cNvPr>
          <p:cNvSpPr txBox="1"/>
          <p:nvPr/>
        </p:nvSpPr>
        <p:spPr>
          <a:xfrm>
            <a:off x="5816600" y="1794776"/>
            <a:ext cx="44069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Evidence suggest that debt level, non-cash payment methods and inflation does go together.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302B7-DD09-8CF4-C7E9-3BBA204C997A}"/>
              </a:ext>
            </a:extLst>
          </p:cNvPr>
          <p:cNvSpPr txBox="1"/>
          <p:nvPr/>
        </p:nvSpPr>
        <p:spPr>
          <a:xfrm>
            <a:off x="5816600" y="4088012"/>
            <a:ext cx="4406900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This evidence does suggest that it’s a casual event, therefore we’ve proved that our inclination is correct. </a:t>
            </a:r>
          </a:p>
        </p:txBody>
      </p:sp>
    </p:spTree>
    <p:extLst>
      <p:ext uri="{BB962C8B-B14F-4D97-AF65-F5344CB8AC3E}">
        <p14:creationId xmlns:p14="http://schemas.microsoft.com/office/powerpoint/2010/main" val="202638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A1FA4A6-7B27-452D-71DB-E4453AAB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Next Steps 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3991E-6D6D-DE14-C48B-994EB4803FBF}"/>
              </a:ext>
            </a:extLst>
          </p:cNvPr>
          <p:cNvSpPr txBox="1"/>
          <p:nvPr/>
        </p:nvSpPr>
        <p:spPr>
          <a:xfrm>
            <a:off x="590719" y="2330506"/>
            <a:ext cx="4559425" cy="2543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Aldhabi" pitchFamily="2" charset="-78"/>
                <a:cs typeface="Aldhabi" pitchFamily="2" charset="-78"/>
              </a:rPr>
              <a:t>We would like to continue this project into </a:t>
            </a:r>
            <a:r>
              <a:rPr lang="en-US" sz="2800" b="1" i="1" dirty="0">
                <a:latin typeface="Aldhabi" pitchFamily="2" charset="-78"/>
                <a:cs typeface="Aldhabi" pitchFamily="2" charset="-78"/>
              </a:rPr>
              <a:t>Project 2, </a:t>
            </a:r>
            <a:r>
              <a:rPr lang="en-US" sz="2800" dirty="0">
                <a:latin typeface="Aldhabi" pitchFamily="2" charset="-78"/>
                <a:cs typeface="Aldhabi" pitchFamily="2" charset="-78"/>
              </a:rPr>
              <a:t>where we will conduct markets analysis for product features, barriers to entry and target audience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erson standing on a rock&#10;&#10;Description automatically generated with low confidence">
            <a:extLst>
              <a:ext uri="{FF2B5EF4-FFF2-40B4-BE49-F238E27FC236}">
                <a16:creationId xmlns:a16="http://schemas.microsoft.com/office/drawing/2014/main" id="{4B90BADD-F7B1-D911-18D5-26D6AF6C3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8" r="313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473D2-7AE6-2A57-3C2F-E3A08ACE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876550-AAF0-C446-89A5-F4038DC422B6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443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D8FEC-DD17-755E-3091-5EE45378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1"/>
            <a:ext cx="3796306" cy="979714"/>
          </a:xfrm>
          <a:solidFill>
            <a:srgbClr val="FFC000"/>
          </a:solidFill>
        </p:spPr>
        <p:txBody>
          <a:bodyPr anchor="t"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Appendix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F2FB-2299-4311-BD91-325718DC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436" y="1010193"/>
            <a:ext cx="6552569" cy="1432561"/>
          </a:xfrm>
          <a:solidFill>
            <a:schemeClr val="bg1">
              <a:lumMod val="65000"/>
            </a:schemeClr>
          </a:solidFill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For further details on our Analysis and the full dataset please visit our GitHub page here: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https://github.com/585ishi/Project5.Bootcamp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E6C07-205F-2F12-604A-2D461BB5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876550-AAF0-C446-89A5-F4038DC422B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F1E84-8964-3133-E621-917D85EC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CA1C-2D6A-E3EF-C390-26D071B5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Thank you we are happy to answer any questions you may have!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F5193CCC-AB21-13C9-07C7-11C666764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2" r="7859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31AD8-64C1-883A-F4F9-04646105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876550-AAF0-C446-89A5-F4038DC422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681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erson standing on a rock&#10;&#10;Description automatically generated with low confidence">
            <a:extLst>
              <a:ext uri="{FF2B5EF4-FFF2-40B4-BE49-F238E27FC236}">
                <a16:creationId xmlns:a16="http://schemas.microsoft.com/office/drawing/2014/main" id="{33AC533D-C049-2D3E-0D9A-4744200DC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173" b="2602"/>
          <a:stretch/>
        </p:blipFill>
        <p:spPr>
          <a:xfrm>
            <a:off x="0" y="19459"/>
            <a:ext cx="12191980" cy="72023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E3406-3C97-838E-3896-904EE89F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04CCDF-B5CA-78CF-B204-BD23FFB4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21" y="4862130"/>
            <a:ext cx="1513469" cy="1631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00AF37-E399-6425-3F73-7D5F9780A965}"/>
              </a:ext>
            </a:extLst>
          </p:cNvPr>
          <p:cNvSpPr txBox="1"/>
          <p:nvPr/>
        </p:nvSpPr>
        <p:spPr>
          <a:xfrm>
            <a:off x="2208806" y="6502057"/>
            <a:ext cx="151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Ebun</a:t>
            </a:r>
            <a:r>
              <a:rPr lang="en-US" sz="1400" b="1" dirty="0"/>
              <a:t> David</a:t>
            </a:r>
          </a:p>
        </p:txBody>
      </p:sp>
      <p:pic>
        <p:nvPicPr>
          <p:cNvPr id="13" name="Picture 10" descr="Profile photo for Violetta Haveman">
            <a:extLst>
              <a:ext uri="{FF2B5EF4-FFF2-40B4-BE49-F238E27FC236}">
                <a16:creationId xmlns:a16="http://schemas.microsoft.com/office/drawing/2014/main" id="{CCFD75C1-DB7F-E399-AD64-931D6D303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05" y="4863112"/>
            <a:ext cx="1513469" cy="16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E2AFB6-1F49-48D8-AD16-52F603882B3B}"/>
              </a:ext>
            </a:extLst>
          </p:cNvPr>
          <p:cNvSpPr txBox="1"/>
          <p:nvPr/>
        </p:nvSpPr>
        <p:spPr>
          <a:xfrm>
            <a:off x="3815537" y="6494142"/>
            <a:ext cx="178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Violetta</a:t>
            </a:r>
            <a:r>
              <a:rPr lang="en-US" sz="1400" dirty="0"/>
              <a:t> </a:t>
            </a:r>
            <a:r>
              <a:rPr lang="en-US" sz="1400" b="1" dirty="0"/>
              <a:t>Haveman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7C946C-A78B-AFEA-D20B-B5B148559F17}"/>
              </a:ext>
            </a:extLst>
          </p:cNvPr>
          <p:cNvSpPr txBox="1"/>
          <p:nvPr/>
        </p:nvSpPr>
        <p:spPr>
          <a:xfrm>
            <a:off x="5846031" y="6530764"/>
            <a:ext cx="178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Ishita Nagar</a:t>
            </a:r>
          </a:p>
        </p:txBody>
      </p:sp>
      <p:pic>
        <p:nvPicPr>
          <p:cNvPr id="18" name="Picture 4" descr="Profile photo for romi oinam">
            <a:extLst>
              <a:ext uri="{FF2B5EF4-FFF2-40B4-BE49-F238E27FC236}">
                <a16:creationId xmlns:a16="http://schemas.microsoft.com/office/drawing/2014/main" id="{6769DE75-E51C-1C49-A157-85F100E2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7" y="4863112"/>
            <a:ext cx="1513469" cy="16310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B47FD0-E8F3-EECC-BA4A-2DFF6CF1FBF7}"/>
              </a:ext>
            </a:extLst>
          </p:cNvPr>
          <p:cNvSpPr txBox="1"/>
          <p:nvPr/>
        </p:nvSpPr>
        <p:spPr>
          <a:xfrm>
            <a:off x="7524757" y="6586835"/>
            <a:ext cx="151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Romi</a:t>
            </a:r>
            <a:r>
              <a:rPr lang="en-US" sz="1400" b="1" dirty="0"/>
              <a:t>  </a:t>
            </a:r>
            <a:r>
              <a:rPr lang="en-US" sz="1400" b="1" dirty="0" err="1"/>
              <a:t>Oinam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D5B9F-01FC-DF43-677B-B48BA073729A}"/>
              </a:ext>
            </a:extLst>
          </p:cNvPr>
          <p:cNvSpPr txBox="1"/>
          <p:nvPr/>
        </p:nvSpPr>
        <p:spPr>
          <a:xfrm>
            <a:off x="422085" y="6530764"/>
            <a:ext cx="178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Amina </a:t>
            </a:r>
            <a:r>
              <a:rPr lang="en-US" sz="1400" dirty="0" err="1"/>
              <a:t>Aiman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A75A0-2A59-C2F7-08E9-4EEDF767EBD1}"/>
              </a:ext>
            </a:extLst>
          </p:cNvPr>
          <p:cNvSpPr txBox="1"/>
          <p:nvPr/>
        </p:nvSpPr>
        <p:spPr>
          <a:xfrm>
            <a:off x="-128567" y="307037"/>
            <a:ext cx="534607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3200" dirty="0">
                <a:latin typeface="Cooper Black" panose="0208090404030B020404" pitchFamily="18" charset="77"/>
              </a:rPr>
              <a:t>Introducing</a:t>
            </a:r>
          </a:p>
          <a:p>
            <a:pPr algn="ctr"/>
            <a:r>
              <a:rPr lang="en-US" sz="3200" dirty="0">
                <a:latin typeface="Cooper Black" panose="0208090404030B020404" pitchFamily="18" charset="77"/>
              </a:rPr>
              <a:t>The   </a:t>
            </a:r>
          </a:p>
          <a:p>
            <a:pPr algn="ctr"/>
            <a:r>
              <a:rPr lang="en-US" sz="3200" dirty="0">
                <a:latin typeface="Cooper Black" panose="0208090404030B020404" pitchFamily="18" charset="77"/>
              </a:rPr>
              <a:t>Control Tool</a:t>
            </a:r>
          </a:p>
          <a:p>
            <a:pPr algn="ctr"/>
            <a:endParaRPr lang="en-US" sz="3200" dirty="0">
              <a:latin typeface="Cooper Black" panose="0208090404030B020404" pitchFamily="18" charset="77"/>
            </a:endParaRPr>
          </a:p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by </a:t>
            </a:r>
          </a:p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Team Control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Profile photo for Ishita Nagar">
            <a:extLst>
              <a:ext uri="{FF2B5EF4-FFF2-40B4-BE49-F238E27FC236}">
                <a16:creationId xmlns:a16="http://schemas.microsoft.com/office/drawing/2014/main" id="{DE5DC6BA-7676-C142-52A3-98FCD580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909" y="4863112"/>
            <a:ext cx="1513469" cy="16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file photo for Ishita Nagar">
            <a:extLst>
              <a:ext uri="{FF2B5EF4-FFF2-40B4-BE49-F238E27FC236}">
                <a16:creationId xmlns:a16="http://schemas.microsoft.com/office/drawing/2014/main" id="{531F80DA-20F7-50AE-B80B-08C59304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9" y="4862131"/>
            <a:ext cx="1513469" cy="16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41162-3527-0067-1688-CB2C7916F442}"/>
              </a:ext>
            </a:extLst>
          </p:cNvPr>
          <p:cNvSpPr txBox="1"/>
          <p:nvPr/>
        </p:nvSpPr>
        <p:spPr>
          <a:xfrm>
            <a:off x="10918209" y="6625168"/>
            <a:ext cx="113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April 12</a:t>
            </a:r>
            <a:r>
              <a:rPr lang="en-US" baseline="300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th</a:t>
            </a:r>
            <a:r>
              <a:rPr lang="en-US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9983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6DD31-52E5-8117-F480-C81DFF9C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 of Content </a:t>
            </a:r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50382330-38F0-D734-4675-41C23C668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7719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FF8682-067C-CBC9-B1BC-DD697751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876550-AAF0-C446-89A5-F4038DC422B6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2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BD5C7A-8190-78D9-6AC7-0D28F191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Objective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4EAAD83-B6FA-5AAA-78DA-F8D688059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6124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42160-5347-DEA1-1E2F-7946FA0D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876550-AAF0-C446-89A5-F4038DC422B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A12-9C25-408A-90E8-35BFC13D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53" y="100879"/>
            <a:ext cx="10515600" cy="518348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ctr" defTabSz="576072"/>
            <a:r>
              <a:rPr lang="en-US" sz="18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Payment Method Trends </a:t>
            </a:r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6" name="Content Placeholder 45" descr="Chart, line chart&#10;&#10;Description automatically generated">
            <a:extLst>
              <a:ext uri="{FF2B5EF4-FFF2-40B4-BE49-F238E27FC236}">
                <a16:creationId xmlns:a16="http://schemas.microsoft.com/office/drawing/2014/main" id="{BEAAA80B-BF13-E7D4-ED87-61AC93FEF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4653" y="866940"/>
            <a:ext cx="5181600" cy="38862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4553-E3E3-0D80-F194-0BF8435E4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921" y="5475364"/>
            <a:ext cx="5181600" cy="68759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 defTabSz="576072">
              <a:spcBef>
                <a:spcPts val="63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Over the past 14 years Credit Card Payment increasing became the preferred method of payment for goods and services.</a:t>
            </a:r>
          </a:p>
          <a:p>
            <a:pPr defTabSz="576072">
              <a:spcBef>
                <a:spcPts val="630"/>
              </a:spcBef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BA56A-7DBD-B5DD-FCE8-0B0F40FF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76072">
              <a:spcAft>
                <a:spcPts val="600"/>
              </a:spcAft>
            </a:pPr>
            <a:fld id="{8C876550-AAF0-C446-89A5-F4038DC422B6}" type="slidenum">
              <a:rPr lang="en-US" sz="75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576072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9F81F-BD90-D7D6-889E-4DBF37C8D205}"/>
              </a:ext>
            </a:extLst>
          </p:cNvPr>
          <p:cNvSpPr txBox="1"/>
          <p:nvPr/>
        </p:nvSpPr>
        <p:spPr>
          <a:xfrm>
            <a:off x="2470048" y="6401733"/>
            <a:ext cx="7543799" cy="47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8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2013 – 2021 Bank of Canada Methods of Payment Survey Report: </a:t>
            </a:r>
            <a:r>
              <a:rPr lang="en-US" sz="882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https://www.bankofcanada.ca/wp-content/uploads/2018/12/sdp2018-17.pdf</a:t>
            </a:r>
            <a:endParaRPr lang="en-US" sz="8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76072">
              <a:spcAft>
                <a:spcPts val="600"/>
              </a:spcAft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BCE5B-7D99-AD45-C315-D55905880255}"/>
              </a:ext>
            </a:extLst>
          </p:cNvPr>
          <p:cNvSpPr txBox="1"/>
          <p:nvPr/>
        </p:nvSpPr>
        <p:spPr>
          <a:xfrm>
            <a:off x="5956300" y="5976740"/>
            <a:ext cx="4025900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Credit card payments increased by 39 %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09D2-6341-3E32-F6C8-ED81CD525710}"/>
              </a:ext>
            </a:extLst>
          </p:cNvPr>
          <p:cNvSpPr txBox="1"/>
          <p:nvPr/>
        </p:nvSpPr>
        <p:spPr>
          <a:xfrm>
            <a:off x="5956300" y="5466739"/>
            <a:ext cx="4025900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Cash payment reduced by 56%</a:t>
            </a:r>
          </a:p>
        </p:txBody>
      </p:sp>
      <p:pic>
        <p:nvPicPr>
          <p:cNvPr id="33" name="Picture 32" descr="Chart, pie chart&#10;&#10;Description automatically generated">
            <a:extLst>
              <a:ext uri="{FF2B5EF4-FFF2-40B4-BE49-F238E27FC236}">
                <a16:creationId xmlns:a16="http://schemas.microsoft.com/office/drawing/2014/main" id="{14271E69-A97A-9054-DC77-80C78544E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598" y="1160079"/>
            <a:ext cx="6058003" cy="3526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65A408-4B85-A80C-A0C0-17E4202375FF}"/>
              </a:ext>
            </a:extLst>
          </p:cNvPr>
          <p:cNvSpPr txBox="1"/>
          <p:nvPr/>
        </p:nvSpPr>
        <p:spPr>
          <a:xfrm>
            <a:off x="5493714" y="656155"/>
            <a:ext cx="5656886" cy="51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2:</a:t>
            </a:r>
          </a:p>
          <a:p>
            <a:pPr algn="ctr" defTabSz="576072">
              <a:spcAft>
                <a:spcPts val="600"/>
              </a:spcAft>
            </a:pPr>
            <a:r>
              <a:rPr lang="en-US" sz="1134" b="1" dirty="0"/>
              <a:t>Pie Charts showing the proportional change in payment type (2009-202</a:t>
            </a:r>
            <a:r>
              <a:rPr lang="en-US" sz="1134" dirty="0"/>
              <a:t>1)</a:t>
            </a:r>
            <a:endParaRPr lang="en-US" dirty="0"/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B5AC1FA6-3831-5C61-F385-31514A398658}"/>
              </a:ext>
            </a:extLst>
          </p:cNvPr>
          <p:cNvSpPr/>
          <p:nvPr/>
        </p:nvSpPr>
        <p:spPr>
          <a:xfrm>
            <a:off x="4907637" y="1501871"/>
            <a:ext cx="484632" cy="7748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39%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98F98AA-C94C-3139-5B8F-3FD847A38D77}"/>
              </a:ext>
            </a:extLst>
          </p:cNvPr>
          <p:cNvSpPr/>
          <p:nvPr/>
        </p:nvSpPr>
        <p:spPr>
          <a:xfrm>
            <a:off x="1573082" y="3321875"/>
            <a:ext cx="484632" cy="796889"/>
          </a:xfrm>
          <a:prstGeom prst="downArrow">
            <a:avLst>
              <a:gd name="adj1" fmla="val 44759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56%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73DA11-6CAD-F44C-2983-6864E72F5F45}"/>
              </a:ext>
            </a:extLst>
          </p:cNvPr>
          <p:cNvSpPr txBox="1"/>
          <p:nvPr/>
        </p:nvSpPr>
        <p:spPr>
          <a:xfrm>
            <a:off x="1195107" y="866940"/>
            <a:ext cx="719569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b="1" kern="1200" dirty="0">
                <a:solidFill>
                  <a:schemeClr val="tx1"/>
                </a:solidFill>
              </a:rPr>
              <a:t>Figure 1: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31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5" grpId="0" animBg="1"/>
      <p:bldP spid="16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DB4E0D-2C2B-DB81-783F-9C982696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421" y="208882"/>
            <a:ext cx="3035628" cy="787833"/>
          </a:xfrm>
          <a:solidFill>
            <a:schemeClr val="accent4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Spending and Payment </a:t>
            </a:r>
          </a:p>
        </p:txBody>
      </p:sp>
      <p:pic>
        <p:nvPicPr>
          <p:cNvPr id="30" name="Content Placeholder 29" descr="A picture containing chart&#10;&#10;Description automatically generated">
            <a:extLst>
              <a:ext uri="{FF2B5EF4-FFF2-40B4-BE49-F238E27FC236}">
                <a16:creationId xmlns:a16="http://schemas.microsoft.com/office/drawing/2014/main" id="{F9B9996C-C141-321E-7049-752F92E473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299C9BB5-737C-E0F8-8CEE-F8E8CC0A6B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25212" y="297842"/>
            <a:ext cx="7316914" cy="29539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653DD-4FDB-29D1-0BC8-8B3599D0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876550-AAF0-C446-89A5-F4038DC422B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68708465-A94E-FADA-C38C-7E517C1F7A4B}"/>
              </a:ext>
            </a:extLst>
          </p:cNvPr>
          <p:cNvSpPr/>
          <p:nvPr/>
        </p:nvSpPr>
        <p:spPr>
          <a:xfrm>
            <a:off x="7956802" y="775916"/>
            <a:ext cx="1216152" cy="73152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CE63D979-D3F8-414A-B581-B4A29D0279A1}"/>
              </a:ext>
            </a:extLst>
          </p:cNvPr>
          <p:cNvSpPr/>
          <p:nvPr/>
        </p:nvSpPr>
        <p:spPr>
          <a:xfrm>
            <a:off x="7665433" y="2025320"/>
            <a:ext cx="1216152" cy="73152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>
            <a:extLst>
              <a:ext uri="{FF2B5EF4-FFF2-40B4-BE49-F238E27FC236}">
                <a16:creationId xmlns:a16="http://schemas.microsoft.com/office/drawing/2014/main" id="{6E451BCB-59BF-0872-6E6C-3A9F7772BE86}"/>
              </a:ext>
            </a:extLst>
          </p:cNvPr>
          <p:cNvSpPr/>
          <p:nvPr/>
        </p:nvSpPr>
        <p:spPr>
          <a:xfrm>
            <a:off x="7246169" y="4227913"/>
            <a:ext cx="731520" cy="531290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686430-3735-DCE2-20AC-EDD3DFFA73DE}"/>
              </a:ext>
            </a:extLst>
          </p:cNvPr>
          <p:cNvSpPr txBox="1"/>
          <p:nvPr/>
        </p:nvSpPr>
        <p:spPr>
          <a:xfrm>
            <a:off x="886991" y="2432416"/>
            <a:ext cx="3506350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Spending on discretionary spending such as food, entertainment and travel significantly increased from 2009 - 2021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7F41C0-0D89-B6E8-B7A5-D34DABCF1528}"/>
              </a:ext>
            </a:extLst>
          </p:cNvPr>
          <p:cNvSpPr txBox="1"/>
          <p:nvPr/>
        </p:nvSpPr>
        <p:spPr>
          <a:xfrm>
            <a:off x="886991" y="4084029"/>
            <a:ext cx="350635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dhabi" pitchFamily="2" charset="-78"/>
                <a:cs typeface="Aldhabi" pitchFamily="2" charset="-78"/>
              </a:rPr>
              <a:t>Credit card payment for those items also increase over the time period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E08B5B-A98D-72CF-707F-17969956805F}"/>
              </a:ext>
            </a:extLst>
          </p:cNvPr>
          <p:cNvSpPr txBox="1"/>
          <p:nvPr/>
        </p:nvSpPr>
        <p:spPr>
          <a:xfrm>
            <a:off x="696211" y="5646453"/>
            <a:ext cx="9740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Notes: Food does not include grocery</a:t>
            </a:r>
          </a:p>
          <a:p>
            <a:pPr defTabSz="576072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Sources: Bank of Canada Methods of Payment Survey Report 2013 – 2021 : </a:t>
            </a:r>
            <a:r>
              <a:rPr lang="en-US" sz="12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  <a:hlinkClick r:id="rId4"/>
              </a:rPr>
              <a:t>https://www.bankofcanada.ca/wp-content/uploads/2018/12/sdp2018-17.pdf</a:t>
            </a:r>
            <a:endParaRPr lang="en-US" sz="1200" kern="1200" dirty="0">
              <a:solidFill>
                <a:schemeClr val="tx1"/>
              </a:solidFill>
              <a:latin typeface="Aldhabi" pitchFamily="2" charset="-78"/>
              <a:cs typeface="Aldhabi" pitchFamily="2" charset="-78"/>
            </a:endParaRPr>
          </a:p>
          <a:p>
            <a:pPr defTabSz="576072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 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Aldhabi" pitchFamily="2" charset="-78"/>
                <a:cs typeface="Aldhabi" pitchFamily="2" charset="-78"/>
              </a:rPr>
              <a:t>Statistics Canada. </a:t>
            </a:r>
            <a:r>
              <a:rPr lang="en-CA" sz="1200" b="0" i="0" u="sng" dirty="0">
                <a:solidFill>
                  <a:srgbClr val="284162"/>
                </a:solidFill>
                <a:effectLst/>
                <a:latin typeface="Aldhabi" pitchFamily="2" charset="-78"/>
                <a:cs typeface="Aldhabi" pitchFamily="2" charset="-78"/>
                <a:hlinkClick r:id="rId5"/>
              </a:rPr>
              <a:t>Table 11-10-0222-01  Household spending, Canada, regions and provinces</a:t>
            </a:r>
            <a:endParaRPr lang="en-US" sz="1200" dirty="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97F2ED-E56C-FEEF-DF2A-D1047A3C01EF}"/>
              </a:ext>
            </a:extLst>
          </p:cNvPr>
          <p:cNvSpPr txBox="1"/>
          <p:nvPr/>
        </p:nvSpPr>
        <p:spPr>
          <a:xfrm>
            <a:off x="5775607" y="335930"/>
            <a:ext cx="719569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b="1" kern="1200" dirty="0">
                <a:solidFill>
                  <a:schemeClr val="tx1"/>
                </a:solidFill>
              </a:rPr>
              <a:t>Figure 3: 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28909-6F73-0FEE-4319-477C40DBE210}"/>
              </a:ext>
            </a:extLst>
          </p:cNvPr>
          <p:cNvSpPr txBox="1"/>
          <p:nvPr/>
        </p:nvSpPr>
        <p:spPr>
          <a:xfrm>
            <a:off x="5993474" y="3074452"/>
            <a:ext cx="719569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4: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2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8ACF-9027-A364-CC8A-A1B515A3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16" y="697510"/>
            <a:ext cx="5052369" cy="1035781"/>
          </a:xfr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Spending Anomaly</a:t>
            </a:r>
          </a:p>
        </p:txBody>
      </p:sp>
      <p:pic>
        <p:nvPicPr>
          <p:cNvPr id="7" name="Picture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95B8E68-0547-29BC-CDC4-EF6AF79D50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6583111" y="608400"/>
            <a:ext cx="4993670" cy="49783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D9E3A-CE17-0EEB-40B7-EBB6C97B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671" y="2524722"/>
            <a:ext cx="5824460" cy="1844078"/>
          </a:xfr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Aldhabi" pitchFamily="2" charset="-78"/>
                <a:cs typeface="Aldhabi" pitchFamily="2" charset="-78"/>
              </a:rPr>
              <a:t>There are not noticeable outliers in consumer spending over the period except for expenditure abroad for 2020-2021 which is explained by the travel restrictions during the pandemic.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289BD-E956-0DE9-997C-632B1F2F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876550-AAF0-C446-89A5-F4038DC422B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7D1A894B-004B-48FF-2DF0-FA54294DA867}"/>
              </a:ext>
            </a:extLst>
          </p:cNvPr>
          <p:cNvSpPr/>
          <p:nvPr/>
        </p:nvSpPr>
        <p:spPr>
          <a:xfrm>
            <a:off x="10368011" y="3839044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57016-FA55-6CEF-71EE-B04EACE74F87}"/>
              </a:ext>
            </a:extLst>
          </p:cNvPr>
          <p:cNvSpPr txBox="1"/>
          <p:nvPr/>
        </p:nvSpPr>
        <p:spPr>
          <a:xfrm>
            <a:off x="6952827" y="539428"/>
            <a:ext cx="719569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kern="1200" dirty="0">
                <a:solidFill>
                  <a:schemeClr val="tx1"/>
                </a:solidFill>
              </a:rPr>
              <a:t>Figure </a:t>
            </a:r>
            <a:r>
              <a:rPr lang="en-US" sz="1134" dirty="0"/>
              <a:t>5</a:t>
            </a:r>
            <a:r>
              <a:rPr lang="en-US" sz="1134" kern="1200" dirty="0">
                <a:solidFill>
                  <a:schemeClr val="tx1"/>
                </a:solidFill>
              </a:rPr>
              <a:t>: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E6B21-02B3-D795-FCE8-D48AA2DD6895}"/>
              </a:ext>
            </a:extLst>
          </p:cNvPr>
          <p:cNvSpPr txBox="1"/>
          <p:nvPr/>
        </p:nvSpPr>
        <p:spPr>
          <a:xfrm>
            <a:off x="731525" y="6050023"/>
            <a:ext cx="974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Source:</a:t>
            </a:r>
            <a:r>
              <a:rPr lang="en-US" sz="1200" dirty="0">
                <a:latin typeface="Aldhabi" pitchFamily="2" charset="-78"/>
                <a:cs typeface="Aldhabi" pitchFamily="2" charset="-78"/>
              </a:rPr>
              <a:t> 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Aldhabi" pitchFamily="2" charset="-78"/>
                <a:cs typeface="Aldhabi" pitchFamily="2" charset="-78"/>
              </a:rPr>
              <a:t>Statistics Canada. </a:t>
            </a:r>
            <a:r>
              <a:rPr lang="en-CA" sz="1200" b="0" i="0" u="sng" dirty="0">
                <a:solidFill>
                  <a:srgbClr val="284162"/>
                </a:solidFill>
                <a:effectLst/>
                <a:latin typeface="Aldhabi" pitchFamily="2" charset="-78"/>
                <a:cs typeface="Aldhabi" pitchFamily="2" charset="-78"/>
                <a:hlinkClick r:id="rId3"/>
              </a:rPr>
              <a:t>Table 11-10-0222-01  Household spending, Canada, regions and provinces</a:t>
            </a:r>
            <a:endParaRPr lang="en-US" sz="1200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03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192F-8F18-84D3-20E0-2F3CBD29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44" y="525982"/>
            <a:ext cx="4351803" cy="761543"/>
          </a:xfrm>
          <a:solidFill>
            <a:schemeClr val="accent4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Inflation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6BA9755-A4E5-A2DB-AA5D-B9195E53CD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08" r="2508"/>
          <a:stretch/>
        </p:blipFill>
        <p:spPr>
          <a:xfrm>
            <a:off x="5987738" y="1090604"/>
            <a:ext cx="5628018" cy="444392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362B-C77D-F75A-9059-A5636D718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4" y="2629733"/>
            <a:ext cx="4282984" cy="799267"/>
          </a:xfr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1200" dirty="0">
                <a:latin typeface="Aldhabi" pitchFamily="2" charset="-78"/>
                <a:cs typeface="Aldhabi" pitchFamily="2" charset="-78"/>
              </a:rPr>
              <a:t>Inflation went down from 2009 to 2020 and rise again in 2021. 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2621-662E-C4A9-69D8-4A8C49F5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876550-AAF0-C446-89A5-F4038DC422B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7FA8A-144D-C7B8-0ECA-8C24F7B4B2D3}"/>
              </a:ext>
            </a:extLst>
          </p:cNvPr>
          <p:cNvSpPr txBox="1"/>
          <p:nvPr/>
        </p:nvSpPr>
        <p:spPr>
          <a:xfrm>
            <a:off x="6524907" y="1126162"/>
            <a:ext cx="719569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</a:t>
            </a:r>
            <a:r>
              <a:rPr lang="en-US" sz="1134" b="1" dirty="0"/>
              <a:t>6</a:t>
            </a:r>
            <a:r>
              <a:rPr lang="en-US" sz="113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6D42EFD-C611-FEF1-93CC-21043CD9FC07}"/>
              </a:ext>
            </a:extLst>
          </p:cNvPr>
          <p:cNvSpPr txBox="1">
            <a:spLocks/>
          </p:cNvSpPr>
          <p:nvPr/>
        </p:nvSpPr>
        <p:spPr>
          <a:xfrm>
            <a:off x="645064" y="3686754"/>
            <a:ext cx="4282984" cy="7992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r>
              <a:rPr lang="en-US" sz="11200" dirty="0">
                <a:latin typeface="Aldhabi" pitchFamily="2" charset="-78"/>
                <a:cs typeface="Aldhabi" pitchFamily="2" charset="-78"/>
              </a:rPr>
              <a:t>In some years we see a reduction of inflation by almost  60%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B44AF-4235-02FE-42E9-573B0F44AF3D}"/>
              </a:ext>
            </a:extLst>
          </p:cNvPr>
          <p:cNvSpPr txBox="1"/>
          <p:nvPr/>
        </p:nvSpPr>
        <p:spPr>
          <a:xfrm>
            <a:off x="1334352" y="5783873"/>
            <a:ext cx="8587924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8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CA" sz="9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Statistics Canada. </a:t>
            </a:r>
            <a:r>
              <a:rPr lang="en-CA" sz="900" b="0" i="0" u="sng" dirty="0">
                <a:solidFill>
                  <a:srgbClr val="0535D2"/>
                </a:solidFill>
                <a:effectLst/>
                <a:latin typeface="Noto Sans" panose="020B0502040504020204" pitchFamily="34" charset="0"/>
                <a:hlinkClick r:id="rId3"/>
              </a:rPr>
              <a:t>Table 18-10-0256-01  Consumer Price Index (CPI) statistics, measures of core inflation and other related statistics - Bank of Canada definitions</a:t>
            </a: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9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096BDBF-2C50-AF48-AD60-9157D48F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34" y="132346"/>
            <a:ext cx="4282983" cy="1200361"/>
          </a:xfrm>
          <a:solidFill>
            <a:srgbClr val="FFC00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Inflation , Spending and Debt </a:t>
            </a:r>
          </a:p>
        </p:txBody>
      </p:sp>
      <p:pic>
        <p:nvPicPr>
          <p:cNvPr id="9" name="Picture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0AA38C0D-42BC-D610-3AB8-7874D0CDD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738" y="1202057"/>
            <a:ext cx="5628018" cy="4221015"/>
          </a:xfrm>
          <a:prstGeom prst="rect">
            <a:avLst/>
          </a:prstGeom>
        </p:spPr>
      </p:pic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59727EA4-806E-3157-795D-96F9C8DB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8716" y="5325229"/>
            <a:ext cx="4766062" cy="755185"/>
          </a:xfr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Aldhabi" pitchFamily="2" charset="-78"/>
                <a:cs typeface="Aldhabi" pitchFamily="2" charset="-78"/>
              </a:rPr>
              <a:t>Ev</a:t>
            </a:r>
            <a:r>
              <a:rPr lang="en-US" sz="2000" dirty="0">
                <a:latin typeface="Aldhabi" pitchFamily="2" charset="-78"/>
                <a:cs typeface="Aldhabi" pitchFamily="2" charset="-78"/>
              </a:rPr>
              <a:t>en though inflation dipped or remain static spending  spending on food, clothing and travel increases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4E27E-8E04-EEE0-8A79-CB3EA60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876550-AAF0-C446-89A5-F4038DC422B6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0F682-708A-1F54-2C4D-DDADF4152907}"/>
              </a:ext>
            </a:extLst>
          </p:cNvPr>
          <p:cNvSpPr txBox="1"/>
          <p:nvPr/>
        </p:nvSpPr>
        <p:spPr>
          <a:xfrm>
            <a:off x="6477699" y="1168060"/>
            <a:ext cx="719569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b="1" kern="1200" dirty="0">
                <a:solidFill>
                  <a:schemeClr val="tx1"/>
                </a:solidFill>
              </a:rPr>
              <a:t>Figure 7: 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4DCBF2-5C9B-FB9C-BC41-D0FBD9537F3B}"/>
              </a:ext>
            </a:extLst>
          </p:cNvPr>
          <p:cNvSpPr txBox="1"/>
          <p:nvPr/>
        </p:nvSpPr>
        <p:spPr>
          <a:xfrm>
            <a:off x="310234" y="6010639"/>
            <a:ext cx="113635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Sources: 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Aldhabi" pitchFamily="2" charset="-78"/>
                <a:cs typeface="Aldhabi" pitchFamily="2" charset="-78"/>
              </a:rPr>
              <a:t>Statistics Canada. </a:t>
            </a:r>
            <a:r>
              <a:rPr lang="en-CA" sz="1200" b="0" i="0" u="sng" dirty="0">
                <a:solidFill>
                  <a:srgbClr val="0535D2"/>
                </a:solidFill>
                <a:effectLst/>
                <a:latin typeface="Aldhabi" pitchFamily="2" charset="-78"/>
                <a:cs typeface="Aldhabi" pitchFamily="2" charset="-78"/>
                <a:hlinkClick r:id="rId3"/>
              </a:rPr>
              <a:t>Table 18-10-0256-01  Consumer Price Index (CPI) statistics, measures of core inflation and other related statistics - Bank of Canada definitions</a:t>
            </a:r>
            <a:r>
              <a:rPr lang="en-US" sz="1200" kern="1200" dirty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 </a:t>
            </a:r>
          </a:p>
          <a:p>
            <a:pPr defTabSz="576072">
              <a:spcAft>
                <a:spcPts val="600"/>
              </a:spcAft>
            </a:pPr>
            <a:r>
              <a:rPr lang="en-CA" sz="1200" b="0" i="0" dirty="0">
                <a:solidFill>
                  <a:srgbClr val="333333"/>
                </a:solidFill>
                <a:effectLst/>
                <a:latin typeface="Aldhabi" pitchFamily="2" charset="-78"/>
                <a:cs typeface="Aldhabi" pitchFamily="2" charset="-78"/>
              </a:rPr>
              <a:t>Statistics Canada. </a:t>
            </a:r>
            <a:r>
              <a:rPr lang="en-CA" sz="1200" b="0" i="0" u="sng" dirty="0">
                <a:solidFill>
                  <a:srgbClr val="284162"/>
                </a:solidFill>
                <a:effectLst/>
                <a:latin typeface="Aldhabi" pitchFamily="2" charset="-78"/>
                <a:cs typeface="Aldhabi" pitchFamily="2" charset="-78"/>
                <a:hlinkClick r:id="rId4"/>
              </a:rPr>
              <a:t>Table 11-10-0222-01  Household spending, Canada, regions and provinces</a:t>
            </a:r>
            <a:endParaRPr lang="en-CA" sz="1200" b="0" i="0" u="sng" dirty="0">
              <a:solidFill>
                <a:srgbClr val="284162"/>
              </a:solidFill>
              <a:effectLst/>
              <a:latin typeface="Aldhabi" pitchFamily="2" charset="-78"/>
              <a:cs typeface="Aldhabi" pitchFamily="2" charset="-78"/>
            </a:endParaRPr>
          </a:p>
          <a:p>
            <a:pPr defTabSz="576072">
              <a:spcAft>
                <a:spcPts val="600"/>
              </a:spcAft>
            </a:pPr>
            <a:r>
              <a:rPr lang="en-CA" sz="1200" dirty="0">
                <a:solidFill>
                  <a:srgbClr val="333333"/>
                </a:solidFill>
                <a:latin typeface="Aldhabi" pitchFamily="2" charset="-78"/>
                <a:cs typeface="Aldhabi" pitchFamily="2" charset="-78"/>
              </a:rPr>
              <a:t>Statistics Canada. </a:t>
            </a:r>
            <a:r>
              <a:rPr lang="en-CA" sz="1200" u="sng" dirty="0">
                <a:solidFill>
                  <a:srgbClr val="0535D2"/>
                </a:solidFill>
                <a:latin typeface="Aldhabi" pitchFamily="2" charset="-78"/>
                <a:cs typeface="Aldhabi" pitchFamily="2" charset="-78"/>
                <a:hlinkClick r:id="rId5"/>
              </a:rPr>
              <a:t>Table 36-10-0639-01  Credit liabilities of households (x 1,000,000)</a:t>
            </a:r>
            <a:endParaRPr lang="en-US" sz="1200" kern="1200" dirty="0">
              <a:solidFill>
                <a:schemeClr val="tx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27" name="Punched Tape 26">
            <a:extLst>
              <a:ext uri="{FF2B5EF4-FFF2-40B4-BE49-F238E27FC236}">
                <a16:creationId xmlns:a16="http://schemas.microsoft.com/office/drawing/2014/main" id="{12525751-BBF5-E043-D2C9-458845A23481}"/>
              </a:ext>
            </a:extLst>
          </p:cNvPr>
          <p:cNvSpPr/>
          <p:nvPr/>
        </p:nvSpPr>
        <p:spPr>
          <a:xfrm>
            <a:off x="9475094" y="4358110"/>
            <a:ext cx="914400" cy="48174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dhabi" pitchFamily="2" charset="-78"/>
                <a:cs typeface="Aldhabi" pitchFamily="2" charset="-78"/>
              </a:rPr>
              <a:t>Pandemic</a:t>
            </a:r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C3A94B23-FC27-715F-6E0F-8C89B920B502}"/>
              </a:ext>
            </a:extLst>
          </p:cNvPr>
          <p:cNvSpPr/>
          <p:nvPr/>
        </p:nvSpPr>
        <p:spPr>
          <a:xfrm>
            <a:off x="6954952" y="3048000"/>
            <a:ext cx="484632" cy="978408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Chart, scatter chart&#10;&#10;Description automatically generated">
            <a:extLst>
              <a:ext uri="{FF2B5EF4-FFF2-40B4-BE49-F238E27FC236}">
                <a16:creationId xmlns:a16="http://schemas.microsoft.com/office/drawing/2014/main" id="{DACBDB2C-5C6B-E291-C140-7BADBCB96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21" y="1465053"/>
            <a:ext cx="4282983" cy="3627970"/>
          </a:xfrm>
          <a:prstGeom prst="rect">
            <a:avLst/>
          </a:prstGeom>
        </p:spPr>
      </p:pic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1465D2BE-4437-2024-0295-C2664586A9E4}"/>
              </a:ext>
            </a:extLst>
          </p:cNvPr>
          <p:cNvSpPr txBox="1">
            <a:spLocks/>
          </p:cNvSpPr>
          <p:nvPr/>
        </p:nvSpPr>
        <p:spPr>
          <a:xfrm>
            <a:off x="410969" y="4885656"/>
            <a:ext cx="4766061" cy="10784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Aldhabi" pitchFamily="2" charset="-78"/>
                <a:cs typeface="Aldhabi" pitchFamily="2" charset="-78"/>
              </a:rPr>
              <a:t>Total Debt showed a steady increased while credit card debt dropped in 2020 -2021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Aldhabi" pitchFamily="2" charset="-78"/>
                <a:cs typeface="Aldhabi" pitchFamily="2" charset="-78"/>
              </a:rPr>
              <a:t>Credit card debt dropped as discretionary spending dropped. </a:t>
            </a:r>
          </a:p>
        </p:txBody>
      </p:sp>
      <p:sp>
        <p:nvSpPr>
          <p:cNvPr id="44" name="Left Arrow 43">
            <a:extLst>
              <a:ext uri="{FF2B5EF4-FFF2-40B4-BE49-F238E27FC236}">
                <a16:creationId xmlns:a16="http://schemas.microsoft.com/office/drawing/2014/main" id="{8BD9259A-9774-95A4-B43A-47F794E53C4B}"/>
              </a:ext>
            </a:extLst>
          </p:cNvPr>
          <p:cNvSpPr/>
          <p:nvPr/>
        </p:nvSpPr>
        <p:spPr>
          <a:xfrm>
            <a:off x="10547159" y="4541979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1803B275-0207-FF0C-5893-5200871B2A29}"/>
              </a:ext>
            </a:extLst>
          </p:cNvPr>
          <p:cNvSpPr/>
          <p:nvPr/>
        </p:nvSpPr>
        <p:spPr>
          <a:xfrm>
            <a:off x="2049243" y="2215619"/>
            <a:ext cx="744757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nimBg="1"/>
      <p:bldP spid="27" grpId="0" animBg="1"/>
      <p:bldP spid="29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{38A0E3E5-03E3-3E48-A10E-1CBD0C3F1143}tf10001120</Template>
  <TotalTime>597</TotalTime>
  <Words>880</Words>
  <Application>Microsoft Macintosh PowerPoint</Application>
  <PresentationFormat>Widescreen</PresentationFormat>
  <Paragraphs>117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Aldhabi</vt:lpstr>
      <vt:lpstr>Arial</vt:lpstr>
      <vt:lpstr>Calibri</vt:lpstr>
      <vt:lpstr>Calibri Light</vt:lpstr>
      <vt:lpstr>Cooper Black</vt:lpstr>
      <vt:lpstr>Noto Sans</vt:lpstr>
      <vt:lpstr>Office Theme</vt:lpstr>
      <vt:lpstr>PowerPoint Presentation</vt:lpstr>
      <vt:lpstr>PowerPoint Presentation</vt:lpstr>
      <vt:lpstr>Table of Content </vt:lpstr>
      <vt:lpstr>Objective</vt:lpstr>
      <vt:lpstr>Payment Method Trends </vt:lpstr>
      <vt:lpstr>Spending and Payment </vt:lpstr>
      <vt:lpstr>Spending Anomaly</vt:lpstr>
      <vt:lpstr>Inflation</vt:lpstr>
      <vt:lpstr>Inflation , Spending and Debt </vt:lpstr>
      <vt:lpstr>Debt Load</vt:lpstr>
      <vt:lpstr>Relationship</vt:lpstr>
      <vt:lpstr>Conclusion </vt:lpstr>
      <vt:lpstr>Next Steps  </vt:lpstr>
      <vt:lpstr>Appendix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Violetta Haveman</dc:creator>
  <cp:lastModifiedBy>Violetta Haveman</cp:lastModifiedBy>
  <cp:revision>17</cp:revision>
  <dcterms:created xsi:type="dcterms:W3CDTF">2023-04-07T00:39:21Z</dcterms:created>
  <dcterms:modified xsi:type="dcterms:W3CDTF">2023-04-12T21:29:43Z</dcterms:modified>
</cp:coreProperties>
</file>