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70" r:id="rId6"/>
    <p:sldId id="271" r:id="rId7"/>
    <p:sldId id="274" r:id="rId8"/>
    <p:sldId id="275" r:id="rId9"/>
    <p:sldId id="276" r:id="rId10"/>
    <p:sldId id="277" r:id="rId11"/>
    <p:sldId id="272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25554F9-97F0-46E9-AA05-79DB113B6322}">
          <p14:sldIdLst>
            <p14:sldId id="256"/>
            <p14:sldId id="257"/>
            <p14:sldId id="270"/>
            <p14:sldId id="271"/>
            <p14:sldId id="274"/>
            <p14:sldId id="275"/>
            <p14:sldId id="276"/>
            <p14:sldId id="277"/>
            <p14:sldId id="272"/>
            <p14:sldId id="268"/>
          </p14:sldIdLst>
        </p14:section>
        <p14:section name="Раздел без заголовка" id="{16731746-01DD-4B77-9E40-581BDF9E6E7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2FF"/>
    <a:srgbClr val="5B6EE1"/>
    <a:srgbClr val="639BFF"/>
    <a:srgbClr val="EFF3FB"/>
    <a:srgbClr val="EEEEEE"/>
    <a:srgbClr val="262626"/>
    <a:srgbClr val="18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3D85-5D4E-4A66-BFBA-26D75CCF14B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73E0-3182-431A-B85D-922E639A234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5417" b="94028" l="9961" r="89844">
                        <a14:foregroundMark x1="58789" y1="18889" x2="66699" y2="28611"/>
                        <a14:foregroundMark x1="66699" y1="28611" x2="67871" y2="29028"/>
                        <a14:foregroundMark x1="52539" y1="11667" x2="58691" y2="18611"/>
                        <a14:foregroundMark x1="46289" y1="8056" x2="53027" y2="13194"/>
                        <a14:foregroundMark x1="42383" y1="5417" x2="47754" y2="10139"/>
                        <a14:foregroundMark x1="51660" y1="91528" x2="53906" y2="91528"/>
                        <a14:foregroundMark x1="49219" y1="92500" x2="47559" y2="88611"/>
                        <a14:foregroundMark x1="46973" y1="92361" x2="50488" y2="94028"/>
                        <a14:foregroundMark x1="46484" y1="91528" x2="16797" y2="65278"/>
                      </a14:backgroundRemoval>
                    </a14:imgEffect>
                    <a14:imgEffect>
                      <a14:brightnessContrast bright="-3000" contrast="12000"/>
                    </a14:imgEffect>
                    <a14:imgEffect>
                      <a14:colorTemperature colorTemp="8164"/>
                    </a14:imgEffect>
                    <a14:imgEffect>
                      <a14:saturation sat="47000"/>
                    </a14:imgEffect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5" y="1462901"/>
            <a:ext cx="5067187" cy="3562866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77144" y="3739337"/>
            <a:ext cx="4997450" cy="1655762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  <a:cs typeface="+mn-lt"/>
              </a:rPr>
              <a:t>Руководитель практики от предприятия</a:t>
            </a:r>
            <a:r>
              <a:rPr lang="en-US" sz="2000" dirty="0">
                <a:solidFill>
                  <a:schemeClr val="tx1"/>
                </a:solidFill>
                <a:cs typeface="+mn-lt"/>
              </a:rPr>
              <a:t>:</a:t>
            </a:r>
            <a:r>
              <a:rPr lang="ru-RU" sz="2000" dirty="0">
                <a:solidFill>
                  <a:schemeClr val="tx1"/>
                </a:solidFill>
                <a:cs typeface="+mn-lt"/>
              </a:rPr>
              <a:t> Тиунов Антон Сергеевич.</a:t>
            </a:r>
            <a:endParaRPr lang="ru-RU" sz="2000" dirty="0">
              <a:solidFill>
                <a:schemeClr val="tx1"/>
              </a:solidFill>
              <a:cs typeface="+mn-lt"/>
            </a:endParaRPr>
          </a:p>
          <a:p>
            <a:r>
              <a:rPr lang="ru-RU" sz="2000" dirty="0">
                <a:solidFill>
                  <a:schemeClr val="tx1"/>
                </a:solidFill>
                <a:cs typeface="+mn-lt"/>
              </a:rPr>
              <a:t>Руководитель практики от техникума:</a:t>
            </a:r>
            <a:r>
              <a:rPr lang="ru-RU" sz="2000" i="1" dirty="0">
                <a:solidFill>
                  <a:schemeClr val="tx1"/>
                </a:solidFill>
                <a:cs typeface="+mn-lt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+mn-lt"/>
              </a:rPr>
              <a:t>Аристова Елена Геннадьевна.</a:t>
            </a:r>
            <a:endParaRPr lang="ru-RU" sz="20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314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4314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2228671"/>
            <a:ext cx="3959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>
                <a:solidFill>
                  <a:schemeClr val="tx1"/>
                </a:solidFill>
                <a:latin typeface="Century Gothic (Заголовки)"/>
              </a:rPr>
              <a:t>CRYPTOR</a:t>
            </a:r>
            <a:endParaRPr lang="en-US" sz="7200" b="1" spc="-300" dirty="0">
              <a:solidFill>
                <a:schemeClr val="tx1"/>
              </a:solidFill>
              <a:latin typeface="Century Gothic (Заголовки)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Анализ вирусов</a:t>
            </a:r>
            <a:endParaRPr lang="ru-RU" sz="5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4204970"/>
            <a:ext cx="10544175" cy="172402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2025015"/>
            <a:ext cx="10515600" cy="169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Цель производственной практики</a:t>
            </a:r>
            <a:endParaRPr lang="ru-RU" sz="5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99310"/>
            <a:ext cx="5659755" cy="4351655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cs typeface="+mn-lt"/>
              </a:rPr>
              <a:t>Создание программного обеспечения, позволяющего шифровать и дешифровать испольняемые файлы в целях скрытия их от антивирусных программ.</a:t>
            </a:r>
            <a:endParaRPr lang="ru-RU" sz="3200" dirty="0">
              <a:solidFill>
                <a:schemeClr val="tx1"/>
              </a:solidFill>
              <a:cs typeface="+mn-lt"/>
            </a:endParaRPr>
          </a:p>
        </p:txBody>
      </p:sp>
      <p:pic>
        <p:nvPicPr>
          <p:cNvPr id="4" name="Изображение 3" descr="pcface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7860" y="2099310"/>
            <a:ext cx="5720080" cy="354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Способ работы</a:t>
            </a:r>
            <a:endParaRPr lang="ru-RU" sz="5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200" y="2541270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bg1"/>
                </a:solidFill>
              </a:rPr>
              <a:t>Бинарное чтение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44265" y="2541270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bg1"/>
                </a:solidFill>
              </a:rPr>
              <a:t>Проверка </a:t>
            </a:r>
            <a:r>
              <a:rPr lang="en-US" altLang="ru-RU">
                <a:solidFill>
                  <a:schemeClr val="bg1"/>
                </a:solidFill>
              </a:rPr>
              <a:t>PE </a:t>
            </a:r>
            <a:r>
              <a:rPr lang="ru-RU" altLang="ru-RU">
                <a:solidFill>
                  <a:schemeClr val="bg1"/>
                </a:solidFill>
              </a:rPr>
              <a:t>сигнатуры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50965" y="2541270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bg1"/>
                </a:solidFill>
              </a:rPr>
              <a:t>Создание </a:t>
            </a:r>
            <a:r>
              <a:rPr lang="en-US" altLang="ru-RU">
                <a:solidFill>
                  <a:schemeClr val="bg1"/>
                </a:solidFill>
              </a:rPr>
              <a:t>AES </a:t>
            </a:r>
            <a:r>
              <a:rPr lang="ru-RU" altLang="en-US">
                <a:solidFill>
                  <a:schemeClr val="bg1"/>
                </a:solidFill>
              </a:rPr>
              <a:t>ключа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338945" y="2541270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>
                <a:solidFill>
                  <a:schemeClr val="bg1"/>
                </a:solidFill>
              </a:rPr>
              <a:t>Кодировние </a:t>
            </a:r>
            <a:r>
              <a:rPr lang="en-US">
                <a:solidFill>
                  <a:schemeClr val="bg1"/>
                </a:solidFill>
              </a:rPr>
              <a:t>AES </a:t>
            </a:r>
            <a:r>
              <a:rPr lang="ru-RU" altLang="en-US">
                <a:solidFill>
                  <a:schemeClr val="bg1"/>
                </a:solidFill>
              </a:rPr>
              <a:t>ключа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450965" y="4325620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>
                <a:solidFill>
                  <a:schemeClr val="bg1"/>
                </a:solidFill>
              </a:rPr>
              <a:t>Байтовое представление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338945" y="4325620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</a:rPr>
              <a:t>AES</a:t>
            </a:r>
            <a:r>
              <a:rPr lang="ru-RU">
                <a:solidFill>
                  <a:schemeClr val="bg1"/>
                </a:solidFill>
              </a:rPr>
              <a:t> шифрование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48075" y="4325620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>
                <a:solidFill>
                  <a:schemeClr val="bg1"/>
                </a:solidFill>
              </a:rPr>
              <a:t>Кодирование </a:t>
            </a:r>
            <a:r>
              <a:rPr lang="en-US">
                <a:solidFill>
                  <a:schemeClr val="bg1"/>
                </a:solidFill>
              </a:rPr>
              <a:t>Base64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45185" y="4325620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>
                <a:solidFill>
                  <a:schemeClr val="bg1"/>
                </a:solidFill>
              </a:rPr>
              <a:t>Бинарная запись</a:t>
            </a:r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3" name="Прямая со стрелкой 2"/>
          <p:cNvCxnSpPr>
            <a:stCxn id="4" idx="3"/>
            <a:endCxn id="5" idx="1"/>
          </p:cNvCxnSpPr>
          <p:nvPr/>
        </p:nvCxnSpPr>
        <p:spPr>
          <a:xfrm>
            <a:off x="2853055" y="2902585"/>
            <a:ext cx="791210" cy="0"/>
          </a:xfrm>
          <a:prstGeom prst="straightConnector1">
            <a:avLst/>
          </a:prstGeom>
          <a:solidFill>
            <a:srgbClr val="3392FF"/>
          </a:solidFill>
          <a:ln w="38100">
            <a:solidFill>
              <a:srgbClr val="3392FF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3"/>
            <a:endCxn id="6" idx="1"/>
          </p:cNvCxnSpPr>
          <p:nvPr/>
        </p:nvCxnSpPr>
        <p:spPr>
          <a:xfrm>
            <a:off x="5659120" y="2902585"/>
            <a:ext cx="791845" cy="0"/>
          </a:xfrm>
          <a:prstGeom prst="straightConnector1">
            <a:avLst/>
          </a:prstGeom>
          <a:solidFill>
            <a:srgbClr val="3392FF"/>
          </a:solidFill>
          <a:ln w="38100">
            <a:solidFill>
              <a:srgbClr val="3392FF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7" idx="1"/>
          </p:cNvCxnSpPr>
          <p:nvPr/>
        </p:nvCxnSpPr>
        <p:spPr>
          <a:xfrm>
            <a:off x="8465820" y="2902585"/>
            <a:ext cx="873125" cy="0"/>
          </a:xfrm>
          <a:prstGeom prst="straightConnector1">
            <a:avLst/>
          </a:prstGeom>
          <a:solidFill>
            <a:srgbClr val="3392FF"/>
          </a:solidFill>
          <a:ln w="38100">
            <a:solidFill>
              <a:srgbClr val="3392FF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2"/>
            <a:endCxn id="9" idx="0"/>
          </p:cNvCxnSpPr>
          <p:nvPr/>
        </p:nvCxnSpPr>
        <p:spPr>
          <a:xfrm>
            <a:off x="10346690" y="3263265"/>
            <a:ext cx="0" cy="1062355"/>
          </a:xfrm>
          <a:prstGeom prst="straightConnector1">
            <a:avLst/>
          </a:prstGeom>
          <a:solidFill>
            <a:srgbClr val="3392FF"/>
          </a:solidFill>
          <a:ln w="38100">
            <a:solidFill>
              <a:srgbClr val="3392FF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1"/>
            <a:endCxn id="8" idx="3"/>
          </p:cNvCxnSpPr>
          <p:nvPr/>
        </p:nvCxnSpPr>
        <p:spPr>
          <a:xfrm flipH="1">
            <a:off x="8465820" y="4686935"/>
            <a:ext cx="873125" cy="0"/>
          </a:xfrm>
          <a:prstGeom prst="straightConnector1">
            <a:avLst/>
          </a:prstGeom>
          <a:solidFill>
            <a:srgbClr val="3392FF"/>
          </a:solidFill>
          <a:ln w="38100">
            <a:solidFill>
              <a:srgbClr val="3392FF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1"/>
          </p:cNvCxnSpPr>
          <p:nvPr/>
        </p:nvCxnSpPr>
        <p:spPr>
          <a:xfrm flipH="1">
            <a:off x="5668010" y="4686935"/>
            <a:ext cx="782955" cy="1270"/>
          </a:xfrm>
          <a:prstGeom prst="straightConnector1">
            <a:avLst/>
          </a:prstGeom>
          <a:solidFill>
            <a:srgbClr val="3392FF"/>
          </a:solidFill>
          <a:ln w="38100">
            <a:solidFill>
              <a:srgbClr val="3392FF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0" idx="1"/>
            <a:endCxn id="11" idx="3"/>
          </p:cNvCxnSpPr>
          <p:nvPr/>
        </p:nvCxnSpPr>
        <p:spPr>
          <a:xfrm flipH="1">
            <a:off x="2860040" y="4686935"/>
            <a:ext cx="788035" cy="0"/>
          </a:xfrm>
          <a:prstGeom prst="straightConnector1">
            <a:avLst/>
          </a:prstGeom>
          <a:solidFill>
            <a:srgbClr val="3392FF"/>
          </a:solidFill>
          <a:ln w="38100">
            <a:solidFill>
              <a:srgbClr val="3392FF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Архитектура проекта</a:t>
            </a:r>
            <a:endParaRPr lang="ru-RU" sz="5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088890" y="3766820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bg1"/>
                </a:solidFill>
              </a:rPr>
              <a:t>Program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75180" y="3766820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altLang="ru-RU">
                <a:solidFill>
                  <a:schemeClr val="bg1"/>
                </a:solidFill>
              </a:rPr>
              <a:t>PETools</a:t>
            </a:r>
            <a:endParaRPr altLang="ru-RU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88890" y="2313305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bg1"/>
                </a:solidFill>
              </a:rPr>
              <a:t>FileTools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889240" y="3766820"/>
            <a:ext cx="2014855" cy="721995"/>
          </a:xfrm>
          <a:prstGeom prst="roundRect">
            <a:avLst/>
          </a:prstGeom>
          <a:solidFill>
            <a:srgbClr val="339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bg1"/>
                </a:solidFill>
              </a:rPr>
              <a:t>Encoder</a:t>
            </a:r>
            <a:endParaRPr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/>
          <p:cNvCxnSpPr>
            <a:stCxn id="5" idx="0"/>
            <a:endCxn id="7" idx="2"/>
          </p:cNvCxnSpPr>
          <p:nvPr/>
        </p:nvCxnSpPr>
        <p:spPr>
          <a:xfrm flipV="1">
            <a:off x="6096635" y="3035300"/>
            <a:ext cx="0" cy="731520"/>
          </a:xfrm>
          <a:prstGeom prst="straightConnector1">
            <a:avLst/>
          </a:prstGeom>
          <a:solidFill>
            <a:srgbClr val="3392FF"/>
          </a:solidFill>
          <a:ln w="38100">
            <a:solidFill>
              <a:srgbClr val="3392FF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3"/>
            <a:endCxn id="8" idx="1"/>
          </p:cNvCxnSpPr>
          <p:nvPr/>
        </p:nvCxnSpPr>
        <p:spPr>
          <a:xfrm>
            <a:off x="7103745" y="4128135"/>
            <a:ext cx="785495" cy="0"/>
          </a:xfrm>
          <a:prstGeom prst="straightConnector1">
            <a:avLst/>
          </a:prstGeom>
          <a:solidFill>
            <a:srgbClr val="3392FF"/>
          </a:solidFill>
          <a:ln w="38100">
            <a:solidFill>
              <a:srgbClr val="3392FF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1"/>
            <a:endCxn id="6" idx="3"/>
          </p:cNvCxnSpPr>
          <p:nvPr/>
        </p:nvCxnSpPr>
        <p:spPr>
          <a:xfrm flipH="1">
            <a:off x="4090035" y="4128135"/>
            <a:ext cx="998855" cy="0"/>
          </a:xfrm>
          <a:prstGeom prst="straightConnector1">
            <a:avLst/>
          </a:prstGeom>
          <a:solidFill>
            <a:srgbClr val="3392FF"/>
          </a:solidFill>
          <a:ln w="38100">
            <a:solidFill>
              <a:srgbClr val="3392FF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Класс </a:t>
            </a:r>
            <a:r>
              <a:rPr lang="en-US" altLang="ru-RU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PETools</a:t>
            </a:r>
            <a:endParaRPr lang="en-US" altLang="ru-RU" sz="5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5" name="Изображение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0" y="1619885"/>
            <a:ext cx="8051800" cy="498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Класс </a:t>
            </a:r>
            <a:r>
              <a:rPr lang="en-US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Encoder</a:t>
            </a:r>
            <a:endParaRPr lang="en-US" sz="5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6" name="Изображение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035" y="1624965"/>
            <a:ext cx="794512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Класс </a:t>
            </a:r>
            <a:r>
              <a:rPr lang="en-US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FileTools</a:t>
            </a:r>
            <a:endParaRPr lang="en-US" sz="5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1691005"/>
            <a:ext cx="8943975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Класс </a:t>
            </a:r>
            <a:r>
              <a:rPr lang="en-US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Programm</a:t>
            </a:r>
            <a:endParaRPr lang="en-US" sz="5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1743710"/>
            <a:ext cx="4912995" cy="4672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Unit </a:t>
            </a:r>
            <a:r>
              <a:rPr lang="ru-RU" altLang="ru-RU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тестирование</a:t>
            </a:r>
            <a:endParaRPr lang="ru-RU" altLang="ru-RU" sz="5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Изображени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0500" y="1909445"/>
            <a:ext cx="2843530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10" y="1691005"/>
            <a:ext cx="5720715" cy="4801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WPS Presentation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Century Gothic (Заголовки)</vt:lpstr>
      <vt:lpstr>Segoe Print</vt:lpstr>
      <vt:lpstr>Calibri</vt:lpstr>
      <vt:lpstr>Microsoft YaHei</vt:lpstr>
      <vt:lpstr>Arial Unicode MS</vt:lpstr>
      <vt:lpstr>Calibri Light</vt:lpstr>
      <vt:lpstr>Тема Office</vt:lpstr>
      <vt:lpstr>1_Тема Office</vt:lpstr>
      <vt:lpstr>PowerPoint 演示文稿</vt:lpstr>
      <vt:lpstr>Цель производственной практики</vt:lpstr>
      <vt:lpstr>Способ работы</vt:lpstr>
      <vt:lpstr>Архитектура проекта</vt:lpstr>
      <vt:lpstr>Архитектура проекта</vt:lpstr>
      <vt:lpstr>Архитектура проекта</vt:lpstr>
      <vt:lpstr>Архитектура проекта</vt:lpstr>
      <vt:lpstr>Архитектура проекта</vt:lpstr>
      <vt:lpstr>Unit тестирование</vt:lpstr>
      <vt:lpstr>Анализ вирусов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Ростислав Федотов</dc:creator>
  <cp:lastModifiedBy>WPS_1710775328</cp:lastModifiedBy>
  <cp:revision>34</cp:revision>
  <dcterms:created xsi:type="dcterms:W3CDTF">2024-04-10T16:24:00Z</dcterms:created>
  <dcterms:modified xsi:type="dcterms:W3CDTF">2024-04-12T08:03:58Z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BADFC755AACB4B81BA77D5175FC10959_12</vt:lpwstr>
  </property>
  <property fmtid="{D5CDD505-2E9C-101B-9397-08002B2CF9AE}" pid="3" name="KSOProductBuildVer">
    <vt:lpwstr>1049-12.2.0.16731</vt:lpwstr>
  </property>
</Properties>
</file>