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handoutMasterIdLst>
    <p:handoutMasterId r:id="rId19"/>
  </p:handoutMasterIdLst>
  <p:sldIdLst>
    <p:sldId id="842" r:id="rId2"/>
    <p:sldId id="853" r:id="rId3"/>
    <p:sldId id="841" r:id="rId4"/>
    <p:sldId id="845" r:id="rId5"/>
    <p:sldId id="854" r:id="rId6"/>
    <p:sldId id="855" r:id="rId7"/>
    <p:sldId id="846" r:id="rId8"/>
    <p:sldId id="856" r:id="rId9"/>
    <p:sldId id="857" r:id="rId10"/>
    <p:sldId id="862" r:id="rId11"/>
    <p:sldId id="859" r:id="rId12"/>
    <p:sldId id="864" r:id="rId13"/>
    <p:sldId id="861" r:id="rId14"/>
    <p:sldId id="866" r:id="rId15"/>
    <p:sldId id="867" r:id="rId16"/>
    <p:sldId id="797" r:id="rId1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EDCDCB"/>
    <a:srgbClr val="F7F1DE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/>
            <a:t>4.1</a:t>
          </a:r>
          <a:r>
            <a:rPr lang="zh-CN"/>
            <a:t>查看数据类型的方法</a:t>
          </a: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/>
            <a:t>4.2</a:t>
          </a:r>
          <a:r>
            <a:rPr lang="zh-CN"/>
            <a:t>判断数据类型的方法</a:t>
          </a: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4.3</a:t>
          </a:r>
          <a:r>
            <a:rPr lang="zh-CN" dirty="0"/>
            <a:t>数据类型的</a:t>
          </a:r>
          <a:r>
            <a:rPr lang="zh-CN" altLang="en-US" dirty="0"/>
            <a:t>转换</a:t>
          </a:r>
          <a:r>
            <a:rPr lang="zh-CN" dirty="0"/>
            <a:t>方法</a:t>
          </a: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/>
            <a:t>4.4</a:t>
          </a:r>
          <a:r>
            <a:rPr lang="zh-CN"/>
            <a:t>特殊数据类型</a:t>
          </a: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/>
            <a:t>4.5</a:t>
          </a:r>
          <a:r>
            <a:rPr lang="zh-CN"/>
            <a:t>序列类型</a:t>
          </a:r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4.1</a:t>
          </a:r>
          <a:r>
            <a:rPr lang="zh-CN" sz="2000" kern="1200"/>
            <a:t>查看数据类型的方法</a:t>
          </a: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4.2</a:t>
          </a:r>
          <a:r>
            <a:rPr lang="zh-CN" sz="2000" kern="1200"/>
            <a:t>判断数据类型的方法</a:t>
          </a: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4.3</a:t>
          </a:r>
          <a:r>
            <a:rPr lang="zh-CN" sz="2000" kern="1200" dirty="0"/>
            <a:t>数据类型的</a:t>
          </a:r>
          <a:r>
            <a:rPr lang="zh-CN" altLang="en-US" sz="2000" kern="1200" dirty="0"/>
            <a:t>转换</a:t>
          </a:r>
          <a:r>
            <a:rPr lang="zh-CN" sz="2000" kern="1200" dirty="0"/>
            <a:t>方法</a:t>
          </a: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4.4</a:t>
          </a:r>
          <a:r>
            <a:rPr lang="zh-CN" sz="2000" kern="1200"/>
            <a:t>特殊数据类型</a:t>
          </a: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4.5</a:t>
          </a:r>
          <a:r>
            <a:rPr lang="zh-CN" sz="2000" kern="1200"/>
            <a:t>序列类型</a:t>
          </a:r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45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326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59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1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1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7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6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In[17]: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x=None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print(x)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E12664-E783-4608-9E1F-048F8A74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78879C-DD9A-42B5-A964-BC033CE7C4C2}"/>
              </a:ext>
            </a:extLst>
          </p:cNvPr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3FC46D-0444-412F-A1B8-57FE34B1D072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F49AA3-C3F1-40C7-AEA7-698CBD62DAC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NotImplemented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49931F-7A91-4EB9-9071-F8BDBCC0F3B3}"/>
                </a:ext>
              </a:extLst>
            </p:cNvPr>
            <p:cNvSpPr txBox="1"/>
            <p:nvPr/>
          </p:nvSpPr>
          <p:spPr>
            <a:xfrm>
              <a:off x="975335" y="2895327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764F00-AF64-442E-9C25-684B653581F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NotImplemented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7590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62F9B7-9C50-49A5-85D8-663F7803A4A1}"/>
              </a:ext>
            </a:extLst>
          </p:cNvPr>
          <p:cNvSpPr txBox="1"/>
          <p:nvPr/>
        </p:nvSpPr>
        <p:spPr>
          <a:xfrm>
            <a:off x="1055440" y="384624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rPr>
              <a:t>In[20]: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Subheading" panose="02000505000000020004" pitchFamily="2" charset="0"/>
              <a:ea typeface="宋体" pitchFamily="2" charset="-122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83C9B2-DC35-4A67-846C-E3ADFAEE2DA3}"/>
              </a:ext>
            </a:extLst>
          </p:cNvPr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x=2+3j</a:t>
            </a:r>
          </a:p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print('x=',x)</a:t>
            </a:r>
            <a:endParaRPr lang="zh-CN" altLang="zh-CN" sz="2400" b="1" dirty="0">
              <a:solidFill>
                <a:prstClr val="black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(2+3j)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E12664-E783-4608-9E1F-048F8A74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E67141-D3FC-4463-AEFC-2A55A5223268}"/>
              </a:ext>
            </a:extLst>
          </p:cNvPr>
          <p:cNvGrpSpPr/>
          <p:nvPr/>
        </p:nvGrpSpPr>
        <p:grpSpPr>
          <a:xfrm>
            <a:off x="1049363" y="1700808"/>
            <a:ext cx="9116770" cy="1425146"/>
            <a:chOff x="975335" y="2003854"/>
            <a:chExt cx="9116770" cy="142514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5B279C-FAAC-427A-B5F2-9FEC9C9786A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B7CFEC-6C8C-4E53-B595-B8D420E24C58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Ellipsis</a:t>
              </a:r>
              <a:endParaRPr lang="zh-CN" altLang="zh-CN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3FB46E-E49C-43F6-BAA2-8378DA2FE6CD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1F016B-8B5F-4A2F-AA8E-299AAB21B392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Ellipsis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96001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D32BEC-1195-4982-A23C-5F66FCABE9A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In[21]: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y=complex(3,4)</a:t>
              </a:r>
            </a:p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print('y=',y)</a:t>
              </a:r>
              <a:endParaRPr lang="zh-CN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 (3+4j)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F6259AF-8377-4E63-B9F6-B565603DD3EC}"/>
              </a:ext>
            </a:extLst>
          </p:cNvPr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FE12664-E783-4608-9E1F-048F8A74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78879C-DD9A-42B5-A964-BC033CE7C4C2}"/>
              </a:ext>
            </a:extLst>
          </p:cNvPr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3FC46D-0444-412F-A1B8-57FE34B1D072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F49AA3-C3F1-40C7-AEA7-698CBD62DAC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print('x+y=', x+y)</a:t>
              </a:r>
              <a:endParaRPr lang="zh-CN" altLang="zh-CN" sz="2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764F00-AF64-442E-9C25-684B653581FD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(5+7j)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82652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In[23]: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bool(1)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Out[23]: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In[24]: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bool(0)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Out[24]: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In[25]: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bool("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abc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")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Out[25]: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970436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In[26]: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int('100', base=2)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Out[26]: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In[27]: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int('100', base=10)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Out[27]: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In[28]: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9.8e2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Out[28]: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980.0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333614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序列</a:t>
            </a:r>
            <a:r>
              <a:rPr lang="zh-CN" altLang="en-US" b="0" dirty="0"/>
              <a:t>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</a:t>
              </a:r>
              <a:r>
                <a:rPr lang="en-US" altLang="zh-CN" sz="2400" dirty="0">
                  <a:solidFill>
                    <a:prstClr val="black"/>
                  </a:solidFill>
                  <a:latin typeface="Sitka Subheading" panose="02000505000000020004" pitchFamily="2" charset="0"/>
                  <a:cs typeface="MV Boli" panose="02000500030200090000" pitchFamily="2" charset="0"/>
                </a:rPr>
                <a:t>30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mySeq1[1:3],mySeq2[1:3],mySeq3[1:3]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</a:t>
              </a:r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30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('at', [2, 3], (12, 13))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MV Boli" panose="02000500030200090000" pitchFamily="2" charset="0"/>
                </a:rPr>
                <a:t>In[31]: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mySeq1*3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Out[</a:t>
              </a:r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31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itchFamily="2" charset="-122"/>
                  <a:cs typeface="Times New Roman" panose="02020603050405020304" pitchFamily="18" charset="0"/>
                </a:rPr>
                <a:t>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'Data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ScienceData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ScienceData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Science'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63B8A5-AA8E-44FF-A98F-6627F2279DF4}"/>
              </a:ext>
            </a:extLst>
          </p:cNvPr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9678EA-69C3-46D2-922C-0AB8DB5CECF3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263181-4EAD-48A8-BF2D-4CF1BA17F216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mySeq1="Data Science"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mySeq2=[1,2,3,4,5]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mySeq3=(11,12,13,14,15)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892479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715E2036-BC40-46B1-A129-F89EF6BA2D4B}"/>
              </a:ext>
            </a:extLst>
          </p:cNvPr>
          <p:cNvSpPr txBox="1">
            <a:spLocks/>
          </p:cNvSpPr>
          <p:nvPr/>
        </p:nvSpPr>
        <p:spPr bwMode="auto">
          <a:xfrm>
            <a:off x="5429245" y="0"/>
            <a:ext cx="2178923" cy="26064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-US" altLang="zh-CN" kern="0"/>
              <a:t> 4.</a:t>
            </a:r>
            <a:r>
              <a:rPr lang="zh-CN" altLang="en-US" kern="0"/>
              <a:t>数据类型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4.</a:t>
            </a:r>
            <a:r>
              <a:rPr lang="zh-CN" altLang="en-US" sz="5400" dirty="0">
                <a:solidFill>
                  <a:srgbClr val="C00000"/>
                </a:solidFill>
              </a:rPr>
              <a:t>数据类型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84898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type(1.2)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type(True)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DataScience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type([1,2,3,4,5,6,7,8,9])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type((1,2,3,4,5,6,7,8,9))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410755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type({1,2,3,4,5,6,7,8,9})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type({"a":0,"b":1,"c":2})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41835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判断</a:t>
            </a:r>
            <a:r>
              <a:rPr lang="zh-CN" altLang="en-US" b="0" dirty="0"/>
              <a:t>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81913E-CFE4-44F8-9B52-376D73105860}"/>
              </a:ext>
            </a:extLst>
          </p:cNvPr>
          <p:cNvGrpSpPr/>
          <p:nvPr/>
        </p:nvGrpSpPr>
        <p:grpSpPr>
          <a:xfrm>
            <a:off x="1055440" y="1412776"/>
            <a:ext cx="9116770" cy="1705591"/>
            <a:chOff x="1019775" y="1696808"/>
            <a:chExt cx="9116770" cy="170559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x=10</a:t>
              </a: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isinstance(x,int)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868726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11527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253F85E-33C3-4B5C-8BA3-7E7F3F87AC32}"/>
              </a:ext>
            </a:extLst>
          </p:cNvPr>
          <p:cNvGrpSpPr/>
          <p:nvPr/>
        </p:nvGrpSpPr>
        <p:grpSpPr>
          <a:xfrm>
            <a:off x="1055440" y="3293504"/>
            <a:ext cx="9116770" cy="1697071"/>
            <a:chOff x="1055440" y="3356992"/>
            <a:chExt cx="9116770" cy="169707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414192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356992"/>
              <a:ext cx="7992211" cy="1001507"/>
            </a:xfrm>
            <a:prstGeom prst="rect">
              <a:avLst/>
            </a:prstGeom>
            <a:solidFill>
              <a:srgbClr val="F7F1DE"/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y=10.0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y,int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452039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463191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925D21-F916-49DF-A88A-63D878022C4A}"/>
              </a:ext>
            </a:extLst>
          </p:cNvPr>
          <p:cNvGrpSpPr/>
          <p:nvPr/>
        </p:nvGrpSpPr>
        <p:grpSpPr>
          <a:xfrm>
            <a:off x="1055440" y="5170233"/>
            <a:ext cx="9116770" cy="1332510"/>
            <a:chOff x="975335" y="2003854"/>
            <a:chExt cx="9116770" cy="13325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A6561B-249B-45D2-AAD8-447D58C1B8C1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F45881-C3C7-41FA-8377-BCB42294E57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True,int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7C2561D-78AF-4EE2-B16C-275C76614AF7}"/>
                </a:ext>
              </a:extLst>
            </p:cNvPr>
            <p:cNvSpPr txBox="1"/>
            <p:nvPr/>
          </p:nvSpPr>
          <p:spPr>
            <a:xfrm>
              <a:off x="975335" y="280269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2513AEE-40D4-49FB-ACBE-13BADC546B71}"/>
                </a:ext>
              </a:extLst>
            </p:cNvPr>
            <p:cNvSpPr/>
            <p:nvPr/>
          </p:nvSpPr>
          <p:spPr>
            <a:xfrm>
              <a:off x="2099894" y="274549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b="0" dirty="0"/>
              <a:t>数据类型的转换方法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int(1.6)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float(1)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bool(0)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9164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b="0" dirty="0"/>
              <a:t>数据类型的转换方法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tuple([1,2,1,1,3])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(1, 2, 1, 1, 3)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list((1,2,3,4))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97171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761</Words>
  <Application>Microsoft Office PowerPoint</Application>
  <PresentationFormat>宽屏</PresentationFormat>
  <Paragraphs>212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4.数据类型</vt:lpstr>
      <vt:lpstr>本章内容提要</vt:lpstr>
      <vt:lpstr>4.1 查看数据类型的方法</vt:lpstr>
      <vt:lpstr>4.1 查看数据类型的方法</vt:lpstr>
      <vt:lpstr>4.1 查看数据类型的方法</vt:lpstr>
      <vt:lpstr>4.2 判断数据类型的方法</vt:lpstr>
      <vt:lpstr>4.3 数据类型的转换方法</vt:lpstr>
      <vt:lpstr>4.3 数据类型的转换方法</vt:lpstr>
      <vt:lpstr>4.4 特殊数据类型</vt:lpstr>
      <vt:lpstr>4.4 特殊数据类型</vt:lpstr>
      <vt:lpstr>4.4 特殊数据类型</vt:lpstr>
      <vt:lpstr>4.4 特殊数据类型</vt:lpstr>
      <vt:lpstr>4.4 特殊数据类型</vt:lpstr>
      <vt:lpstr>4.5 序列类型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1575</cp:revision>
  <cp:lastPrinted>2017-07-17T10:18:39Z</cp:lastPrinted>
  <dcterms:created xsi:type="dcterms:W3CDTF">2007-03-02T11:26:21Z</dcterms:created>
  <dcterms:modified xsi:type="dcterms:W3CDTF">2018-12-15T15:51:06Z</dcterms:modified>
</cp:coreProperties>
</file>