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handoutMasterIdLst>
    <p:handoutMasterId r:id="rId22"/>
  </p:handoutMasterIdLst>
  <p:sldIdLst>
    <p:sldId id="842" r:id="rId2"/>
    <p:sldId id="853" r:id="rId3"/>
    <p:sldId id="841" r:id="rId4"/>
    <p:sldId id="854" r:id="rId5"/>
    <p:sldId id="855" r:id="rId6"/>
    <p:sldId id="845" r:id="rId7"/>
    <p:sldId id="857" r:id="rId8"/>
    <p:sldId id="858" r:id="rId9"/>
    <p:sldId id="856" r:id="rId10"/>
    <p:sldId id="859" r:id="rId11"/>
    <p:sldId id="846" r:id="rId12"/>
    <p:sldId id="861" r:id="rId13"/>
    <p:sldId id="862" r:id="rId14"/>
    <p:sldId id="860" r:id="rId15"/>
    <p:sldId id="847" r:id="rId16"/>
    <p:sldId id="863" r:id="rId17"/>
    <p:sldId id="864" r:id="rId18"/>
    <p:sldId id="848" r:id="rId19"/>
    <p:sldId id="797" r:id="rId2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5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16.1</a:t>
          </a:r>
          <a:r>
            <a:rPr lang="zh-CN" altLang="en-US" dirty="0"/>
            <a:t>定义方法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16.2</a:t>
          </a:r>
          <a:r>
            <a:rPr lang="zh-CN" altLang="en-US" dirty="0"/>
            <a:t>主要特征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16.3</a:t>
          </a:r>
          <a:r>
            <a:rPr lang="zh-CN" altLang="en-US" dirty="0"/>
            <a:t>字符串的操作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16.1</a:t>
          </a:r>
          <a:r>
            <a:rPr lang="zh-CN" altLang="en-US" sz="2000" kern="1200" dirty="0"/>
            <a:t>定义方法</a:t>
          </a:r>
          <a:endParaRPr lang="zh-CN" sz="2000" kern="1200" dirty="0"/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16.2</a:t>
          </a:r>
          <a:r>
            <a:rPr lang="zh-CN" altLang="en-US" sz="2000" kern="1200" dirty="0"/>
            <a:t>主要特征</a:t>
          </a:r>
          <a:endParaRPr lang="zh-CN" sz="2000" kern="1200" dirty="0"/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16.3</a:t>
          </a:r>
          <a:r>
            <a:rPr lang="zh-CN" altLang="en-US" sz="2000" kern="1200" dirty="0"/>
            <a:t>字符串的操作</a:t>
          </a:r>
          <a:endParaRPr lang="zh-CN" sz="2000" kern="1200" dirty="0"/>
        </a:p>
      </dsp:txBody>
      <dsp:txXfrm>
        <a:off x="509240" y="1870568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68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92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3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24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85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01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7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2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3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03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4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'c' in 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99990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2157634"/>
            <a:chOff x="1019775" y="1696808"/>
            <a:chExt cx="9116770" cy="215763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ord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('A'))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(97))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100150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986256"/>
            <a:ext cx="9116770" cy="2157634"/>
            <a:chOff x="1055440" y="3789040"/>
            <a:chExt cx="9116770" cy="2157634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ord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朝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(26397))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7"/>
              <a:ext cx="7992211" cy="10015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26397</a:t>
              </a:r>
            </a:p>
            <a:p>
              <a:pPr lvl="0"/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朝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406702-8BD0-4FF3-99AC-45BA465639B6}"/>
              </a:ext>
            </a:extLst>
          </p:cNvPr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02121E-3EBC-4F22-A878-71E6D4434368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373752-2AE1-4FEA-B2DF-9E234A36C47F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print(s)</a:t>
              </a:r>
              <a:endParaRPr lang="zh-CN" altLang="zh-CN" sz="2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588CDB3-57CE-4024-97C8-39271B7F995D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	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bbc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846CA0-24F4-413A-9C2B-14CCB6D89A28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1578BF5-703C-4A97-9250-55BC31582ABA}"/>
                </a:ext>
              </a:extLst>
            </p:cNvPr>
            <p:cNvGrpSpPr/>
            <p:nvPr/>
          </p:nvGrpSpPr>
          <p:grpSpPr>
            <a:xfrm>
              <a:off x="1019775" y="1696808"/>
              <a:ext cx="9116770" cy="1747000"/>
              <a:chOff x="1019775" y="1696808"/>
              <a:chExt cx="9116770" cy="174700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1019775" y="1754008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In[18]: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144334" y="1696808"/>
                <a:ext cx="7992211" cy="1001507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s='a\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tbbc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'</a:t>
                </a:r>
              </a:p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s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470D9A-F7D7-424E-9192-6E8F0BDEF9FC}"/>
                  </a:ext>
                </a:extLst>
              </p:cNvPr>
              <p:cNvSpPr/>
              <p:nvPr/>
            </p:nvSpPr>
            <p:spPr>
              <a:xfrm>
                <a:off x="2144334" y="2852936"/>
                <a:ext cx="7992211" cy="590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'a\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tbbc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zh-CN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FF973B2-7BFB-4B24-9407-3835FBAB4533}"/>
                </a:ext>
              </a:extLst>
            </p:cNvPr>
            <p:cNvSpPr txBox="1"/>
            <p:nvPr/>
          </p:nvSpPr>
          <p:spPr>
            <a:xfrm>
              <a:off x="1052220" y="291753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422769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str(1234567)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'1234567'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abc".upper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'ABC'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448389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60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s1="E:\SparkR\My\T"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'E:\\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\\My\\T'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r"http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://www.chaolemen.org"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'http://www.chaolemen.org'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533767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sep_str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"-"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seq = ("a", "b", "c")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sep_str.join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(seq)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'a-b-c'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str1=["abc","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aaba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adefg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bb","c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str1.sort()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'bb', 'c']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490366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60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str1.sort(key=lambda x:len(list(x)))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'bb',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str1.sort(key=lambda x:len(set(x)))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'bb',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143611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406702-8BD0-4FF3-99AC-45BA465639B6}"/>
              </a:ext>
            </a:extLst>
          </p:cNvPr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02121E-3EBC-4F22-A878-71E6D4434368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373752-2AE1-4FEA-B2DF-9E234A36C47F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print("set(str1)=",set(str1)) </a:t>
              </a:r>
              <a:endParaRPr lang="zh-CN" altLang="zh-CN" sz="2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588CDB3-57CE-4024-97C8-39271B7F995D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set(str1)= {'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'c',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'bb'}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2157634"/>
            <a:chOff x="1019775" y="1696808"/>
            <a:chExt cx="9116770" cy="215763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print("str=", str1)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print("list(str1)=", list(str1))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100150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str= ['c', 'bb',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list(str1)= ['c', 'bb',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926624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import re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p1 = re.compile('[a-dA-D]')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r1 = p1.findall('chaolemen@ruc.edu.cn')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399383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'a', 'c', 'd', 'c']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16.</a:t>
            </a:r>
            <a:r>
              <a:rPr lang="zh-CN" altLang="en-US" sz="5400" dirty="0">
                <a:solidFill>
                  <a:srgbClr val="C00000"/>
                </a:solidFill>
              </a:rPr>
              <a:t>字符串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59217"/>
              </p:ext>
            </p:extLst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定义方法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2092232"/>
            <a:chOff x="1019775" y="1696808"/>
            <a:chExt cx="9116770" cy="209223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abc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print("abc")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9361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406702-8BD0-4FF3-99AC-45BA465639B6}"/>
              </a:ext>
            </a:extLst>
          </p:cNvPr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02121E-3EBC-4F22-A878-71E6D4434368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373752-2AE1-4FEA-B2DF-9E234A36C47F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print("abc'de'f")</a:t>
              </a:r>
              <a:endParaRPr lang="zh-CN" altLang="zh-CN" sz="2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588CDB3-57CE-4024-97C8-39271B7F995D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abc'de'f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718259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abc"de"f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abc"de"f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5DCBD5F-B915-4BDA-A02A-20DDC08575AC}"/>
              </a:ext>
            </a:extLst>
          </p:cNvPr>
          <p:cNvGrpSpPr/>
          <p:nvPr/>
        </p:nvGrpSpPr>
        <p:grpSpPr>
          <a:xfrm>
            <a:off x="1019775" y="3350548"/>
            <a:ext cx="9116770" cy="3244361"/>
            <a:chOff x="1019775" y="1696807"/>
            <a:chExt cx="9116770" cy="324436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983B74B-D757-433E-A9C7-B292A8230AB4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B98EBE5-E95A-45D7-86E4-3CE56BDDDB79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str1='''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你好！</a:t>
              </a:r>
            </a:p>
            <a:p>
              <a:pPr lvl="0"/>
              <a:r>
                <a:rPr lang="zh-CN" altLang="en-US" sz="2400" b="1" dirty="0">
                  <a:solidFill>
                    <a:schemeClr val="tx1"/>
                  </a:solidFill>
                </a:rPr>
                <a:t> 我好</a:t>
              </a:r>
            </a:p>
            <a:p>
              <a:pPr lvl="0"/>
              <a:r>
                <a:rPr lang="zh-CN" alt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!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'''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25E323B-2A1F-4F82-B79D-EF60CE63DC02}"/>
                </a:ext>
              </a:extLst>
            </p:cNvPr>
            <p:cNvSpPr txBox="1"/>
            <p:nvPr/>
          </p:nvSpPr>
          <p:spPr>
            <a:xfrm>
              <a:off x="1019775" y="440749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65A8DDC-2C15-47E3-B76F-5AAB6E31BCAC}"/>
                </a:ext>
              </a:extLst>
            </p:cNvPr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'\n </a:t>
              </a:r>
              <a:r>
                <a:rPr lang="zh-CN" altLang="pt-BR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你好！</a:t>
              </a:r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\n </a:t>
              </a:r>
              <a:r>
                <a:rPr lang="zh-CN" altLang="pt-BR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我好</a:t>
              </a:r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\n !\n'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9859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主要特征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4036448"/>
            <a:chOff x="975335" y="2003854"/>
            <a:chExt cx="9116770" cy="40364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str1[1:4]="2222"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32021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&lt;ipython-input-5-cb4f88cdc030&gt; in &lt;module&gt;()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1 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str1[1:4]="2222"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3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'str' object does not support item assignment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'str' object does not support item assignment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str1="abc"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defghijk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str1[1:4]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46E25A3-9335-4743-B8BF-DF8DD1E1A412}"/>
              </a:ext>
            </a:extLst>
          </p:cNvPr>
          <p:cNvGrpSpPr/>
          <p:nvPr/>
        </p:nvGrpSpPr>
        <p:grpSpPr>
          <a:xfrm>
            <a:off x="1019775" y="4013552"/>
            <a:ext cx="9116770" cy="1425146"/>
            <a:chOff x="975335" y="2003854"/>
            <a:chExt cx="9116770" cy="142514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D1E3106-61B0-42E4-8CA1-58CF4A056E3C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E786C35-5A1B-4AF1-B021-0A895321C117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'[0:2]</a:t>
              </a:r>
              <a:endParaRPr lang="zh-CN" altLang="zh-CN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CD15673-DB4B-4D54-94F1-DB2ABBCF8231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AF6FC3-1F9F-4B3B-B1B6-E1E2D76709E1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'cl'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10464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str3="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str4=str3[1:3]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str4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'ha'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46E25A3-9335-4743-B8BF-DF8DD1E1A412}"/>
              </a:ext>
            </a:extLst>
          </p:cNvPr>
          <p:cNvGrpSpPr/>
          <p:nvPr/>
        </p:nvGrpSpPr>
        <p:grpSpPr>
          <a:xfrm>
            <a:off x="1019775" y="4013552"/>
            <a:ext cx="9116770" cy="1425146"/>
            <a:chOff x="975335" y="2003854"/>
            <a:chExt cx="9116770" cy="142514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D1E3106-61B0-42E4-8CA1-58CF4A056E3C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E786C35-5A1B-4AF1-B021-0A895321C117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"[:6]</a:t>
              </a:r>
              <a:endParaRPr lang="zh-CN" altLang="zh-CN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CD15673-DB4B-4D54-94F1-DB2ABBCF8231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AF6FC3-1F9F-4B3B-B1B6-E1E2D76709E1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081085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'-'.join(['c', 'l'])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'c-l'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'c' + 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clm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".strip()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chaolemen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88528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986</Words>
  <Application>Microsoft Office PowerPoint</Application>
  <PresentationFormat>宽屏</PresentationFormat>
  <Paragraphs>240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16.字符串</vt:lpstr>
      <vt:lpstr>本章内容提要</vt:lpstr>
      <vt:lpstr>16.1 定义方法</vt:lpstr>
      <vt:lpstr>16.1 定义方法</vt:lpstr>
      <vt:lpstr>16.2 主要特征</vt:lpstr>
      <vt:lpstr>16.2 主要特征</vt:lpstr>
      <vt:lpstr>16.2 主要特征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1563</cp:revision>
  <cp:lastPrinted>2017-07-17T10:18:39Z</cp:lastPrinted>
  <dcterms:created xsi:type="dcterms:W3CDTF">2007-03-02T11:26:21Z</dcterms:created>
  <dcterms:modified xsi:type="dcterms:W3CDTF">2018-12-16T09:20:14Z</dcterms:modified>
</cp:coreProperties>
</file>