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842" r:id="rId2"/>
    <p:sldId id="853" r:id="rId3"/>
    <p:sldId id="841" r:id="rId4"/>
    <p:sldId id="845" r:id="rId5"/>
    <p:sldId id="854" r:id="rId6"/>
    <p:sldId id="855" r:id="rId7"/>
    <p:sldId id="859" r:id="rId8"/>
    <p:sldId id="858" r:id="rId9"/>
    <p:sldId id="856" r:id="rId10"/>
    <p:sldId id="860" r:id="rId11"/>
    <p:sldId id="861" r:id="rId12"/>
    <p:sldId id="797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E3E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smtClean="0"/>
            <a:t>25.1 </a:t>
          </a:r>
          <a:r>
            <a:rPr lang="en-US" altLang="zh-CN" smtClean="0"/>
            <a:t>lambda</a:t>
          </a:r>
          <a:r>
            <a:rPr lang="zh-CN" altLang="en-US" smtClean="0"/>
            <a:t>函数的定义方法</a:t>
          </a:r>
          <a:endParaRPr lang="zh-CN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smtClean="0"/>
            <a:t>25.2 lambda</a:t>
          </a:r>
          <a:r>
            <a:rPr lang="zh-CN" altLang="en-US" smtClean="0"/>
            <a:t>函数</a:t>
          </a:r>
          <a:r>
            <a:rPr lang="zh-CN" smtClean="0"/>
            <a:t>的</a:t>
          </a:r>
          <a:r>
            <a:rPr lang="zh-CN" altLang="en-US" smtClean="0"/>
            <a:t>调用</a:t>
          </a:r>
          <a:r>
            <a:rPr lang="zh-CN" smtClean="0"/>
            <a:t>方法</a:t>
          </a:r>
          <a:endParaRPr lang="zh-CN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smtClean="0"/>
            <a:t>26.1 </a:t>
          </a:r>
          <a:r>
            <a:rPr lang="zh-CN" altLang="en-US" smtClean="0"/>
            <a:t>导入与用法</a:t>
          </a:r>
          <a:endParaRPr lang="zh-CN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smtClean="0"/>
            <a:t>26.2 </a:t>
          </a:r>
          <a:r>
            <a:rPr lang="zh-CN" altLang="en-US" smtClean="0"/>
            <a:t>查看内置模块清单的方法</a:t>
          </a:r>
          <a:endParaRPr lang="zh-CN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1222937"/>
          <a:ext cx="960839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62057"/>
          <a:ext cx="6725877" cy="1121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25.1 </a:t>
          </a:r>
          <a:r>
            <a:rPr lang="en-US" altLang="zh-CN" sz="3800" kern="1200" smtClean="0"/>
            <a:t>lambda</a:t>
          </a:r>
          <a:r>
            <a:rPr lang="zh-CN" altLang="en-US" sz="3800" kern="1200" smtClean="0"/>
            <a:t>函数的定义方法</a:t>
          </a:r>
          <a:endParaRPr lang="zh-CN" sz="3800" kern="1200"/>
        </a:p>
      </dsp:txBody>
      <dsp:txXfrm>
        <a:off x="535179" y="716817"/>
        <a:ext cx="6616357" cy="1012240"/>
      </dsp:txXfrm>
    </dsp:sp>
    <dsp:sp modelId="{AD17FCC9-9640-4BB4-87DF-C676D0600FF9}">
      <dsp:nvSpPr>
        <dsp:cNvPr id="0" name=""/>
        <dsp:cNvSpPr/>
      </dsp:nvSpPr>
      <dsp:spPr>
        <a:xfrm>
          <a:off x="0" y="2946618"/>
          <a:ext cx="960839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385738"/>
          <a:ext cx="6725877" cy="1121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25.2 lambda</a:t>
          </a:r>
          <a:r>
            <a:rPr lang="zh-CN" altLang="en-US" sz="3800" kern="1200" smtClean="0"/>
            <a:t>函数</a:t>
          </a:r>
          <a:r>
            <a:rPr lang="zh-CN" sz="3800" kern="1200" smtClean="0"/>
            <a:t>的</a:t>
          </a:r>
          <a:r>
            <a:rPr lang="zh-CN" altLang="en-US" sz="3800" kern="1200" smtClean="0"/>
            <a:t>调用</a:t>
          </a:r>
          <a:r>
            <a:rPr lang="zh-CN" sz="3800" kern="1200" smtClean="0"/>
            <a:t>方法</a:t>
          </a:r>
          <a:endParaRPr lang="zh-CN" sz="3800" kern="1200"/>
        </a:p>
      </dsp:txBody>
      <dsp:txXfrm>
        <a:off x="535179" y="2440498"/>
        <a:ext cx="6616357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127873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47377"/>
          <a:ext cx="6725877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26.1 </a:t>
          </a:r>
          <a:r>
            <a:rPr lang="zh-CN" altLang="en-US" sz="3600" kern="1200" smtClean="0"/>
            <a:t>导入与用法</a:t>
          </a:r>
          <a:endParaRPr lang="zh-CN" sz="3600" kern="1200"/>
        </a:p>
      </dsp:txBody>
      <dsp:txXfrm>
        <a:off x="532297" y="799255"/>
        <a:ext cx="6622121" cy="958964"/>
      </dsp:txXfrm>
    </dsp:sp>
    <dsp:sp modelId="{AD17FCC9-9640-4BB4-87DF-C676D0600FF9}">
      <dsp:nvSpPr>
        <dsp:cNvPr id="0" name=""/>
        <dsp:cNvSpPr/>
      </dsp:nvSpPr>
      <dsp:spPr>
        <a:xfrm>
          <a:off x="0" y="291169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380337"/>
          <a:ext cx="6725877" cy="10627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26.2 </a:t>
          </a:r>
          <a:r>
            <a:rPr lang="zh-CN" altLang="en-US" sz="3600" kern="1200" smtClean="0"/>
            <a:t>查看内置模块清单的方法</a:t>
          </a:r>
          <a:endParaRPr lang="zh-CN" sz="3600" kern="1200"/>
        </a:p>
      </dsp:txBody>
      <dsp:txXfrm>
        <a:off x="532297" y="2432215"/>
        <a:ext cx="6622121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0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4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6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25.2 </a:t>
            </a:r>
            <a:r>
              <a:rPr lang="en-US" altLang="zh-CN" b="0" smtClean="0"/>
              <a:t>lambda</a:t>
            </a:r>
            <a:r>
              <a:rPr lang="zh-CN" altLang="en-US" b="0" smtClean="0"/>
              <a:t>函数</a:t>
            </a:r>
            <a:r>
              <a:rPr lang="zh-CN" altLang="en-US" b="0" smtClean="0"/>
              <a:t>的调用方法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type(1)</a:t>
              </a:r>
              <a:endParaRPr lang="zh-CN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type(1.2)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type(True</a:t>
              </a:r>
              <a:r>
                <a:rPr lang="en-US" altLang="zh-CN" sz="2400"/>
                <a:t>)</a:t>
              </a:r>
              <a:endParaRPr lang="zh-CN" altLang="zh-CN" sz="24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779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25.2 </a:t>
            </a:r>
            <a:r>
              <a:rPr lang="en-US" altLang="zh-CN" b="0" smtClean="0"/>
              <a:t>lambda</a:t>
            </a:r>
            <a:r>
              <a:rPr lang="zh-CN" altLang="en-US" b="0" smtClean="0"/>
              <a:t>函数</a:t>
            </a:r>
            <a:r>
              <a:rPr lang="zh-CN" altLang="en-US" b="0" smtClean="0"/>
              <a:t>的调用方法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type(1)</a:t>
              </a:r>
              <a:endParaRPr lang="zh-CN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type(1.2)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type(True</a:t>
              </a:r>
              <a:r>
                <a:rPr lang="en-US" altLang="zh-CN" sz="2400"/>
                <a:t>)</a:t>
              </a:r>
              <a:endParaRPr lang="zh-CN" altLang="zh-CN" sz="24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05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25. lambda</a:t>
            </a:r>
            <a:r>
              <a:rPr lang="zh-CN" altLang="en-US" sz="5400" smtClean="0">
                <a:solidFill>
                  <a:srgbClr val="C00000"/>
                </a:solidFill>
              </a:rPr>
              <a:t>函数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25. lambda</a:t>
            </a:r>
            <a:r>
              <a:rPr lang="zh-CN" altLang="en-US" smtClean="0"/>
              <a:t>函数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7535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25.1 </a:t>
            </a:r>
            <a:r>
              <a:rPr lang="en-US" altLang="zh-CN" b="0" smtClean="0"/>
              <a:t>lambda</a:t>
            </a:r>
            <a:r>
              <a:rPr lang="zh-CN" altLang="en-US" b="0" smtClean="0"/>
              <a:t>函数的定义方法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9"/>
            <a:ext cx="7992211" cy="13181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s-ES" altLang="zh-CN" sz="2400" b="1" smtClean="0">
                <a:solidFill>
                  <a:schemeClr val="tx1"/>
                </a:solidFill>
              </a:rPr>
              <a:t>x=2</a:t>
            </a:r>
            <a:endParaRPr lang="es-ES" altLang="zh-CN" sz="2400" b="1">
              <a:solidFill>
                <a:schemeClr val="tx1"/>
              </a:solidFill>
            </a:endParaRPr>
          </a:p>
          <a:p>
            <a:pPr lvl="0"/>
            <a:r>
              <a:rPr lang="es-ES" altLang="zh-CN" sz="2400" b="1">
                <a:solidFill>
                  <a:schemeClr val="tx1"/>
                </a:solidFill>
              </a:rPr>
              <a:t>y= lambda x:x+3</a:t>
            </a:r>
          </a:p>
          <a:p>
            <a:pPr lvl="0"/>
            <a:r>
              <a:rPr lang="es-ES" altLang="zh-CN" sz="2400" b="1">
                <a:solidFill>
                  <a:schemeClr val="tx1"/>
                </a:solidFill>
              </a:rPr>
              <a:t>y(2)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308697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02977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5" y="41342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77072"/>
            <a:ext cx="7992211" cy="153422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myfunc(x):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return x+3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myfunc(2)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4A8708-58BC-4AE2-99E1-012E9125EBF0}"/>
              </a:ext>
            </a:extLst>
          </p:cNvPr>
          <p:cNvSpPr txBox="1"/>
          <p:nvPr/>
        </p:nvSpPr>
        <p:spPr>
          <a:xfrm>
            <a:off x="1019775" y="56464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5892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25. lambda</a:t>
            </a:r>
            <a:r>
              <a:rPr lang="zh-CN" altLang="en-US" smtClean="0"/>
              <a:t>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25.2 </a:t>
            </a:r>
            <a:r>
              <a:rPr lang="en-US" altLang="zh-CN" b="0" smtClean="0"/>
              <a:t>lambda</a:t>
            </a:r>
            <a:r>
              <a:rPr lang="zh-CN" altLang="en-US" b="0" smtClean="0"/>
              <a:t>函数</a:t>
            </a:r>
            <a:r>
              <a:rPr lang="zh-CN" altLang="en-US" b="0" smtClean="0"/>
              <a:t>的调用方法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8300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72815"/>
            <a:ext cx="7992211" cy="9212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err="1" smtClean="0">
                <a:solidFill>
                  <a:schemeClr val="tx1"/>
                </a:solidFill>
              </a:rPr>
              <a:t>MyList</a:t>
            </a:r>
            <a:r>
              <a:rPr lang="en-US" altLang="zh-CN" sz="2400" b="1" smtClean="0">
                <a:solidFill>
                  <a:schemeClr val="tx1"/>
                </a:solidFill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= [1,2,3,4,5,6,7,8,9,10</a:t>
            </a:r>
            <a:r>
              <a:rPr lang="en-US" altLang="zh-CN" sz="2400" b="1" smtClean="0">
                <a:solidFill>
                  <a:schemeClr val="tx1"/>
                </a:solidFill>
              </a:rPr>
              <a:t>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filter(lambda x: x % 3 == 0, </a:t>
            </a:r>
            <a:r>
              <a:rPr lang="en-US" altLang="zh-CN" sz="2400" b="1" err="1">
                <a:solidFill>
                  <a:schemeClr val="tx1"/>
                </a:solidFill>
              </a:rPr>
              <a:t>MyList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82331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&lt;filter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0xb656ac27f0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5" y="401267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955474"/>
            <a:ext cx="7992211" cy="59087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list(filter(lambda </a:t>
            </a:r>
            <a:r>
              <a:rPr lang="en-US" altLang="zh-CN" sz="2400" b="1">
                <a:solidFill>
                  <a:schemeClr val="tx1"/>
                </a:solidFill>
              </a:rPr>
              <a:t>x: x % 3 == 0, </a:t>
            </a:r>
            <a:r>
              <a:rPr lang="en-US" altLang="zh-CN" sz="2400" b="1" err="1">
                <a:solidFill>
                  <a:schemeClr val="tx1"/>
                </a:solidFill>
              </a:rPr>
              <a:t>MyList</a:t>
            </a:r>
            <a:r>
              <a:rPr lang="en-US" altLang="zh-CN" sz="2400" b="1">
                <a:solidFill>
                  <a:schemeClr val="tx1"/>
                </a:solidFill>
              </a:rPr>
              <a:t>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4A8708-58BC-4AE2-99E1-012E9125EBF0}"/>
              </a:ext>
            </a:extLst>
          </p:cNvPr>
          <p:cNvSpPr txBox="1"/>
          <p:nvPr/>
        </p:nvSpPr>
        <p:spPr>
          <a:xfrm>
            <a:off x="1019775" y="4638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4581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6, 9]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25. lambda</a:t>
            </a:r>
            <a:r>
              <a:rPr lang="zh-CN" altLang="en-US" smtClean="0"/>
              <a:t>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234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25.2 </a:t>
            </a:r>
            <a:r>
              <a:rPr lang="en-US" altLang="zh-CN" b="0" smtClean="0"/>
              <a:t>lambda</a:t>
            </a:r>
            <a:r>
              <a:rPr lang="zh-CN" altLang="en-US" b="0" smtClean="0"/>
              <a:t>函数</a:t>
            </a:r>
            <a:r>
              <a:rPr lang="zh-CN" altLang="en-US" b="0" smtClean="0"/>
              <a:t>的调用方法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23651" y="20969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8210" y="2039752"/>
            <a:ext cx="7992211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sv-SE" altLang="zh-CN" sz="2400" b="1" smtClean="0">
                <a:solidFill>
                  <a:schemeClr val="tx1"/>
                </a:solidFill>
              </a:rPr>
              <a:t>list(map(lambda </a:t>
            </a:r>
            <a:r>
              <a:rPr lang="sv-SE" altLang="zh-CN" sz="2400" b="1">
                <a:solidFill>
                  <a:schemeClr val="tx1"/>
                </a:solidFill>
              </a:rPr>
              <a:t>x: x * 2, MyList))</a:t>
            </a:r>
            <a:r>
              <a:rPr lang="en-US" altLang="zh-CN" sz="2400" smtClean="0"/>
              <a:t>)</a:t>
            </a:r>
            <a:endParaRPr lang="zh-CN" altLang="zh-CN" sz="2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8497" y="27513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3056" y="269411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4, 6, 8, 10, 12, 14, 16, 18, 20]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8497" y="39406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3056" y="3883466"/>
            <a:ext cx="7992211" cy="82687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from </a:t>
            </a:r>
            <a:r>
              <a:rPr lang="en-US" altLang="zh-CN" sz="2400" b="1">
                <a:solidFill>
                  <a:schemeClr val="tx1"/>
                </a:solidFill>
              </a:rPr>
              <a:t>functools import reduce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reduce(lambda x, y: x + y, MyList)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4A8708-58BC-4AE2-99E1-012E9125EBF0}"/>
              </a:ext>
            </a:extLst>
          </p:cNvPr>
          <p:cNvSpPr txBox="1"/>
          <p:nvPr/>
        </p:nvSpPr>
        <p:spPr>
          <a:xfrm>
            <a:off x="1018497" y="4767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3056" y="47103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25. lambda</a:t>
            </a:r>
            <a:r>
              <a:rPr lang="zh-CN" altLang="en-US" smtClean="0"/>
              <a:t>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351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26. </a:t>
            </a:r>
            <a:r>
              <a:rPr lang="zh-CN" altLang="en-US" sz="5400" smtClean="0">
                <a:solidFill>
                  <a:srgbClr val="C00000"/>
                </a:solidFill>
              </a:rPr>
              <a:t>模块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8492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26.1 </a:t>
            </a:r>
            <a:r>
              <a:rPr lang="zh-CN" altLang="en-US" b="0" smtClean="0"/>
              <a:t>导入与用法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math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math.sin(1.5)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3108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0.9974949866040544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7799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smtClean="0">
                  <a:solidFill>
                    <a:schemeClr val="tx1"/>
                  </a:solidFill>
                </a:rPr>
                <a:t>cos(1.5</a:t>
              </a:r>
              <a:r>
                <a:rPr lang="en-US" altLang="zh-CN" sz="2400" b="1">
                  <a:solidFill>
                    <a:schemeClr val="tx1"/>
                  </a:solidFill>
                </a:rPr>
                <a:t>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5560" y="4000996"/>
            <a:ext cx="8424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</a:t>
            </a:r>
            <a:r>
              <a:rPr lang="en-US" altLang="zh-CN" sz="2400" b="1" smtClean="0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raceback </a:t>
            </a:r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(most recent call last)</a:t>
            </a:r>
          </a:p>
          <a:p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&lt;ipython-input-2-25c1f7923f0b&gt; in &lt;module&gt;()</a:t>
            </a:r>
          </a:p>
          <a:p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cos(1.5) #</a:t>
            </a:r>
            <a:r>
              <a:rPr lang="zh-CN" altLang="en-US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报错，</a:t>
            </a:r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</a:p>
          <a:p>
            <a:endParaRPr lang="en-US" altLang="zh-CN" sz="2400" b="1">
              <a:solidFill>
                <a:srgbClr val="CF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F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  <a:endParaRPr lang="zh-CN" altLang="en-US" sz="2400" b="1">
              <a:solidFill>
                <a:srgbClr val="CF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36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445</Words>
  <Application>Microsoft Office PowerPoint</Application>
  <PresentationFormat>宽屏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25. lambda函数</vt:lpstr>
      <vt:lpstr>本章内容提要</vt:lpstr>
      <vt:lpstr>25.1 lambda函数的定义方法</vt:lpstr>
      <vt:lpstr>25.2 lambda函数的调用方法</vt:lpstr>
      <vt:lpstr>25.2 lambda函数的调用方法</vt:lpstr>
      <vt:lpstr> 26. 模块</vt:lpstr>
      <vt:lpstr>本章内容提要</vt:lpstr>
      <vt:lpstr>26.1 导入与用法</vt:lpstr>
      <vt:lpstr>25.2 lambda函数的调用方法</vt:lpstr>
      <vt:lpstr>25.2 lambda函数的调用方法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1538</cp:revision>
  <cp:lastPrinted>2017-07-17T10:18:39Z</cp:lastPrinted>
  <dcterms:created xsi:type="dcterms:W3CDTF">2007-03-02T11:26:21Z</dcterms:created>
  <dcterms:modified xsi:type="dcterms:W3CDTF">2018-12-17T10:16:59Z</dcterms:modified>
</cp:coreProperties>
</file>