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842" r:id="rId2"/>
    <p:sldId id="859" r:id="rId3"/>
    <p:sldId id="858" r:id="rId4"/>
    <p:sldId id="862" r:id="rId5"/>
    <p:sldId id="863" r:id="rId6"/>
    <p:sldId id="866" r:id="rId7"/>
    <p:sldId id="864" r:id="rId8"/>
    <p:sldId id="865" r:id="rId9"/>
    <p:sldId id="867" r:id="rId10"/>
    <p:sldId id="868" r:id="rId11"/>
    <p:sldId id="869" r:id="rId12"/>
    <p:sldId id="870" r:id="rId13"/>
    <p:sldId id="871" r:id="rId14"/>
    <p:sldId id="872" r:id="rId15"/>
    <p:sldId id="873" r:id="rId16"/>
    <p:sldId id="875" r:id="rId17"/>
    <p:sldId id="876" r:id="rId18"/>
    <p:sldId id="797" r:id="rId1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 smtClean="0"/>
            <a:t>31.1 </a:t>
          </a:r>
          <a:r>
            <a:rPr lang="zh-CN" altLang="en-US" b="0" smtClean="0"/>
            <a:t>类的定义方法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 smtClean="0"/>
            <a:t>31.2 </a:t>
          </a:r>
          <a:r>
            <a:rPr lang="zh-CN" altLang="en-US" b="0" smtClean="0"/>
            <a:t>类中的特殊方法</a:t>
          </a:r>
          <a:endParaRPr lang="zh-CN" b="0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 smtClean="0"/>
            <a:t>31.3 </a:t>
          </a:r>
          <a:r>
            <a:rPr lang="zh-CN" altLang="en-US" b="0" i="0" smtClean="0"/>
            <a:t>类之间的继承关系</a:t>
          </a:r>
          <a:endParaRPr lang="en-US" altLang="zh-CN" b="0" i="0" smtClean="0"/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3E56CBFF-D07A-4812-822F-DC097C17EBA4}">
      <dgm:prSet/>
      <dgm:spPr/>
      <dgm:t>
        <a:bodyPr/>
        <a:lstStyle/>
        <a:p>
          <a:r>
            <a:rPr lang="en-US" altLang="zh-CN" b="0" i="0" smtClean="0"/>
            <a:t>31.4 </a:t>
          </a:r>
          <a:r>
            <a:rPr lang="zh-CN" altLang="zh-CN" b="0" i="0" smtClean="0"/>
            <a:t>私有属性及</a:t>
          </a:r>
          <a:r>
            <a:rPr lang="en-US" altLang="zh-CN" b="0" i="0" smtClean="0"/>
            <a:t>@property </a:t>
          </a:r>
          <a:r>
            <a:rPr lang="zh-CN" altLang="zh-CN" b="0" i="0" smtClean="0"/>
            <a:t>装饰器</a:t>
          </a:r>
          <a:r>
            <a:rPr lang="en-US" altLang="zh-CN" b="0" i="0" smtClean="0"/>
            <a:t> </a:t>
          </a:r>
        </a:p>
      </dgm:t>
    </dgm:pt>
    <dgm:pt modelId="{1B676FB0-2F9A-4948-88BF-6FA780FEE51B}" type="parTrans" cxnId="{8D3711A5-9D59-4F00-87CF-3B4946B7A7D6}">
      <dgm:prSet/>
      <dgm:spPr/>
      <dgm:t>
        <a:bodyPr/>
        <a:lstStyle/>
        <a:p>
          <a:endParaRPr lang="zh-CN" altLang="en-US"/>
        </a:p>
      </dgm:t>
    </dgm:pt>
    <dgm:pt modelId="{3EEA866C-3438-4E3D-BE44-698084A50C91}" type="sibTrans" cxnId="{8D3711A5-9D59-4F00-87CF-3B4946B7A7D6}">
      <dgm:prSet/>
      <dgm:spPr/>
      <dgm:t>
        <a:bodyPr/>
        <a:lstStyle/>
        <a:p>
          <a:endParaRPr lang="zh-CN" altLang="en-US"/>
        </a:p>
      </dgm:t>
    </dgm:pt>
    <dgm:pt modelId="{E31FF92E-2A4E-44D7-97F5-685C3D4592D4}">
      <dgm:prSet/>
      <dgm:spPr/>
      <dgm:t>
        <a:bodyPr/>
        <a:lstStyle/>
        <a:p>
          <a:r>
            <a:rPr lang="en-US" altLang="zh-CN" b="0" i="0" smtClean="0"/>
            <a:t>31.5 </a:t>
          </a:r>
          <a:r>
            <a:rPr lang="en-US" b="0" i="0" smtClean="0"/>
            <a:t>self </a:t>
          </a:r>
          <a:r>
            <a:rPr lang="zh-CN" altLang="en-US" b="0" i="0" smtClean="0"/>
            <a:t>和 </a:t>
          </a:r>
          <a:r>
            <a:rPr lang="en-US" b="0" i="0" smtClean="0"/>
            <a:t>cls</a:t>
          </a:r>
          <a:endParaRPr lang="en-US" altLang="zh-CN" b="0" i="0" smtClean="0"/>
        </a:p>
      </dgm:t>
    </dgm:pt>
    <dgm:pt modelId="{3C55C363-8DC8-48A7-BD65-694DEF11870A}" type="parTrans" cxnId="{F9B81659-A1B1-46DB-951E-4FD763817B6D}">
      <dgm:prSet/>
      <dgm:spPr/>
      <dgm:t>
        <a:bodyPr/>
        <a:lstStyle/>
        <a:p>
          <a:endParaRPr lang="zh-CN" altLang="en-US"/>
        </a:p>
      </dgm:t>
    </dgm:pt>
    <dgm:pt modelId="{3E90FE7F-BD8E-4306-9EF0-A57BA1B59204}" type="sibTrans" cxnId="{F9B81659-A1B1-46DB-951E-4FD763817B6D}">
      <dgm:prSet/>
      <dgm:spPr/>
      <dgm:t>
        <a:bodyPr/>
        <a:lstStyle/>
        <a:p>
          <a:endParaRPr lang="zh-CN" altLang="en-US"/>
        </a:p>
      </dgm:t>
    </dgm:pt>
    <dgm:pt modelId="{93D6BEFA-3FCC-44F2-89EB-7D8409A6DC70}">
      <dgm:prSet/>
      <dgm:spPr/>
      <dgm:t>
        <a:bodyPr/>
        <a:lstStyle/>
        <a:p>
          <a:r>
            <a:rPr lang="en-US" altLang="zh-CN" b="0" i="0" smtClean="0"/>
            <a:t>31.6 new</a:t>
          </a:r>
          <a:r>
            <a:rPr lang="zh-CN" altLang="en-US" b="0" i="0" smtClean="0"/>
            <a:t>与</a:t>
          </a:r>
          <a:r>
            <a:rPr lang="en-US" altLang="zh-CN" b="0" i="0" smtClean="0"/>
            <a:t>init</a:t>
          </a:r>
          <a:r>
            <a:rPr lang="zh-CN" altLang="en-US" b="0" i="0" smtClean="0"/>
            <a:t>的区别和联系</a:t>
          </a:r>
          <a:endParaRPr lang="en-US" altLang="zh-CN" b="0" i="0" smtClean="0"/>
        </a:p>
      </dgm:t>
    </dgm:pt>
    <dgm:pt modelId="{42F51DD4-DFF5-4C9E-B742-6FC1EE5D4E8A}" type="parTrans" cxnId="{A0FD6AD3-62F8-4C93-A3DA-43E7D64BB366}">
      <dgm:prSet/>
      <dgm:spPr/>
      <dgm:t>
        <a:bodyPr/>
        <a:lstStyle/>
        <a:p>
          <a:endParaRPr lang="zh-CN" altLang="en-US"/>
        </a:p>
      </dgm:t>
    </dgm:pt>
    <dgm:pt modelId="{E812043E-95DA-4C79-ADAB-3592AB66F958}" type="sibTrans" cxnId="{A0FD6AD3-62F8-4C93-A3DA-43E7D64BB36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320BA1D2-03F8-4D10-9A99-596A91AD2187}" type="pres">
      <dgm:prSet presAssocID="{437F496D-FC93-4AFA-BC42-4B0E949071A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6">
        <dgm:presLayoutVars>
          <dgm:bulletEnabled val="1"/>
        </dgm:presLayoutVars>
      </dgm:prSet>
      <dgm:spPr/>
    </dgm:pt>
    <dgm:pt modelId="{990FEFA7-8A5A-4366-A951-92412548A9DB}" type="pres">
      <dgm:prSet presAssocID="{A9A6F21B-247F-45C1-9597-F2CF1E8C3411}" presName="spaceBetweenRectangles" presStyleCnt="0"/>
      <dgm:spPr/>
    </dgm:pt>
    <dgm:pt modelId="{4717B96D-909A-4F0B-BF9A-9AA57A206165}" type="pres">
      <dgm:prSet presAssocID="{3E56CBFF-D07A-4812-822F-DC097C17EBA4}" presName="parentLin" presStyleCnt="0"/>
      <dgm:spPr/>
    </dgm:pt>
    <dgm:pt modelId="{2A7486EF-0156-4FE0-A5C6-C97EFA3BAF7D}" type="pres">
      <dgm:prSet presAssocID="{3E56CBFF-D07A-4812-822F-DC097C17EBA4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8AA33E5-4972-424C-8817-6BA3A35D1437}" type="pres">
      <dgm:prSet presAssocID="{3E56CBFF-D07A-4812-822F-DC097C17EBA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35DBB-B0AE-4D57-AE88-7171B2F310B7}" type="pres">
      <dgm:prSet presAssocID="{3E56CBFF-D07A-4812-822F-DC097C17EBA4}" presName="negativeSpace" presStyleCnt="0"/>
      <dgm:spPr/>
    </dgm:pt>
    <dgm:pt modelId="{F33B9338-F68C-4536-86E0-4D86AD288AFF}" type="pres">
      <dgm:prSet presAssocID="{3E56CBFF-D07A-4812-822F-DC097C17EBA4}" presName="childText" presStyleLbl="conFgAcc1" presStyleIdx="3" presStyleCnt="6">
        <dgm:presLayoutVars>
          <dgm:bulletEnabled val="1"/>
        </dgm:presLayoutVars>
      </dgm:prSet>
      <dgm:spPr/>
    </dgm:pt>
    <dgm:pt modelId="{A09EF628-478A-4696-9B92-D0DADF54867F}" type="pres">
      <dgm:prSet presAssocID="{3EEA866C-3438-4E3D-BE44-698084A50C91}" presName="spaceBetweenRectangles" presStyleCnt="0"/>
      <dgm:spPr/>
    </dgm:pt>
    <dgm:pt modelId="{86D09FC2-F300-4144-8AF7-6DC306932889}" type="pres">
      <dgm:prSet presAssocID="{E31FF92E-2A4E-44D7-97F5-685C3D4592D4}" presName="parentLin" presStyleCnt="0"/>
      <dgm:spPr/>
    </dgm:pt>
    <dgm:pt modelId="{ABCF3782-91FC-4421-9528-B5C104488C87}" type="pres">
      <dgm:prSet presAssocID="{E31FF92E-2A4E-44D7-97F5-685C3D4592D4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15EB9C42-068C-4951-A87A-3C6BBBD33093}" type="pres">
      <dgm:prSet presAssocID="{E31FF92E-2A4E-44D7-97F5-685C3D4592D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5C8EF-E8F8-45DB-9104-E95BEFE8173B}" type="pres">
      <dgm:prSet presAssocID="{E31FF92E-2A4E-44D7-97F5-685C3D4592D4}" presName="negativeSpace" presStyleCnt="0"/>
      <dgm:spPr/>
    </dgm:pt>
    <dgm:pt modelId="{86FD0201-D36F-4D86-BC04-F02836AFF1DC}" type="pres">
      <dgm:prSet presAssocID="{E31FF92E-2A4E-44D7-97F5-685C3D4592D4}" presName="childText" presStyleLbl="conFgAcc1" presStyleIdx="4" presStyleCnt="6">
        <dgm:presLayoutVars>
          <dgm:bulletEnabled val="1"/>
        </dgm:presLayoutVars>
      </dgm:prSet>
      <dgm:spPr/>
    </dgm:pt>
    <dgm:pt modelId="{FB22C0DF-D5CA-4A37-B8FB-3598C258BD8B}" type="pres">
      <dgm:prSet presAssocID="{3E90FE7F-BD8E-4306-9EF0-A57BA1B59204}" presName="spaceBetweenRectangles" presStyleCnt="0"/>
      <dgm:spPr/>
    </dgm:pt>
    <dgm:pt modelId="{FBC120BD-AD72-423C-AF99-0E740719414A}" type="pres">
      <dgm:prSet presAssocID="{93D6BEFA-3FCC-44F2-89EB-7D8409A6DC70}" presName="parentLin" presStyleCnt="0"/>
      <dgm:spPr/>
    </dgm:pt>
    <dgm:pt modelId="{42A3EEFC-0D40-4C2C-95FA-0C5C2EDB3EDF}" type="pres">
      <dgm:prSet presAssocID="{93D6BEFA-3FCC-44F2-89EB-7D8409A6DC70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55735C82-8C84-4AA8-987C-30E3E3DD6B32}" type="pres">
      <dgm:prSet presAssocID="{93D6BEFA-3FCC-44F2-89EB-7D8409A6DC7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DF9E69-8AA8-4C22-B576-9FCE601E6D0C}" type="pres">
      <dgm:prSet presAssocID="{93D6BEFA-3FCC-44F2-89EB-7D8409A6DC70}" presName="negativeSpace" presStyleCnt="0"/>
      <dgm:spPr/>
    </dgm:pt>
    <dgm:pt modelId="{BF63B23C-1A58-41B6-A0E3-CB407DE35D8B}" type="pres">
      <dgm:prSet presAssocID="{93D6BEFA-3FCC-44F2-89EB-7D8409A6DC7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DEE2C7D-DA21-4181-970F-A723EE7A3CDC}" type="presOf" srcId="{3E56CBFF-D07A-4812-822F-DC097C17EBA4}" destId="{48AA33E5-4972-424C-8817-6BA3A35D1437}" srcOrd="1" destOrd="0" presId="urn:microsoft.com/office/officeart/2005/8/layout/list1"/>
    <dgm:cxn modelId="{3AB5B4D3-B4AC-4A43-83F6-41C4ECD11193}" type="presOf" srcId="{E31FF92E-2A4E-44D7-97F5-685C3D4592D4}" destId="{ABCF3782-91FC-4421-9528-B5C104488C87}" srcOrd="0" destOrd="0" presId="urn:microsoft.com/office/officeart/2005/8/layout/list1"/>
    <dgm:cxn modelId="{D579237A-F0D6-4756-B9A4-2423D3C4C7A0}" type="presOf" srcId="{E31FF92E-2A4E-44D7-97F5-685C3D4592D4}" destId="{15EB9C42-068C-4951-A87A-3C6BBBD33093}" srcOrd="1" destOrd="0" presId="urn:microsoft.com/office/officeart/2005/8/layout/list1"/>
    <dgm:cxn modelId="{8D3711A5-9D59-4F00-87CF-3B4946B7A7D6}" srcId="{2D3DEDF0-B9A1-4CD2-BA88-CA716FC4420C}" destId="{3E56CBFF-D07A-4812-822F-DC097C17EBA4}" srcOrd="3" destOrd="0" parTransId="{1B676FB0-2F9A-4948-88BF-6FA780FEE51B}" sibTransId="{3EEA866C-3438-4E3D-BE44-698084A50C91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5EF75076-B18B-4E01-B056-F1D20C4E6AE8}" type="presOf" srcId="{3E56CBFF-D07A-4812-822F-DC097C17EBA4}" destId="{2A7486EF-0156-4FE0-A5C6-C97EFA3BAF7D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A0FD6AD3-62F8-4C93-A3DA-43E7D64BB366}" srcId="{2D3DEDF0-B9A1-4CD2-BA88-CA716FC4420C}" destId="{93D6BEFA-3FCC-44F2-89EB-7D8409A6DC70}" srcOrd="5" destOrd="0" parTransId="{42F51DD4-DFF5-4C9E-B742-6FC1EE5D4E8A}" sibTransId="{E812043E-95DA-4C79-ADAB-3592AB66F958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F9B81659-A1B1-46DB-951E-4FD763817B6D}" srcId="{2D3DEDF0-B9A1-4CD2-BA88-CA716FC4420C}" destId="{E31FF92E-2A4E-44D7-97F5-685C3D4592D4}" srcOrd="4" destOrd="0" parTransId="{3C55C363-8DC8-48A7-BD65-694DEF11870A}" sibTransId="{3E90FE7F-BD8E-4306-9EF0-A57BA1B59204}"/>
    <dgm:cxn modelId="{636CAA63-623C-42B7-8E5A-A2C02F05F85A}" type="presOf" srcId="{93D6BEFA-3FCC-44F2-89EB-7D8409A6DC70}" destId="{42A3EEFC-0D40-4C2C-95FA-0C5C2EDB3EDF}" srcOrd="0" destOrd="0" presId="urn:microsoft.com/office/officeart/2005/8/layout/list1"/>
    <dgm:cxn modelId="{DEE442CA-808C-40FC-A6B4-883047A9DB9D}" type="presOf" srcId="{93D6BEFA-3FCC-44F2-89EB-7D8409A6DC70}" destId="{55735C82-8C84-4AA8-987C-30E3E3DD6B32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  <dgm:cxn modelId="{1CC1E73A-DD08-43AB-BE5A-2738350BA518}" type="presParOf" srcId="{ACC2AE7E-59B9-49A0-BAB4-22D68AC176E7}" destId="{990FEFA7-8A5A-4366-A951-92412548A9DB}" srcOrd="11" destOrd="0" presId="urn:microsoft.com/office/officeart/2005/8/layout/list1"/>
    <dgm:cxn modelId="{A6858BFE-AD20-4EB4-84C8-4A2AD46E045B}" type="presParOf" srcId="{ACC2AE7E-59B9-49A0-BAB4-22D68AC176E7}" destId="{4717B96D-909A-4F0B-BF9A-9AA57A206165}" srcOrd="12" destOrd="0" presId="urn:microsoft.com/office/officeart/2005/8/layout/list1"/>
    <dgm:cxn modelId="{4BE36DE0-9BCB-4966-814D-27279658CC48}" type="presParOf" srcId="{4717B96D-909A-4F0B-BF9A-9AA57A206165}" destId="{2A7486EF-0156-4FE0-A5C6-C97EFA3BAF7D}" srcOrd="0" destOrd="0" presId="urn:microsoft.com/office/officeart/2005/8/layout/list1"/>
    <dgm:cxn modelId="{6B29FB8D-B214-48E4-A526-9E8CF84D5B88}" type="presParOf" srcId="{4717B96D-909A-4F0B-BF9A-9AA57A206165}" destId="{48AA33E5-4972-424C-8817-6BA3A35D1437}" srcOrd="1" destOrd="0" presId="urn:microsoft.com/office/officeart/2005/8/layout/list1"/>
    <dgm:cxn modelId="{A01C9375-CC9B-4CE2-BCA0-741925E51047}" type="presParOf" srcId="{ACC2AE7E-59B9-49A0-BAB4-22D68AC176E7}" destId="{06935DBB-B0AE-4D57-AE88-7171B2F310B7}" srcOrd="13" destOrd="0" presId="urn:microsoft.com/office/officeart/2005/8/layout/list1"/>
    <dgm:cxn modelId="{330C344F-158D-462C-B7B8-39B53C6667B2}" type="presParOf" srcId="{ACC2AE7E-59B9-49A0-BAB4-22D68AC176E7}" destId="{F33B9338-F68C-4536-86E0-4D86AD288AFF}" srcOrd="14" destOrd="0" presId="urn:microsoft.com/office/officeart/2005/8/layout/list1"/>
    <dgm:cxn modelId="{8C62174C-B460-4248-9C32-8B1FF41A872E}" type="presParOf" srcId="{ACC2AE7E-59B9-49A0-BAB4-22D68AC176E7}" destId="{A09EF628-478A-4696-9B92-D0DADF54867F}" srcOrd="15" destOrd="0" presId="urn:microsoft.com/office/officeart/2005/8/layout/list1"/>
    <dgm:cxn modelId="{18F3AF07-1821-4A19-A066-A24E60F8A1E7}" type="presParOf" srcId="{ACC2AE7E-59B9-49A0-BAB4-22D68AC176E7}" destId="{86D09FC2-F300-4144-8AF7-6DC306932889}" srcOrd="16" destOrd="0" presId="urn:microsoft.com/office/officeart/2005/8/layout/list1"/>
    <dgm:cxn modelId="{2B76509E-27AD-47FF-A7C6-5FFD6257E492}" type="presParOf" srcId="{86D09FC2-F300-4144-8AF7-6DC306932889}" destId="{ABCF3782-91FC-4421-9528-B5C104488C87}" srcOrd="0" destOrd="0" presId="urn:microsoft.com/office/officeart/2005/8/layout/list1"/>
    <dgm:cxn modelId="{42F9D3C8-3DD6-449C-915E-E423FFE9BAF3}" type="presParOf" srcId="{86D09FC2-F300-4144-8AF7-6DC306932889}" destId="{15EB9C42-068C-4951-A87A-3C6BBBD33093}" srcOrd="1" destOrd="0" presId="urn:microsoft.com/office/officeart/2005/8/layout/list1"/>
    <dgm:cxn modelId="{0C3B4DF9-C479-4DE5-9A2E-FF16F29608E4}" type="presParOf" srcId="{ACC2AE7E-59B9-49A0-BAB4-22D68AC176E7}" destId="{D7F5C8EF-E8F8-45DB-9104-E95BEFE8173B}" srcOrd="17" destOrd="0" presId="urn:microsoft.com/office/officeart/2005/8/layout/list1"/>
    <dgm:cxn modelId="{FB80347D-45A4-451E-88B8-BDF422663EB7}" type="presParOf" srcId="{ACC2AE7E-59B9-49A0-BAB4-22D68AC176E7}" destId="{86FD0201-D36F-4D86-BC04-F02836AFF1DC}" srcOrd="18" destOrd="0" presId="urn:microsoft.com/office/officeart/2005/8/layout/list1"/>
    <dgm:cxn modelId="{60A82A24-8CC6-4AEF-9CDE-693604769F2A}" type="presParOf" srcId="{ACC2AE7E-59B9-49A0-BAB4-22D68AC176E7}" destId="{FB22C0DF-D5CA-4A37-B8FB-3598C258BD8B}" srcOrd="19" destOrd="0" presId="urn:microsoft.com/office/officeart/2005/8/layout/list1"/>
    <dgm:cxn modelId="{08F3D514-DB18-4B55-891B-87C369BFD209}" type="presParOf" srcId="{ACC2AE7E-59B9-49A0-BAB4-22D68AC176E7}" destId="{FBC120BD-AD72-423C-AF99-0E740719414A}" srcOrd="20" destOrd="0" presId="urn:microsoft.com/office/officeart/2005/8/layout/list1"/>
    <dgm:cxn modelId="{A4AB154F-0E47-4034-BC01-F42B6F69C587}" type="presParOf" srcId="{FBC120BD-AD72-423C-AF99-0E740719414A}" destId="{42A3EEFC-0D40-4C2C-95FA-0C5C2EDB3EDF}" srcOrd="0" destOrd="0" presId="urn:microsoft.com/office/officeart/2005/8/layout/list1"/>
    <dgm:cxn modelId="{386F2C34-FE52-41DC-8EDF-B125E5D7D728}" type="presParOf" srcId="{FBC120BD-AD72-423C-AF99-0E740719414A}" destId="{55735C82-8C84-4AA8-987C-30E3E3DD6B32}" srcOrd="1" destOrd="0" presId="urn:microsoft.com/office/officeart/2005/8/layout/list1"/>
    <dgm:cxn modelId="{C3138658-CC9F-40B2-AA1F-C7A14F4E92C3}" type="presParOf" srcId="{ACC2AE7E-59B9-49A0-BAB4-22D68AC176E7}" destId="{94DF9E69-8AA8-4C22-B576-9FCE601E6D0C}" srcOrd="21" destOrd="0" presId="urn:microsoft.com/office/officeart/2005/8/layout/list1"/>
    <dgm:cxn modelId="{79C6667C-CBD9-4FF0-B344-9A8FA4C34A68}" type="presParOf" srcId="{ACC2AE7E-59B9-49A0-BAB4-22D68AC176E7}" destId="{BF63B23C-1A58-41B6-A0E3-CB407DE35D8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26659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5677"/>
          <a:ext cx="672587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smtClean="0"/>
            <a:t>31.1 </a:t>
          </a:r>
          <a:r>
            <a:rPr lang="zh-CN" altLang="en-US" sz="1700" b="0" kern="1200" smtClean="0"/>
            <a:t>类的定义方法</a:t>
          </a:r>
          <a:endParaRPr lang="zh-CN" sz="1700" b="0" kern="1200"/>
        </a:p>
      </dsp:txBody>
      <dsp:txXfrm>
        <a:off x="504917" y="40175"/>
        <a:ext cx="6676881" cy="452844"/>
      </dsp:txXfrm>
    </dsp:sp>
    <dsp:sp modelId="{A4C178BF-6B80-46A6-BFA4-EE73407D0AF3}">
      <dsp:nvSpPr>
        <dsp:cNvPr id="0" name=""/>
        <dsp:cNvSpPr/>
      </dsp:nvSpPr>
      <dsp:spPr>
        <a:xfrm>
          <a:off x="0" y="103771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786797"/>
          <a:ext cx="672587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smtClean="0"/>
            <a:t>31.2 </a:t>
          </a:r>
          <a:r>
            <a:rPr lang="zh-CN" altLang="en-US" sz="1700" b="0" kern="1200" smtClean="0"/>
            <a:t>类中的特殊方法</a:t>
          </a:r>
          <a:endParaRPr lang="zh-CN" sz="1700" b="0" kern="1200"/>
        </a:p>
      </dsp:txBody>
      <dsp:txXfrm>
        <a:off x="504917" y="811295"/>
        <a:ext cx="6676881" cy="452844"/>
      </dsp:txXfrm>
    </dsp:sp>
    <dsp:sp modelId="{A441FE2E-AE30-4EBC-88AD-1022D3DC175F}">
      <dsp:nvSpPr>
        <dsp:cNvPr id="0" name=""/>
        <dsp:cNvSpPr/>
      </dsp:nvSpPr>
      <dsp:spPr>
        <a:xfrm>
          <a:off x="0" y="180883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1557917"/>
          <a:ext cx="672587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smtClean="0"/>
            <a:t>31.3 </a:t>
          </a:r>
          <a:r>
            <a:rPr lang="zh-CN" altLang="en-US" sz="1700" b="0" i="0" kern="1200" smtClean="0"/>
            <a:t>类之间的继承关系</a:t>
          </a:r>
          <a:endParaRPr lang="en-US" altLang="zh-CN" sz="1700" b="0" i="0" kern="1200" smtClean="0"/>
        </a:p>
      </dsp:txBody>
      <dsp:txXfrm>
        <a:off x="504917" y="1582415"/>
        <a:ext cx="6676881" cy="452844"/>
      </dsp:txXfrm>
    </dsp:sp>
    <dsp:sp modelId="{F33B9338-F68C-4536-86E0-4D86AD288AFF}">
      <dsp:nvSpPr>
        <dsp:cNvPr id="0" name=""/>
        <dsp:cNvSpPr/>
      </dsp:nvSpPr>
      <dsp:spPr>
        <a:xfrm>
          <a:off x="0" y="2579957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33E5-4972-424C-8817-6BA3A35D1437}">
      <dsp:nvSpPr>
        <dsp:cNvPr id="0" name=""/>
        <dsp:cNvSpPr/>
      </dsp:nvSpPr>
      <dsp:spPr>
        <a:xfrm>
          <a:off x="480419" y="2329038"/>
          <a:ext cx="672587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smtClean="0"/>
            <a:t>31.4 </a:t>
          </a:r>
          <a:r>
            <a:rPr lang="zh-CN" altLang="zh-CN" sz="1700" b="0" i="0" kern="1200" smtClean="0"/>
            <a:t>私有属性及</a:t>
          </a:r>
          <a:r>
            <a:rPr lang="en-US" altLang="zh-CN" sz="1700" b="0" i="0" kern="1200" smtClean="0"/>
            <a:t>@property </a:t>
          </a:r>
          <a:r>
            <a:rPr lang="zh-CN" altLang="zh-CN" sz="1700" b="0" i="0" kern="1200" smtClean="0"/>
            <a:t>装饰器</a:t>
          </a:r>
          <a:r>
            <a:rPr lang="en-US" altLang="zh-CN" sz="1700" b="0" i="0" kern="1200" smtClean="0"/>
            <a:t> </a:t>
          </a:r>
        </a:p>
      </dsp:txBody>
      <dsp:txXfrm>
        <a:off x="504917" y="2353536"/>
        <a:ext cx="6676881" cy="452844"/>
      </dsp:txXfrm>
    </dsp:sp>
    <dsp:sp modelId="{86FD0201-D36F-4D86-BC04-F02836AFF1DC}">
      <dsp:nvSpPr>
        <dsp:cNvPr id="0" name=""/>
        <dsp:cNvSpPr/>
      </dsp:nvSpPr>
      <dsp:spPr>
        <a:xfrm>
          <a:off x="0" y="335107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9C42-068C-4951-A87A-3C6BBBD33093}">
      <dsp:nvSpPr>
        <dsp:cNvPr id="0" name=""/>
        <dsp:cNvSpPr/>
      </dsp:nvSpPr>
      <dsp:spPr>
        <a:xfrm>
          <a:off x="480419" y="3100158"/>
          <a:ext cx="672587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smtClean="0"/>
            <a:t>31.5 </a:t>
          </a:r>
          <a:r>
            <a:rPr lang="en-US" sz="1700" b="0" i="0" kern="1200" smtClean="0"/>
            <a:t>self </a:t>
          </a:r>
          <a:r>
            <a:rPr lang="zh-CN" altLang="en-US" sz="1700" b="0" i="0" kern="1200" smtClean="0"/>
            <a:t>和 </a:t>
          </a:r>
          <a:r>
            <a:rPr lang="en-US" sz="1700" b="0" i="0" kern="1200" smtClean="0"/>
            <a:t>cls</a:t>
          </a:r>
          <a:endParaRPr lang="en-US" altLang="zh-CN" sz="1700" b="0" i="0" kern="1200" smtClean="0"/>
        </a:p>
      </dsp:txBody>
      <dsp:txXfrm>
        <a:off x="504917" y="3124656"/>
        <a:ext cx="6676881" cy="452844"/>
      </dsp:txXfrm>
    </dsp:sp>
    <dsp:sp modelId="{BF63B23C-1A58-41B6-A0E3-CB407DE35D8B}">
      <dsp:nvSpPr>
        <dsp:cNvPr id="0" name=""/>
        <dsp:cNvSpPr/>
      </dsp:nvSpPr>
      <dsp:spPr>
        <a:xfrm>
          <a:off x="0" y="4122198"/>
          <a:ext cx="960839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35C82-8C84-4AA8-987C-30E3E3DD6B32}">
      <dsp:nvSpPr>
        <dsp:cNvPr id="0" name=""/>
        <dsp:cNvSpPr/>
      </dsp:nvSpPr>
      <dsp:spPr>
        <a:xfrm>
          <a:off x="480419" y="3871278"/>
          <a:ext cx="672587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i="0" kern="1200" smtClean="0"/>
            <a:t>31.6 new</a:t>
          </a:r>
          <a:r>
            <a:rPr lang="zh-CN" altLang="en-US" sz="1700" b="0" i="0" kern="1200" smtClean="0"/>
            <a:t>与</a:t>
          </a:r>
          <a:r>
            <a:rPr lang="en-US" altLang="zh-CN" sz="1700" b="0" i="0" kern="1200" smtClean="0"/>
            <a:t>init</a:t>
          </a:r>
          <a:r>
            <a:rPr lang="zh-CN" altLang="en-US" sz="1700" b="0" i="0" kern="1200" smtClean="0"/>
            <a:t>的区别和联系</a:t>
          </a:r>
          <a:endParaRPr lang="en-US" altLang="zh-CN" sz="1700" b="0" i="0" kern="1200" smtClean="0"/>
        </a:p>
      </dsp:txBody>
      <dsp:txXfrm>
        <a:off x="504917" y="3895776"/>
        <a:ext cx="667688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90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8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0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9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2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8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63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8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5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1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1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1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2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31.3 </a:t>
            </a:r>
            <a:r>
              <a:rPr lang="zh-CN" altLang="en-US" b="0" smtClean="0"/>
              <a:t>类</a:t>
            </a:r>
            <a:r>
              <a:rPr lang="zh-CN" altLang="en-US" b="0"/>
              <a:t>之间的继承</a:t>
            </a:r>
            <a:r>
              <a:rPr lang="zh-CN" altLang="en-US" b="0" smtClean="0"/>
              <a:t>关系</a:t>
            </a:r>
            <a:endParaRPr lang="zh-CN" altLang="en-US" sz="4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t1</a:t>
            </a:r>
            <a:r>
              <a:rPr lang="en-US" altLang="zh-CN" sz="2400" b="1">
                <a:solidFill>
                  <a:schemeClr val="tx1"/>
                </a:solidFill>
              </a:rPr>
              <a:t>.__gender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2207024"/>
            <a:ext cx="7992211" cy="3742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&lt;ipython-input-13-d2490a499a72&gt;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t1.__gender #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报错信息如下：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'Teacher' object has no attribute '__gender'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#【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子类不能继承父类的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__gender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'Teacher' object has no attribute '__gender'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578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03009" y="333785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27569" y="328066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Person</a:t>
            </a:r>
            <a:r>
              <a:rPr lang="en-US" altLang="zh-CN" sz="2400" b="1">
                <a:solidFill>
                  <a:schemeClr val="tx1"/>
                </a:solidFill>
              </a:rPr>
              <a:t>.__name__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31.3 </a:t>
            </a:r>
            <a:r>
              <a:rPr lang="zh-CN" altLang="en-US" b="0" smtClean="0"/>
              <a:t>类之间的继承关系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19775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9182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'Person'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68228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62749"/>
            <a:ext cx="8128130" cy="90607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Person</a:t>
            </a:r>
            <a:r>
              <a:rPr lang="en-US" altLang="zh-CN" sz="2400" b="1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Teacher?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20425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895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31.4 </a:t>
            </a:r>
            <a:r>
              <a:rPr lang="zh-CN" altLang="en-US" b="0" smtClean="0"/>
              <a:t>私有</a:t>
            </a:r>
            <a:r>
              <a:rPr lang="zh-CN" altLang="en-US" b="0"/>
              <a:t>属性及</a:t>
            </a:r>
            <a:r>
              <a:rPr lang="en-US" altLang="zh-CN" b="0"/>
              <a:t>@property </a:t>
            </a:r>
            <a:r>
              <a:rPr lang="zh-CN" altLang="en-US" b="0"/>
              <a:t>装饰器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543041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3816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Student: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__name="Zhang"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age=18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@property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get_name(self):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print(self.__name)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stdnt1=Student()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stdnt1.get_name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109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31.5 </a:t>
            </a:r>
            <a:r>
              <a:rPr lang="en-US" altLang="zh-CN" b="0" smtClean="0"/>
              <a:t>self </a:t>
            </a:r>
            <a:r>
              <a:rPr lang="zh-CN" altLang="en-US" b="0"/>
              <a:t>和 </a:t>
            </a:r>
            <a:r>
              <a:rPr lang="en-US" altLang="zh-CN" b="0"/>
              <a:t>cls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03010" y="60064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'song', 30, 'zhang', 20)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139760"/>
            <a:ext cx="8128130" cy="48667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Student: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age=0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name="z"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__init__(self): 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self.name="zhang"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  <a:r>
              <a:rPr lang="en-US" altLang="zh-CN" sz="2400" b="1">
                <a:solidFill>
                  <a:schemeClr val="tx1"/>
                </a:solidFill>
              </a:rPr>
              <a:t>age=10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s1=Student()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s2=Student()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s1.name="song"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s1.age=30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Student.age=20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Student.name="li"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s1.name, s1.age,s2.name, s2.age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144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31.6 </a:t>
            </a:r>
            <a:r>
              <a:rPr lang="en-US" altLang="zh-CN" b="0" smtClean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24968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函数被调用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139760"/>
            <a:ext cx="8128130" cy="48667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Student: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name="wang"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r>
              <a:rPr lang="en-US" altLang="zh-CN" sz="2400" b="1">
                <a:solidFill>
                  <a:schemeClr val="tx1"/>
                </a:solidFill>
              </a:rPr>
              <a:t>__</a:t>
            </a:r>
            <a:r>
              <a:rPr lang="en-US" altLang="zh-CN" sz="2400" b="1" smtClean="0">
                <a:solidFill>
                  <a:schemeClr val="tx1"/>
                </a:solidFill>
              </a:rPr>
              <a:t>age=16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__new__(cls,name,age):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print('new</a:t>
            </a:r>
            <a:r>
              <a:rPr lang="zh-CN" altLang="en-US" sz="2400" b="1">
                <a:solidFill>
                  <a:schemeClr val="tx1"/>
                </a:solidFill>
              </a:rPr>
              <a:t>函数被</a:t>
            </a:r>
            <a:r>
              <a:rPr lang="zh-CN" altLang="en-US" sz="2400" b="1">
                <a:solidFill>
                  <a:schemeClr val="tx1"/>
                </a:solidFill>
              </a:rPr>
              <a:t>调用</a:t>
            </a:r>
            <a:r>
              <a:rPr lang="en-US" altLang="zh-CN" sz="2400" b="1" smtClean="0">
                <a:solidFill>
                  <a:schemeClr val="tx1"/>
                </a:solidFill>
              </a:rPr>
              <a:t>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__init__(self,name,age):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 'init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self.age = age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sayHi(self):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  <a:r>
              <a:rPr lang="en-US" altLang="zh-CN" sz="2400" b="1">
                <a:solidFill>
                  <a:schemeClr val="tx1"/>
                </a:solidFill>
              </a:rPr>
              <a:t>print(self.name,self.age</a:t>
            </a:r>
            <a:r>
              <a:rPr lang="en-US" altLang="zh-CN" sz="2400" b="1" smtClean="0">
                <a:solidFill>
                  <a:schemeClr val="tx1"/>
                </a:solidFill>
              </a:rPr>
              <a:t>) 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 Student("zhang", 18)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08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31.6 </a:t>
            </a:r>
            <a:r>
              <a:rPr lang="en-US" altLang="zh-CN" b="0" smtClean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17767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148478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0951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139760"/>
            <a:ext cx="8128130" cy="4170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print(s1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198884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03009" y="2292295"/>
            <a:ext cx="115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27569" y="2235096"/>
            <a:ext cx="8111364" cy="52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s1.sayHi</a:t>
            </a:r>
            <a:r>
              <a:rPr lang="en-US" altLang="zh-CN" sz="2400" b="1">
                <a:solidFill>
                  <a:schemeClr val="tx1"/>
                </a:solidFill>
              </a:rPr>
              <a:t>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8014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280141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&lt;ipython-input-20-73bde43db512&gt;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s1.sayHi()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#【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'NoneType' object has no attribute 'sayHi'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AttributeError: 'NoneType' object has no attribute 'sayHi'</a:t>
            </a:r>
          </a:p>
          <a:p>
            <a:pPr lvl="0"/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624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31.6 </a:t>
            </a:r>
            <a:r>
              <a:rPr lang="en-US" altLang="zh-CN" b="0" smtClean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43041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3478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20492"/>
            <a:ext cx="8128130" cy="470079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Student: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name="wang"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r>
              <a:rPr lang="en-US" altLang="zh-CN" sz="2400" b="1">
                <a:solidFill>
                  <a:schemeClr val="tx1"/>
                </a:solidFill>
              </a:rPr>
              <a:t>__</a:t>
            </a:r>
            <a:r>
              <a:rPr lang="en-US" altLang="zh-CN" sz="2400" b="1" smtClean="0">
                <a:solidFill>
                  <a:schemeClr val="tx1"/>
                </a:solidFill>
              </a:rPr>
              <a:t>age=16 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__new__(cls,*args, **kwargs):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print('new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return object.__new__(cls</a:t>
            </a:r>
            <a:r>
              <a:rPr lang="en-US" altLang="zh-CN" sz="2400" b="1">
                <a:solidFill>
                  <a:schemeClr val="tx1"/>
                </a:solidFill>
              </a:rPr>
              <a:t>)  </a:t>
            </a:r>
            <a:endParaRPr lang="en-US" altLang="zh-CN" sz="2400" b="1" smtClean="0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__init__(self,name,age):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 'init</a:t>
            </a:r>
            <a:r>
              <a:rPr lang="zh-CN" altLang="en-US" sz="2400" b="1">
                <a:solidFill>
                  <a:schemeClr val="tx1"/>
                </a:solidFill>
              </a:rPr>
              <a:t>函数被调用</a:t>
            </a:r>
            <a:r>
              <a:rPr lang="en-US" altLang="zh-CN" sz="2400" b="1">
                <a:solidFill>
                  <a:schemeClr val="tx1"/>
                </a:solidFill>
              </a:rPr>
              <a:t>')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self.age </a:t>
            </a:r>
            <a:r>
              <a:rPr lang="en-US" altLang="zh-CN" sz="2400" b="1">
                <a:solidFill>
                  <a:schemeClr val="tx1"/>
                </a:solidFill>
              </a:rPr>
              <a:t>= </a:t>
            </a:r>
            <a:r>
              <a:rPr lang="en-US" altLang="zh-CN" sz="2400" b="1" smtClean="0">
                <a:solidFill>
                  <a:schemeClr val="tx1"/>
                </a:solidFill>
              </a:rPr>
              <a:t>age    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27903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701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31.6 </a:t>
            </a:r>
            <a:r>
              <a:rPr lang="en-US" altLang="zh-CN" b="0" smtClean="0"/>
              <a:t>new</a:t>
            </a:r>
            <a:r>
              <a:rPr lang="zh-CN" altLang="en-US" b="0"/>
              <a:t>与</a:t>
            </a:r>
            <a:r>
              <a:rPr lang="en-US" altLang="zh-CN" b="0"/>
              <a:t>init</a:t>
            </a:r>
            <a:r>
              <a:rPr lang="zh-CN" altLang="en-US" b="0"/>
              <a:t>的区别和联系</a:t>
            </a:r>
            <a:endParaRPr lang="zh-CN" altLang="en-US" sz="40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35840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34570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18335"/>
            <a:ext cx="8128130" cy="21085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    def </a:t>
            </a:r>
            <a:r>
              <a:rPr lang="en-US" altLang="zh-CN" sz="2400" b="1">
                <a:solidFill>
                  <a:schemeClr val="tx1"/>
                </a:solidFill>
              </a:rPr>
              <a:t>sayHi(self):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print(self.name,self.age)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 Student("zhang", 18)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s1.sayHi</a:t>
            </a:r>
            <a:r>
              <a:rPr lang="en-US" altLang="zh-CN" sz="2400" b="1" smtClean="0">
                <a:solidFill>
                  <a:schemeClr val="tx1"/>
                </a:solidFill>
              </a:rPr>
              <a:t>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27687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3356992"/>
            <a:ext cx="7992211" cy="1442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函数被调用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函数被调用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18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466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31. </a:t>
            </a:r>
            <a:r>
              <a:rPr lang="zh-CN" altLang="en-US" sz="5400" smtClean="0">
                <a:solidFill>
                  <a:srgbClr val="C00000"/>
                </a:solidFill>
              </a:rPr>
              <a:t>面向对象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 smtClean="0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31. </a:t>
            </a:r>
            <a:r>
              <a:rPr lang="zh-CN" altLang="en-US" smtClean="0"/>
              <a:t>面向对象编程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69181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31.1 </a:t>
            </a:r>
            <a:r>
              <a:rPr lang="zh-CN" altLang="en-US" b="0" smtClean="0"/>
              <a:t>类</a:t>
            </a:r>
            <a:r>
              <a:rPr lang="zh-CN" altLang="en-US" b="0"/>
              <a:t>的定义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08256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082561"/>
            <a:ext cx="8128130" cy="490910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Person: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nationality = 'China'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_deposit=10e10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__gender="M"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 name, age):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 = age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say_hi(self):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 = Person('Tom', 30)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p1.say_hi()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36237" y="60064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18194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124744"/>
            <a:ext cx="8128130" cy="52565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Person: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"""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</a:t>
            </a:r>
            <a:r>
              <a:rPr lang="zh-CN" altLang="en-US" sz="2400" b="1">
                <a:solidFill>
                  <a:schemeClr val="tx1"/>
                </a:solidFill>
              </a:rPr>
              <a:t>此处为类</a:t>
            </a:r>
            <a:r>
              <a:rPr lang="en-US" altLang="zh-CN" sz="2400" b="1">
                <a:solidFill>
                  <a:schemeClr val="tx1"/>
                </a:solidFill>
              </a:rPr>
              <a:t>Person</a:t>
            </a:r>
            <a:r>
              <a:rPr lang="zh-CN" altLang="en-US" sz="2400" b="1">
                <a:solidFill>
                  <a:schemeClr val="tx1"/>
                </a:solidFill>
              </a:rPr>
              <a:t>的</a:t>
            </a:r>
            <a:r>
              <a:rPr lang="en-US" altLang="zh-CN" sz="2400" b="1" smtClean="0">
                <a:solidFill>
                  <a:schemeClr val="tx1"/>
                </a:solidFill>
              </a:rPr>
              <a:t>docString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"""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nationality = 'China'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_deposit=10e10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__gender="M"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  <a:r>
              <a:rPr lang="en-US" altLang="zh-CN" sz="2400" b="1" smtClean="0">
                <a:solidFill>
                  <a:schemeClr val="tx1"/>
                </a:solidFill>
              </a:rPr>
              <a:t>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__init__(self, name, age):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age = age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self.name = name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say_hi(self):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print(self.name</a:t>
            </a:r>
            <a:r>
              <a:rPr lang="en-US" altLang="zh-CN" sz="2400" b="1" smtClean="0">
                <a:solidFill>
                  <a:schemeClr val="tx1"/>
                </a:solidFill>
              </a:rPr>
              <a:t>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31.2 </a:t>
            </a:r>
            <a:r>
              <a:rPr lang="zh-CN" altLang="en-US" b="0" smtClean="0"/>
              <a:t>类</a:t>
            </a:r>
            <a:r>
              <a:rPr lang="zh-CN" altLang="en-US" b="0"/>
              <a:t>中的特殊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0329278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38382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26623"/>
            <a:ext cx="8128130" cy="41764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    @classmethod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class_func(cls):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cls.nationality = 'CHINA'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print('I live in {0}'.format(cls.nationality))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@staticmethod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def static_func(x, y):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print(x+y)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 = Person('Tom', 20)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p1.say_hi()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31.2 </a:t>
            </a:r>
            <a:r>
              <a:rPr lang="zh-CN" altLang="en-US" b="0" smtClean="0"/>
              <a:t>类</a:t>
            </a:r>
            <a:r>
              <a:rPr lang="zh-CN" altLang="en-US" b="0"/>
              <a:t>中的特殊</a:t>
            </a:r>
            <a:r>
              <a:rPr lang="zh-CN" altLang="en-US" b="0" smtClean="0"/>
              <a:t>方法</a:t>
            </a:r>
            <a:endParaRPr lang="zh-CN" altLang="en-US" sz="4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99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084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5271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69976"/>
            <a:ext cx="8128130" cy="51886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Person.static_func(200,300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19740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28381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2780928"/>
            <a:ext cx="8111364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p1.static_func(200,300</a:t>
            </a:r>
            <a:r>
              <a:rPr lang="en-US" altLang="zh-CN" sz="2400" b="1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361520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2701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618674" y="260648"/>
            <a:ext cx="9802523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31.2 </a:t>
            </a:r>
            <a:r>
              <a:rPr lang="zh-CN" altLang="en-US" b="0" kern="0" smtClean="0"/>
              <a:t>类中的特殊方法</a:t>
            </a:r>
            <a:endParaRPr lang="zh-CN" altLang="en-US" sz="4000" kern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404303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3973135"/>
            <a:ext cx="8128130" cy="51886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Person.class_func</a:t>
            </a:r>
            <a:r>
              <a:rPr lang="en-US" altLang="zh-CN" sz="2400" b="1">
                <a:solidFill>
                  <a:schemeClr val="tx1"/>
                </a:solidFill>
              </a:rPr>
              <a:t>()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49431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535399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5313571"/>
            <a:ext cx="8111364" cy="51886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p1.class_func</a:t>
            </a:r>
            <a:r>
              <a:rPr lang="en-US" altLang="zh-CN" sz="2400" b="1">
                <a:solidFill>
                  <a:schemeClr val="tx1"/>
                </a:solidFill>
              </a:rPr>
              <a:t>() 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58052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in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082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40768"/>
            <a:ext cx="8128130" cy="169939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class </a:t>
            </a:r>
            <a:r>
              <a:rPr lang="en-US" altLang="zh-CN" sz="2400" b="1">
                <a:solidFill>
                  <a:schemeClr val="tx1"/>
                </a:solidFill>
              </a:rPr>
              <a:t>Teacher(Person):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pass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t1=Teacher("zhang",20)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55820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501008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Person.class_func</a:t>
            </a:r>
            <a:r>
              <a:rPr lang="en-US" altLang="zh-CN" sz="2400" b="1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402987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13859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31.3 </a:t>
            </a:r>
            <a:r>
              <a:rPr lang="zh-CN" altLang="en-US" b="0" smtClean="0"/>
              <a:t>类</a:t>
            </a:r>
            <a:r>
              <a:rPr lang="zh-CN" altLang="en-US" b="0"/>
              <a:t>之间的继承</a:t>
            </a:r>
            <a:r>
              <a:rPr lang="zh-CN" altLang="en-US" b="0" smtClean="0"/>
              <a:t>关系</a:t>
            </a:r>
            <a:endParaRPr lang="zh-CN" altLang="en-US" sz="4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36540" y="508775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61099" y="5068216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t1.class_func</a:t>
            </a:r>
            <a:r>
              <a:rPr lang="en-US" altLang="zh-CN" sz="2400" b="1">
                <a:solidFill>
                  <a:schemeClr val="tx1"/>
                </a:solidFill>
              </a:rPr>
              <a:t>()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56097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409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03009" y="308788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27569" y="3030687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Person.static_func(2,10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3559551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3668275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31.3 </a:t>
            </a:r>
            <a:r>
              <a:rPr lang="zh-CN" altLang="en-US" b="0" smtClean="0"/>
              <a:t>类</a:t>
            </a:r>
            <a:r>
              <a:rPr lang="zh-CN" altLang="en-US" b="0"/>
              <a:t>之间的继承</a:t>
            </a:r>
            <a:r>
              <a:rPr lang="zh-CN" altLang="en-US" b="0" smtClean="0"/>
              <a:t>关系</a:t>
            </a:r>
            <a:endParaRPr lang="zh-CN" altLang="en-US" sz="4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456394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4544409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t1</a:t>
            </a:r>
            <a:r>
              <a:rPr lang="en-US" altLang="zh-CN" sz="2400" b="1">
                <a:solidFill>
                  <a:schemeClr val="tx1"/>
                </a:solidFill>
              </a:rPr>
              <a:t>._deposit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508591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03010" y="525184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5194641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100000000000.0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57632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556792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t1.static_func(1,10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44334" y="209830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27569" y="220702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19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1005</Words>
  <Application>Microsoft Office PowerPoint</Application>
  <PresentationFormat>宽屏</PresentationFormat>
  <Paragraphs>265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31. 面向对象编程</vt:lpstr>
      <vt:lpstr>本章内容提要</vt:lpstr>
      <vt:lpstr>31.1 类的定义方法</vt:lpstr>
      <vt:lpstr>31.2 类中的特殊方法</vt:lpstr>
      <vt:lpstr>31.2 类中的特殊方法</vt:lpstr>
      <vt:lpstr>PowerPoint 演示文稿</vt:lpstr>
      <vt:lpstr>31.3 类之间的继承关系</vt:lpstr>
      <vt:lpstr>31.3 类之间的继承关系</vt:lpstr>
      <vt:lpstr>31.3 类之间的继承关系</vt:lpstr>
      <vt:lpstr>31.3 类之间的继承关系</vt:lpstr>
      <vt:lpstr>31.4 私有属性及@property 装饰器</vt:lpstr>
      <vt:lpstr>31.5 self 和 cls</vt:lpstr>
      <vt:lpstr>31.6 new与init的区别和联系</vt:lpstr>
      <vt:lpstr>31.6 new与init的区别和联系</vt:lpstr>
      <vt:lpstr>31.6 new与init的区别和联系</vt:lpstr>
      <vt:lpstr>31.6 new与init的区别和联系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1594</cp:revision>
  <cp:lastPrinted>2017-07-17T10:18:39Z</cp:lastPrinted>
  <dcterms:created xsi:type="dcterms:W3CDTF">2007-03-02T11:26:21Z</dcterms:created>
  <dcterms:modified xsi:type="dcterms:W3CDTF">2018-12-22T04:06:01Z</dcterms:modified>
</cp:coreProperties>
</file>