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7"/>
  </p:notesMasterIdLst>
  <p:handoutMasterIdLst>
    <p:handoutMasterId r:id="rId48"/>
  </p:handoutMasterIdLst>
  <p:sldIdLst>
    <p:sldId id="842" r:id="rId2"/>
    <p:sldId id="859" r:id="rId3"/>
    <p:sldId id="858" r:id="rId4"/>
    <p:sldId id="867" r:id="rId5"/>
    <p:sldId id="862" r:id="rId6"/>
    <p:sldId id="868" r:id="rId7"/>
    <p:sldId id="869" r:id="rId8"/>
    <p:sldId id="870" r:id="rId9"/>
    <p:sldId id="871" r:id="rId10"/>
    <p:sldId id="872" r:id="rId11"/>
    <p:sldId id="863" r:id="rId12"/>
    <p:sldId id="873" r:id="rId13"/>
    <p:sldId id="875" r:id="rId14"/>
    <p:sldId id="877" r:id="rId15"/>
    <p:sldId id="874" r:id="rId16"/>
    <p:sldId id="878" r:id="rId17"/>
    <p:sldId id="879" r:id="rId18"/>
    <p:sldId id="880" r:id="rId19"/>
    <p:sldId id="881" r:id="rId20"/>
    <p:sldId id="882" r:id="rId21"/>
    <p:sldId id="876" r:id="rId22"/>
    <p:sldId id="883" r:id="rId23"/>
    <p:sldId id="884" r:id="rId24"/>
    <p:sldId id="885" r:id="rId25"/>
    <p:sldId id="886" r:id="rId26"/>
    <p:sldId id="887" r:id="rId27"/>
    <p:sldId id="889" r:id="rId28"/>
    <p:sldId id="888" r:id="rId29"/>
    <p:sldId id="891" r:id="rId30"/>
    <p:sldId id="890" r:id="rId31"/>
    <p:sldId id="893" r:id="rId32"/>
    <p:sldId id="894" r:id="rId33"/>
    <p:sldId id="895" r:id="rId34"/>
    <p:sldId id="896" r:id="rId35"/>
    <p:sldId id="897" r:id="rId36"/>
    <p:sldId id="898" r:id="rId37"/>
    <p:sldId id="899" r:id="rId38"/>
    <p:sldId id="900" r:id="rId39"/>
    <p:sldId id="901" r:id="rId40"/>
    <p:sldId id="902" r:id="rId41"/>
    <p:sldId id="904" r:id="rId42"/>
    <p:sldId id="905" r:id="rId43"/>
    <p:sldId id="903" r:id="rId44"/>
    <p:sldId id="907" r:id="rId45"/>
    <p:sldId id="797" r:id="rId4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36.1 </a:t>
          </a:r>
          <a:r>
            <a:rPr lang="zh-CN" altLang="en-US" b="1" i="0" smtClean="0"/>
            <a:t>创建方法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36.2 </a:t>
          </a:r>
          <a:r>
            <a:rPr lang="zh-CN" altLang="en-US" b="1" i="0" smtClean="0"/>
            <a:t>主要特征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 smtClean="0"/>
            <a:t>36.6 </a:t>
          </a:r>
          <a:r>
            <a:rPr lang="zh-CN" altLang="en-US" b="1" i="0" smtClean="0"/>
            <a:t>属性计算</a:t>
          </a:r>
          <a:endParaRPr lang="zh-CN" b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 smtClean="0"/>
            <a:t>36.3 </a:t>
          </a:r>
          <a:r>
            <a:rPr lang="zh-CN" altLang="en-US" b="1" i="0" smtClean="0"/>
            <a:t>切片</a:t>
          </a:r>
          <a:r>
            <a:rPr lang="en-US" altLang="zh-CN" b="1" i="0" smtClean="0"/>
            <a:t>/</a:t>
          </a:r>
          <a:r>
            <a:rPr lang="zh-CN" altLang="en-US" b="1" i="0" smtClean="0"/>
            <a:t>读取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 smtClean="0"/>
            <a:t>36.4 </a:t>
          </a:r>
          <a:r>
            <a:rPr lang="zh-CN" altLang="en-US" b="1" i="0" smtClean="0"/>
            <a:t>浅拷贝与深拷贝</a:t>
          </a:r>
          <a:endParaRPr lang="zh-CN" b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 smtClean="0"/>
            <a:t>36.5 </a:t>
          </a:r>
          <a:r>
            <a:rPr lang="zh-CN" altLang="en-US" b="1" i="0" smtClean="0"/>
            <a:t>形状与重构</a:t>
          </a:r>
          <a:endParaRPr lang="zh-CN" b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b="1" i="0" smtClean="0"/>
            <a:t>36.8 ndarray</a:t>
          </a:r>
          <a:r>
            <a:rPr lang="zh-CN" altLang="en-US" b="1" i="0" smtClean="0"/>
            <a:t>的元素类型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b="1" i="0" smtClean="0"/>
            <a:t>36.12 ndarray</a:t>
          </a:r>
          <a:r>
            <a:rPr lang="zh-CN" altLang="en-US" b="1" i="0" smtClean="0"/>
            <a:t>的排序</a:t>
          </a:r>
          <a:endParaRPr lang="zh-CN" b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 smtClean="0"/>
            <a:t>36.9 </a:t>
          </a:r>
          <a:r>
            <a:rPr lang="zh-CN" altLang="en-US" b="1" i="0" smtClean="0"/>
            <a:t>插入与删除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 smtClean="0"/>
            <a:t>36.10 </a:t>
          </a:r>
          <a:r>
            <a:rPr lang="zh-CN" altLang="en-US" b="1" i="0" smtClean="0"/>
            <a:t>缺失值处理</a:t>
          </a:r>
          <a:endParaRPr lang="zh-CN" b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b="1" i="0" smtClean="0"/>
            <a:t>36.11 ndarray</a:t>
          </a:r>
          <a:r>
            <a:rPr lang="zh-CN" altLang="en-US" b="1" i="0" smtClean="0"/>
            <a:t>的广播规则</a:t>
          </a:r>
          <a:endParaRPr lang="zh-CN" b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b="1" i="0" smtClean="0"/>
            <a:t>36.7 ndarray</a:t>
          </a:r>
          <a:r>
            <a:rPr lang="zh-CN" altLang="en-US" b="1" i="0" smtClean="0"/>
            <a:t>的计算</a:t>
          </a:r>
          <a:endParaRPr lang="zh-CN" b="0"/>
        </a:p>
      </dgm:t>
    </dgm:pt>
    <dgm:pt modelId="{F3450AE1-94AB-451E-A114-4E7A07C3B766}" type="par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6498AC93-9E47-484C-B5A1-1223D05003C6}" type="sib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C5DBE8BE-FE04-4CAF-AADF-82D2E682F364}" type="pres">
      <dgm:prSet presAssocID="{B5E8CD70-22C1-46C0-873B-F57A941364F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0" presStyleCnt="6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95B9D4AF-67F5-4046-8CF2-411CAB81C845}" srcId="{2D3DEDF0-B9A1-4CD2-BA88-CA716FC4420C}" destId="{B5E8CD70-22C1-46C0-873B-F57A941364FA}" srcOrd="0" destOrd="0" parTransId="{F3450AE1-94AB-451E-A114-4E7A07C3B766}" sibTransId="{6498AC93-9E47-484C-B5A1-1223D05003C6}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E452F5B4-D44A-4329-8E34-1679D6086046}" type="presOf" srcId="{B5E8CD70-22C1-46C0-873B-F57A941364FA}" destId="{2965AAA8-7428-47AB-91CA-E0E4B3C1BE13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C04E6F1E-2C4A-44E6-B349-0BBA3DFDB4CE}" type="presOf" srcId="{B5E8CD70-22C1-46C0-873B-F57A941364FA}" destId="{C5DBE8BE-FE04-4CAF-AADF-82D2E682F364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66C672CF-F715-465D-8BE2-3682F8EEB054}" type="presParOf" srcId="{ACC2AE7E-59B9-49A0-BAB4-22D68AC176E7}" destId="{8F27FF04-666D-49D7-B0C5-E95227D086AB}" srcOrd="0" destOrd="0" presId="urn:microsoft.com/office/officeart/2005/8/layout/list1"/>
    <dgm:cxn modelId="{7FD4D844-9DE8-4E2B-B9F5-A5B43F12633D}" type="presParOf" srcId="{8F27FF04-666D-49D7-B0C5-E95227D086AB}" destId="{2965AAA8-7428-47AB-91CA-E0E4B3C1BE13}" srcOrd="0" destOrd="0" presId="urn:microsoft.com/office/officeart/2005/8/layout/list1"/>
    <dgm:cxn modelId="{CD30C625-ED51-4FC8-993C-FCEF1C7537EA}" type="presParOf" srcId="{8F27FF04-666D-49D7-B0C5-E95227D086AB}" destId="{C5DBE8BE-FE04-4CAF-AADF-82D2E682F364}" srcOrd="1" destOrd="0" presId="urn:microsoft.com/office/officeart/2005/8/layout/list1"/>
    <dgm:cxn modelId="{B857F791-7B2C-4ED8-866B-712533D94DEB}" type="presParOf" srcId="{ACC2AE7E-59B9-49A0-BAB4-22D68AC176E7}" destId="{B292E58F-7420-42B9-8C63-B1A5838C68AE}" srcOrd="1" destOrd="0" presId="urn:microsoft.com/office/officeart/2005/8/layout/list1"/>
    <dgm:cxn modelId="{9040B735-09BE-48F4-BEA8-D6CCEC86B21D}" type="presParOf" srcId="{ACC2AE7E-59B9-49A0-BAB4-22D68AC176E7}" destId="{7A3DDBB4-5104-419C-AA37-4EE760A6D203}" srcOrd="2" destOrd="0" presId="urn:microsoft.com/office/officeart/2005/8/layout/list1"/>
    <dgm:cxn modelId="{9B2A0542-F962-4099-A507-90160495B0DF}" type="presParOf" srcId="{ACC2AE7E-59B9-49A0-BAB4-22D68AC176E7}" destId="{FBD092F0-D927-4E36-8B2B-C59FE23E28A8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36.1 </a:t>
          </a:r>
          <a:r>
            <a:rPr lang="zh-CN" altLang="en-US" sz="1700" b="1" i="0" kern="1200" smtClean="0"/>
            <a:t>创建方法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36.2 </a:t>
          </a:r>
          <a:r>
            <a:rPr lang="zh-CN" altLang="en-US" sz="1700" b="1" i="0" kern="1200" smtClean="0"/>
            <a:t>主要特征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36.3 </a:t>
          </a:r>
          <a:r>
            <a:rPr lang="zh-CN" altLang="en-US" sz="1700" b="1" i="0" kern="1200" smtClean="0"/>
            <a:t>切片</a:t>
          </a:r>
          <a:r>
            <a:rPr lang="en-US" altLang="zh-CN" sz="1700" b="1" i="0" kern="1200" smtClean="0"/>
            <a:t>/</a:t>
          </a:r>
          <a:r>
            <a:rPr lang="zh-CN" altLang="en-US" sz="1700" b="1" i="0" kern="1200" smtClean="0"/>
            <a:t>读取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36.4 </a:t>
          </a:r>
          <a:r>
            <a:rPr lang="zh-CN" altLang="en-US" sz="1700" b="1" i="0" kern="1200" smtClean="0"/>
            <a:t>浅拷贝与深拷贝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36.5 </a:t>
          </a:r>
          <a:r>
            <a:rPr lang="zh-CN" altLang="en-US" sz="1700" b="1" i="0" kern="1200" smtClean="0"/>
            <a:t>形状与重构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36.6 </a:t>
          </a:r>
          <a:r>
            <a:rPr lang="zh-CN" altLang="en-US" sz="1700" b="1" i="0" kern="1200" smtClean="0"/>
            <a:t>属性计算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BB4-5104-419C-AA37-4EE760A6D203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36.7 ndarray</a:t>
          </a:r>
          <a:r>
            <a:rPr lang="zh-CN" altLang="en-US" sz="1700" b="1" i="0" kern="1200" smtClean="0"/>
            <a:t>的计算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36.8 ndarray</a:t>
          </a:r>
          <a:r>
            <a:rPr lang="zh-CN" altLang="en-US" sz="1700" b="1" i="0" kern="1200" smtClean="0"/>
            <a:t>的元素类型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36.9 </a:t>
          </a:r>
          <a:r>
            <a:rPr lang="zh-CN" altLang="en-US" sz="1700" b="1" i="0" kern="1200" smtClean="0"/>
            <a:t>插入与删除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36.10 </a:t>
          </a:r>
          <a:r>
            <a:rPr lang="zh-CN" altLang="en-US" sz="1700" b="1" i="0" kern="1200" smtClean="0"/>
            <a:t>缺失值处理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36.11 ndarray</a:t>
          </a:r>
          <a:r>
            <a:rPr lang="zh-CN" altLang="en-US" sz="1700" b="1" i="0" kern="1200" smtClean="0"/>
            <a:t>的广播规则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36.12 ndarray</a:t>
          </a:r>
          <a:r>
            <a:rPr lang="zh-CN" altLang="en-US" sz="1700" b="1" i="0" kern="1200" smtClean="0"/>
            <a:t>的排序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7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1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7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6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3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4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4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38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46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44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10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08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2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32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6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78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80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58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46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11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64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36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3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63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93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8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67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4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9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8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MyArray4=np.zeros(shape=(2,15),dtype=np.int)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708921"/>
            <a:ext cx="7992211" cy="11503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([[0, 0, 0, 0, 0, 0, 0, 0, 0, 0, 0, 0, 0, 0, 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[0, 0, 0, 0, 0, 0, 0, 0, 0, 0, 0, 0, 0, 0, 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0627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3" y="4149079"/>
            <a:ext cx="8128131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np.ones</a:t>
            </a:r>
            <a:r>
              <a:rPr lang="en-US" altLang="zh-CN" sz="2400" b="1">
                <a:solidFill>
                  <a:schemeClr val="tx1"/>
                </a:solidFill>
              </a:rPr>
              <a:t>((3,5),dtype=float)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49091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866920"/>
            <a:ext cx="7992211" cy="12263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36.2 </a:t>
            </a:r>
            <a:r>
              <a:rPr lang="zh-CN" altLang="en-US" b="0" smtClean="0"/>
              <a:t>主要</a:t>
            </a:r>
            <a:r>
              <a:rPr lang="zh-CN" altLang="en-US" b="0"/>
              <a:t>特征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1806197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07551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003505"/>
            <a:ext cx="8128130" cy="6334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np.ones</a:t>
            </a:r>
            <a:r>
              <a:rPr lang="en-US" altLang="zh-CN" sz="2400" b="1">
                <a:solidFill>
                  <a:schemeClr val="tx1"/>
                </a:solidFill>
              </a:rPr>
              <a:t>([3,5],dtype=float)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6954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564904"/>
            <a:ext cx="7992211" cy="14805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36.2 </a:t>
            </a:r>
            <a:r>
              <a:rPr lang="zh-CN" altLang="en-US" b="0" smtClean="0"/>
              <a:t>主要</a:t>
            </a:r>
            <a:r>
              <a:rPr lang="zh-CN" altLang="en-US" b="0"/>
              <a:t>特征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0212630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127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113528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myArray=np.array(range(1,10</a:t>
            </a:r>
            <a:r>
              <a:rPr lang="en-US" altLang="zh-CN" sz="2400" b="1">
                <a:solidFill>
                  <a:schemeClr val="tx1"/>
                </a:solidFill>
              </a:rPr>
              <a:t>)) </a:t>
            </a:r>
            <a:r>
              <a:rPr lang="en-US" altLang="zh-CN" sz="2400" b="1" smtClean="0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5018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80616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1297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185392"/>
            <a:ext cx="8128130" cy="8217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myArray=np.arange(1,10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55151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574750"/>
            <a:ext cx="8128130" cy="44750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myArray[0</a:t>
            </a:r>
            <a:r>
              <a:rPr lang="en-US" altLang="zh-CN" sz="2400" b="1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02806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98588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3390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780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5631631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5648761"/>
            <a:ext cx="8128130" cy="450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[-1]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60849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602913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239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12776"/>
            <a:ext cx="106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268760"/>
            <a:ext cx="8128130" cy="52267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myArray=np.array(range(0,10</a:t>
            </a:r>
            <a:r>
              <a:rPr lang="en-US" altLang="zh-CN" sz="2400" b="1" smtClean="0">
                <a:solidFill>
                  <a:schemeClr val="tx1"/>
                </a:solidFill>
              </a:rPr>
              <a:t>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print("myArray=",myArray)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print("myArray[1:9:2]=",myArray[1:9:2])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print("myArray[:9:2]=",myArray[:9:2])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print("myArray[::2]=",myArray[::2])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print("myArray[::]=",myArray[::])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print("myArray[:8:]=",myArray[:8:])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print("myArray[:8]=",myArray[0:8])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print("myArray[4::]=",myArray[4::])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print("myArray[9:1:-2]=",myArray[9:1:-2])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print("myArray[::-2]=",myArray[::-2])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print("myArray[[2,5,6]]=",myArray[[2,5,6]])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print("myArray[myArray&gt;5]=",myArray[myArray&gt;5])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15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139658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340768"/>
            <a:ext cx="7992211" cy="45365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[0 1 2 3 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myArray[1:9:2]= [1 3 5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myArray[:9:2]= [0 2 4 6 8]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myArray[::2]= [0 2 4 6 8]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myArray[::]= [0 1 2 3 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myArray[:8:]= [0 1 2 3 4 5 6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myArray[:8]= [0 1 2 3 4 5 6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myArray[4::]= [4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myArray[9:1:-2]= [9 7 5 3]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myArray[::-2]= [9 7 5 3 1]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myArray[[2,5,6]]= [2 5 6]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myArray[myArray&gt;5]= [6 7 8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830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myArray[0:2</a:t>
            </a:r>
            <a:r>
              <a:rPr lang="en-US" altLang="zh-CN" sz="2400" b="1">
                <a:solidFill>
                  <a:schemeClr val="tx1"/>
                </a:solidFill>
              </a:rPr>
              <a:t>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3537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5459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myArray[1:5:2</a:t>
            </a:r>
            <a:r>
              <a:rPr lang="en-US" altLang="zh-CN" sz="2400" b="1">
                <a:solidFill>
                  <a:schemeClr val="tx1"/>
                </a:solidFill>
              </a:rPr>
              <a:t>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854352"/>
            <a:ext cx="8128130" cy="806979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[::2]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2, 4, 6, 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1406366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[::-2]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3537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1, 2, 3, 4, 5, 6, 7, 8,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5459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854352"/>
            <a:ext cx="8128130" cy="90628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myArray=np.array(range(1,11</a:t>
            </a:r>
            <a:r>
              <a:rPr lang="en-US" altLang="zh-CN" sz="2400" b="1">
                <a:solidFill>
                  <a:schemeClr val="tx1"/>
                </a:solidFill>
              </a:rPr>
              <a:t>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76063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([9, 7, 5, 3,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1789889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myArray[1,3,6</a:t>
            </a:r>
            <a:r>
              <a:rPr lang="en-US" altLang="zh-CN" sz="2400" b="1">
                <a:solidFill>
                  <a:schemeClr val="tx1"/>
                </a:solidFill>
              </a:rPr>
              <a:t>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62473"/>
            <a:ext cx="8704194" cy="27805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&lt;ipython-input-30-13b1cd8a6af6&gt;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myArray[1,3,6]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IndexError: too many indices for 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8772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73325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([2, 4, 7])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2964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15719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[[1,3,6]]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315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50100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356992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[ 4],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20222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[:,np.newaxis]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1149531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20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48330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</a:t>
            </a:r>
            <a:r>
              <a:rPr lang="en-US" altLang="zh-CN" sz="2400" b="1">
                <a:solidFill>
                  <a:schemeClr val="tx1"/>
                </a:solidFill>
              </a:rPr>
              <a:t>[:,np.newaxis].shape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340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4" y="404024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096602"/>
            <a:ext cx="7992211" cy="18526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2,  3,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2778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122828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myArray2=np.arange(1,21</a:t>
            </a:r>
            <a:r>
              <a:rPr lang="en-US" altLang="zh-CN" sz="2400" b="1">
                <a:solidFill>
                  <a:schemeClr val="tx1"/>
                </a:solidFill>
              </a:rPr>
              <a:t>).reshape([5,4])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0634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1953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0313688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36. </a:t>
            </a:r>
            <a:r>
              <a:rPr lang="zh-CN" altLang="en-US" sz="5400" smtClean="0">
                <a:solidFill>
                  <a:srgbClr val="C00000"/>
                </a:solidFill>
              </a:rPr>
              <a:t>数组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55911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3903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myArray2</a:t>
            </a:r>
            <a:r>
              <a:rPr lang="en-US" altLang="zh-CN" sz="2400" b="1">
                <a:solidFill>
                  <a:schemeClr val="tx1"/>
                </a:solidFill>
              </a:rPr>
              <a:t>[[2,4],3]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69645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4" y="42478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304183"/>
            <a:ext cx="7992211" cy="4209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([12, 20])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43536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330409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</a:t>
            </a:r>
            <a:r>
              <a:rPr lang="en-US" altLang="zh-CN" sz="2400" b="1">
                <a:solidFill>
                  <a:schemeClr val="tx1"/>
                </a:solidFill>
              </a:rPr>
              <a:t>=[2,4]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myArray2[x,3]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419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5510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([12,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36.3 </a:t>
            </a:r>
            <a:r>
              <a:rPr lang="zh-CN" altLang="en-US" b="0" smtClean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7416307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36.4 </a:t>
            </a:r>
            <a:r>
              <a:rPr lang="zh-CN" altLang="en-US" b="0" smtClean="0"/>
              <a:t>浅</a:t>
            </a:r>
            <a:r>
              <a:rPr lang="zh-CN" altLang="en-US" b="0"/>
              <a:t>拷贝与深拷贝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1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18764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myArray2[1]=100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32751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96640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82239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21088"/>
            <a:ext cx="111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55607"/>
            <a:ext cx="8128130" cy="18656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myArray2=myArray1.copy()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myArray2[1]=200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29979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2129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 0, 100,   2,   3,   4,   5,   6,   7,   8,  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7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72816"/>
            <a:ext cx="8128130" cy="13575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MyArray5=np.arange(1,21)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17432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03030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5215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382233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22778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140968"/>
            <a:ext cx="7992211" cy="9999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1,  2,  3,  4,  5,  6,  7,  8,  9, 10, 11, 12, 13, 14, 15, 16,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18, 19,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078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90628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MyArray6=MyArray5.reshape(4,5</a:t>
            </a:r>
            <a:r>
              <a:rPr lang="en-US" altLang="zh-CN" sz="2400" b="1">
                <a:solidFill>
                  <a:schemeClr val="tx1"/>
                </a:solidFill>
              </a:rPr>
              <a:t>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MyArray6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39034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73755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59825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745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645045"/>
            <a:ext cx="7992211" cy="16480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591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310881"/>
            <a:ext cx="150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141603"/>
            <a:ext cx="7992211" cy="23117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2,  3,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0483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56553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MyArray5.reshape(5,4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62063"/>
            <a:ext cx="7992211" cy="1010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2,  3,  4,  5,  6,  7,  8,  9, 10, 11, 12, 13, 14, 15, 16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17, 18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012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9659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4588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MyArray5.reshape(5,5</a:t>
            </a:r>
            <a:r>
              <a:rPr lang="en-US" altLang="zh-CN" sz="2400" b="1">
                <a:solidFill>
                  <a:schemeClr val="tx1"/>
                </a:solidFill>
              </a:rPr>
              <a:t>)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44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44522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390345"/>
            <a:ext cx="7992211" cy="8596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2,  3,  4,  5,  6,  7,  8,  9, 10, 11, 12, 13, 14, 15, 16,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 19, 20])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65313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5811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1667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29860"/>
            <a:ext cx="8488170" cy="17472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&lt;ipython-input-46-8920a583f59a&gt;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MyArray5.reshape(5,5)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cannot reshape array of size 20 into shape (5,5)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424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8768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MyArray5.resize(4,5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89479"/>
            <a:ext cx="8128130" cy="5807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MyArray5.swapaxes(0,1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7687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91341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18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56331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01656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03290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89040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789039"/>
            <a:ext cx="8128130" cy="80921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MyArray5=MyArray5.swapaxes(0,1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198884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003309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</a:p>
        </p:txBody>
      </p:sp>
    </p:spTree>
    <p:extLst>
      <p:ext uri="{BB962C8B-B14F-4D97-AF65-F5344CB8AC3E}">
        <p14:creationId xmlns:p14="http://schemas.microsoft.com/office/powerpoint/2010/main" val="5858439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5065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78646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MyArray5.flatten</a:t>
            </a:r>
            <a:r>
              <a:rPr lang="en-US" altLang="zh-CN" sz="2400" b="1">
                <a:solidFill>
                  <a:schemeClr val="tx1"/>
                </a:solidFill>
              </a:rPr>
              <a:t>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984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5982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454241"/>
            <a:ext cx="7992211" cy="17110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[2,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[4,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[5, 10, 15, 20]]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1231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573016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MyArray5.tolist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7073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83917"/>
            <a:ext cx="7992211" cy="10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6, 11, 16,  2,  7, 12, 17,  3,  8, 13, 18,  4,  9, 14, 19,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 15,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65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36.5 </a:t>
            </a:r>
            <a:r>
              <a:rPr lang="zh-CN" altLang="en-US" b="0" smtClean="0"/>
              <a:t>形状</a:t>
            </a:r>
            <a:r>
              <a:rPr lang="zh-CN" altLang="en-US" b="0"/>
              <a:t>与重构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7400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508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MyArray5.astype(np.float)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98579"/>
            <a:ext cx="8128130" cy="4716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07805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80968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([[ 1.,  6., 11., 16.],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[ 2.,  7., 12., 17.],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[ 3.,  8., 13., 18.],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[ 4.,  9., 14., 19.],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[ 5., 10., 15., 20.]])</a:t>
            </a:r>
          </a:p>
        </p:txBody>
      </p:sp>
    </p:spTree>
    <p:extLst>
      <p:ext uri="{BB962C8B-B14F-4D97-AF65-F5344CB8AC3E}">
        <p14:creationId xmlns:p14="http://schemas.microsoft.com/office/powerpoint/2010/main" val="18311643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738139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36.6 </a:t>
            </a:r>
            <a:r>
              <a:rPr lang="zh-CN" altLang="en-US" b="0" smtClean="0"/>
              <a:t>属性</a:t>
            </a:r>
            <a:r>
              <a:rPr lang="zh-CN" altLang="en-US" b="0"/>
              <a:t>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5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np.rank(MyArray5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35699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21297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77620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83390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np.ndim(MyArray5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11946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077073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MyArray5.ndim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469532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653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5475045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5403038"/>
            <a:ext cx="8128130" cy="6182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np.shape(MyArray5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60360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24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36.6 </a:t>
            </a:r>
            <a:r>
              <a:rPr lang="zh-CN" altLang="en-US" b="0" smtClean="0"/>
              <a:t>属性</a:t>
            </a:r>
            <a:r>
              <a:rPr lang="zh-CN" altLang="en-US" b="0"/>
              <a:t>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MyArray5.shape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55820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414192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7742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84606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39268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350297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type(MyArray5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496854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180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64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36.7 </a:t>
            </a:r>
            <a:r>
              <a:rPr lang="en-US" altLang="zh-CN" b="0" smtClean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MyArray5*10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4623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13] [14 15] [16 17 18]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30550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312687"/>
            <a:ext cx="8128130" cy="1293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x=np.array([11,12,13,14,15,16,17,18])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x1,x2,x3=np.split(x,[3,5])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print(x1,x2,x3)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47121"/>
            <a:ext cx="7992211" cy="1989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([[ 10,  60, 110, 160],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[ 20,  70, 120, 170],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[ 30,  80, 130, 180],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[ 40,  90, 140, 190],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[ 50, 100, 150, 200]])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28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36.7 </a:t>
            </a:r>
            <a:r>
              <a:rPr lang="en-US" altLang="zh-CN" b="0" smtClean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578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876"/>
            <a:ext cx="8128130" cy="13550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upper,lower=np.vsplit(MyArray5.reshape(4,5),[2])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上半部分为</a:t>
            </a:r>
            <a:r>
              <a:rPr lang="en-US" altLang="zh-CN" sz="2400" b="1">
                <a:solidFill>
                  <a:schemeClr val="tx1"/>
                </a:solidFill>
              </a:rPr>
              <a:t>\n",upper)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print("\n\n</a:t>
            </a:r>
            <a:r>
              <a:rPr lang="zh-CN" altLang="en-US" sz="2400" b="1">
                <a:solidFill>
                  <a:schemeClr val="tx1"/>
                </a:solidFill>
              </a:rPr>
              <a:t>下半部分为</a:t>
            </a:r>
            <a:r>
              <a:rPr lang="en-US" altLang="zh-CN" sz="2400" b="1">
                <a:solidFill>
                  <a:schemeClr val="tx1"/>
                </a:solidFill>
              </a:rPr>
              <a:t>\n",lower)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19816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083626"/>
            <a:ext cx="7992211" cy="29376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半部分为</a:t>
            </a: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[[ 1  6 11 16  2]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[ 7 12 17  3  8]]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下半部分为</a:t>
            </a: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[[13 18  4  9 14]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[19  5 10 15 20]]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198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36.7 </a:t>
            </a:r>
            <a:r>
              <a:rPr lang="en-US" altLang="zh-CN" b="0" smtClean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np.concatenate</a:t>
            </a:r>
            <a:r>
              <a:rPr lang="en-US" altLang="zh-CN" sz="2400" b="1">
                <a:solidFill>
                  <a:schemeClr val="tx1"/>
                </a:solidFill>
              </a:rPr>
              <a:t>((lower,upper),axis=0)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454241"/>
            <a:ext cx="7992211" cy="18947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6, 11, 16, 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1747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24655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np.vstack</a:t>
            </a:r>
            <a:r>
              <a:rPr lang="en-US" altLang="zh-CN" sz="2400" b="1">
                <a:solidFill>
                  <a:schemeClr val="tx1"/>
                </a:solidFill>
              </a:rPr>
              <a:t>([upper,lower])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32856"/>
            <a:ext cx="7992211" cy="16285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[ 1,  6, 11, 16, 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967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36.7 </a:t>
            </a:r>
            <a:r>
              <a:rPr lang="en-US" altLang="zh-CN" b="0" smtClean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94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2233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np.hstack</a:t>
            </a:r>
            <a:r>
              <a:rPr lang="en-US" altLang="zh-CN" sz="2400" b="1">
                <a:solidFill>
                  <a:schemeClr val="tx1"/>
                </a:solidFill>
              </a:rPr>
              <a:t>([upper,lower])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431022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238217"/>
            <a:ext cx="7992211" cy="2071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11, 16, 21]])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2943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736623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np.add(MyArray5,1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132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41194"/>
            <a:ext cx="7992211" cy="943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([[ 1,  6, 11, 16,  2, 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8, 19,  5, 10, 15,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76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36.8 </a:t>
            </a:r>
            <a:r>
              <a:rPr lang="en-US" altLang="zh-CN" b="0" smtClean="0"/>
              <a:t>ndarray</a:t>
            </a:r>
            <a:r>
              <a:rPr lang="zh-CN" altLang="en-US" b="0"/>
              <a:t>的元素类型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8"/>
            <a:ext cx="8128130" cy="8068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np.zeros(10,dtype="int16")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3414192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27017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([0., 0., 0., 0., 0., 0., 0., 0., 0., 0.])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1013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17320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np.zeros(10,dtype="float")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062264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072512"/>
            <a:ext cx="8128130" cy="72949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a1=np.array([1,2,3,None])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a1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468051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6383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2, 3, None], dtype=object)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37537"/>
            <a:ext cx="7992211" cy="5589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0, 0, 0, 0, 0, 0, 0, 0, 0], dtype=int16)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531833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5380217"/>
            <a:ext cx="8128130" cy="7450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a1=np.array([1,2,3,None,np.nan])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603373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966409"/>
            <a:ext cx="7992211" cy="5589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2, 3, None, nan], dtype=object)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95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36.9 </a:t>
            </a:r>
            <a:r>
              <a:rPr lang="zh-CN" altLang="en-US" b="0" smtClean="0"/>
              <a:t>插入</a:t>
            </a:r>
            <a:r>
              <a:rPr lang="zh-CN" altLang="en-US" b="0"/>
              <a:t>与删除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58008"/>
            <a:ext cx="8128130" cy="12094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myArray1=np.array([11,12,13,14,15,16,17,18])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np.delete(myArray1,2)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967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([11, 88, 12, 13, 14, 15, 16, 17, 18])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np.insert(myArray1,1,88)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3975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852935"/>
            <a:ext cx="7992211" cy="6881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([11, 12, 14, 15, 16, 17, 18])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857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36.10 </a:t>
            </a:r>
            <a:r>
              <a:rPr lang="zh-CN" altLang="en-US" b="0" smtClean="0"/>
              <a:t>缺失</a:t>
            </a:r>
            <a:r>
              <a:rPr lang="zh-CN" altLang="en-US" b="0"/>
              <a:t>值处理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600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np.isnan(myArray)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411373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96971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50100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508192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np.any(np.isnan(myArray</a:t>
            </a:r>
            <a:r>
              <a:rPr lang="en-US" altLang="zh-CN" sz="2400" b="1" smtClean="0">
                <a:solidFill>
                  <a:schemeClr val="tx1"/>
                </a:solidFill>
              </a:rPr>
              <a:t>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506028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501789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np.all(np.isnan(myArray))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6361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9396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1926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060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da-DK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da-DK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([False, False, False, False, False, False, False, False, </a:t>
            </a:r>
            <a:r>
              <a:rPr lang="da-DK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a-DK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a-DK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13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36.10 </a:t>
            </a:r>
            <a:r>
              <a:rPr lang="zh-CN" altLang="en-US" b="0" smtClean="0"/>
              <a:t>缺失</a:t>
            </a:r>
            <a:r>
              <a:rPr lang="zh-CN" altLang="en-US" b="0"/>
              <a:t>值处理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58009"/>
            <a:ext cx="8128130" cy="10100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MyArray=np.array([1,2,3,np.nan])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np.nansum(MyArray)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8381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np.sum(MyArray</a:t>
            </a:r>
            <a:r>
              <a:rPr lang="en-US" altLang="zh-CN" sz="2400" b="1" smtClean="0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8104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824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76120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906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36.11 </a:t>
            </a:r>
            <a:r>
              <a:rPr lang="en-US" altLang="zh-CN" b="0" smtClean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6000"/>
            <a:ext cx="8128130" cy="1306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A1=np.array(range(1,10)).reshape([3,3])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95267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539034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([10, 10, 10])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50439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511582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A2=np.array([10,10,10])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973956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([[1, 2,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[4, 5, 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[7, 8, 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29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36.11 </a:t>
            </a:r>
            <a:r>
              <a:rPr lang="en-US" altLang="zh-CN" b="0" smtClean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592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87216"/>
            <a:ext cx="8128130" cy="6398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A1+A2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5009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5179043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035027"/>
            <a:ext cx="7992211" cy="1122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([[0, 1, 2, 3,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[5, 6, 7, 8, 9]])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9309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300280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A3=np.arange(10).reshape(2,5)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76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571382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([[11, 12, 13],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805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36.11 </a:t>
            </a:r>
            <a:r>
              <a:rPr lang="en-US" altLang="zh-CN" b="0" smtClean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1277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40768"/>
            <a:ext cx="8128130" cy="7484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A4=np.arange(16).reshape(4,4)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00364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560587"/>
            <a:ext cx="8988524" cy="20367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&lt;ipython-input-86-0fe8480883de&gt;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A3+A4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operands could not be broadcast together with shapes (2,5) (4,4) 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81865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825840"/>
            <a:ext cx="8128130" cy="598353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A3+A4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01831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089176"/>
            <a:ext cx="7992211" cy="14414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([[ 0,  1,  2, 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5,  6,  7],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[ 8,  9, 10, 11],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[12, 13, 14, 15]])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36.12 </a:t>
            </a:r>
            <a:r>
              <a:rPr lang="en-US" altLang="zh-CN" b="0" smtClean="0"/>
              <a:t>ndarray</a:t>
            </a:r>
            <a:r>
              <a:rPr lang="zh-CN" altLang="en-US" b="0"/>
              <a:t>的排序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13992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myArray=np.array([11,18,13,12,19,15,14,17,16])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7809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([11, 18, 13, 12, 19, 15, 14, 17, 16])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4206280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06226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([11, 12, 13, 14, 15, 16, 17, 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62549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632678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504075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99836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np.argsort(myArray)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3, 2, 6, 5, 8, 7, 1, 4], dtype=int64)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85293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334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36.12 </a:t>
            </a:r>
            <a:r>
              <a:rPr lang="en-US" altLang="zh-CN" b="0" smtClean="0"/>
              <a:t>ndarray</a:t>
            </a:r>
            <a:r>
              <a:rPr lang="zh-CN" altLang="en-US" b="0"/>
              <a:t>的排序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MyArray=np.array([[21, 22, 23, 24,25],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[35,  34,33, 32, 31],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[ 1, 2,  3, 100, 4]])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8" y="3411818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357949"/>
            <a:ext cx="7992211" cy="13008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([[ 21,  22,  23,  24,  25],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[ 31,  32,  33,  34,  35],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 1,   2,   3,   4, 100]])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4070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47894"/>
            <a:ext cx="8128130" cy="5264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84050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798110"/>
            <a:ext cx="8128130" cy="50405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np.sort(MyArray,axis=0)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27234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230157"/>
            <a:ext cx="7992211" cy="12231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  1,   2,   3,  24, 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[ 21,  22,  23,  32,  25],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[ 35,  34,  33, 100,  31]])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04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778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664553"/>
            <a:ext cx="7992211" cy="10997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([ 1,  2,  3,  4,  5,  6,  7,  8,  9, 10, 11, 12, 13, 14, 15, 16, 17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78579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28593"/>
            <a:ext cx="8128130" cy="10090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MyArray1 </a:t>
            </a:r>
            <a:r>
              <a:rPr lang="en-US" altLang="zh-CN" sz="2400" b="1">
                <a:solidFill>
                  <a:schemeClr val="tx1"/>
                </a:solidFill>
              </a:rPr>
              <a:t>= np.arange(1,20)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9835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968463"/>
            <a:ext cx="8128130" cy="79217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range(1,10,2)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10, 2)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list(range(1,10,2</a:t>
            </a:r>
            <a:r>
              <a:rPr lang="en-US" altLang="zh-CN" sz="2400" b="1">
                <a:solidFill>
                  <a:schemeClr val="tx1"/>
                </a:solidFill>
              </a:rPr>
              <a:t>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80616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6621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3, 5, 7,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253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08608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np.arange(1,10,2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6955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653136"/>
            <a:ext cx="8128130" cy="93618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MyArray2=np.array</a:t>
            </a:r>
            <a:r>
              <a:rPr lang="en-US" altLang="zh-CN" sz="2400" b="1">
                <a:solidFill>
                  <a:schemeClr val="tx1"/>
                </a:solidFill>
              </a:rPr>
              <a:t>([1,2,3,4,3,5])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3, 5])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768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900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61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np.array(range(1,10,2</a:t>
            </a:r>
            <a:r>
              <a:rPr lang="en-US" altLang="zh-CN" sz="2400" b="1">
                <a:solidFill>
                  <a:schemeClr val="tx1"/>
                </a:solidFill>
              </a:rPr>
              <a:t>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3322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188229"/>
            <a:ext cx="7992211" cy="21930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[0., 0., 0., 0., 0.]])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775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38238"/>
            <a:ext cx="8128130" cy="10548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MyArray3=np.zeros</a:t>
            </a:r>
            <a:r>
              <a:rPr lang="en-US" altLang="zh-CN" sz="2400" b="1">
                <a:solidFill>
                  <a:schemeClr val="tx1"/>
                </a:solidFill>
              </a:rPr>
              <a:t>((5,5))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3, 5, 7,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36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83556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MyArray4=np.ones</a:t>
            </a:r>
            <a:r>
              <a:rPr lang="en-US" altLang="zh-CN" sz="2400" b="1">
                <a:solidFill>
                  <a:schemeClr val="tx1"/>
                </a:solidFill>
              </a:rPr>
              <a:t>((5,5))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76612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0303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886289"/>
            <a:ext cx="7992211" cy="1495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([[2, 2, 2, 2,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44951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368511"/>
            <a:ext cx="8128130" cy="67768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np.full</a:t>
            </a:r>
            <a:r>
              <a:rPr lang="en-US" altLang="zh-CN" sz="2400" b="1">
                <a:solidFill>
                  <a:schemeClr val="tx1"/>
                </a:solidFill>
              </a:rPr>
              <a:t>((3,5),2)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20351"/>
            <a:ext cx="8128130" cy="19041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214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36.1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7"/>
            <a:ext cx="8128130" cy="16527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rand=np.random.RandomState(30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MyArray5=rand.randint(0,100,[3,5])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36. 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4575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429000"/>
            <a:ext cx="8128130" cy="122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([[37, 37, 45, 45,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[23,  2, 53, 17, 46],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41,  7, 65, 49]])</a:t>
            </a:r>
          </a:p>
        </p:txBody>
      </p:sp>
    </p:spTree>
    <p:extLst>
      <p:ext uri="{BB962C8B-B14F-4D97-AF65-F5344CB8AC3E}">
        <p14:creationId xmlns:p14="http://schemas.microsoft.com/office/powerpoint/2010/main" val="15110773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1245</TotalTime>
  <Words>3773</Words>
  <Application>Microsoft Office PowerPoint</Application>
  <PresentationFormat>宽屏</PresentationFormat>
  <Paragraphs>733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36. 数组</vt:lpstr>
      <vt:lpstr>本章内容提要</vt:lpstr>
      <vt:lpstr>本章内容提要</vt:lpstr>
      <vt:lpstr>36.1 创建方法</vt:lpstr>
      <vt:lpstr>36.1 创建方法</vt:lpstr>
      <vt:lpstr>36.1 创建方法</vt:lpstr>
      <vt:lpstr>36.1 创建方法</vt:lpstr>
      <vt:lpstr>36.1 创建方法</vt:lpstr>
      <vt:lpstr>36.2 主要特征</vt:lpstr>
      <vt:lpstr>36.2 主要特征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36.4 浅拷贝与深拷贝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36.6 属性计算</vt:lpstr>
      <vt:lpstr>36.6 属性计算</vt:lpstr>
      <vt:lpstr>36.7 ndarray的计算</vt:lpstr>
      <vt:lpstr>36.7 ndarray的计算</vt:lpstr>
      <vt:lpstr>36.7 ndarray的计算</vt:lpstr>
      <vt:lpstr>36.7 ndarray的计算</vt:lpstr>
      <vt:lpstr>36.8 ndarray的元素类型</vt:lpstr>
      <vt:lpstr>36.9 插入与删除</vt:lpstr>
      <vt:lpstr>36.10 缺失值处理</vt:lpstr>
      <vt:lpstr>36.10 缺失值处理</vt:lpstr>
      <vt:lpstr>36.11 ndarray的广播规则</vt:lpstr>
      <vt:lpstr>36.11 ndarray的广播规则</vt:lpstr>
      <vt:lpstr>36.11 ndarray的广播规则</vt:lpstr>
      <vt:lpstr>36.12 ndarray的排序</vt:lpstr>
      <vt:lpstr>36.12 ndarray的排序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1756</cp:revision>
  <cp:lastPrinted>2017-07-17T10:18:39Z</cp:lastPrinted>
  <dcterms:created xsi:type="dcterms:W3CDTF">2007-03-02T11:26:21Z</dcterms:created>
  <dcterms:modified xsi:type="dcterms:W3CDTF">2018-12-23T08:13:32Z</dcterms:modified>
</cp:coreProperties>
</file>