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5"/>
  </p:notesMasterIdLst>
  <p:handoutMasterIdLst>
    <p:handoutMasterId r:id="rId46"/>
  </p:handoutMasterIdLst>
  <p:sldIdLst>
    <p:sldId id="842" r:id="rId2"/>
    <p:sldId id="853" r:id="rId3"/>
    <p:sldId id="841" r:id="rId4"/>
    <p:sldId id="854" r:id="rId5"/>
    <p:sldId id="845" r:id="rId6"/>
    <p:sldId id="846" r:id="rId7"/>
    <p:sldId id="856" r:id="rId8"/>
    <p:sldId id="858" r:id="rId9"/>
    <p:sldId id="857" r:id="rId10"/>
    <p:sldId id="859" r:id="rId11"/>
    <p:sldId id="860" r:id="rId12"/>
    <p:sldId id="861" r:id="rId13"/>
    <p:sldId id="862" r:id="rId14"/>
    <p:sldId id="865" r:id="rId15"/>
    <p:sldId id="864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74" r:id="rId25"/>
    <p:sldId id="875" r:id="rId26"/>
    <p:sldId id="876" r:id="rId27"/>
    <p:sldId id="878" r:id="rId28"/>
    <p:sldId id="877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797" r:id="rId4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=""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>
        <p:scale>
          <a:sx n="70" d="100"/>
          <a:sy n="70" d="100"/>
        </p:scale>
        <p:origin x="-714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40.1 </a:t>
          </a:r>
          <a:r>
            <a:rPr lang="en-US" altLang="zh-CN" dirty="0" err="1" smtClean="0"/>
            <a:t>Matplotlib</a:t>
          </a:r>
          <a:r>
            <a:rPr lang="en-US" altLang="zh-CN" dirty="0" smtClean="0"/>
            <a:t> </a:t>
          </a:r>
          <a:r>
            <a:rPr lang="zh-CN" altLang="en-US" dirty="0" smtClean="0"/>
            <a:t>可视化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40.2 </a:t>
          </a:r>
          <a:r>
            <a:rPr lang="zh-CN" altLang="en-US" dirty="0" smtClean="0"/>
            <a:t>改变图的属性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40.3 </a:t>
          </a:r>
          <a:r>
            <a:rPr lang="zh-CN" altLang="en-US" dirty="0" smtClean="0"/>
            <a:t>改变图的类型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40.4 </a:t>
          </a:r>
          <a:r>
            <a:rPr lang="zh-CN" altLang="en-US" dirty="0" smtClean="0"/>
            <a:t>改变图的坐标轴的取值范围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40.5 </a:t>
          </a:r>
          <a:r>
            <a:rPr lang="zh-CN" altLang="en-US" dirty="0" smtClean="0"/>
            <a:t>去掉边界的空白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F38656F-84B9-40C9-A98D-8CE6C53ADD8E}">
      <dgm:prSet/>
      <dgm:spPr/>
      <dgm:t>
        <a:bodyPr/>
        <a:lstStyle/>
        <a:p>
          <a:r>
            <a:rPr lang="en-US" dirty="0" smtClean="0"/>
            <a:t>40.6 </a:t>
          </a:r>
          <a:r>
            <a:rPr lang="zh-CN" altLang="en-US" dirty="0" smtClean="0"/>
            <a:t>在同一个坐标上画两个图</a:t>
          </a:r>
          <a:endParaRPr lang="zh-CN" altLang="en-US" dirty="0"/>
        </a:p>
      </dgm:t>
    </dgm:pt>
    <dgm:pt modelId="{82A4A4E1-5A97-4940-B47D-AC24E23E6E6D}" type="parTrans" cxnId="{89923F43-626F-4123-88CF-447D738A4236}">
      <dgm:prSet/>
      <dgm:spPr/>
    </dgm:pt>
    <dgm:pt modelId="{31CEF004-E50B-4611-B780-5F1DF3963D1A}" type="sibTrans" cxnId="{89923F43-626F-4123-88CF-447D738A4236}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CABE1955-63F3-4888-BD9F-B469FE5761FE}" type="pres">
      <dgm:prSet presAssocID="{C65CA052-16C8-43E3-B1DC-67C97180D97C}" presName="spaceBetweenRectangles" presStyleCnt="0"/>
      <dgm:spPr/>
    </dgm:pt>
    <dgm:pt modelId="{8B4B6209-E28F-49A3-A69A-28E24B6D3535}" type="pres">
      <dgm:prSet presAssocID="{9F38656F-84B9-40C9-A98D-8CE6C53ADD8E}" presName="parentLin" presStyleCnt="0"/>
      <dgm:spPr/>
    </dgm:pt>
    <dgm:pt modelId="{81F7532C-3893-4E19-9438-B136E212CCDA}" type="pres">
      <dgm:prSet presAssocID="{9F38656F-84B9-40C9-A98D-8CE6C53ADD8E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4BEE044B-2665-4581-A3F6-63B1BB0DD159}" type="pres">
      <dgm:prSet presAssocID="{9F38656F-84B9-40C9-A98D-8CE6C53ADD8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0D4D3-4EB6-414F-BC59-FE078104A860}" type="pres">
      <dgm:prSet presAssocID="{9F38656F-84B9-40C9-A98D-8CE6C53ADD8E}" presName="negativeSpace" presStyleCnt="0"/>
      <dgm:spPr/>
    </dgm:pt>
    <dgm:pt modelId="{60FEE80D-7BC0-4636-8D14-8D0ADDBD0E7F}" type="pres">
      <dgm:prSet presAssocID="{9F38656F-84B9-40C9-A98D-8CE6C53ADD8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F3A727D1-AC74-43DE-B001-896702745295}" type="presOf" srcId="{9F38656F-84B9-40C9-A98D-8CE6C53ADD8E}" destId="{81F7532C-3893-4E19-9438-B136E212CCDA}" srcOrd="0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89923F43-626F-4123-88CF-447D738A4236}" srcId="{2D3DEDF0-B9A1-4CD2-BA88-CA716FC4420C}" destId="{9F38656F-84B9-40C9-A98D-8CE6C53ADD8E}" srcOrd="5" destOrd="0" parTransId="{82A4A4E1-5A97-4940-B47D-AC24E23E6E6D}" sibTransId="{31CEF004-E50B-4611-B780-5F1DF3963D1A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83F74407-6E81-4835-9DFC-EE0B50231EEF}" type="presOf" srcId="{9F38656F-84B9-40C9-A98D-8CE6C53ADD8E}" destId="{4BEE044B-2665-4581-A3F6-63B1BB0DD159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  <dgm:cxn modelId="{5BBF7DC0-67D3-4B52-9865-2D36920BE55E}" type="presParOf" srcId="{ACC2AE7E-59B9-49A0-BAB4-22D68AC176E7}" destId="{CABE1955-63F3-4888-BD9F-B469FE5761FE}" srcOrd="19" destOrd="0" presId="urn:microsoft.com/office/officeart/2005/8/layout/list1"/>
    <dgm:cxn modelId="{B0C437EF-D285-436E-8793-1CD66536F513}" type="presParOf" srcId="{ACC2AE7E-59B9-49A0-BAB4-22D68AC176E7}" destId="{8B4B6209-E28F-49A3-A69A-28E24B6D3535}" srcOrd="20" destOrd="0" presId="urn:microsoft.com/office/officeart/2005/8/layout/list1"/>
    <dgm:cxn modelId="{E67A2681-BB24-4FA9-8A95-351ED15E342E}" type="presParOf" srcId="{8B4B6209-E28F-49A3-A69A-28E24B6D3535}" destId="{81F7532C-3893-4E19-9438-B136E212CCDA}" srcOrd="0" destOrd="0" presId="urn:microsoft.com/office/officeart/2005/8/layout/list1"/>
    <dgm:cxn modelId="{7329756A-29AE-4137-BF96-8194D1A7753C}" type="presParOf" srcId="{8B4B6209-E28F-49A3-A69A-28E24B6D3535}" destId="{4BEE044B-2665-4581-A3F6-63B1BB0DD159}" srcOrd="1" destOrd="0" presId="urn:microsoft.com/office/officeart/2005/8/layout/list1"/>
    <dgm:cxn modelId="{F181DDFB-8EE7-4F1C-B11D-511D261CBA84}" type="presParOf" srcId="{ACC2AE7E-59B9-49A0-BAB4-22D68AC176E7}" destId="{ED10D4D3-4EB6-414F-BC59-FE078104A860}" srcOrd="21" destOrd="0" presId="urn:microsoft.com/office/officeart/2005/8/layout/list1"/>
    <dgm:cxn modelId="{473C230D-D98E-432B-BCED-A0C8FC6CDC3E}" type="presParOf" srcId="{ACC2AE7E-59B9-49A0-BAB4-22D68AC176E7}" destId="{60FEE80D-7BC0-4636-8D14-8D0ADDBD0E7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40.7 </a:t>
          </a:r>
          <a:r>
            <a:rPr lang="zh-CN" altLang="en-US" dirty="0" smtClean="0"/>
            <a:t>多图显示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40.8 </a:t>
          </a:r>
          <a:r>
            <a:rPr lang="zh-CN" altLang="en-US" dirty="0" smtClean="0"/>
            <a:t>图的保存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40.9 </a:t>
          </a:r>
          <a:r>
            <a:rPr lang="zh-CN" altLang="en-US" dirty="0" smtClean="0"/>
            <a:t>散点图的画法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40.10 Pandas</a:t>
          </a:r>
          <a:r>
            <a:rPr lang="zh-CN" altLang="en-US" dirty="0" smtClean="0"/>
            <a:t>可视化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 smtClean="0"/>
            <a:t>40.11 </a:t>
          </a:r>
          <a:r>
            <a:rPr lang="en-US" altLang="zh-CN" dirty="0" err="1" smtClean="0"/>
            <a:t>Seaborn</a:t>
          </a:r>
          <a:r>
            <a:rPr lang="zh-CN" altLang="en-US" dirty="0" smtClean="0"/>
            <a:t>可视化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4ED0104D-B66C-49B2-8E5C-5F4264619372}">
      <dgm:prSet/>
      <dgm:spPr/>
      <dgm:t>
        <a:bodyPr/>
        <a:lstStyle/>
        <a:p>
          <a:r>
            <a:rPr lang="en-US" altLang="zh-CN" dirty="0" smtClean="0"/>
            <a:t>40.12 </a:t>
          </a:r>
          <a:r>
            <a:rPr lang="zh-CN" altLang="en-US" dirty="0" smtClean="0"/>
            <a:t>数据可视化实战</a:t>
          </a:r>
          <a:endParaRPr lang="zh-CN" altLang="en-US" dirty="0"/>
        </a:p>
      </dgm:t>
    </dgm:pt>
    <dgm:pt modelId="{08DB745E-A324-433A-B40E-D4D9B2EE29A6}" type="parTrans" cxnId="{D219ECB4-A11A-439F-974F-02D40A399E63}">
      <dgm:prSet/>
      <dgm:spPr/>
    </dgm:pt>
    <dgm:pt modelId="{249446BE-9F1D-4D3D-B584-29942953C992}" type="sibTrans" cxnId="{D219ECB4-A11A-439F-974F-02D40A399E63}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1655248C-F650-41D1-9757-E976C1526826}" type="pres">
      <dgm:prSet presAssocID="{C65CA052-16C8-43E3-B1DC-67C97180D97C}" presName="spaceBetweenRectangles" presStyleCnt="0"/>
      <dgm:spPr/>
    </dgm:pt>
    <dgm:pt modelId="{04582DCB-01CD-4427-9F43-98489AA7843D}" type="pres">
      <dgm:prSet presAssocID="{4ED0104D-B66C-49B2-8E5C-5F4264619372}" presName="parentLin" presStyleCnt="0"/>
      <dgm:spPr/>
    </dgm:pt>
    <dgm:pt modelId="{64B51F86-89D6-4DBC-8B88-C9333FB24FBA}" type="pres">
      <dgm:prSet presAssocID="{4ED0104D-B66C-49B2-8E5C-5F4264619372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6509417D-E8FB-48F9-9EFD-DF8938D38EB4}" type="pres">
      <dgm:prSet presAssocID="{4ED0104D-B66C-49B2-8E5C-5F4264619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3910D-E373-470A-AFAF-05A348A22703}" type="pres">
      <dgm:prSet presAssocID="{4ED0104D-B66C-49B2-8E5C-5F4264619372}" presName="negativeSpace" presStyleCnt="0"/>
      <dgm:spPr/>
    </dgm:pt>
    <dgm:pt modelId="{3AA6F233-9FFB-4B88-B97E-0385411A9E60}" type="pres">
      <dgm:prSet presAssocID="{4ED0104D-B66C-49B2-8E5C-5F426461937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F837FB66-3A91-4A8F-84F1-C07368951B7F}" type="presOf" srcId="{A28C3E8F-D85D-46D1-A6A3-FB5FAF2BB39A}" destId="{87E6350B-AA9F-4374-A90A-F0D4DDB30293}" srcOrd="1" destOrd="0" presId="urn:microsoft.com/office/officeart/2005/8/layout/list1"/>
    <dgm:cxn modelId="{D219ECB4-A11A-439F-974F-02D40A399E63}" srcId="{2D3DEDF0-B9A1-4CD2-BA88-CA716FC4420C}" destId="{4ED0104D-B66C-49B2-8E5C-5F4264619372}" srcOrd="5" destOrd="0" parTransId="{08DB745E-A324-433A-B40E-D4D9B2EE29A6}" sibTransId="{249446BE-9F1D-4D3D-B584-29942953C992}"/>
    <dgm:cxn modelId="{1A7CC094-A331-4879-90FE-A276A7493D5B}" type="presOf" srcId="{225B27C5-54C0-43AE-816E-7B92CA9DABB0}" destId="{3EE58CF2-A797-44C9-A559-CA7749BDFEDA}" srcOrd="0" destOrd="0" presId="urn:microsoft.com/office/officeart/2005/8/layout/list1"/>
    <dgm:cxn modelId="{3BA38136-26AD-4C52-B7E7-C189E5EA1677}" type="presOf" srcId="{4164C1CD-1FEB-4FAE-BCA7-B2F901F12CD8}" destId="{818CC7FD-FD66-432F-A406-41DC7CAE93F0}" srcOrd="0" destOrd="0" presId="urn:microsoft.com/office/officeart/2005/8/layout/list1"/>
    <dgm:cxn modelId="{4F63B64C-9EC4-49C1-993A-0AA51AC36C46}" type="presOf" srcId="{225B27C5-54C0-43AE-816E-7B92CA9DABB0}" destId="{D3E18E89-E900-482D-AA27-1F32F222277F}" srcOrd="1" destOrd="0" presId="urn:microsoft.com/office/officeart/2005/8/layout/list1"/>
    <dgm:cxn modelId="{9DEA87FC-30DA-40AD-8E6A-0601E2B97D22}" type="presOf" srcId="{07FD02D3-E7E6-438A-89AC-27845D67F8AB}" destId="{F0E83ED0-3189-4ABA-A665-B109CE1D0191}" srcOrd="1" destOrd="0" presId="urn:microsoft.com/office/officeart/2005/8/layout/list1"/>
    <dgm:cxn modelId="{87CEA5A4-908F-483E-8C1E-923270BD788C}" type="presOf" srcId="{07FD02D3-E7E6-438A-89AC-27845D67F8AB}" destId="{FFA56F0A-30CA-43F2-94BD-773A675BA6FB}" srcOrd="0" destOrd="0" presId="urn:microsoft.com/office/officeart/2005/8/layout/list1"/>
    <dgm:cxn modelId="{C6B10EAB-AB40-42D6-9E4D-A629990BB9EE}" type="presOf" srcId="{4A6CFA20-D504-4C11-9666-95A21ED3E06C}" destId="{FFD53BA8-45B8-48D7-839D-F63881906C2D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3BABF617-708F-45C4-887B-A27A940301A2}" type="presOf" srcId="{4ED0104D-B66C-49B2-8E5C-5F4264619372}" destId="{6509417D-E8FB-48F9-9EFD-DF8938D38EB4}" srcOrd="1" destOrd="0" presId="urn:microsoft.com/office/officeart/2005/8/layout/list1"/>
    <dgm:cxn modelId="{07A8E546-9514-412B-85A9-894C4978B2B2}" type="presOf" srcId="{A28C3E8F-D85D-46D1-A6A3-FB5FAF2BB39A}" destId="{C621DF11-A0F5-4D43-9B81-3F2B12D700F6}" srcOrd="0" destOrd="0" presId="urn:microsoft.com/office/officeart/2005/8/layout/list1"/>
    <dgm:cxn modelId="{2297248E-B198-46F8-935B-20A953266E2F}" type="presOf" srcId="{4A6CFA20-D504-4C11-9666-95A21ED3E06C}" destId="{99D3529F-CE9E-430A-A33C-F4EF72985A46}" srcOrd="0" destOrd="0" presId="urn:microsoft.com/office/officeart/2005/8/layout/list1"/>
    <dgm:cxn modelId="{B61D45CD-16CC-41DC-B81E-58879EDCC2A2}" type="presOf" srcId="{4ED0104D-B66C-49B2-8E5C-5F4264619372}" destId="{64B51F86-89D6-4DBC-8B88-C9333FB24FBA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17F24B9B-3137-4053-AB45-B3DD89C48088}" type="presOf" srcId="{2D3DEDF0-B9A1-4CD2-BA88-CA716FC4420C}" destId="{ACC2AE7E-59B9-49A0-BAB4-22D68AC176E7}" srcOrd="0" destOrd="0" presId="urn:microsoft.com/office/officeart/2005/8/layout/list1"/>
    <dgm:cxn modelId="{441FAF5D-BE5D-490D-B759-FC453476BFD1}" type="presOf" srcId="{4164C1CD-1FEB-4FAE-BCA7-B2F901F12CD8}" destId="{86F01D77-AF58-4F11-B068-07FCCCA28177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5C9EB7E5-BEBE-4544-9A54-C60D25404D9B}" type="presParOf" srcId="{ACC2AE7E-59B9-49A0-BAB4-22D68AC176E7}" destId="{7AEB1288-B212-47FC-96D6-40294FD2E307}" srcOrd="0" destOrd="0" presId="urn:microsoft.com/office/officeart/2005/8/layout/list1"/>
    <dgm:cxn modelId="{DF5F7E6B-A616-45A9-B824-545CF1B3365A}" type="presParOf" srcId="{7AEB1288-B212-47FC-96D6-40294FD2E307}" destId="{99D3529F-CE9E-430A-A33C-F4EF72985A46}" srcOrd="0" destOrd="0" presId="urn:microsoft.com/office/officeart/2005/8/layout/list1"/>
    <dgm:cxn modelId="{2DAE886C-4D82-4437-8142-794392AA4C45}" type="presParOf" srcId="{7AEB1288-B212-47FC-96D6-40294FD2E307}" destId="{FFD53BA8-45B8-48D7-839D-F63881906C2D}" srcOrd="1" destOrd="0" presId="urn:microsoft.com/office/officeart/2005/8/layout/list1"/>
    <dgm:cxn modelId="{1CE65C10-935B-4A92-9AA1-F44E0C462F8C}" type="presParOf" srcId="{ACC2AE7E-59B9-49A0-BAB4-22D68AC176E7}" destId="{C0D297E7-F1B3-4D5E-9183-8D7DE7303441}" srcOrd="1" destOrd="0" presId="urn:microsoft.com/office/officeart/2005/8/layout/list1"/>
    <dgm:cxn modelId="{1C5B791C-827C-4C37-A135-15136FBE4047}" type="presParOf" srcId="{ACC2AE7E-59B9-49A0-BAB4-22D68AC176E7}" destId="{BF82169F-36AF-4359-9BAE-4965A5F38BD5}" srcOrd="2" destOrd="0" presId="urn:microsoft.com/office/officeart/2005/8/layout/list1"/>
    <dgm:cxn modelId="{8942250E-E287-4EFD-B9E5-7CD84BA9D89E}" type="presParOf" srcId="{ACC2AE7E-59B9-49A0-BAB4-22D68AC176E7}" destId="{97EC761C-8953-48D7-AFE6-4E1B2DC860A0}" srcOrd="3" destOrd="0" presId="urn:microsoft.com/office/officeart/2005/8/layout/list1"/>
    <dgm:cxn modelId="{D39B3A93-029E-4D65-BD6E-45C3E499A59C}" type="presParOf" srcId="{ACC2AE7E-59B9-49A0-BAB4-22D68AC176E7}" destId="{2A1250AA-1043-4D27-91C6-DB5939E35C6B}" srcOrd="4" destOrd="0" presId="urn:microsoft.com/office/officeart/2005/8/layout/list1"/>
    <dgm:cxn modelId="{ADFEB4E5-7F62-4F4D-9A39-F0E94F1610EF}" type="presParOf" srcId="{2A1250AA-1043-4D27-91C6-DB5939E35C6B}" destId="{FFA56F0A-30CA-43F2-94BD-773A675BA6FB}" srcOrd="0" destOrd="0" presId="urn:microsoft.com/office/officeart/2005/8/layout/list1"/>
    <dgm:cxn modelId="{1545A78A-13D8-4305-8323-5649E5B53622}" type="presParOf" srcId="{2A1250AA-1043-4D27-91C6-DB5939E35C6B}" destId="{F0E83ED0-3189-4ABA-A665-B109CE1D0191}" srcOrd="1" destOrd="0" presId="urn:microsoft.com/office/officeart/2005/8/layout/list1"/>
    <dgm:cxn modelId="{88D48062-FC9A-438E-9D0A-634EAA466CD0}" type="presParOf" srcId="{ACC2AE7E-59B9-49A0-BAB4-22D68AC176E7}" destId="{ECE4EB38-14AE-459E-B6E4-1217F86B32D5}" srcOrd="5" destOrd="0" presId="urn:microsoft.com/office/officeart/2005/8/layout/list1"/>
    <dgm:cxn modelId="{F7500A3E-9F8B-46A2-865E-064B46EBFF7F}" type="presParOf" srcId="{ACC2AE7E-59B9-49A0-BAB4-22D68AC176E7}" destId="{AD17FCC9-9640-4BB4-87DF-C676D0600FF9}" srcOrd="6" destOrd="0" presId="urn:microsoft.com/office/officeart/2005/8/layout/list1"/>
    <dgm:cxn modelId="{7B7CB22A-C041-43BE-8524-6C5FD743D314}" type="presParOf" srcId="{ACC2AE7E-59B9-49A0-BAB4-22D68AC176E7}" destId="{4DF959AC-5D69-47E5-B406-4D2C3851BBA8}" srcOrd="7" destOrd="0" presId="urn:microsoft.com/office/officeart/2005/8/layout/list1"/>
    <dgm:cxn modelId="{DBDD9D71-C183-41C5-AC99-FAA4E2921990}" type="presParOf" srcId="{ACC2AE7E-59B9-49A0-BAB4-22D68AC176E7}" destId="{BC025EF3-8250-4C0B-B47C-577AF15030CE}" srcOrd="8" destOrd="0" presId="urn:microsoft.com/office/officeart/2005/8/layout/list1"/>
    <dgm:cxn modelId="{A1C8ADCE-1C6D-445C-9A43-A139568F8AFB}" type="presParOf" srcId="{BC025EF3-8250-4C0B-B47C-577AF15030CE}" destId="{C621DF11-A0F5-4D43-9B81-3F2B12D700F6}" srcOrd="0" destOrd="0" presId="urn:microsoft.com/office/officeart/2005/8/layout/list1"/>
    <dgm:cxn modelId="{E2135663-1B31-45F1-8636-DF2ACCEE8ACD}" type="presParOf" srcId="{BC025EF3-8250-4C0B-B47C-577AF15030CE}" destId="{87E6350B-AA9F-4374-A90A-F0D4DDB30293}" srcOrd="1" destOrd="0" presId="urn:microsoft.com/office/officeart/2005/8/layout/list1"/>
    <dgm:cxn modelId="{A979E00B-63CA-4962-A29C-3B55D0B84FA6}" type="presParOf" srcId="{ACC2AE7E-59B9-49A0-BAB4-22D68AC176E7}" destId="{BFDDC46B-D2D6-4F22-B2B2-08457F1A28D3}" srcOrd="9" destOrd="0" presId="urn:microsoft.com/office/officeart/2005/8/layout/list1"/>
    <dgm:cxn modelId="{7E087008-924F-409A-B47A-CDF5E966BDF6}" type="presParOf" srcId="{ACC2AE7E-59B9-49A0-BAB4-22D68AC176E7}" destId="{3F980722-34FD-4A1F-B474-E9F8C5B4DD29}" srcOrd="10" destOrd="0" presId="urn:microsoft.com/office/officeart/2005/8/layout/list1"/>
    <dgm:cxn modelId="{AF41828C-1252-4426-85AF-B7BA31E77D0C}" type="presParOf" srcId="{ACC2AE7E-59B9-49A0-BAB4-22D68AC176E7}" destId="{8D3B3D27-C574-4E85-BC78-E99F417FEEDB}" srcOrd="11" destOrd="0" presId="urn:microsoft.com/office/officeart/2005/8/layout/list1"/>
    <dgm:cxn modelId="{1EBD55EC-E1A9-4BBF-AD6B-0F6AD73816FB}" type="presParOf" srcId="{ACC2AE7E-59B9-49A0-BAB4-22D68AC176E7}" destId="{3A9CAEF6-FFDF-430A-A005-8728B4BFCD0C}" srcOrd="12" destOrd="0" presId="urn:microsoft.com/office/officeart/2005/8/layout/list1"/>
    <dgm:cxn modelId="{85FD3308-4F24-4AAC-B5D2-87AD6D4BAA9F}" type="presParOf" srcId="{3A9CAEF6-FFDF-430A-A005-8728B4BFCD0C}" destId="{818CC7FD-FD66-432F-A406-41DC7CAE93F0}" srcOrd="0" destOrd="0" presId="urn:microsoft.com/office/officeart/2005/8/layout/list1"/>
    <dgm:cxn modelId="{D3604465-D80A-402A-8E65-2BEE57087B1A}" type="presParOf" srcId="{3A9CAEF6-FFDF-430A-A005-8728B4BFCD0C}" destId="{86F01D77-AF58-4F11-B068-07FCCCA28177}" srcOrd="1" destOrd="0" presId="urn:microsoft.com/office/officeart/2005/8/layout/list1"/>
    <dgm:cxn modelId="{66082D04-83A2-4A4D-A6B6-C75863BDE525}" type="presParOf" srcId="{ACC2AE7E-59B9-49A0-BAB4-22D68AC176E7}" destId="{2447C150-AF8D-41C9-BB4C-E4FA97EE4298}" srcOrd="13" destOrd="0" presId="urn:microsoft.com/office/officeart/2005/8/layout/list1"/>
    <dgm:cxn modelId="{CD244F9E-9B50-4411-94B6-A94693416079}" type="presParOf" srcId="{ACC2AE7E-59B9-49A0-BAB4-22D68AC176E7}" destId="{B428B3ED-E28C-4C28-8B71-AD1709E71E95}" srcOrd="14" destOrd="0" presId="urn:microsoft.com/office/officeart/2005/8/layout/list1"/>
    <dgm:cxn modelId="{755D32E9-2D83-40ED-B6A2-DB40C9F9B413}" type="presParOf" srcId="{ACC2AE7E-59B9-49A0-BAB4-22D68AC176E7}" destId="{D4FCE144-AE56-44CF-B4EC-B3819FCC324F}" srcOrd="15" destOrd="0" presId="urn:microsoft.com/office/officeart/2005/8/layout/list1"/>
    <dgm:cxn modelId="{B3C606B3-2280-4CF4-B01C-DB59B3BFD9A7}" type="presParOf" srcId="{ACC2AE7E-59B9-49A0-BAB4-22D68AC176E7}" destId="{79F8EEA0-EE80-45AA-9EE1-BCF3F8EB1294}" srcOrd="16" destOrd="0" presId="urn:microsoft.com/office/officeart/2005/8/layout/list1"/>
    <dgm:cxn modelId="{15A779B9-2732-41F6-B87E-8F69989F0989}" type="presParOf" srcId="{79F8EEA0-EE80-45AA-9EE1-BCF3F8EB1294}" destId="{3EE58CF2-A797-44C9-A559-CA7749BDFEDA}" srcOrd="0" destOrd="0" presId="urn:microsoft.com/office/officeart/2005/8/layout/list1"/>
    <dgm:cxn modelId="{1993363E-6D11-4620-B1A3-F894097FA1E9}" type="presParOf" srcId="{79F8EEA0-EE80-45AA-9EE1-BCF3F8EB1294}" destId="{D3E18E89-E900-482D-AA27-1F32F222277F}" srcOrd="1" destOrd="0" presId="urn:microsoft.com/office/officeart/2005/8/layout/list1"/>
    <dgm:cxn modelId="{02CA8B27-88F0-4C4C-AF5F-AB38CF9A2024}" type="presParOf" srcId="{ACC2AE7E-59B9-49A0-BAB4-22D68AC176E7}" destId="{F2C78EE9-2F2D-468B-B6D7-D92DDBE51D6A}" srcOrd="17" destOrd="0" presId="urn:microsoft.com/office/officeart/2005/8/layout/list1"/>
    <dgm:cxn modelId="{CA378A14-C758-4407-94AD-19480C9E1C27}" type="presParOf" srcId="{ACC2AE7E-59B9-49A0-BAB4-22D68AC176E7}" destId="{754144EF-9FCF-4C3F-9B4B-F39D8BC3D36C}" srcOrd="18" destOrd="0" presId="urn:microsoft.com/office/officeart/2005/8/layout/list1"/>
    <dgm:cxn modelId="{49E8987E-499B-4A57-BDD4-FB7996B79BCE}" type="presParOf" srcId="{ACC2AE7E-59B9-49A0-BAB4-22D68AC176E7}" destId="{1655248C-F650-41D1-9757-E976C1526826}" srcOrd="19" destOrd="0" presId="urn:microsoft.com/office/officeart/2005/8/layout/list1"/>
    <dgm:cxn modelId="{64489E1D-C189-4FE9-BE17-DBF12199BC9C}" type="presParOf" srcId="{ACC2AE7E-59B9-49A0-BAB4-22D68AC176E7}" destId="{04582DCB-01CD-4427-9F43-98489AA7843D}" srcOrd="20" destOrd="0" presId="urn:microsoft.com/office/officeart/2005/8/layout/list1"/>
    <dgm:cxn modelId="{F7060288-3ED5-4759-85F5-AF040A296C29}" type="presParOf" srcId="{04582DCB-01CD-4427-9F43-98489AA7843D}" destId="{64B51F86-89D6-4DBC-8B88-C9333FB24FBA}" srcOrd="0" destOrd="0" presId="urn:microsoft.com/office/officeart/2005/8/layout/list1"/>
    <dgm:cxn modelId="{2A63E3E9-B706-4CCA-8115-5BE09117C875}" type="presParOf" srcId="{04582DCB-01CD-4427-9F43-98489AA7843D}" destId="{6509417D-E8FB-48F9-9EFD-DF8938D38EB4}" srcOrd="1" destOrd="0" presId="urn:microsoft.com/office/officeart/2005/8/layout/list1"/>
    <dgm:cxn modelId="{1DCFFAB9-E177-4C1C-92FF-DCAACAA2C88B}" type="presParOf" srcId="{ACC2AE7E-59B9-49A0-BAB4-22D68AC176E7}" destId="{6243910D-E373-470A-AFAF-05A348A22703}" srcOrd="21" destOrd="0" presId="urn:microsoft.com/office/officeart/2005/8/layout/list1"/>
    <dgm:cxn modelId="{17ABD3B3-31D0-494B-AEE5-120852DE8E74}" type="presParOf" srcId="{ACC2AE7E-59B9-49A0-BAB4-22D68AC176E7}" destId="{3AA6F233-9FFB-4B88-B97E-0385411A9E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40.1 </a:t>
          </a:r>
          <a:r>
            <a:rPr lang="en-US" altLang="zh-CN" sz="1700" kern="1200" dirty="0" err="1" smtClean="0"/>
            <a:t>Matplotlib</a:t>
          </a:r>
          <a:r>
            <a:rPr lang="en-US" altLang="zh-CN" sz="1700" kern="1200" dirty="0" smtClean="0"/>
            <a:t> </a:t>
          </a:r>
          <a:r>
            <a:rPr lang="zh-CN" altLang="en-US" sz="1700" kern="1200" dirty="0" smtClean="0"/>
            <a:t>可视化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40.2 </a:t>
          </a:r>
          <a:r>
            <a:rPr lang="zh-CN" altLang="en-US" sz="1700" kern="1200" dirty="0" smtClean="0"/>
            <a:t>改变图的属性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40.3 </a:t>
          </a:r>
          <a:r>
            <a:rPr lang="zh-CN" altLang="en-US" sz="1700" kern="1200" dirty="0" smtClean="0"/>
            <a:t>改变图的类型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40.4 </a:t>
          </a:r>
          <a:r>
            <a:rPr lang="zh-CN" altLang="en-US" sz="1700" kern="1200" dirty="0" smtClean="0"/>
            <a:t>改变图的坐标轴的取值范围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7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7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40.5 </a:t>
          </a:r>
          <a:r>
            <a:rPr lang="zh-CN" altLang="en-US" sz="1700" kern="1200" dirty="0" smtClean="0"/>
            <a:t>去掉边界的空白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60FEE80D-7BC0-4636-8D14-8D0ADDBD0E7F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E044B-2665-4581-A3F6-63B1BB0DD159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40.6 </a:t>
          </a:r>
          <a:r>
            <a:rPr lang="zh-CN" altLang="en-US" sz="1700" kern="1200" dirty="0" smtClean="0"/>
            <a:t>在同一个坐标上画两个图</a:t>
          </a:r>
          <a:endParaRPr lang="zh-CN" altLang="en-US" sz="1700" kern="1200" dirty="0"/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40.7 </a:t>
          </a:r>
          <a:r>
            <a:rPr lang="zh-CN" altLang="en-US" sz="1700" kern="1200" dirty="0" smtClean="0"/>
            <a:t>多图显示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40.8 </a:t>
          </a:r>
          <a:r>
            <a:rPr lang="zh-CN" altLang="en-US" sz="1700" kern="1200" dirty="0" smtClean="0"/>
            <a:t>图的保存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40.9 </a:t>
          </a:r>
          <a:r>
            <a:rPr lang="zh-CN" altLang="en-US" sz="1700" kern="1200" dirty="0" smtClean="0"/>
            <a:t>散点图的画法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40.10 Pandas</a:t>
          </a:r>
          <a:r>
            <a:rPr lang="zh-CN" altLang="en-US" sz="1700" kern="1200" dirty="0" smtClean="0"/>
            <a:t>可视化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7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7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40.11 </a:t>
          </a:r>
          <a:r>
            <a:rPr lang="en-US" altLang="zh-CN" sz="1700" kern="1200" dirty="0" err="1" smtClean="0"/>
            <a:t>Seaborn</a:t>
          </a:r>
          <a:r>
            <a:rPr lang="zh-CN" altLang="en-US" sz="1700" kern="1200" dirty="0" smtClean="0"/>
            <a:t>可视化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3AA6F233-9FFB-4B88-B97E-0385411A9E60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9417D-E8FB-48F9-9EFD-DF8938D38EB4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40.12 </a:t>
          </a:r>
          <a:r>
            <a:rPr lang="zh-CN" altLang="en-US" sz="1700" kern="1200" dirty="0" smtClean="0"/>
            <a:t>数据可视化实战</a:t>
          </a:r>
          <a:endParaRPr lang="zh-CN" altLang="en-US" sz="1700" kern="1200" dirty="0"/>
        </a:p>
      </dsp:txBody>
      <dsp:txXfrm>
        <a:off x="504917" y="3895776"/>
        <a:ext cx="667688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9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0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4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5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6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7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8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9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0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4.wdp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9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40.2 </a:t>
            </a:r>
            <a:r>
              <a:rPr lang="zh-CN" altLang="en-US" dirty="0" smtClean="0"/>
              <a:t>改变</a:t>
            </a:r>
            <a:r>
              <a:rPr lang="zh-CN" altLang="en-US" dirty="0"/>
              <a:t>图的属性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women["weight"],"o")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04" y="2996952"/>
            <a:ext cx="5177957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46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40.2 </a:t>
            </a:r>
            <a:r>
              <a:rPr lang="zh-CN" altLang="en-US" dirty="0" smtClean="0"/>
              <a:t>改变</a:t>
            </a:r>
            <a:r>
              <a:rPr lang="zh-CN" altLang="en-US" dirty="0"/>
              <a:t>图的属性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women["weight"],"g--")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73" y="3068960"/>
            <a:ext cx="501243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6585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40.2 </a:t>
            </a:r>
            <a:r>
              <a:rPr lang="zh-CN" altLang="en-US" dirty="0" smtClean="0"/>
              <a:t>改变</a:t>
            </a:r>
            <a:r>
              <a:rPr lang="zh-CN" altLang="en-US" dirty="0"/>
              <a:t>图的属性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</a:t>
            </a:r>
            <a:r>
              <a:rPr lang="en-US" altLang="zh-CN" sz="2400" b="1" dirty="0" err="1">
                <a:solidFill>
                  <a:schemeClr val="tx1"/>
                </a:solidFill>
              </a:rPr>
              <a:t>rD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068960"/>
            <a:ext cx="488299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7657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789040"/>
            <a:ext cx="4896544" cy="2736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74839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40.2 </a:t>
            </a:r>
            <a:r>
              <a:rPr lang="zh-CN" altLang="en-US" dirty="0" smtClean="0"/>
              <a:t>改变</a:t>
            </a:r>
            <a:r>
              <a:rPr lang="zh-CN" altLang="en-US" dirty="0"/>
              <a:t>图的属性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400" b="1" dirty="0">
                <a:solidFill>
                  <a:schemeClr val="tx1"/>
                </a:solidFill>
              </a:rPr>
              <a:t>']="</a:t>
            </a:r>
            <a:r>
              <a:rPr lang="en-US" altLang="zh-CN" sz="24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400" b="1" dirty="0">
                <a:solidFill>
                  <a:schemeClr val="tx1"/>
                </a:solidFill>
              </a:rPr>
              <a:t>" 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(women</a:t>
            </a:r>
            <a:r>
              <a:rPr lang="en-US" altLang="zh-CN" sz="2400" b="1" dirty="0">
                <a:solidFill>
                  <a:schemeClr val="tx1"/>
                </a:solidFill>
              </a:rPr>
              <a:t>["height"], women["weight"],"g--")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zh-CN" altLang="en-US" sz="2400" b="1" dirty="0">
                <a:solidFill>
                  <a:schemeClr val="tx1"/>
                </a:solidFill>
              </a:rPr>
              <a:t>此处为图名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400" b="1" dirty="0">
                <a:solidFill>
                  <a:schemeClr val="tx1"/>
                </a:solidFill>
              </a:rPr>
              <a:t>("x</a:t>
            </a:r>
            <a:r>
              <a:rPr lang="zh-CN" altLang="en-US" sz="2400" b="1" dirty="0">
                <a:solidFill>
                  <a:schemeClr val="tx1"/>
                </a:solidFill>
              </a:rPr>
              <a:t>轴的名称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400" b="1" dirty="0">
                <a:solidFill>
                  <a:schemeClr val="tx1"/>
                </a:solidFill>
              </a:rPr>
              <a:t>("y</a:t>
            </a:r>
            <a:r>
              <a:rPr lang="zh-CN" altLang="en-US" sz="2400" b="1" dirty="0">
                <a:solidFill>
                  <a:schemeClr val="tx1"/>
                </a:solidFill>
              </a:rPr>
              <a:t>轴的名称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95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789040"/>
            <a:ext cx="5040560" cy="2782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40.2 </a:t>
            </a:r>
            <a:r>
              <a:rPr lang="zh-CN" altLang="en-US" dirty="0" smtClean="0"/>
              <a:t>改变</a:t>
            </a:r>
            <a:r>
              <a:rPr lang="zh-CN" altLang="en-US" dirty="0"/>
              <a:t>图的属性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200" b="1" dirty="0">
                <a:solidFill>
                  <a:schemeClr val="tx1"/>
                </a:solidFill>
              </a:rPr>
              <a:t>['</a:t>
            </a:r>
            <a:r>
              <a:rPr lang="en-US" altLang="zh-CN" sz="22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200" b="1" dirty="0">
                <a:solidFill>
                  <a:schemeClr val="tx1"/>
                </a:solidFill>
              </a:rPr>
              <a:t>']="</a:t>
            </a:r>
            <a:r>
              <a:rPr lang="en-US" altLang="zh-CN" sz="22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200" b="1" dirty="0">
                <a:solidFill>
                  <a:schemeClr val="tx1"/>
                </a:solidFill>
              </a:rPr>
              <a:t>"</a:t>
            </a:r>
          </a:p>
          <a:p>
            <a:pPr lvl="0"/>
            <a:r>
              <a:rPr lang="en-US" altLang="zh-CN" sz="2200" b="1" dirty="0" err="1" smtClean="0">
                <a:solidFill>
                  <a:schemeClr val="tx1"/>
                </a:solidFill>
              </a:rPr>
              <a:t>plt.plot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(women</a:t>
            </a:r>
            <a:r>
              <a:rPr lang="en-US" altLang="zh-CN" sz="2200" b="1" dirty="0">
                <a:solidFill>
                  <a:schemeClr val="tx1"/>
                </a:solidFill>
              </a:rPr>
              <a:t>["height"], women["weight"],"g--") 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此处为图名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200" b="1" dirty="0">
                <a:solidFill>
                  <a:schemeClr val="tx1"/>
                </a:solidFill>
              </a:rPr>
              <a:t>("x</a:t>
            </a:r>
            <a:r>
              <a:rPr lang="zh-CN" altLang="en-US" sz="2200" b="1" dirty="0">
                <a:solidFill>
                  <a:schemeClr val="tx1"/>
                </a:solidFill>
              </a:rPr>
              <a:t>轴的名称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200" b="1" dirty="0">
                <a:solidFill>
                  <a:schemeClr val="tx1"/>
                </a:solidFill>
              </a:rPr>
              <a:t>("y</a:t>
            </a:r>
            <a:r>
              <a:rPr lang="zh-CN" altLang="en-US" sz="2200" b="1" dirty="0">
                <a:solidFill>
                  <a:schemeClr val="tx1"/>
                </a:solidFill>
              </a:rPr>
              <a:t>轴的名称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200" b="1" dirty="0" err="1" smtClean="0">
                <a:solidFill>
                  <a:schemeClr val="tx1"/>
                </a:solidFill>
              </a:rPr>
              <a:t>plt.legend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loc</a:t>
            </a:r>
            <a:r>
              <a:rPr lang="en-US" altLang="zh-CN" sz="2200" b="1" dirty="0">
                <a:solidFill>
                  <a:schemeClr val="tx1"/>
                </a:solidFill>
              </a:rPr>
              <a:t>="upper left")</a:t>
            </a:r>
          </a:p>
          <a:p>
            <a:pPr lvl="0"/>
            <a:r>
              <a:rPr lang="en-US" altLang="zh-CN" sz="22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200" b="1" dirty="0">
                <a:solidFill>
                  <a:schemeClr val="tx1"/>
                </a:solidFill>
              </a:rPr>
              <a:t>()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66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40.3 </a:t>
            </a:r>
            <a:r>
              <a:rPr lang="zh-CN" altLang="en-US" dirty="0" smtClean="0"/>
              <a:t>改变</a:t>
            </a:r>
            <a:r>
              <a:rPr lang="zh-CN" altLang="en-US" dirty="0"/>
              <a:t>图的类型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484784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140968"/>
            <a:ext cx="501966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40.3 </a:t>
            </a:r>
            <a:r>
              <a:rPr lang="zh-CN" altLang="en-US" dirty="0" smtClean="0"/>
              <a:t>改变</a:t>
            </a:r>
            <a:r>
              <a:rPr lang="zh-CN" altLang="en-US" dirty="0"/>
              <a:t>图的类型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484784"/>
            <a:ext cx="7992211" cy="1080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29599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307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0x21b93e51400&gt;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411959"/>
            <a:ext cx="4708089" cy="30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868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69" y="4206278"/>
            <a:ext cx="4189575" cy="2319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40.4 </a:t>
            </a:r>
            <a:r>
              <a:rPr lang="zh-CN" altLang="en-US" dirty="0" smtClean="0"/>
              <a:t>改变</a:t>
            </a:r>
            <a:r>
              <a:rPr lang="zh-CN" altLang="en-US" dirty="0"/>
              <a:t>图的坐标轴的取值范围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124744"/>
            <a:ext cx="7992211" cy="27076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 smtClean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np.linspace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(0,10,100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x,np.sin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(x</a:t>
            </a:r>
            <a:r>
              <a:rPr lang="en-US" altLang="zh-CN" sz="2400" b="1" dirty="0">
                <a:solidFill>
                  <a:schemeClr val="tx1"/>
                </a:solidFill>
              </a:rPr>
              <a:t>))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plt.xlim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(11</a:t>
            </a:r>
            <a:r>
              <a:rPr lang="en-US" altLang="zh-CN" sz="2400" b="1" dirty="0">
                <a:solidFill>
                  <a:schemeClr val="tx1"/>
                </a:solidFill>
              </a:rPr>
              <a:t>,-2)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plt.ylim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(2.2</a:t>
            </a:r>
            <a:r>
              <a:rPr lang="en-US" altLang="zh-CN" sz="2400" b="1" dirty="0">
                <a:solidFill>
                  <a:schemeClr val="tx1"/>
                </a:solidFill>
              </a:rPr>
              <a:t>,-1.3)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383237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(2.2, -1.3)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297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40.4 </a:t>
            </a:r>
            <a:r>
              <a:rPr lang="zh-CN" altLang="en-US" dirty="0" smtClean="0"/>
              <a:t>改变</a:t>
            </a:r>
            <a:r>
              <a:rPr lang="zh-CN" altLang="en-US" dirty="0"/>
              <a:t>图的坐标轴的取值范围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556792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285293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 21, -1.6, 1.6]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564073" cy="29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579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40.4 </a:t>
            </a:r>
            <a:r>
              <a:rPr lang="zh-CN" altLang="en-US" dirty="0" smtClean="0"/>
              <a:t>改变</a:t>
            </a:r>
            <a:r>
              <a:rPr lang="zh-CN" altLang="en-US" dirty="0"/>
              <a:t>图的坐标轴的取值范围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457672"/>
            <a:ext cx="5068882" cy="31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40.</a:t>
            </a:r>
            <a:r>
              <a:rPr lang="zh-CN" altLang="en-US" sz="5400" dirty="0">
                <a:solidFill>
                  <a:srgbClr val="C00000"/>
                </a:solidFill>
              </a:rPr>
              <a:t>可视化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40.5 </a:t>
            </a:r>
            <a:r>
              <a:rPr lang="zh-CN" altLang="en-US" dirty="0" smtClean="0"/>
              <a:t>去掉</a:t>
            </a:r>
            <a:r>
              <a:rPr lang="zh-CN" altLang="en-US" dirty="0"/>
              <a:t>边界的空白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("tight")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2852935"/>
            <a:ext cx="7992211" cy="6047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852105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9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40.6 </a:t>
            </a:r>
            <a:r>
              <a:rPr lang="zh-CN" altLang="en-US" dirty="0" smtClean="0"/>
              <a:t>在</a:t>
            </a:r>
            <a:r>
              <a:rPr lang="zh-CN" altLang="en-US" dirty="0"/>
              <a:t>同一个坐标上画两个图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/>
              <a:t>可视化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412777"/>
            <a:ext cx="7992211" cy="15832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(x),label="sin(x)")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400" b="1" dirty="0">
                <a:solidFill>
                  <a:schemeClr val="tx1"/>
                </a:solidFill>
              </a:rPr>
              <a:t>(x),label="</a:t>
            </a:r>
            <a:r>
              <a:rPr lang="en-US" altLang="zh-CN" sz="2400" b="1" dirty="0" err="1">
                <a:solidFill>
                  <a:schemeClr val="tx1"/>
                </a:solidFill>
              </a:rPr>
              <a:t>cos</a:t>
            </a:r>
            <a:r>
              <a:rPr lang="en-US" altLang="zh-CN" sz="2400" b="1" dirty="0">
                <a:solidFill>
                  <a:schemeClr val="tx1"/>
                </a:solidFill>
              </a:rPr>
              <a:t>(x)")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3040288"/>
            <a:ext cx="7992211" cy="53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0x21b92a6dbe0&gt;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573016"/>
            <a:ext cx="4492065" cy="29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6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40.6 </a:t>
            </a:r>
            <a:r>
              <a:rPr lang="zh-CN" altLang="en-US" dirty="0" smtClean="0"/>
              <a:t>在</a:t>
            </a:r>
            <a:r>
              <a:rPr lang="zh-CN" altLang="en-US" dirty="0"/>
              <a:t>同一个坐标上画两个图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556792"/>
            <a:ext cx="7992211" cy="9361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200" b="1" dirty="0">
                <a:solidFill>
                  <a:schemeClr val="tx1"/>
                </a:solidFill>
              </a:rPr>
              <a:t>(x),label="sin(x)")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200" b="1" dirty="0">
                <a:solidFill>
                  <a:schemeClr val="tx1"/>
                </a:solidFill>
              </a:rPr>
              <a:t>(x),label="</a:t>
            </a:r>
            <a:r>
              <a:rPr lang="en-US" altLang="zh-CN" sz="2200" b="1" dirty="0" err="1">
                <a:solidFill>
                  <a:schemeClr val="tx1"/>
                </a:solidFill>
              </a:rPr>
              <a:t>cos</a:t>
            </a:r>
            <a:r>
              <a:rPr lang="en-US" altLang="zh-CN" sz="2200" b="1" dirty="0">
                <a:solidFill>
                  <a:schemeClr val="tx1"/>
                </a:solidFill>
              </a:rPr>
              <a:t>(x)")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27799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2636912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[&lt;matplotlib.lines.Line2D at 0x21b93d6f630&gt;]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74" y="3241647"/>
            <a:ext cx="5096354" cy="32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2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40.7 </a:t>
            </a:r>
            <a:r>
              <a:rPr lang="zh-CN" altLang="en-US" dirty="0" smtClean="0"/>
              <a:t>多</a:t>
            </a:r>
            <a:r>
              <a:rPr lang="zh-CN" altLang="en-US" dirty="0"/>
              <a:t>图显示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340768"/>
            <a:ext cx="7992211" cy="1944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plt.subplot</a:t>
            </a:r>
            <a:r>
              <a:rPr lang="en-US" altLang="zh-CN" sz="2400" b="1" dirty="0">
                <a:solidFill>
                  <a:schemeClr val="tx1"/>
                </a:solidFill>
              </a:rPr>
              <a:t>(2,3,5)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plt.scatter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(women</a:t>
            </a:r>
            <a:r>
              <a:rPr lang="en-US" altLang="zh-CN" sz="2400" b="1" dirty="0">
                <a:solidFill>
                  <a:schemeClr val="tx1"/>
                </a:solidFill>
              </a:rPr>
              <a:t>["height"], women["weight"])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plt.subplot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(2,3,1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plt.scatter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(women</a:t>
            </a:r>
            <a:r>
              <a:rPr lang="en-US" altLang="zh-CN" sz="2400" b="1" dirty="0">
                <a:solidFill>
                  <a:schemeClr val="tx1"/>
                </a:solidFill>
              </a:rPr>
              <a:t>["height"], women["weight"])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78" y="3399382"/>
            <a:ext cx="4119837" cy="31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92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40.8 </a:t>
            </a:r>
            <a:r>
              <a:rPr lang="zh-CN" altLang="en-US" dirty="0" smtClean="0"/>
              <a:t>图</a:t>
            </a:r>
            <a:r>
              <a:rPr lang="zh-CN" altLang="en-US" dirty="0"/>
              <a:t>的保存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412775"/>
            <a:ext cx="7992211" cy="129614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('women.csv')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plt.savefig</a:t>
            </a:r>
            <a:r>
              <a:rPr lang="en-US" altLang="zh-CN" sz="2400" b="1" dirty="0">
                <a:solidFill>
                  <a:schemeClr val="tx1"/>
                </a:solidFill>
              </a:rPr>
              <a:t>("sagefig.png")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4" y="2996952"/>
            <a:ext cx="52543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1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40.9 </a:t>
            </a:r>
            <a:r>
              <a:rPr lang="zh-CN" altLang="en-US" dirty="0" smtClean="0"/>
              <a:t>散点图</a:t>
            </a:r>
            <a:r>
              <a:rPr lang="zh-CN" altLang="en-US" dirty="0"/>
              <a:t>的画法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412776"/>
            <a:ext cx="8740537" cy="15555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from </a:t>
            </a:r>
            <a:r>
              <a:rPr lang="en-US" altLang="zh-CN" sz="2200" b="1" dirty="0" err="1">
                <a:solidFill>
                  <a:schemeClr val="tx1"/>
                </a:solidFill>
              </a:rPr>
              <a:t>sklearn.datasets.samples_generator</a:t>
            </a:r>
            <a:r>
              <a:rPr lang="en-US" altLang="zh-CN" sz="2200" b="1" dirty="0">
                <a:solidFill>
                  <a:schemeClr val="tx1"/>
                </a:solidFill>
              </a:rPr>
              <a:t> import 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make_blobs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make_blobs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n_samples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=300,centers=4,random_state=0</a:t>
            </a:r>
            <a:r>
              <a:rPr lang="en-US" altLang="zh-CN" sz="2200" b="1" dirty="0">
                <a:solidFill>
                  <a:schemeClr val="tx1"/>
                </a:solidFill>
              </a:rPr>
              <a:t>, </a:t>
            </a:r>
            <a:r>
              <a:rPr lang="en-US" altLang="zh-CN" sz="2200" b="1" dirty="0" err="1">
                <a:solidFill>
                  <a:schemeClr val="tx1"/>
                </a:solidFill>
              </a:rPr>
              <a:t>cluster_std</a:t>
            </a:r>
            <a:r>
              <a:rPr lang="en-US" altLang="zh-CN" sz="2200" b="1" dirty="0">
                <a:solidFill>
                  <a:schemeClr val="tx1"/>
                </a:solidFill>
              </a:rPr>
              <a:t>=1.0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200" b="1" dirty="0">
                <a:solidFill>
                  <a:schemeClr val="tx1"/>
                </a:solidFill>
              </a:rPr>
              <a:t>(X[:,0],X[:,1],c=</a:t>
            </a:r>
            <a:r>
              <a:rPr lang="en-US" altLang="zh-CN" sz="2200" b="1" dirty="0" err="1">
                <a:solidFill>
                  <a:schemeClr val="tx1"/>
                </a:solidFill>
              </a:rPr>
              <a:t>y,s</a:t>
            </a:r>
            <a:r>
              <a:rPr lang="en-US" altLang="zh-CN" sz="2200" b="1" dirty="0">
                <a:solidFill>
                  <a:schemeClr val="tx1"/>
                </a:solidFill>
              </a:rPr>
              <a:t>=50,cmap="rainbow")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0x21b9484ee80&gt;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29000"/>
            <a:ext cx="4708089" cy="31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59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40.10 Pandas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340768"/>
            <a:ext cx="8092465" cy="16275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women.plot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(kind</a:t>
            </a:r>
            <a:r>
              <a:rPr lang="en-US" altLang="zh-CN" sz="2400" b="1" dirty="0">
                <a:solidFill>
                  <a:schemeClr val="tx1"/>
                </a:solidFill>
              </a:rPr>
              <a:t>="bar")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118662"/>
            <a:ext cx="5224770" cy="33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18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40.10 Pandas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35560" y="1484784"/>
            <a:ext cx="7948449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barh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852936"/>
            <a:ext cx="563719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883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40.10 Pandas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484784"/>
            <a:ext cx="8740537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2852936"/>
            <a:ext cx="531295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529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40.10 Pandas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484784"/>
            <a:ext cx="787644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kde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")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24943"/>
            <a:ext cx="5644194" cy="34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09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583494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40.10 Pandas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484784"/>
            <a:ext cx="8740537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</a:rPr>
              <a:t>="best")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75335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996952"/>
            <a:ext cx="5256584" cy="35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5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22902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1628800"/>
            <a:ext cx="8164473" cy="223224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plt.style.use</a:t>
            </a:r>
            <a:r>
              <a:rPr lang="en-US" altLang="zh-CN" sz="2400" b="1" dirty="0">
                <a:solidFill>
                  <a:schemeClr val="tx1"/>
                </a:solidFill>
              </a:rPr>
              <a:t>("classic")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3" y="466651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3" y="4149080"/>
            <a:ext cx="8164474" cy="1512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rng</a:t>
            </a:r>
            <a:r>
              <a:rPr lang="en-US" altLang="zh-CN" sz="2400" b="1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 err="1">
                <a:solidFill>
                  <a:schemeClr val="tx1"/>
                </a:solidFill>
              </a:rPr>
              <a:t>np.random.RandomState</a:t>
            </a:r>
            <a:r>
              <a:rPr lang="en-US" altLang="zh-CN" sz="2400" b="1" dirty="0">
                <a:solidFill>
                  <a:schemeClr val="tx1"/>
                </a:solidFill>
              </a:rPr>
              <a:t>(0)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>
                <a:solidFill>
                  <a:schemeClr val="tx1"/>
                </a:solidFill>
              </a:rPr>
              <a:t>np.linspace</a:t>
            </a:r>
            <a:r>
              <a:rPr lang="en-US" altLang="zh-CN" sz="2400" b="1" dirty="0">
                <a:solidFill>
                  <a:schemeClr val="tx1"/>
                </a:solidFill>
              </a:rPr>
              <a:t>(0,10,500) 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smtClean="0">
                <a:solidFill>
                  <a:schemeClr val="tx1"/>
                </a:solidFill>
              </a:rPr>
              <a:t>y=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np.cumsum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rng.randn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(500,6</a:t>
            </a:r>
            <a:r>
              <a:rPr lang="en-US" altLang="zh-CN" sz="2400" b="1" dirty="0">
                <a:solidFill>
                  <a:schemeClr val="tx1"/>
                </a:solidFill>
              </a:rPr>
              <a:t>),0)</a:t>
            </a:r>
          </a:p>
        </p:txBody>
      </p:sp>
    </p:spTree>
    <p:extLst>
      <p:ext uri="{BB962C8B-B14F-4D97-AF65-F5344CB8AC3E}">
        <p14:creationId xmlns:p14="http://schemas.microsoft.com/office/powerpoint/2010/main" val="26111636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07991" y="1541983"/>
            <a:ext cx="7876441" cy="9509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abcded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928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0x21b94a676a0&gt;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105888"/>
            <a:ext cx="5182725" cy="33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1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07991" y="1268760"/>
            <a:ext cx="7876441" cy="16413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abcdef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3024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910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0x21b94be14a8&gt;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0" y="3461846"/>
            <a:ext cx="4492065" cy="30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70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sns.kdeplot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shade=True) 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0x21b94b3fc18&gt;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5125358" cy="33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3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sns.distplot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0x21b94a14710&gt;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4959778" cy="34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03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sns.pairplot</a:t>
            </a:r>
            <a:r>
              <a:rPr lang="en-US" altLang="zh-CN" sz="2400" b="1" dirty="0">
                <a:solidFill>
                  <a:schemeClr val="tx1"/>
                </a:solidFill>
              </a:rPr>
              <a:t>(women) 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seaborn.axisgrid.PairGrid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0x21b948b4a20&gt;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996952"/>
            <a:ext cx="3672408" cy="35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97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991544" y="1549388"/>
            <a:ext cx="8272146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seaborn.axisgrid.JointGrid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0x21b94f5d7f0&gt;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850849"/>
            <a:ext cx="3951666" cy="36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442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416569"/>
            <a:ext cx="4429744" cy="4039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991544" y="1412776"/>
            <a:ext cx="827214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with </a:t>
            </a:r>
            <a:r>
              <a:rPr lang="en-US" altLang="zh-CN" sz="2400" b="1" dirty="0" err="1">
                <a:solidFill>
                  <a:schemeClr val="tx1"/>
                </a:solidFill>
              </a:rPr>
              <a:t>sns.axes_style</a:t>
            </a:r>
            <a:r>
              <a:rPr lang="en-US" altLang="zh-CN" sz="2400" b="1" dirty="0">
                <a:solidFill>
                  <a:schemeClr val="tx1"/>
                </a:solidFill>
              </a:rPr>
              <a:t>("white"):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623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40.11 </a:t>
            </a:r>
            <a:r>
              <a:rPr lang="en-US" altLang="zh-CN" dirty="0" err="1" smtClean="0"/>
              <a:t>Seaborn</a:t>
            </a:r>
            <a:r>
              <a:rPr lang="zh-CN" altLang="en-US" dirty="0"/>
              <a:t>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1412776"/>
            <a:ext cx="770485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for x in ["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height","weight</a:t>
            </a:r>
            <a:r>
              <a:rPr lang="en-US" altLang="zh-CN" sz="2400" b="1" dirty="0">
                <a:solidFill>
                  <a:schemeClr val="tx1"/>
                </a:solidFill>
              </a:rPr>
              <a:t>"]: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</a:rPr>
              <a:t>plt.hist</a:t>
            </a:r>
            <a:r>
              <a:rPr lang="en-US" altLang="zh-CN" sz="2400" b="1" dirty="0">
                <a:solidFill>
                  <a:schemeClr val="tx1"/>
                </a:solidFill>
              </a:rPr>
              <a:t>(women[x],normed=</a:t>
            </a:r>
            <a:r>
              <a:rPr lang="en-US" altLang="zh-CN" sz="2400" b="1" dirty="0" err="1">
                <a:solidFill>
                  <a:schemeClr val="tx1"/>
                </a:solidFill>
              </a:rPr>
              <a:t>True,alpha</a:t>
            </a:r>
            <a:r>
              <a:rPr lang="en-US" altLang="zh-CN" sz="2400" b="1" dirty="0">
                <a:solidFill>
                  <a:schemeClr val="tx1"/>
                </a:solidFill>
              </a:rPr>
              <a:t>=0.5)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636912"/>
            <a:ext cx="582788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27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964295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4"/>
          <p:cNvSpPr txBox="1">
            <a:spLocks/>
          </p:cNvSpPr>
          <p:nvPr/>
        </p:nvSpPr>
        <p:spPr bwMode="auto">
          <a:xfrm>
            <a:off x="23325" y="0"/>
            <a:ext cx="4416491" cy="26064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▼第四篇 数据加工</a:t>
            </a:r>
            <a:endParaRPr lang="zh-CN" altLang="en-US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 bwMode="auto">
          <a:xfrm>
            <a:off x="5429245" y="0"/>
            <a:ext cx="2178923" cy="26064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710935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40.12 </a:t>
            </a:r>
            <a:r>
              <a:rPr lang="zh-CN" altLang="en-US" dirty="0" smtClean="0"/>
              <a:t>数据</a:t>
            </a:r>
            <a:r>
              <a:rPr lang="zh-CN" altLang="en-US" dirty="0"/>
              <a:t>可视化实战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1556792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os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os.getcwd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3432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035983" y="2982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'C:\\Users\\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soloman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442230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4221088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salaries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('salaries.csv', 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41266479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40.12 </a:t>
            </a:r>
            <a:r>
              <a:rPr lang="zh-CN" altLang="en-US" dirty="0" smtClean="0"/>
              <a:t>数据</a:t>
            </a:r>
            <a:r>
              <a:rPr lang="zh-CN" altLang="en-US" dirty="0"/>
              <a:t>可视化实战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1556792"/>
            <a:ext cx="7964642" cy="6628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salaries.head</a:t>
            </a:r>
            <a:r>
              <a:rPr lang="en-US" altLang="zh-CN" sz="2400" b="1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2538890"/>
            <a:ext cx="7607092" cy="35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70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40.12 </a:t>
            </a:r>
            <a:r>
              <a:rPr lang="zh-CN" altLang="en-US" dirty="0" smtClean="0"/>
              <a:t>数据</a:t>
            </a:r>
            <a:r>
              <a:rPr lang="zh-CN" altLang="en-US" dirty="0"/>
              <a:t>可视化实战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19675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1196753"/>
            <a:ext cx="7964642" cy="5040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5055" y="357301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035983" y="3429944"/>
            <a:ext cx="8740537" cy="431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0x288151c66d8&gt;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63552" y="1844824"/>
            <a:ext cx="7964642" cy="1585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sns.set_style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darkgrid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sns.stripplot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(data=salaries</a:t>
            </a:r>
            <a:r>
              <a:rPr lang="en-US" altLang="zh-CN" sz="2400" b="1" dirty="0">
                <a:solidFill>
                  <a:schemeClr val="tx1"/>
                </a:solidFill>
              </a:rPr>
              <a:t>, x='rank', y='salary', jitter=True, alpha=0.5)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sns.boxplot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(data=salaries</a:t>
            </a:r>
            <a:r>
              <a:rPr lang="en-US" altLang="zh-CN" sz="2400" b="1" dirty="0">
                <a:solidFill>
                  <a:schemeClr val="tx1"/>
                </a:solidFill>
              </a:rPr>
              <a:t>, x='rank', y='salary')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7" y="3861048"/>
            <a:ext cx="4320481" cy="26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67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4792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pPr lvl="0"/>
            <a:r>
              <a:rPr lang="en-US" altLang="zh-CN" dirty="0" smtClean="0"/>
              <a:t>40.1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zh-CN" altLang="en-US" dirty="0"/>
              <a:t>可视化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8"/>
            <a:ext cx="9116770" cy="940103"/>
            <a:chOff x="975335" y="2003853"/>
            <a:chExt cx="9116770" cy="940103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9401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inline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960804" y="2872029"/>
            <a:ext cx="9183635" cy="1912250"/>
            <a:chOff x="916364" y="1987000"/>
            <a:chExt cx="9183635" cy="1912250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4" y="218393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107788" y="1987000"/>
              <a:ext cx="7992211" cy="1146564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women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women.head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16364" y="343758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4294973"/>
            <a:ext cx="2511506" cy="20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women.head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2101" y="328498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140967"/>
            <a:ext cx="2223474" cy="31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4" y="3068960"/>
            <a:ext cx="5068128" cy="30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7070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 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911425" y="187314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035984" y="1672625"/>
            <a:ext cx="799221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t=np.arange(0.,4.,0.1)</a:t>
            </a: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1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1425" y="368741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1850156" y="3356992"/>
            <a:ext cx="8350300" cy="17563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array([0. , 0.1, 0.2, 0.3, 0.4, 0.5, 0.6, 0.7, 0.8, 0.9, 1. , 1.1, 1.2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1.3, 1.4, 1.5, 1.6, 1.7, 1.8, 1.9, 2. , 2.1, 2.2, 2.3, 2.4, 2.5,</a:t>
            </a:r>
          </a:p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2.6, 2.7, 2.8, 2.9, 3. , 3.1, 3.2, 3.3, 3.4, 3.5, 3.6, 3.7, 3.8,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3.9])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15900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40.1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40.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(t,t,t,t+2,t,t**2,t,t+8)  </a:t>
            </a: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96952"/>
            <a:ext cx="4996121" cy="32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246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1570</Words>
  <Application>Microsoft Office PowerPoint</Application>
  <PresentationFormat>自定义</PresentationFormat>
  <Paragraphs>405</Paragraphs>
  <Slides>43</Slides>
  <Notes>42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吉祥如意</vt:lpstr>
      <vt:lpstr>Python编程     ——从数据分析到数据科学</vt:lpstr>
      <vt:lpstr> 40.可视化</vt:lpstr>
      <vt:lpstr>本章内容提要</vt:lpstr>
      <vt:lpstr>本章内容提要</vt:lpstr>
      <vt:lpstr>40.1 Matplotlib 可视化</vt:lpstr>
      <vt:lpstr>40.1 Matplotlib 可视化</vt:lpstr>
      <vt:lpstr>40.1 Matplotlib 可视化</vt:lpstr>
      <vt:lpstr>40.1 Matplotlib 可视化</vt:lpstr>
      <vt:lpstr>40.1 Matplotlib 可视化</vt:lpstr>
      <vt:lpstr>40.2 改变图的属性</vt:lpstr>
      <vt:lpstr>40.2 改变图的属性</vt:lpstr>
      <vt:lpstr>40.2 改变图的属性</vt:lpstr>
      <vt:lpstr>40.2 改变图的属性</vt:lpstr>
      <vt:lpstr>40.2 改变图的属性</vt:lpstr>
      <vt:lpstr>40.3 改变图的类型</vt:lpstr>
      <vt:lpstr>40.3 改变图的类型</vt:lpstr>
      <vt:lpstr>40.4 改变图的坐标轴的取值范围</vt:lpstr>
      <vt:lpstr>40.4 改变图的坐标轴的取值范围</vt:lpstr>
      <vt:lpstr>40.4 改变图的坐标轴的取值范围</vt:lpstr>
      <vt:lpstr>40.5 去掉边界的空白</vt:lpstr>
      <vt:lpstr>40.6 在同一个坐标上画两个图</vt:lpstr>
      <vt:lpstr>40.6 在同一个坐标上画两个图</vt:lpstr>
      <vt:lpstr>40.7 多图显示</vt:lpstr>
      <vt:lpstr>40.8 图的保存</vt:lpstr>
      <vt:lpstr>40.9 散点图的画法</vt:lpstr>
      <vt:lpstr>40.10 Pandas可视化</vt:lpstr>
      <vt:lpstr>40.10 Pandas可视化</vt:lpstr>
      <vt:lpstr>40.10 Pandas可视化</vt:lpstr>
      <vt:lpstr>40.10 Pandas可视化</vt:lpstr>
      <vt:lpstr>40.10 Pandas可视化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40.12 数据可视化实战</vt:lpstr>
      <vt:lpstr>40.12 数据可视化实战</vt:lpstr>
      <vt:lpstr>40.12 数据可视化实战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1549</cp:revision>
  <cp:lastPrinted>2017-07-17T10:18:39Z</cp:lastPrinted>
  <dcterms:created xsi:type="dcterms:W3CDTF">2007-03-02T11:26:21Z</dcterms:created>
  <dcterms:modified xsi:type="dcterms:W3CDTF">2018-12-17T02:27:48Z</dcterms:modified>
</cp:coreProperties>
</file>