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8"/>
  </p:notesMasterIdLst>
  <p:handoutMasterIdLst>
    <p:handoutMasterId r:id="rId29"/>
  </p:handoutMasterIdLst>
  <p:sldIdLst>
    <p:sldId id="842" r:id="rId2"/>
    <p:sldId id="853" r:id="rId3"/>
    <p:sldId id="841" r:id="rId4"/>
    <p:sldId id="854" r:id="rId5"/>
    <p:sldId id="845" r:id="rId6"/>
    <p:sldId id="855" r:id="rId7"/>
    <p:sldId id="856" r:id="rId8"/>
    <p:sldId id="857" r:id="rId9"/>
    <p:sldId id="858" r:id="rId10"/>
    <p:sldId id="859" r:id="rId11"/>
    <p:sldId id="860" r:id="rId12"/>
    <p:sldId id="861" r:id="rId13"/>
    <p:sldId id="862" r:id="rId14"/>
    <p:sldId id="863" r:id="rId15"/>
    <p:sldId id="864" r:id="rId16"/>
    <p:sldId id="866" r:id="rId17"/>
    <p:sldId id="874" r:id="rId18"/>
    <p:sldId id="865" r:id="rId19"/>
    <p:sldId id="867" r:id="rId20"/>
    <p:sldId id="868" r:id="rId21"/>
    <p:sldId id="870" r:id="rId22"/>
    <p:sldId id="869" r:id="rId23"/>
    <p:sldId id="871" r:id="rId24"/>
    <p:sldId id="872" r:id="rId25"/>
    <p:sldId id="873" r:id="rId26"/>
    <p:sldId id="797" r:id="rId2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=""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ECD"/>
    <a:srgbClr val="EDCDCB"/>
    <a:srgbClr val="F1EEF4"/>
    <a:srgbClr val="AB0000"/>
    <a:srgbClr val="CC0000"/>
    <a:srgbClr val="A9CDCB"/>
    <a:srgbClr val="D1EBF1"/>
    <a:srgbClr val="EBF1DE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71" d="100"/>
          <a:sy n="71" d="100"/>
        </p:scale>
        <p:origin x="-672" y="-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43.1 </a:t>
          </a:r>
          <a:r>
            <a:rPr lang="zh-CN" altLang="en-US" dirty="0" smtClean="0"/>
            <a:t>业务</a:t>
          </a:r>
          <a:r>
            <a:rPr lang="zh-CN" altLang="en-US" dirty="0" smtClean="0"/>
            <a:t>理解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43.2 </a:t>
          </a:r>
          <a:r>
            <a:rPr lang="zh-CN" altLang="en-US" dirty="0" smtClean="0"/>
            <a:t>数据</a:t>
          </a:r>
          <a:r>
            <a:rPr lang="zh-CN" altLang="en-US" dirty="0" smtClean="0"/>
            <a:t>读入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43.3 </a:t>
          </a:r>
          <a:r>
            <a:rPr lang="zh-CN" altLang="en-US" dirty="0" smtClean="0"/>
            <a:t>数据</a:t>
          </a:r>
          <a:r>
            <a:rPr lang="zh-CN" altLang="en-US" dirty="0" smtClean="0"/>
            <a:t>理解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43.4 </a:t>
          </a:r>
          <a:r>
            <a:rPr lang="zh-CN" altLang="en-US" dirty="0" smtClean="0"/>
            <a:t>数据</a:t>
          </a:r>
          <a:r>
            <a:rPr lang="zh-CN" altLang="en-US" dirty="0" smtClean="0"/>
            <a:t>准备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 smtClean="0"/>
            <a:t>43.5 </a:t>
          </a:r>
          <a:r>
            <a:rPr lang="zh-CN" altLang="en-US" dirty="0" smtClean="0"/>
            <a:t>模型</a:t>
          </a:r>
          <a:r>
            <a:rPr lang="zh-CN" altLang="en-US" dirty="0" smtClean="0"/>
            <a:t>类型的选择与超级参数的设置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43.6 </a:t>
          </a:r>
          <a:r>
            <a:rPr lang="zh-CN" altLang="en-US" dirty="0" smtClean="0"/>
            <a:t>训练</a:t>
          </a:r>
          <a:r>
            <a:rPr lang="zh-CN" altLang="en-US" dirty="0" smtClean="0"/>
            <a:t>具体模型及查看其统计量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43.7 </a:t>
          </a:r>
          <a:r>
            <a:rPr lang="zh-CN" altLang="en-US" dirty="0" smtClean="0"/>
            <a:t>拟合优度</a:t>
          </a:r>
          <a:r>
            <a:rPr lang="zh-CN" altLang="en-US" dirty="0" smtClean="0"/>
            <a:t>评价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43.8 </a:t>
          </a:r>
          <a:r>
            <a:rPr lang="zh-CN" altLang="en-US" dirty="0" smtClean="0"/>
            <a:t>建模</a:t>
          </a:r>
          <a:r>
            <a:rPr lang="zh-CN" altLang="en-US" dirty="0" smtClean="0"/>
            <a:t>前提假设的讨论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43.9 </a:t>
          </a:r>
          <a:r>
            <a:rPr lang="zh-CN" altLang="en-US" dirty="0" smtClean="0"/>
            <a:t>模型</a:t>
          </a:r>
          <a:r>
            <a:rPr lang="zh-CN" altLang="en-US" dirty="0" smtClean="0"/>
            <a:t>的优化与重新选择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 smtClean="0"/>
            <a:t>43.10 </a:t>
          </a:r>
          <a:r>
            <a:rPr lang="zh-CN" altLang="en-US" dirty="0" smtClean="0"/>
            <a:t>模型</a:t>
          </a:r>
          <a:r>
            <a:rPr lang="zh-CN" altLang="en-US" dirty="0" smtClean="0"/>
            <a:t>的应用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AC31B9F-D1D3-4667-86FF-5793BB4B56E1}" type="presOf" srcId="{225B27C5-54C0-43AE-816E-7B92CA9DABB0}" destId="{D3E18E89-E900-482D-AA27-1F32F222277F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6158AA98-0542-4CFE-9626-CDFE9805F125}" type="presOf" srcId="{225B27C5-54C0-43AE-816E-7B92CA9DABB0}" destId="{3EE58CF2-A797-44C9-A559-CA7749BDFEDA}" srcOrd="0" destOrd="0" presId="urn:microsoft.com/office/officeart/2005/8/layout/list1"/>
    <dgm:cxn modelId="{B33A5A89-8C2E-466F-A32B-03CA9229A837}" type="presOf" srcId="{4164C1CD-1FEB-4FAE-BCA7-B2F901F12CD8}" destId="{818CC7FD-FD66-432F-A406-41DC7CAE93F0}" srcOrd="0" destOrd="0" presId="urn:microsoft.com/office/officeart/2005/8/layout/list1"/>
    <dgm:cxn modelId="{0664639B-731B-45A8-9D0F-E7B0DCEF4D97}" type="presOf" srcId="{A28C3E8F-D85D-46D1-A6A3-FB5FAF2BB39A}" destId="{C621DF11-A0F5-4D43-9B81-3F2B12D700F6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97854DC-3D12-4C42-B61F-1DA2A29C8C72}" type="presOf" srcId="{4164C1CD-1FEB-4FAE-BCA7-B2F901F12CD8}" destId="{86F01D77-AF58-4F11-B068-07FCCCA28177}" srcOrd="1" destOrd="0" presId="urn:microsoft.com/office/officeart/2005/8/layout/list1"/>
    <dgm:cxn modelId="{A0E74E2F-D571-41FD-AB5A-9CE37F757058}" type="presOf" srcId="{4A6CFA20-D504-4C11-9666-95A21ED3E06C}" destId="{FFD53BA8-45B8-48D7-839D-F63881906C2D}" srcOrd="1" destOrd="0" presId="urn:microsoft.com/office/officeart/2005/8/layout/list1"/>
    <dgm:cxn modelId="{396DD3AB-BAB3-4BBB-B2F3-6CFC59D3888C}" type="presOf" srcId="{2D3DEDF0-B9A1-4CD2-BA88-CA716FC4420C}" destId="{ACC2AE7E-59B9-49A0-BAB4-22D68AC176E7}" srcOrd="0" destOrd="0" presId="urn:microsoft.com/office/officeart/2005/8/layout/list1"/>
    <dgm:cxn modelId="{7E0083DF-861B-4146-812E-37F0189A41E5}" type="presOf" srcId="{A28C3E8F-D85D-46D1-A6A3-FB5FAF2BB39A}" destId="{87E6350B-AA9F-4374-A90A-F0D4DDB30293}" srcOrd="1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30E82BBF-CD08-4443-9028-B8D8286DF4C6}" type="presOf" srcId="{4A6CFA20-D504-4C11-9666-95A21ED3E06C}" destId="{99D3529F-CE9E-430A-A33C-F4EF72985A46}" srcOrd="0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EB602370-2AB3-4692-B650-2FABCFD52244}" type="presOf" srcId="{07FD02D3-E7E6-438A-89AC-27845D67F8AB}" destId="{FFA56F0A-30CA-43F2-94BD-773A675BA6FB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3E1696B0-8DF1-4EB1-ACF2-AD618ED9600E}" type="presOf" srcId="{07FD02D3-E7E6-438A-89AC-27845D67F8AB}" destId="{F0E83ED0-3189-4ABA-A665-B109CE1D0191}" srcOrd="1" destOrd="0" presId="urn:microsoft.com/office/officeart/2005/8/layout/list1"/>
    <dgm:cxn modelId="{24D3D093-97E9-431D-A82A-C301DCE18A38}" type="presParOf" srcId="{ACC2AE7E-59B9-49A0-BAB4-22D68AC176E7}" destId="{7AEB1288-B212-47FC-96D6-40294FD2E307}" srcOrd="0" destOrd="0" presId="urn:microsoft.com/office/officeart/2005/8/layout/list1"/>
    <dgm:cxn modelId="{DAC40ABE-CAB9-4580-854A-5E68F1CC5B90}" type="presParOf" srcId="{7AEB1288-B212-47FC-96D6-40294FD2E307}" destId="{99D3529F-CE9E-430A-A33C-F4EF72985A46}" srcOrd="0" destOrd="0" presId="urn:microsoft.com/office/officeart/2005/8/layout/list1"/>
    <dgm:cxn modelId="{45337253-0549-4EE1-AD1B-EFFF8626FE2D}" type="presParOf" srcId="{7AEB1288-B212-47FC-96D6-40294FD2E307}" destId="{FFD53BA8-45B8-48D7-839D-F63881906C2D}" srcOrd="1" destOrd="0" presId="urn:microsoft.com/office/officeart/2005/8/layout/list1"/>
    <dgm:cxn modelId="{BA400EA7-0F5F-4B86-84A4-413A932D7FE1}" type="presParOf" srcId="{ACC2AE7E-59B9-49A0-BAB4-22D68AC176E7}" destId="{C0D297E7-F1B3-4D5E-9183-8D7DE7303441}" srcOrd="1" destOrd="0" presId="urn:microsoft.com/office/officeart/2005/8/layout/list1"/>
    <dgm:cxn modelId="{7F2FDA29-878A-4571-9F71-0AC92D6AC33F}" type="presParOf" srcId="{ACC2AE7E-59B9-49A0-BAB4-22D68AC176E7}" destId="{BF82169F-36AF-4359-9BAE-4965A5F38BD5}" srcOrd="2" destOrd="0" presId="urn:microsoft.com/office/officeart/2005/8/layout/list1"/>
    <dgm:cxn modelId="{7738B6C3-A45E-4A9C-993C-AA5400905551}" type="presParOf" srcId="{ACC2AE7E-59B9-49A0-BAB4-22D68AC176E7}" destId="{97EC761C-8953-48D7-AFE6-4E1B2DC860A0}" srcOrd="3" destOrd="0" presId="urn:microsoft.com/office/officeart/2005/8/layout/list1"/>
    <dgm:cxn modelId="{A2E7B8B7-15D7-4F72-820F-282D462712FB}" type="presParOf" srcId="{ACC2AE7E-59B9-49A0-BAB4-22D68AC176E7}" destId="{2A1250AA-1043-4D27-91C6-DB5939E35C6B}" srcOrd="4" destOrd="0" presId="urn:microsoft.com/office/officeart/2005/8/layout/list1"/>
    <dgm:cxn modelId="{346AEE27-75E5-4EB6-AB48-8A82A365823E}" type="presParOf" srcId="{2A1250AA-1043-4D27-91C6-DB5939E35C6B}" destId="{FFA56F0A-30CA-43F2-94BD-773A675BA6FB}" srcOrd="0" destOrd="0" presId="urn:microsoft.com/office/officeart/2005/8/layout/list1"/>
    <dgm:cxn modelId="{E4690087-67E6-45CC-9E4A-A2A639A4C4D9}" type="presParOf" srcId="{2A1250AA-1043-4D27-91C6-DB5939E35C6B}" destId="{F0E83ED0-3189-4ABA-A665-B109CE1D0191}" srcOrd="1" destOrd="0" presId="urn:microsoft.com/office/officeart/2005/8/layout/list1"/>
    <dgm:cxn modelId="{101659CB-D33B-4BB9-997D-E219A5347028}" type="presParOf" srcId="{ACC2AE7E-59B9-49A0-BAB4-22D68AC176E7}" destId="{ECE4EB38-14AE-459E-B6E4-1217F86B32D5}" srcOrd="5" destOrd="0" presId="urn:microsoft.com/office/officeart/2005/8/layout/list1"/>
    <dgm:cxn modelId="{A6AAC2AA-92B2-4072-B4BC-9EBDA89E6D4B}" type="presParOf" srcId="{ACC2AE7E-59B9-49A0-BAB4-22D68AC176E7}" destId="{AD17FCC9-9640-4BB4-87DF-C676D0600FF9}" srcOrd="6" destOrd="0" presId="urn:microsoft.com/office/officeart/2005/8/layout/list1"/>
    <dgm:cxn modelId="{B6FEF779-B1DA-47F9-A517-42A559DA34B6}" type="presParOf" srcId="{ACC2AE7E-59B9-49A0-BAB4-22D68AC176E7}" destId="{4DF959AC-5D69-47E5-B406-4D2C3851BBA8}" srcOrd="7" destOrd="0" presId="urn:microsoft.com/office/officeart/2005/8/layout/list1"/>
    <dgm:cxn modelId="{56603ADD-E751-4AF7-BD1A-9DA202F94755}" type="presParOf" srcId="{ACC2AE7E-59B9-49A0-BAB4-22D68AC176E7}" destId="{BC025EF3-8250-4C0B-B47C-577AF15030CE}" srcOrd="8" destOrd="0" presId="urn:microsoft.com/office/officeart/2005/8/layout/list1"/>
    <dgm:cxn modelId="{57ADE2CB-6F62-4391-8B34-8CE5E34236D1}" type="presParOf" srcId="{BC025EF3-8250-4C0B-B47C-577AF15030CE}" destId="{C621DF11-A0F5-4D43-9B81-3F2B12D700F6}" srcOrd="0" destOrd="0" presId="urn:microsoft.com/office/officeart/2005/8/layout/list1"/>
    <dgm:cxn modelId="{19AB6B9E-14A1-4ACB-865F-E1A2C028A48B}" type="presParOf" srcId="{BC025EF3-8250-4C0B-B47C-577AF15030CE}" destId="{87E6350B-AA9F-4374-A90A-F0D4DDB30293}" srcOrd="1" destOrd="0" presId="urn:microsoft.com/office/officeart/2005/8/layout/list1"/>
    <dgm:cxn modelId="{29A40459-A7CC-4616-817E-51B3C195C887}" type="presParOf" srcId="{ACC2AE7E-59B9-49A0-BAB4-22D68AC176E7}" destId="{BFDDC46B-D2D6-4F22-B2B2-08457F1A28D3}" srcOrd="9" destOrd="0" presId="urn:microsoft.com/office/officeart/2005/8/layout/list1"/>
    <dgm:cxn modelId="{5A92CAE9-17D9-4375-97AD-7E4ACBA845E6}" type="presParOf" srcId="{ACC2AE7E-59B9-49A0-BAB4-22D68AC176E7}" destId="{3F980722-34FD-4A1F-B474-E9F8C5B4DD29}" srcOrd="10" destOrd="0" presId="urn:microsoft.com/office/officeart/2005/8/layout/list1"/>
    <dgm:cxn modelId="{9397834F-8B7C-47DD-9264-2839610F1716}" type="presParOf" srcId="{ACC2AE7E-59B9-49A0-BAB4-22D68AC176E7}" destId="{8D3B3D27-C574-4E85-BC78-E99F417FEEDB}" srcOrd="11" destOrd="0" presId="urn:microsoft.com/office/officeart/2005/8/layout/list1"/>
    <dgm:cxn modelId="{21EF979D-1794-436F-9867-1D37F061FEDD}" type="presParOf" srcId="{ACC2AE7E-59B9-49A0-BAB4-22D68AC176E7}" destId="{3A9CAEF6-FFDF-430A-A005-8728B4BFCD0C}" srcOrd="12" destOrd="0" presId="urn:microsoft.com/office/officeart/2005/8/layout/list1"/>
    <dgm:cxn modelId="{AF624066-C540-481F-890A-C7A6BD0D5849}" type="presParOf" srcId="{3A9CAEF6-FFDF-430A-A005-8728B4BFCD0C}" destId="{818CC7FD-FD66-432F-A406-41DC7CAE93F0}" srcOrd="0" destOrd="0" presId="urn:microsoft.com/office/officeart/2005/8/layout/list1"/>
    <dgm:cxn modelId="{DECCF28E-30FD-4344-A4EC-65E36E21A148}" type="presParOf" srcId="{3A9CAEF6-FFDF-430A-A005-8728B4BFCD0C}" destId="{86F01D77-AF58-4F11-B068-07FCCCA28177}" srcOrd="1" destOrd="0" presId="urn:microsoft.com/office/officeart/2005/8/layout/list1"/>
    <dgm:cxn modelId="{41385A72-432E-4E25-8D4A-88BA738669BF}" type="presParOf" srcId="{ACC2AE7E-59B9-49A0-BAB4-22D68AC176E7}" destId="{2447C150-AF8D-41C9-BB4C-E4FA97EE4298}" srcOrd="13" destOrd="0" presId="urn:microsoft.com/office/officeart/2005/8/layout/list1"/>
    <dgm:cxn modelId="{FA1E73DD-B1EF-4A67-B34A-596D9D312EDB}" type="presParOf" srcId="{ACC2AE7E-59B9-49A0-BAB4-22D68AC176E7}" destId="{B428B3ED-E28C-4C28-8B71-AD1709E71E95}" srcOrd="14" destOrd="0" presId="urn:microsoft.com/office/officeart/2005/8/layout/list1"/>
    <dgm:cxn modelId="{816EE34D-E8CA-4BB6-906A-A3783A515CFF}" type="presParOf" srcId="{ACC2AE7E-59B9-49A0-BAB4-22D68AC176E7}" destId="{D4FCE144-AE56-44CF-B4EC-B3819FCC324F}" srcOrd="15" destOrd="0" presId="urn:microsoft.com/office/officeart/2005/8/layout/list1"/>
    <dgm:cxn modelId="{FD720F69-845F-4B70-A1C7-029A043162F0}" type="presParOf" srcId="{ACC2AE7E-59B9-49A0-BAB4-22D68AC176E7}" destId="{79F8EEA0-EE80-45AA-9EE1-BCF3F8EB1294}" srcOrd="16" destOrd="0" presId="urn:microsoft.com/office/officeart/2005/8/layout/list1"/>
    <dgm:cxn modelId="{07A7BA2B-1FB2-420B-BA3C-895E4F6A7DC3}" type="presParOf" srcId="{79F8EEA0-EE80-45AA-9EE1-BCF3F8EB1294}" destId="{3EE58CF2-A797-44C9-A559-CA7749BDFEDA}" srcOrd="0" destOrd="0" presId="urn:microsoft.com/office/officeart/2005/8/layout/list1"/>
    <dgm:cxn modelId="{4190792C-484E-42D1-97A6-CE113D0B6E56}" type="presParOf" srcId="{79F8EEA0-EE80-45AA-9EE1-BCF3F8EB1294}" destId="{D3E18E89-E900-482D-AA27-1F32F222277F}" srcOrd="1" destOrd="0" presId="urn:microsoft.com/office/officeart/2005/8/layout/list1"/>
    <dgm:cxn modelId="{458EE159-1893-4EB7-8CD5-445251266F9D}" type="presParOf" srcId="{ACC2AE7E-59B9-49A0-BAB4-22D68AC176E7}" destId="{F2C78EE9-2F2D-468B-B6D7-D92DDBE51D6A}" srcOrd="17" destOrd="0" presId="urn:microsoft.com/office/officeart/2005/8/layout/list1"/>
    <dgm:cxn modelId="{ED3A4047-F21A-42F6-AFBD-E51778103023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43.1 </a:t>
          </a:r>
          <a:r>
            <a:rPr lang="zh-CN" altLang="en-US" sz="2000" kern="1200" dirty="0" smtClean="0"/>
            <a:t>业务</a:t>
          </a:r>
          <a:r>
            <a:rPr lang="zh-CN" altLang="en-US" sz="2000" kern="1200" dirty="0" smtClean="0"/>
            <a:t>理解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43.2 </a:t>
          </a:r>
          <a:r>
            <a:rPr lang="zh-CN" altLang="en-US" sz="2000" kern="1200" dirty="0" smtClean="0"/>
            <a:t>数据</a:t>
          </a:r>
          <a:r>
            <a:rPr lang="zh-CN" altLang="en-US" sz="2000" kern="1200" dirty="0" smtClean="0"/>
            <a:t>读入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7"/>
          <a:ext cx="6725877" cy="590400"/>
        </a:xfrm>
        <a:prstGeom prst="roundRect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43.3 </a:t>
          </a:r>
          <a:r>
            <a:rPr lang="zh-CN" altLang="en-US" sz="2000" kern="1200" dirty="0" smtClean="0"/>
            <a:t>数据</a:t>
          </a:r>
          <a:r>
            <a:rPr lang="zh-CN" altLang="en-US" sz="2000" kern="1200" dirty="0" smtClean="0"/>
            <a:t>理解</a:t>
          </a:r>
          <a:endParaRPr lang="zh-CN" sz="2000" kern="1200" dirty="0"/>
        </a:p>
      </dsp:txBody>
      <dsp:txXfrm>
        <a:off x="509240" y="1912358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7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43.4 </a:t>
          </a:r>
          <a:r>
            <a:rPr lang="zh-CN" altLang="en-US" sz="2000" kern="1200" dirty="0" smtClean="0"/>
            <a:t>数据</a:t>
          </a:r>
          <a:r>
            <a:rPr lang="zh-CN" altLang="en-US" sz="2000" kern="1200" dirty="0" smtClean="0"/>
            <a:t>准备</a:t>
          </a:r>
          <a:endParaRPr lang="zh-CN" sz="2000" kern="1200" dirty="0"/>
        </a:p>
      </dsp:txBody>
      <dsp:txXfrm>
        <a:off x="509240" y="2819558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43.5 </a:t>
          </a:r>
          <a:r>
            <a:rPr lang="zh-CN" altLang="en-US" sz="2000" kern="1200" dirty="0" smtClean="0"/>
            <a:t>模型</a:t>
          </a:r>
          <a:r>
            <a:rPr lang="zh-CN" altLang="en-US" sz="2000" kern="1200" dirty="0" smtClean="0"/>
            <a:t>类型的选择与超级参数的设置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43.6 </a:t>
          </a:r>
          <a:r>
            <a:rPr lang="zh-CN" altLang="en-US" sz="2000" kern="1200" dirty="0" smtClean="0"/>
            <a:t>训练</a:t>
          </a:r>
          <a:r>
            <a:rPr lang="zh-CN" altLang="en-US" sz="2000" kern="1200" dirty="0" smtClean="0"/>
            <a:t>具体模型及查看其统计量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43.7 </a:t>
          </a:r>
          <a:r>
            <a:rPr lang="zh-CN" altLang="en-US" sz="2000" kern="1200" dirty="0" smtClean="0"/>
            <a:t>拟合优度</a:t>
          </a:r>
          <a:r>
            <a:rPr lang="zh-CN" altLang="en-US" sz="2000" kern="1200" dirty="0" smtClean="0"/>
            <a:t>评价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7"/>
          <a:ext cx="6725877" cy="590400"/>
        </a:xfrm>
        <a:prstGeom prst="roundRect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43.8 </a:t>
          </a:r>
          <a:r>
            <a:rPr lang="zh-CN" altLang="en-US" sz="2000" kern="1200" dirty="0" smtClean="0"/>
            <a:t>建模</a:t>
          </a:r>
          <a:r>
            <a:rPr lang="zh-CN" altLang="en-US" sz="2000" kern="1200" dirty="0" smtClean="0"/>
            <a:t>前提假设的讨论</a:t>
          </a:r>
          <a:endParaRPr lang="zh-CN" sz="2000" kern="1200" dirty="0"/>
        </a:p>
      </dsp:txBody>
      <dsp:txXfrm>
        <a:off x="509240" y="1912358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7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43.9 </a:t>
          </a:r>
          <a:r>
            <a:rPr lang="zh-CN" altLang="en-US" sz="2000" kern="1200" dirty="0" smtClean="0"/>
            <a:t>模型</a:t>
          </a:r>
          <a:r>
            <a:rPr lang="zh-CN" altLang="en-US" sz="2000" kern="1200" dirty="0" smtClean="0"/>
            <a:t>的优化与重新选择</a:t>
          </a:r>
          <a:endParaRPr lang="zh-CN" sz="2000" kern="1200" dirty="0"/>
        </a:p>
      </dsp:txBody>
      <dsp:txXfrm>
        <a:off x="509240" y="2819558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43.10 </a:t>
          </a:r>
          <a:r>
            <a:rPr lang="zh-CN" altLang="en-US" sz="2000" kern="1200" dirty="0" smtClean="0"/>
            <a:t>模型</a:t>
          </a:r>
          <a:r>
            <a:rPr lang="zh-CN" altLang="en-US" sz="2000" kern="1200" dirty="0" smtClean="0"/>
            <a:t>的应用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5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r>
              <a:rPr lang="en-US" altLang="zh-CN" sz="5400" dirty="0">
                <a:solidFill>
                  <a:srgbClr val="C00000"/>
                </a:solidFill>
              </a:rPr>
              <a:t/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43.4 </a:t>
            </a:r>
            <a:r>
              <a:rPr lang="zh-CN" altLang="en-US" dirty="0"/>
              <a:t>数据准备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019775" y="1641574"/>
            <a:ext cx="9116770" cy="1325762"/>
            <a:chOff x="1019775" y="1552791"/>
            <a:chExt cx="9116770" cy="1325762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552791"/>
              <a:ext cx="9116770" cy="518866"/>
              <a:chOff x="975335" y="1859836"/>
              <a:chExt cx="9116770" cy="518866"/>
            </a:xfrm>
          </p:grpSpPr>
          <p:sp>
            <p:nvSpPr>
              <p:cNvPr id="17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In[11]: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1859836"/>
                <a:ext cx="7992211" cy="51886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y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20283" y="2416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348880"/>
            <a:ext cx="261742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5239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43.5 </a:t>
            </a:r>
            <a:r>
              <a:rPr lang="zh-CN" altLang="en-US" dirty="0"/>
              <a:t>模型类型的选择与超级参数的设置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552792"/>
            <a:ext cx="9116770" cy="518865"/>
            <a:chOff x="975335" y="1859837"/>
            <a:chExt cx="9116770" cy="518865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9170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859837"/>
              <a:ext cx="7992211" cy="51886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statsmodels.api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sm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19775" y="2334071"/>
            <a:ext cx="9116770" cy="1325762"/>
            <a:chOff x="1019775" y="1552791"/>
            <a:chExt cx="9116770" cy="1325762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552791"/>
              <a:ext cx="9116770" cy="518866"/>
              <a:chOff x="975335" y="1859836"/>
              <a:chExt cx="9116770" cy="518866"/>
            </a:xfrm>
          </p:grpSpPr>
          <p:sp>
            <p:nvSpPr>
              <p:cNvPr id="17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In[13]: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1859836"/>
                <a:ext cx="7992211" cy="51886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X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20283" y="2416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996952"/>
            <a:ext cx="244905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5158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43.5 </a:t>
            </a:r>
            <a:r>
              <a:rPr lang="zh-CN" altLang="en-US" dirty="0"/>
              <a:t>模型类型的选择与超级参数的设置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98743" y="1268760"/>
            <a:ext cx="9116770" cy="1764195"/>
            <a:chOff x="1019775" y="1417197"/>
            <a:chExt cx="9116770" cy="1764195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417197"/>
              <a:ext cx="9116770" cy="792089"/>
              <a:chOff x="975335" y="1724242"/>
              <a:chExt cx="9116770" cy="792089"/>
            </a:xfrm>
          </p:grpSpPr>
          <p:sp>
            <p:nvSpPr>
              <p:cNvPr id="17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In[14]: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1724242"/>
                <a:ext cx="7992211" cy="792089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000" b="1" dirty="0" err="1">
                    <a:solidFill>
                      <a:schemeClr val="tx1"/>
                    </a:solidFill>
                  </a:rPr>
                  <a:t>X_add_const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2000" b="1" dirty="0" err="1">
                    <a:solidFill>
                      <a:schemeClr val="tx1"/>
                    </a:solidFill>
                  </a:rPr>
                  <a:t>sm.add_constant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(X) </a:t>
                </a:r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sz="2000" b="1" dirty="0" err="1">
                    <a:solidFill>
                      <a:schemeClr val="tx1"/>
                    </a:solidFill>
                  </a:rPr>
                  <a:t>X_add_const</a:t>
                </a:r>
                <a:endParaRPr lang="zh-CN" altLang="zh-CN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20283" y="27197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02" y="2174160"/>
            <a:ext cx="1452418" cy="370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999251" y="5994193"/>
            <a:ext cx="9116770" cy="461665"/>
            <a:chOff x="975335" y="1917037"/>
            <a:chExt cx="9116770" cy="461665"/>
          </a:xfrm>
        </p:grpSpPr>
        <p:sp>
          <p:nvSpPr>
            <p:cNvPr id="20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9170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917037"/>
              <a:ext cx="7992211" cy="35599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myModel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sm.OLS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(y,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X_add_const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)</a:t>
              </a:r>
              <a:endParaRPr lang="zh-CN" altLang="zh-CN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793291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04664"/>
            <a:ext cx="9802523" cy="821913"/>
          </a:xfrm>
        </p:spPr>
        <p:txBody>
          <a:bodyPr/>
          <a:lstStyle/>
          <a:p>
            <a:r>
              <a:rPr lang="en-US" altLang="zh-CN" dirty="0"/>
              <a:t>43.6 </a:t>
            </a:r>
            <a:r>
              <a:rPr lang="zh-CN" altLang="en-US" dirty="0"/>
              <a:t>训练具体模型及查看其统计量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998743" y="1268760"/>
            <a:ext cx="9116770" cy="792089"/>
            <a:chOff x="975335" y="1724242"/>
            <a:chExt cx="9116770" cy="792089"/>
          </a:xfrm>
        </p:grpSpPr>
        <p:sp>
          <p:nvSpPr>
            <p:cNvPr id="1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9170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724242"/>
              <a:ext cx="7992211" cy="79208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results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myModel.fit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</a:t>
              </a: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results.summary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())</a:t>
              </a:r>
              <a:endParaRPr lang="zh-CN" altLang="zh-CN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67" y="2087194"/>
            <a:ext cx="8617945" cy="4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08102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43.6 </a:t>
            </a:r>
            <a:r>
              <a:rPr lang="zh-CN" altLang="en-US" dirty="0"/>
              <a:t>训练具体模型及查看其统计量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98743" y="2037618"/>
            <a:ext cx="9116770" cy="1679414"/>
            <a:chOff x="1019775" y="1609991"/>
            <a:chExt cx="9116770" cy="1679414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609991"/>
              <a:ext cx="9116770" cy="599293"/>
              <a:chOff x="975335" y="1917036"/>
              <a:chExt cx="9116770" cy="599293"/>
            </a:xfrm>
          </p:grpSpPr>
          <p:sp>
            <p:nvSpPr>
              <p:cNvPr id="17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198265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In[17]: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1917036"/>
                <a:ext cx="7992211" cy="599293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results.params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20283" y="2827740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3301" y="3109172"/>
            <a:ext cx="7992211" cy="13279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-87.516667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    3.450000</a:t>
            </a: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67475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43.7 </a:t>
            </a:r>
            <a:r>
              <a:rPr lang="zh-CN" altLang="en-US" dirty="0"/>
              <a:t>模型优度的评价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98743" y="2253642"/>
            <a:ext cx="9116770" cy="1679414"/>
            <a:chOff x="1019775" y="1609991"/>
            <a:chExt cx="9116770" cy="1679414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609991"/>
              <a:ext cx="9116770" cy="599293"/>
              <a:chOff x="975335" y="1917036"/>
              <a:chExt cx="9116770" cy="599293"/>
            </a:xfrm>
          </p:grpSpPr>
          <p:sp>
            <p:nvSpPr>
              <p:cNvPr id="17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198265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In[18]: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1917036"/>
                <a:ext cx="7992211" cy="599293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results.rsquared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20283" y="2827740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3301" y="3341094"/>
            <a:ext cx="7992211" cy="6639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0.9910098326857505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22110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43.8 </a:t>
            </a:r>
            <a:r>
              <a:rPr lang="zh-CN" altLang="en-US" dirty="0"/>
              <a:t>建模前提假定条件的讨论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0346" y="1905975"/>
            <a:ext cx="9116770" cy="1335272"/>
            <a:chOff x="998743" y="2253642"/>
            <a:chExt cx="9116770" cy="1335272"/>
          </a:xfrm>
        </p:grpSpPr>
        <p:grpSp>
          <p:nvGrpSpPr>
            <p:cNvPr id="11" name="组合 10"/>
            <p:cNvGrpSpPr/>
            <p:nvPr/>
          </p:nvGrpSpPr>
          <p:grpSpPr>
            <a:xfrm>
              <a:off x="998743" y="2253642"/>
              <a:ext cx="9116770" cy="1263264"/>
              <a:chOff x="1019775" y="1609991"/>
              <a:chExt cx="9116770" cy="1263264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="" xmlns:a16="http://schemas.microsoft.com/office/drawing/2014/main" id="{D51476A9-AD12-4C54-AF31-4A3444671682}"/>
                  </a:ext>
                </a:extLst>
              </p:cNvPr>
              <p:cNvGrpSpPr/>
              <p:nvPr/>
            </p:nvGrpSpPr>
            <p:grpSpPr>
              <a:xfrm>
                <a:off x="1019775" y="1609991"/>
                <a:ext cx="9116770" cy="599293"/>
                <a:chOff x="975335" y="1917036"/>
                <a:chExt cx="9116770" cy="599293"/>
              </a:xfrm>
            </p:grpSpPr>
            <p:sp>
              <p:nvSpPr>
                <p:cNvPr id="17" name="文本框 6">
                  <a:extLst>
                    <a:ext uri="{FF2B5EF4-FFF2-40B4-BE49-F238E27FC236}">
                      <a16:creationId xmlns="" xmlns:a16="http://schemas.microsoft.com/office/drawing/2014/main" id="{9E308ECE-D760-4612-8545-140A486FEC75}"/>
                    </a:ext>
                  </a:extLst>
                </p:cNvPr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In[20]: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="" xmlns:a16="http://schemas.microsoft.com/office/drawing/2014/main" id="{D2CD1C75-7D28-4149-82A7-94A28C61BCF1}"/>
                    </a:ext>
                  </a:extLst>
                </p:cNvPr>
                <p:cNvSpPr/>
                <p:nvPr/>
              </p:nvSpPr>
              <p:spPr>
                <a:xfrm>
                  <a:off x="2099894" y="1917036"/>
                  <a:ext cx="7992211" cy="599293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results.f_pvalue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文本框 12">
                <a:extLst>
                  <a:ext uri="{FF2B5EF4-FFF2-40B4-BE49-F238E27FC236}">
                    <a16:creationId xmlns="" xmlns:a16="http://schemas.microsoft.com/office/drawing/2014/main" id="{A550CA9B-D357-479A-AA12-E7CF3E36B479}"/>
                  </a:ext>
                </a:extLst>
              </p:cNvPr>
              <p:cNvSpPr txBox="1"/>
              <p:nvPr/>
            </p:nvSpPr>
            <p:spPr>
              <a:xfrm>
                <a:off x="1020283" y="2411590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Out[20]: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23301" y="2924944"/>
              <a:ext cx="7992211" cy="6639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1.0909729585997682e-14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1074" y="4033573"/>
            <a:ext cx="9116770" cy="1335272"/>
            <a:chOff x="998743" y="2253642"/>
            <a:chExt cx="9116770" cy="1335272"/>
          </a:xfrm>
        </p:grpSpPr>
        <p:grpSp>
          <p:nvGrpSpPr>
            <p:cNvPr id="13" name="组合 12"/>
            <p:cNvGrpSpPr/>
            <p:nvPr/>
          </p:nvGrpSpPr>
          <p:grpSpPr>
            <a:xfrm>
              <a:off x="998743" y="2253642"/>
              <a:ext cx="9116770" cy="1263264"/>
              <a:chOff x="1019775" y="1609991"/>
              <a:chExt cx="9116770" cy="126326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D51476A9-AD12-4C54-AF31-4A3444671682}"/>
                  </a:ext>
                </a:extLst>
              </p:cNvPr>
              <p:cNvGrpSpPr/>
              <p:nvPr/>
            </p:nvGrpSpPr>
            <p:grpSpPr>
              <a:xfrm>
                <a:off x="1019775" y="1609991"/>
                <a:ext cx="9116770" cy="599293"/>
                <a:chOff x="975335" y="1917036"/>
                <a:chExt cx="9116770" cy="599293"/>
              </a:xfrm>
            </p:grpSpPr>
            <p:sp>
              <p:nvSpPr>
                <p:cNvPr id="21" name="文本框 6">
                  <a:extLst>
                    <a:ext uri="{FF2B5EF4-FFF2-40B4-BE49-F238E27FC236}">
                      <a16:creationId xmlns="" xmlns:a16="http://schemas.microsoft.com/office/drawing/2014/main" id="{9E308ECE-D760-4612-8545-140A486FEC75}"/>
                    </a:ext>
                  </a:extLst>
                </p:cNvPr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In[21]: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="" xmlns:a16="http://schemas.microsoft.com/office/drawing/2014/main" id="{D2CD1C75-7D28-4149-82A7-94A28C61BCF1}"/>
                    </a:ext>
                  </a:extLst>
                </p:cNvPr>
                <p:cNvSpPr/>
                <p:nvPr/>
              </p:nvSpPr>
              <p:spPr>
                <a:xfrm>
                  <a:off x="2099894" y="1917036"/>
                  <a:ext cx="7992211" cy="599293"/>
                </a:xfrm>
                <a:prstGeom prst="rect">
                  <a:avLst/>
                </a:prstGeom>
                <a:solidFill>
                  <a:srgbClr val="EBCECD">
                    <a:alpha val="12941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sm.stats.stattools.durbin_watson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results.resid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)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文本框 12">
                <a:extLst>
                  <a:ext uri="{FF2B5EF4-FFF2-40B4-BE49-F238E27FC236}">
                    <a16:creationId xmlns="" xmlns:a16="http://schemas.microsoft.com/office/drawing/2014/main" id="{A550CA9B-D357-479A-AA12-E7CF3E36B479}"/>
                  </a:ext>
                </a:extLst>
              </p:cNvPr>
              <p:cNvSpPr txBox="1"/>
              <p:nvPr/>
            </p:nvSpPr>
            <p:spPr>
              <a:xfrm>
                <a:off x="1020283" y="2411590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Out[21]: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23301" y="2924944"/>
              <a:ext cx="7992211" cy="6639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0.3153803748621851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5554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43.8 </a:t>
            </a:r>
            <a:r>
              <a:rPr lang="zh-CN" altLang="en-US" dirty="0"/>
              <a:t>建模前提假定条件的讨论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55948" y="1901719"/>
            <a:ext cx="9116770" cy="3442466"/>
            <a:chOff x="998743" y="2253642"/>
            <a:chExt cx="9116770" cy="2853625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743" y="2253642"/>
              <a:ext cx="9116770" cy="1989529"/>
              <a:chOff x="1019775" y="1609991"/>
              <a:chExt cx="9116770" cy="1989529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="" xmlns:a16="http://schemas.microsoft.com/office/drawing/2014/main" id="{D51476A9-AD12-4C54-AF31-4A3444671682}"/>
                  </a:ext>
                </a:extLst>
              </p:cNvPr>
              <p:cNvGrpSpPr/>
              <p:nvPr/>
            </p:nvGrpSpPr>
            <p:grpSpPr>
              <a:xfrm>
                <a:off x="1019775" y="1609991"/>
                <a:ext cx="9116770" cy="599293"/>
                <a:chOff x="975335" y="1917036"/>
                <a:chExt cx="9116770" cy="599293"/>
              </a:xfrm>
            </p:grpSpPr>
            <p:sp>
              <p:nvSpPr>
                <p:cNvPr id="28" name="文本框 6">
                  <a:extLst>
                    <a:ext uri="{FF2B5EF4-FFF2-40B4-BE49-F238E27FC236}">
                      <a16:creationId xmlns="" xmlns:a16="http://schemas.microsoft.com/office/drawing/2014/main" id="{9E308ECE-D760-4612-8545-140A486FEC75}"/>
                    </a:ext>
                  </a:extLst>
                </p:cNvPr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In[22]: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="" xmlns:a16="http://schemas.microsoft.com/office/drawing/2014/main" id="{D2CD1C75-7D28-4149-82A7-94A28C61BCF1}"/>
                    </a:ext>
                  </a:extLst>
                </p:cNvPr>
                <p:cNvSpPr/>
                <p:nvPr/>
              </p:nvSpPr>
              <p:spPr>
                <a:xfrm>
                  <a:off x="2099894" y="1917036"/>
                  <a:ext cx="7992211" cy="599293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sm.stats.stattools.jarque_bera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results.resid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)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文本框 12">
                <a:extLst>
                  <a:ext uri="{FF2B5EF4-FFF2-40B4-BE49-F238E27FC236}">
                    <a16:creationId xmlns="" xmlns:a16="http://schemas.microsoft.com/office/drawing/2014/main" id="{A550CA9B-D357-479A-AA12-E7CF3E36B479}"/>
                  </a:ext>
                </a:extLst>
              </p:cNvPr>
              <p:cNvSpPr txBox="1"/>
              <p:nvPr/>
            </p:nvSpPr>
            <p:spPr>
              <a:xfrm>
                <a:off x="1020283" y="3137855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Out[22]: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23301" y="3651209"/>
              <a:ext cx="7992211" cy="145605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(1.6595730644309743,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0.4361423787323869,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0.7893583826332262,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2.5963042257390008)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03320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43.8 </a:t>
            </a:r>
            <a:r>
              <a:rPr lang="zh-CN" altLang="en-US" dirty="0"/>
              <a:t>建模前提假定条件的讨论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95400" y="1772817"/>
            <a:ext cx="9937104" cy="4176463"/>
            <a:chOff x="998743" y="2097204"/>
            <a:chExt cx="9937104" cy="4176463"/>
          </a:xfrm>
        </p:grpSpPr>
        <p:grpSp>
          <p:nvGrpSpPr>
            <p:cNvPr id="31" name="组合 30"/>
            <p:cNvGrpSpPr/>
            <p:nvPr/>
          </p:nvGrpSpPr>
          <p:grpSpPr>
            <a:xfrm>
              <a:off x="998743" y="2097204"/>
              <a:ext cx="9865097" cy="2304255"/>
              <a:chOff x="1019775" y="1453553"/>
              <a:chExt cx="9865097" cy="2304255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D51476A9-AD12-4C54-AF31-4A3444671682}"/>
                  </a:ext>
                </a:extLst>
              </p:cNvPr>
              <p:cNvGrpSpPr/>
              <p:nvPr/>
            </p:nvGrpSpPr>
            <p:grpSpPr>
              <a:xfrm>
                <a:off x="1019775" y="1453553"/>
                <a:ext cx="9865097" cy="1091088"/>
                <a:chOff x="975335" y="1760598"/>
                <a:chExt cx="9865097" cy="1091088"/>
              </a:xfrm>
            </p:grpSpPr>
            <p:sp>
              <p:nvSpPr>
                <p:cNvPr id="35" name="文本框 6">
                  <a:extLst>
                    <a:ext uri="{FF2B5EF4-FFF2-40B4-BE49-F238E27FC236}">
                      <a16:creationId xmlns="" xmlns:a16="http://schemas.microsoft.com/office/drawing/2014/main" id="{9E308ECE-D760-4612-8545-140A486FEC75}"/>
                    </a:ext>
                  </a:extLst>
                </p:cNvPr>
                <p:cNvSpPr txBox="1"/>
                <p:nvPr/>
              </p:nvSpPr>
              <p:spPr>
                <a:xfrm>
                  <a:off x="975335" y="1802988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In[23]: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="" xmlns:a16="http://schemas.microsoft.com/office/drawing/2014/main" id="{D2CD1C75-7D28-4149-82A7-94A28C61BCF1}"/>
                    </a:ext>
                  </a:extLst>
                </p:cNvPr>
                <p:cNvSpPr/>
                <p:nvPr/>
              </p:nvSpPr>
              <p:spPr>
                <a:xfrm>
                  <a:off x="2127464" y="1760598"/>
                  <a:ext cx="8712968" cy="1091088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y_predict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results.predict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y_predict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文本框 12">
                <a:extLst>
                  <a:ext uri="{FF2B5EF4-FFF2-40B4-BE49-F238E27FC236}">
                    <a16:creationId xmlns="" xmlns:a16="http://schemas.microsoft.com/office/drawing/2014/main" id="{A550CA9B-D357-479A-AA12-E7CF3E36B479}"/>
                  </a:ext>
                </a:extLst>
              </p:cNvPr>
              <p:cNvSpPr txBox="1"/>
              <p:nvPr/>
            </p:nvSpPr>
            <p:spPr>
              <a:xfrm>
                <a:off x="1020283" y="3296143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Out[23]: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23301" y="2924943"/>
              <a:ext cx="8812546" cy="33487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array([112.58333333, 116.03333333, 119.48333333, 122.93333333,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126.38333333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129.83333333, 133.28333333, 136.73333333,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140.18333333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143.63333333, 147.08333333, 150.53333333,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153.98333333, 157.43333333, 160.88333333])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771789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87"/>
          <a:stretch/>
        </p:blipFill>
        <p:spPr>
          <a:xfrm>
            <a:off x="4979186" y="3853100"/>
            <a:ext cx="4248472" cy="26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71580" y="1366719"/>
            <a:ext cx="9116770" cy="2782362"/>
            <a:chOff x="998743" y="2253642"/>
            <a:chExt cx="9116770" cy="2782362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743" y="2253642"/>
              <a:ext cx="9116770" cy="2782361"/>
              <a:chOff x="1019775" y="1609991"/>
              <a:chExt cx="9116770" cy="2782361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="" xmlns:a16="http://schemas.microsoft.com/office/drawing/2014/main" id="{D51476A9-AD12-4C54-AF31-4A3444671682}"/>
                  </a:ext>
                </a:extLst>
              </p:cNvPr>
              <p:cNvGrpSpPr/>
              <p:nvPr/>
            </p:nvGrpSpPr>
            <p:grpSpPr>
              <a:xfrm>
                <a:off x="1019775" y="1609991"/>
                <a:ext cx="9116770" cy="2190399"/>
                <a:chOff x="975335" y="1917036"/>
                <a:chExt cx="9116770" cy="2190399"/>
              </a:xfrm>
            </p:grpSpPr>
            <p:sp>
              <p:nvSpPr>
                <p:cNvPr id="28" name="文本框 6">
                  <a:extLst>
                    <a:ext uri="{FF2B5EF4-FFF2-40B4-BE49-F238E27FC236}">
                      <a16:creationId xmlns="" xmlns:a16="http://schemas.microsoft.com/office/drawing/2014/main" id="{9E308ECE-D760-4612-8545-140A486FEC75}"/>
                    </a:ext>
                  </a:extLst>
                </p:cNvPr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In[24]: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="" xmlns:a16="http://schemas.microsoft.com/office/drawing/2014/main" id="{D2CD1C75-7D28-4149-82A7-94A28C61BCF1}"/>
                    </a:ext>
                  </a:extLst>
                </p:cNvPr>
                <p:cNvSpPr/>
                <p:nvPr/>
              </p:nvSpPr>
              <p:spPr>
                <a:xfrm>
                  <a:off x="2099894" y="1917036"/>
                  <a:ext cx="7992211" cy="2190399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plt.rcParams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['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font.family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']="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simHei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" #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汉字显示</a:t>
                  </a: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plt.plot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["height"], 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["weight"],"o")</a:t>
                  </a: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plt.plot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["height"], 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y_predict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plt.title</a:t>
                  </a:r>
                  <a:r>
                    <a:rPr lang="en-US" altLang="zh-CN" sz="2200" b="1" dirty="0" smtClean="0">
                      <a:solidFill>
                        <a:schemeClr val="tx1"/>
                      </a:solidFill>
                    </a:rPr>
                    <a:t>(‘</a:t>
                  </a:r>
                  <a:r>
                    <a:rPr lang="zh-CN" altLang="en-US" sz="2200" b="1" dirty="0" smtClean="0">
                      <a:solidFill>
                        <a:schemeClr val="tx1"/>
                      </a:solidFill>
                    </a:rPr>
                    <a:t>女性身高与体重的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线性回归分析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</a:t>
                  </a: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plt.xlabel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身高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</a:t>
                  </a: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plt.ylabel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体重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 </a:t>
                  </a:r>
                  <a:endParaRPr lang="zh-CN" altLang="zh-CN" sz="2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文本框 12">
                <a:extLst>
                  <a:ext uri="{FF2B5EF4-FFF2-40B4-BE49-F238E27FC236}">
                    <a16:creationId xmlns="" xmlns:a16="http://schemas.microsoft.com/office/drawing/2014/main" id="{A550CA9B-D357-479A-AA12-E7CF3E36B479}"/>
                  </a:ext>
                </a:extLst>
              </p:cNvPr>
              <p:cNvSpPr txBox="1"/>
              <p:nvPr/>
            </p:nvSpPr>
            <p:spPr>
              <a:xfrm>
                <a:off x="1020283" y="3930687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Out[24]: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23301" y="4444042"/>
              <a:ext cx="7992211" cy="59196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Text(0,0.5,'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体重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91944" y="36560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女性身高与体重的线性回归分析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427035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</a:t>
            </a:r>
            <a:r>
              <a:rPr lang="en-US" altLang="zh-CN" sz="5400" dirty="0" smtClean="0">
                <a:solidFill>
                  <a:srgbClr val="C00000"/>
                </a:solidFill>
              </a:rPr>
              <a:t>43.</a:t>
            </a:r>
            <a:r>
              <a:rPr lang="zh-CN" altLang="en-US" sz="5400" dirty="0" smtClean="0">
                <a:solidFill>
                  <a:srgbClr val="C00000"/>
                </a:solidFill>
              </a:rPr>
              <a:t>统计分析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771580" y="2060848"/>
            <a:ext cx="9644900" cy="2710353"/>
            <a:chOff x="975335" y="1917036"/>
            <a:chExt cx="9644900" cy="2710353"/>
          </a:xfrm>
        </p:grpSpPr>
        <p:sp>
          <p:nvSpPr>
            <p:cNvPr id="28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98265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917036"/>
              <a:ext cx="8520341" cy="271035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('women.csv',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index_col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["height"]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["weight"]</a:t>
              </a:r>
            </a:p>
            <a:p>
              <a:pPr lvl="0"/>
              <a:r>
                <a:rPr lang="en-US" altLang="zh-CN" sz="2400" b="1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CN" sz="2400" b="1" dirty="0" err="1" smtClean="0">
                  <a:solidFill>
                    <a:schemeClr val="tx1"/>
                  </a:solidFill>
                </a:rPr>
                <a:t>np.column_stack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((X,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np.power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(X,2),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np.power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(X,3)))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745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71580" y="1366719"/>
            <a:ext cx="9116770" cy="5014609"/>
            <a:chOff x="998743" y="2253642"/>
            <a:chExt cx="9116770" cy="5014609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743" y="2253642"/>
              <a:ext cx="9116770" cy="1646130"/>
              <a:chOff x="1019775" y="1609991"/>
              <a:chExt cx="9116770" cy="164613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="" xmlns:a16="http://schemas.microsoft.com/office/drawing/2014/main" id="{D51476A9-AD12-4C54-AF31-4A3444671682}"/>
                  </a:ext>
                </a:extLst>
              </p:cNvPr>
              <p:cNvGrpSpPr/>
              <p:nvPr/>
            </p:nvGrpSpPr>
            <p:grpSpPr>
              <a:xfrm>
                <a:off x="1019775" y="1609991"/>
                <a:ext cx="9116770" cy="766137"/>
                <a:chOff x="975335" y="1917036"/>
                <a:chExt cx="9116770" cy="766137"/>
              </a:xfrm>
            </p:grpSpPr>
            <p:sp>
              <p:nvSpPr>
                <p:cNvPr id="28" name="文本框 6">
                  <a:extLst>
                    <a:ext uri="{FF2B5EF4-FFF2-40B4-BE49-F238E27FC236}">
                      <a16:creationId xmlns="" xmlns:a16="http://schemas.microsoft.com/office/drawing/2014/main" id="{9E308ECE-D760-4612-8545-140A486FEC75}"/>
                    </a:ext>
                  </a:extLst>
                </p:cNvPr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In[27]: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="" xmlns:a16="http://schemas.microsoft.com/office/drawing/2014/main" id="{D2CD1C75-7D28-4149-82A7-94A28C61BCF1}"/>
                    </a:ext>
                  </a:extLst>
                </p:cNvPr>
                <p:cNvSpPr/>
                <p:nvPr/>
              </p:nvSpPr>
              <p:spPr>
                <a:xfrm>
                  <a:off x="2099894" y="1917036"/>
                  <a:ext cx="7992211" cy="766137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000" b="1" dirty="0" err="1">
                      <a:solidFill>
                        <a:schemeClr val="tx1"/>
                      </a:solidFill>
                    </a:rPr>
                    <a:t>X_add_const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000" b="1" dirty="0" err="1">
                      <a:solidFill>
                        <a:schemeClr val="tx1"/>
                      </a:solidFill>
                    </a:rPr>
                    <a:t>sm.add_constant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(X) </a:t>
                  </a:r>
                </a:p>
                <a:p>
                  <a:pPr lvl="0"/>
                  <a:r>
                    <a:rPr lang="en-US" altLang="zh-CN" sz="2000" b="1" dirty="0" err="1" smtClean="0">
                      <a:solidFill>
                        <a:schemeClr val="tx1"/>
                      </a:solidFill>
                    </a:rPr>
                    <a:t>X_add_const</a:t>
                  </a:r>
                  <a:endParaRPr lang="zh-CN" altLang="zh-CN" sz="2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文本框 12">
                <a:extLst>
                  <a:ext uri="{FF2B5EF4-FFF2-40B4-BE49-F238E27FC236}">
                    <a16:creationId xmlns="" xmlns:a16="http://schemas.microsoft.com/office/drawing/2014/main" id="{A550CA9B-D357-479A-AA12-E7CF3E36B479}"/>
                  </a:ext>
                </a:extLst>
              </p:cNvPr>
              <p:cNvSpPr txBox="1"/>
              <p:nvPr/>
            </p:nvSpPr>
            <p:spPr>
              <a:xfrm>
                <a:off x="1020283" y="2794456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Out[27]: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16496" y="3163795"/>
              <a:ext cx="7992211" cy="41044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array([[1.00000e+00, 5.80000e+01, 3.36400e+03, 1.95112e+05],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[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1.00000e+00, 5.90000e+01, 3.48100e+03, 2.05379e+05],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6.00000e+01, 3.60000e+03, 2.16000e+05],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6.10000e+01, 3.72100e+03, 2.26981e+05],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6.20000e+01, 3.84400e+03, 2.38328e+05],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6.30000e+01, 3.96900e+03, 2.50047e+05],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6.40000e+01, 4.09600e+03, 2.62144e+05],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6.50000e+01, 4.22500e+03, 2.74625e+05],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6.60000e+01, 4.35600e+03, 2.87496e+05],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6.70000e+01, 4.48900e+03, 3.00763e+05],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6.80000e+01, 4.62400e+03, 3.14432e+05],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6.90000e+01, 4.76100e+03, 3.28509e+05],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[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1.00000e+00, 7.00000e+01, 4.90000e+03, 3.43000e+05],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7.10000e+01, 5.04100e+03, 3.57911e+05],</a:t>
              </a:r>
            </a:p>
            <a:p>
              <a:pPr lvl="0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[1.00000e+00, 7.20000e+01, 5.18400e+03, 3.73248e+05]])</a:t>
              </a:r>
              <a:endPara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763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3" y="2780928"/>
            <a:ext cx="6552728" cy="3748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771580" y="1366720"/>
            <a:ext cx="9116770" cy="527286"/>
            <a:chOff x="975335" y="1917037"/>
            <a:chExt cx="9116770" cy="527286"/>
          </a:xfrm>
        </p:grpSpPr>
        <p:sp>
          <p:nvSpPr>
            <p:cNvPr id="28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98265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917037"/>
              <a:ext cx="7992211" cy="52728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myModel_updated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sm.OLS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(y,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X_add_const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763486" y="1988840"/>
            <a:ext cx="9116770" cy="792088"/>
            <a:chOff x="975335" y="1917037"/>
            <a:chExt cx="9116770" cy="792088"/>
          </a:xfrm>
        </p:grpSpPr>
        <p:sp>
          <p:nvSpPr>
            <p:cNvPr id="14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98265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917037"/>
              <a:ext cx="7992211" cy="79208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 err="1">
                  <a:solidFill>
                    <a:schemeClr val="tx1"/>
                  </a:solidFill>
                </a:rPr>
                <a:t>results_updated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myModel_updated.fit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</a:t>
              </a: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results_updated.summary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())</a:t>
              </a:r>
              <a:endParaRPr lang="zh-CN" altLang="zh-CN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7103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771580" y="1366720"/>
            <a:ext cx="9116770" cy="527286"/>
            <a:chOff x="975335" y="1917037"/>
            <a:chExt cx="9116770" cy="527286"/>
          </a:xfrm>
        </p:grpSpPr>
        <p:sp>
          <p:nvSpPr>
            <p:cNvPr id="28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98265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917037"/>
              <a:ext cx="7992211" cy="52728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查看斜率及截距项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 ',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results_updated.params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4774" y="3701461"/>
            <a:ext cx="10443794" cy="2535851"/>
            <a:chOff x="998743" y="2253642"/>
            <a:chExt cx="10443794" cy="2535851"/>
          </a:xfrm>
        </p:grpSpPr>
        <p:grpSp>
          <p:nvGrpSpPr>
            <p:cNvPr id="14" name="组合 13"/>
            <p:cNvGrpSpPr/>
            <p:nvPr/>
          </p:nvGrpSpPr>
          <p:grpSpPr>
            <a:xfrm>
              <a:off x="998743" y="2253642"/>
              <a:ext cx="9116770" cy="1646130"/>
              <a:chOff x="1019775" y="1609991"/>
              <a:chExt cx="9116770" cy="1646130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D51476A9-AD12-4C54-AF31-4A3444671682}"/>
                  </a:ext>
                </a:extLst>
              </p:cNvPr>
              <p:cNvGrpSpPr/>
              <p:nvPr/>
            </p:nvGrpSpPr>
            <p:grpSpPr>
              <a:xfrm>
                <a:off x="1019775" y="1609991"/>
                <a:ext cx="9116770" cy="879667"/>
                <a:chOff x="975335" y="1917036"/>
                <a:chExt cx="9116770" cy="879667"/>
              </a:xfrm>
            </p:grpSpPr>
            <p:sp>
              <p:nvSpPr>
                <p:cNvPr id="18" name="文本框 6">
                  <a:extLst>
                    <a:ext uri="{FF2B5EF4-FFF2-40B4-BE49-F238E27FC236}">
                      <a16:creationId xmlns="" xmlns:a16="http://schemas.microsoft.com/office/drawing/2014/main" id="{9E308ECE-D760-4612-8545-140A486FEC75}"/>
                    </a:ext>
                  </a:extLst>
                </p:cNvPr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In[31]: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="" xmlns:a16="http://schemas.microsoft.com/office/drawing/2014/main" id="{D2CD1C75-7D28-4149-82A7-94A28C61BCF1}"/>
                    </a:ext>
                  </a:extLst>
                </p:cNvPr>
                <p:cNvSpPr/>
                <p:nvPr/>
              </p:nvSpPr>
              <p:spPr>
                <a:xfrm>
                  <a:off x="2099894" y="1917036"/>
                  <a:ext cx="7992211" cy="879667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y_predict_updated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results_updated.predict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y_predict_updated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文本框 12">
                <a:extLst>
                  <a:ext uri="{FF2B5EF4-FFF2-40B4-BE49-F238E27FC236}">
                    <a16:creationId xmlns="" xmlns:a16="http://schemas.microsoft.com/office/drawing/2014/main" id="{A550CA9B-D357-479A-AA12-E7CF3E36B479}"/>
                  </a:ext>
                </a:extLst>
              </p:cNvPr>
              <p:cNvSpPr txBox="1"/>
              <p:nvPr/>
            </p:nvSpPr>
            <p:spPr>
              <a:xfrm>
                <a:off x="1020283" y="2794456"/>
                <a:ext cx="1232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Out[31]: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16496" y="3277325"/>
              <a:ext cx="9326041" cy="151216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array([114.63856209, 117.40676937, 120.18801264, 123.00780722,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125.89166846, 128.86511168, 131.95365223, 135.18280543,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138.57808662, 142.16501113, 145.9690943 , 150.01585147,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154.33079796, 158.93944911, 163.86732026])</a:t>
              </a: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20" y="1988840"/>
            <a:ext cx="438988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20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3638409"/>
            <a:ext cx="4292899" cy="2883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43.9 </a:t>
            </a:r>
            <a:r>
              <a:rPr lang="zh-CN" altLang="en-US" dirty="0"/>
              <a:t>模型的优化与重新选择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71579" y="1340769"/>
            <a:ext cx="10472285" cy="2909445"/>
            <a:chOff x="970252" y="2079520"/>
            <a:chExt cx="10472285" cy="2329682"/>
          </a:xfrm>
        </p:grpSpPr>
        <p:grpSp>
          <p:nvGrpSpPr>
            <p:cNvPr id="14" name="组合 13"/>
            <p:cNvGrpSpPr/>
            <p:nvPr/>
          </p:nvGrpSpPr>
          <p:grpSpPr>
            <a:xfrm>
              <a:off x="970252" y="2079520"/>
              <a:ext cx="9145261" cy="2329682"/>
              <a:chOff x="991284" y="1435869"/>
              <a:chExt cx="9145261" cy="2329682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D51476A9-AD12-4C54-AF31-4A3444671682}"/>
                  </a:ext>
                </a:extLst>
              </p:cNvPr>
              <p:cNvGrpSpPr/>
              <p:nvPr/>
            </p:nvGrpSpPr>
            <p:grpSpPr>
              <a:xfrm>
                <a:off x="1019775" y="1435869"/>
                <a:ext cx="9116770" cy="1787429"/>
                <a:chOff x="975335" y="1742914"/>
                <a:chExt cx="9116770" cy="1787429"/>
              </a:xfrm>
            </p:grpSpPr>
            <p:sp>
              <p:nvSpPr>
                <p:cNvPr id="18" name="文本框 6">
                  <a:extLst>
                    <a:ext uri="{FF2B5EF4-FFF2-40B4-BE49-F238E27FC236}">
                      <a16:creationId xmlns="" xmlns:a16="http://schemas.microsoft.com/office/drawing/2014/main" id="{9E308ECE-D760-4612-8545-140A486FEC75}"/>
                    </a:ext>
                  </a:extLst>
                </p:cNvPr>
                <p:cNvSpPr txBox="1"/>
                <p:nvPr/>
              </p:nvSpPr>
              <p:spPr>
                <a:xfrm>
                  <a:off x="975335" y="1982657"/>
                  <a:ext cx="1016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In[32]: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="" xmlns:a16="http://schemas.microsoft.com/office/drawing/2014/main" id="{D2CD1C75-7D28-4149-82A7-94A28C61BCF1}"/>
                    </a:ext>
                  </a:extLst>
                </p:cNvPr>
                <p:cNvSpPr/>
                <p:nvPr/>
              </p:nvSpPr>
              <p:spPr>
                <a:xfrm>
                  <a:off x="2099894" y="1742914"/>
                  <a:ext cx="7992211" cy="1787429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plt.rcParams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['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font.family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']="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simHei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" </a:t>
                  </a:r>
                  <a:r>
                    <a:rPr lang="en-US" altLang="zh-CN" sz="2200" b="1" dirty="0" err="1" smtClean="0">
                      <a:solidFill>
                        <a:schemeClr val="tx1"/>
                      </a:solidFill>
                    </a:rPr>
                    <a:t>plt.scatter</a:t>
                  </a:r>
                  <a:r>
                    <a:rPr lang="en-US" altLang="zh-CN" sz="2200" b="1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200" b="1" dirty="0" err="1" smtClean="0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["height"], 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["weight"])</a:t>
                  </a: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plt.plot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df_women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["height"], </a:t>
                  </a:r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y_predict_updated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plt.title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女性身高与体重数据的线性回归分析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</a:t>
                  </a: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plt.xlabel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身高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</a:t>
                  </a:r>
                </a:p>
                <a:p>
                  <a:pPr lvl="0"/>
                  <a:r>
                    <a:rPr lang="en-US" altLang="zh-CN" sz="2200" b="1" dirty="0" err="1">
                      <a:solidFill>
                        <a:schemeClr val="tx1"/>
                      </a:solidFill>
                    </a:rPr>
                    <a:t>plt.ylabel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('</a:t>
                  </a:r>
                  <a:r>
                    <a:rPr lang="zh-CN" altLang="en-US" sz="2200" b="1" dirty="0">
                      <a:solidFill>
                        <a:schemeClr val="tx1"/>
                      </a:solidFill>
                    </a:rPr>
                    <a:t>体重</a:t>
                  </a:r>
                  <a:r>
                    <a:rPr lang="en-US" altLang="zh-CN" sz="2200" b="1" dirty="0">
                      <a:solidFill>
                        <a:schemeClr val="tx1"/>
                      </a:solidFill>
                    </a:rPr>
                    <a:t>') </a:t>
                  </a:r>
                  <a:endParaRPr lang="zh-CN" altLang="zh-CN" sz="2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文本框 12">
                <a:extLst>
                  <a:ext uri="{FF2B5EF4-FFF2-40B4-BE49-F238E27FC236}">
                    <a16:creationId xmlns="" xmlns:a16="http://schemas.microsoft.com/office/drawing/2014/main" id="{A550CA9B-D357-479A-AA12-E7CF3E36B479}"/>
                  </a:ext>
                </a:extLst>
              </p:cNvPr>
              <p:cNvSpPr txBox="1"/>
              <p:nvPr/>
            </p:nvSpPr>
            <p:spPr>
              <a:xfrm>
                <a:off x="991284" y="3395882"/>
                <a:ext cx="1232233" cy="36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Out[32]: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16496" y="3919310"/>
              <a:ext cx="9326041" cy="4743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Text(0,0.5,'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体重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8056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46847"/>
            <a:ext cx="9802523" cy="821913"/>
          </a:xfrm>
        </p:spPr>
        <p:txBody>
          <a:bodyPr/>
          <a:lstStyle/>
          <a:p>
            <a:r>
              <a:rPr lang="en-US" altLang="zh-CN" dirty="0"/>
              <a:t>43.10 </a:t>
            </a:r>
            <a:r>
              <a:rPr lang="zh-CN" altLang="en-US" dirty="0"/>
              <a:t>模型的应用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00070" y="2234372"/>
            <a:ext cx="10472285" cy="2412007"/>
            <a:chOff x="970252" y="2194836"/>
            <a:chExt cx="10472285" cy="1931368"/>
          </a:xfrm>
        </p:grpSpPr>
        <p:grpSp>
          <p:nvGrpSpPr>
            <p:cNvPr id="14" name="组合 13"/>
            <p:cNvGrpSpPr/>
            <p:nvPr/>
          </p:nvGrpSpPr>
          <p:grpSpPr>
            <a:xfrm>
              <a:off x="970252" y="2194836"/>
              <a:ext cx="9932933" cy="1931368"/>
              <a:chOff x="991284" y="1551185"/>
              <a:chExt cx="9932933" cy="1931368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D51476A9-AD12-4C54-AF31-4A3444671682}"/>
                  </a:ext>
                </a:extLst>
              </p:cNvPr>
              <p:cNvGrpSpPr/>
              <p:nvPr/>
            </p:nvGrpSpPr>
            <p:grpSpPr>
              <a:xfrm>
                <a:off x="1019775" y="1551185"/>
                <a:ext cx="9904442" cy="749568"/>
                <a:chOff x="975335" y="1858230"/>
                <a:chExt cx="9904442" cy="749568"/>
              </a:xfrm>
            </p:grpSpPr>
            <p:sp>
              <p:nvSpPr>
                <p:cNvPr id="18" name="文本框 6">
                  <a:extLst>
                    <a:ext uri="{FF2B5EF4-FFF2-40B4-BE49-F238E27FC236}">
                      <a16:creationId xmlns="" xmlns:a16="http://schemas.microsoft.com/office/drawing/2014/main" id="{9E308ECE-D760-4612-8545-140A486FEC75}"/>
                    </a:ext>
                  </a:extLst>
                </p:cNvPr>
                <p:cNvSpPr txBox="1"/>
                <p:nvPr/>
              </p:nvSpPr>
              <p:spPr>
                <a:xfrm>
                  <a:off x="975335" y="1982657"/>
                  <a:ext cx="1016209" cy="369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Sitka Subheading" panose="02000505000000020004" pitchFamily="2" charset="0"/>
                      <a:cs typeface="MV Boli" panose="02000500030200090000" pitchFamily="2" charset="0"/>
                    </a:rPr>
                    <a:t>In[33]: </a:t>
                  </a:r>
                  <a:endParaRPr lang="zh-CN" altLang="en-US" sz="2400" dirty="0">
                    <a:latin typeface="Sitka Subheading" panose="02000505000000020004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="" xmlns:a16="http://schemas.microsoft.com/office/drawing/2014/main" id="{D2CD1C75-7D28-4149-82A7-94A28C61BCF1}"/>
                    </a:ext>
                  </a:extLst>
                </p:cNvPr>
                <p:cNvSpPr/>
                <p:nvPr/>
              </p:nvSpPr>
              <p:spPr>
                <a:xfrm>
                  <a:off x="2099894" y="1858230"/>
                  <a:ext cx="8779883" cy="749568"/>
                </a:xfrm>
                <a:prstGeom prst="rect">
                  <a:avLst/>
                </a:prstGeom>
                <a:solidFill>
                  <a:srgbClr val="F1EEF4">
                    <a:alpha val="13000"/>
                  </a:srgbClr>
                </a:solidFill>
                <a:ln w="8890">
                  <a:solidFill>
                    <a:srgbClr val="AB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0" rtlCol="0" anchor="ctr"/>
                <a:lstStyle/>
                <a:p>
                  <a:pPr lvl="0"/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h=63.5</a:t>
                  </a:r>
                </a:p>
                <a:p>
                  <a:pPr lvl="0"/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results_updated.predict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([1,h,np.power(h,2),</a:t>
                  </a:r>
                  <a:r>
                    <a:rPr lang="en-US" altLang="zh-CN" sz="2400" b="1" dirty="0" err="1">
                      <a:solidFill>
                        <a:schemeClr val="tx1"/>
                      </a:solidFill>
                    </a:rPr>
                    <a:t>np.power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(h,3)])</a:t>
                  </a:r>
                  <a:endParaRPr lang="zh-CN" altLang="zh-CN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文本框 12">
                <a:extLst>
                  <a:ext uri="{FF2B5EF4-FFF2-40B4-BE49-F238E27FC236}">
                    <a16:creationId xmlns="" xmlns:a16="http://schemas.microsoft.com/office/drawing/2014/main" id="{A550CA9B-D357-479A-AA12-E7CF3E36B479}"/>
                  </a:ext>
                </a:extLst>
              </p:cNvPr>
              <p:cNvSpPr txBox="1"/>
              <p:nvPr/>
            </p:nvSpPr>
            <p:spPr>
              <a:xfrm>
                <a:off x="991284" y="3112884"/>
                <a:ext cx="1232233" cy="36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  <a:latin typeface="Sitka Subheading" panose="02000505000000020004" pitchFamily="2" charset="0"/>
                    <a:cs typeface="Times New Roman" panose="02020603050405020304" pitchFamily="18" charset="0"/>
                  </a:rPr>
                  <a:t>Out[33]:</a:t>
                </a:r>
                <a:endParaRPr lang="zh-CN" altLang="en-US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16496" y="3636312"/>
              <a:ext cx="9326041" cy="4743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array([130.39340008])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6010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=""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294076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=""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581119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81817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04664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43.2 </a:t>
            </a:r>
            <a:r>
              <a:rPr lang="zh-CN" altLang="en-US" dirty="0" smtClean="0"/>
              <a:t>数据</a:t>
            </a:r>
            <a:r>
              <a:rPr lang="zh-CN" altLang="en-US" dirty="0"/>
              <a:t>读入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6418" y="1411752"/>
            <a:ext cx="9116770" cy="1819008"/>
            <a:chOff x="975335" y="2003853"/>
            <a:chExt cx="9116770" cy="1819008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3"/>
              <a:ext cx="7992211" cy="112971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os.chdir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r'C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:\Users\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soloman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\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</a:p>
            <a:p>
              <a:pPr lvl="0"/>
              <a:r>
                <a:rPr lang="en-US" altLang="zh-CN" sz="2400" b="1" dirty="0" smtClean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 smtClean="0">
                  <a:solidFill>
                    <a:schemeClr val="tx1"/>
                  </a:solidFill>
                </a:rPr>
                <a:t>os.getcwd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3231989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C:\Users\soloman\clm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6418" y="3356992"/>
            <a:ext cx="9116770" cy="2181398"/>
            <a:chOff x="975335" y="2003853"/>
            <a:chExt cx="9116770" cy="2181398"/>
          </a:xfrm>
        </p:grpSpPr>
        <p:sp>
          <p:nvSpPr>
            <p:cNvPr id="2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3"/>
              <a:ext cx="7992211" cy="153332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('women.csv',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index_col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=0)</a:t>
              </a:r>
            </a:p>
            <a:p>
              <a:pPr lvl="0"/>
              <a:r>
                <a:rPr lang="en-US" altLang="zh-CN" sz="2400" b="1" dirty="0" smtClean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 smtClean="0">
                  <a:solidFill>
                    <a:schemeClr val="tx1"/>
                  </a:solidFill>
                </a:rPr>
                <a:t>df_women.head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3594379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52" y="4944524"/>
            <a:ext cx="2088232" cy="15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 smtClean="0"/>
              <a:t>43.3 </a:t>
            </a:r>
            <a:r>
              <a:rPr lang="zh-CN" altLang="en-US" dirty="0" smtClean="0"/>
              <a:t>数据</a:t>
            </a:r>
            <a:r>
              <a:rPr lang="zh-CN" altLang="en-US" dirty="0"/>
              <a:t>理解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242944"/>
            <a:chOff x="1019775" y="1696808"/>
            <a:chExt cx="9116770" cy="1242944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696808"/>
              <a:ext cx="9116770" cy="1242944"/>
              <a:chOff x="975335" y="2003853"/>
              <a:chExt cx="9116770" cy="124294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2061053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In[5]: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2003853"/>
                <a:ext cx="7992211" cy="56485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df_women.shape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BD470D9A-F7D7-424E-9192-6E8F0BDEF9FC}"/>
                  </a:ext>
                </a:extLst>
              </p:cNvPr>
              <p:cNvSpPr/>
              <p:nvPr/>
            </p:nvSpPr>
            <p:spPr>
              <a:xfrm>
                <a:off x="1991544" y="2655925"/>
                <a:ext cx="7992211" cy="590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(15, 2)</a:t>
                </a:r>
                <a:endParaRPr lang="zh-CN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47331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861048"/>
            <a:ext cx="9116770" cy="1242944"/>
            <a:chOff x="1019775" y="1696808"/>
            <a:chExt cx="9116770" cy="1242944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696808"/>
              <a:ext cx="9116770" cy="1242944"/>
              <a:chOff x="975335" y="2003853"/>
              <a:chExt cx="9116770" cy="1242944"/>
            </a:xfrm>
          </p:grpSpPr>
          <p:sp>
            <p:nvSpPr>
              <p:cNvPr id="19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2061053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In[6]: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2003853"/>
                <a:ext cx="7992211" cy="564855"/>
              </a:xfrm>
              <a:prstGeom prst="rect">
                <a:avLst/>
              </a:prstGeom>
              <a:solidFill>
                <a:srgbClr val="EDCDCB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print(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df_women.columns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BD470D9A-F7D7-424E-9192-6E8F0BDEF9FC}"/>
                  </a:ext>
                </a:extLst>
              </p:cNvPr>
              <p:cNvSpPr/>
              <p:nvPr/>
            </p:nvSpPr>
            <p:spPr>
              <a:xfrm>
                <a:off x="1991544" y="2655925"/>
                <a:ext cx="7992211" cy="590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Index(['height', 'weight'], 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dtype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='object')</a:t>
                </a:r>
                <a:endParaRPr lang="zh-CN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47331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38034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43.3 </a:t>
            </a:r>
            <a:r>
              <a:rPr lang="zh-CN" altLang="en-US" dirty="0"/>
              <a:t>数据理解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238171"/>
            <a:chOff x="1019775" y="1696808"/>
            <a:chExt cx="9116770" cy="1238171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696808"/>
              <a:ext cx="9116770" cy="564855"/>
              <a:chOff x="975335" y="2003853"/>
              <a:chExt cx="9116770" cy="564855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2061053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In[7]: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2003853"/>
                <a:ext cx="7992211" cy="56485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df_women.describe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()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47331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473314"/>
            <a:ext cx="3189981" cy="39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27257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43.3 </a:t>
            </a:r>
            <a:r>
              <a:rPr lang="zh-CN" altLang="en-US" dirty="0"/>
              <a:t>数据理解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552792"/>
            <a:ext cx="9116770" cy="2625905"/>
            <a:chOff x="1019775" y="1552792"/>
            <a:chExt cx="9116770" cy="2625905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552792"/>
              <a:ext cx="9116770" cy="1660184"/>
              <a:chOff x="975335" y="1859837"/>
              <a:chExt cx="9116770" cy="1660184"/>
            </a:xfrm>
          </p:grpSpPr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In[8]: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1859837"/>
                <a:ext cx="7992211" cy="1660184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import 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matplotlib.pyplot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 as 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plt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%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matplotlib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 inline</a:t>
                </a:r>
              </a:p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plt.scatter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["height"], 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df_women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["weight"])</a:t>
                </a:r>
              </a:p>
              <a:p>
                <a:pPr lvl="0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plt.show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()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119351" y="3717032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34" y="3428999"/>
            <a:ext cx="4780755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14025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43.4 </a:t>
            </a:r>
            <a:r>
              <a:rPr lang="zh-CN" altLang="en-US" dirty="0"/>
              <a:t>数据准备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第五篇 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 </a:t>
            </a:r>
            <a:r>
              <a:rPr lang="en-US" altLang="zh-CN" dirty="0" smtClean="0"/>
              <a:t>43.</a:t>
            </a:r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552792"/>
            <a:ext cx="9116770" cy="830092"/>
            <a:chOff x="975335" y="1859837"/>
            <a:chExt cx="9116770" cy="830092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191703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1859837"/>
              <a:ext cx="7992211" cy="83009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["height"]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df_women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["weight"]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19775" y="2708919"/>
            <a:ext cx="9116770" cy="1325762"/>
            <a:chOff x="1019775" y="1552791"/>
            <a:chExt cx="9116770" cy="1325762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D51476A9-AD12-4C54-AF31-4A3444671682}"/>
                </a:ext>
              </a:extLst>
            </p:cNvPr>
            <p:cNvGrpSpPr/>
            <p:nvPr/>
          </p:nvGrpSpPr>
          <p:grpSpPr>
            <a:xfrm>
              <a:off x="1019775" y="1552791"/>
              <a:ext cx="9116770" cy="518866"/>
              <a:chOff x="975335" y="1859836"/>
              <a:chExt cx="9116770" cy="518866"/>
            </a:xfrm>
          </p:grpSpPr>
          <p:sp>
            <p:nvSpPr>
              <p:cNvPr id="17" name="文本框 6">
                <a:extLst>
                  <a:ext uri="{FF2B5EF4-FFF2-40B4-BE49-F238E27FC236}">
                    <a16:creationId xmlns="" xmlns:a16="http://schemas.microsoft.com/office/drawing/2014/main" id="{9E308ECE-D760-4612-8545-140A486FEC75}"/>
                  </a:ext>
                </a:extLst>
              </p:cNvPr>
              <p:cNvSpPr txBox="1"/>
              <p:nvPr/>
            </p:nvSpPr>
            <p:spPr>
              <a:xfrm>
                <a:off x="975335" y="1917037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In[10]: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D2CD1C75-7D28-4149-82A7-94A28C61BCF1}"/>
                  </a:ext>
                </a:extLst>
              </p:cNvPr>
              <p:cNvSpPr/>
              <p:nvPr/>
            </p:nvSpPr>
            <p:spPr>
              <a:xfrm>
                <a:off x="2099894" y="1859836"/>
                <a:ext cx="7992211" cy="518865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X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12">
              <a:extLst>
                <a:ext uri="{FF2B5EF4-FFF2-40B4-BE49-F238E27FC236}">
                  <a16:creationId xmlns=""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20283" y="241688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284984"/>
            <a:ext cx="2736304" cy="32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7590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1071</Words>
  <Application>Microsoft Office PowerPoint</Application>
  <PresentationFormat>自定义</PresentationFormat>
  <Paragraphs>279</Paragraphs>
  <Slides>26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吉祥如意</vt:lpstr>
      <vt:lpstr>Python编程     ——从数据分析到数据科学</vt:lpstr>
      <vt:lpstr> 43.统计分析</vt:lpstr>
      <vt:lpstr>本章内容提要</vt:lpstr>
      <vt:lpstr>本章内容提要</vt:lpstr>
      <vt:lpstr>43.2 数据读入</vt:lpstr>
      <vt:lpstr>43.3 数据理解</vt:lpstr>
      <vt:lpstr>43.3 数据理解</vt:lpstr>
      <vt:lpstr>43.3 数据理解</vt:lpstr>
      <vt:lpstr>43.4 数据准备</vt:lpstr>
      <vt:lpstr>43.4 数据准备</vt:lpstr>
      <vt:lpstr>43.5 模型类型的选择与超级参数的设置</vt:lpstr>
      <vt:lpstr>43.5 模型类型的选择与超级参数的设置</vt:lpstr>
      <vt:lpstr>43.6 训练具体模型及查看其统计量</vt:lpstr>
      <vt:lpstr>43.6 训练具体模型及查看其统计量</vt:lpstr>
      <vt:lpstr>43.7 模型优度的评价</vt:lpstr>
      <vt:lpstr>43.8 建模前提假定条件的讨论</vt:lpstr>
      <vt:lpstr>43.8 建模前提假定条件的讨论</vt:lpstr>
      <vt:lpstr>43.8 建模前提假定条件的讨论</vt:lpstr>
      <vt:lpstr>43.9 模型的优化与重新选择</vt:lpstr>
      <vt:lpstr>43.9 模型的优化与重新选择</vt:lpstr>
      <vt:lpstr>43.9 模型的优化与重新选择</vt:lpstr>
      <vt:lpstr>43.9 模型的优化与重新选择</vt:lpstr>
      <vt:lpstr>43.9 模型的优化与重新选择</vt:lpstr>
      <vt:lpstr>43.9 模型的优化与重新选择</vt:lpstr>
      <vt:lpstr>43.10 模型的应用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Administrator</cp:lastModifiedBy>
  <cp:revision>1538</cp:revision>
  <cp:lastPrinted>2017-07-17T10:18:39Z</cp:lastPrinted>
  <dcterms:created xsi:type="dcterms:W3CDTF">2007-03-02T11:26:21Z</dcterms:created>
  <dcterms:modified xsi:type="dcterms:W3CDTF">2018-12-17T03:09:45Z</dcterms:modified>
</cp:coreProperties>
</file>