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842" r:id="rId2"/>
    <p:sldId id="853" r:id="rId3"/>
    <p:sldId id="841" r:id="rId4"/>
    <p:sldId id="854" r:id="rId5"/>
    <p:sldId id="845" r:id="rId6"/>
    <p:sldId id="867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=""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>
        <p:scale>
          <a:sx n="70" d="100"/>
          <a:sy n="70" d="100"/>
        </p:scale>
        <p:origin x="-714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44.1 </a:t>
          </a:r>
          <a:r>
            <a:rPr lang="zh-CN" altLang="en-US" dirty="0" smtClean="0"/>
            <a:t>机器学习</a:t>
          </a:r>
          <a:r>
            <a:rPr lang="zh-CN" altLang="en-US" dirty="0" smtClean="0"/>
            <a:t>的业务理解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44.2 </a:t>
          </a:r>
          <a:r>
            <a:rPr lang="zh-CN" altLang="en-US" dirty="0" smtClean="0"/>
            <a:t>数据</a:t>
          </a:r>
          <a:r>
            <a:rPr lang="zh-CN" altLang="en-US" dirty="0" smtClean="0"/>
            <a:t>读入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44.3 </a:t>
          </a:r>
          <a:r>
            <a:rPr lang="zh-CN" altLang="en-US" dirty="0" smtClean="0"/>
            <a:t>数据</a:t>
          </a:r>
          <a:r>
            <a:rPr lang="zh-CN" altLang="en-US" dirty="0" smtClean="0"/>
            <a:t>理解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44.4 </a:t>
          </a:r>
          <a:r>
            <a:rPr lang="zh-CN" altLang="en-US" dirty="0" smtClean="0"/>
            <a:t>数据</a:t>
          </a:r>
          <a:r>
            <a:rPr lang="zh-CN" altLang="en-US" dirty="0" smtClean="0"/>
            <a:t>准备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44.5 </a:t>
          </a:r>
          <a:r>
            <a:rPr lang="zh-CN" altLang="en-US" dirty="0" smtClean="0"/>
            <a:t>算法</a:t>
          </a:r>
          <a:r>
            <a:rPr lang="zh-CN" altLang="en-US" dirty="0" smtClean="0"/>
            <a:t>选择及其超级参数的设置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44.6 </a:t>
          </a:r>
          <a:r>
            <a:rPr lang="zh-CN" altLang="en-US" dirty="0" smtClean="0"/>
            <a:t>具体</a:t>
          </a:r>
          <a:r>
            <a:rPr lang="zh-CN" altLang="en-US" dirty="0" smtClean="0"/>
            <a:t>模型的训练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44.7 </a:t>
          </a:r>
          <a:r>
            <a:rPr lang="zh-CN" altLang="en-US" dirty="0" smtClean="0"/>
            <a:t>用</a:t>
          </a:r>
          <a:r>
            <a:rPr lang="zh-CN" altLang="en-US" dirty="0" smtClean="0"/>
            <a:t>模型进行预测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44.8 </a:t>
          </a:r>
          <a:r>
            <a:rPr lang="zh-CN" altLang="en-US" dirty="0" smtClean="0"/>
            <a:t>模型评价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44.9 </a:t>
          </a:r>
          <a:r>
            <a:rPr lang="zh-CN" altLang="en-US" dirty="0" smtClean="0"/>
            <a:t>模型</a:t>
          </a:r>
          <a:r>
            <a:rPr lang="zh-CN" altLang="en-US" dirty="0" smtClean="0"/>
            <a:t>的应用与优化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08E55D9B-A474-4251-88B6-1069F228FDC6}" type="presOf" srcId="{A28C3E8F-D85D-46D1-A6A3-FB5FAF2BB39A}" destId="{87E6350B-AA9F-4374-A90A-F0D4DDB30293}" srcOrd="1" destOrd="0" presId="urn:microsoft.com/office/officeart/2005/8/layout/list1"/>
    <dgm:cxn modelId="{99B89F7A-38E7-4E2A-8C9F-95462A37E7F6}" type="presOf" srcId="{07FD02D3-E7E6-438A-89AC-27845D67F8AB}" destId="{FFA56F0A-30CA-43F2-94BD-773A675BA6FB}" srcOrd="0" destOrd="0" presId="urn:microsoft.com/office/officeart/2005/8/layout/list1"/>
    <dgm:cxn modelId="{DEDE26C2-ED54-4472-AE4E-CB720048D091}" type="presOf" srcId="{4164C1CD-1FEB-4FAE-BCA7-B2F901F12CD8}" destId="{818CC7FD-FD66-432F-A406-41DC7CAE93F0}" srcOrd="0" destOrd="0" presId="urn:microsoft.com/office/officeart/2005/8/layout/list1"/>
    <dgm:cxn modelId="{FCB5EB85-48E8-41F8-BF0E-8F567B26680B}" type="presOf" srcId="{A28C3E8F-D85D-46D1-A6A3-FB5FAF2BB39A}" destId="{C621DF11-A0F5-4D43-9B81-3F2B12D700F6}" srcOrd="0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2D0B7327-2E74-4408-BA29-12B74A530461}" type="presOf" srcId="{07FD02D3-E7E6-438A-89AC-27845D67F8AB}" destId="{F0E83ED0-3189-4ABA-A665-B109CE1D0191}" srcOrd="1" destOrd="0" presId="urn:microsoft.com/office/officeart/2005/8/layout/list1"/>
    <dgm:cxn modelId="{55253055-5D93-4E85-8808-6323EE05D4BE}" type="presOf" srcId="{2D3DEDF0-B9A1-4CD2-BA88-CA716FC4420C}" destId="{ACC2AE7E-59B9-49A0-BAB4-22D68AC176E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A4731E4A-D27A-4813-9A7D-ACE3EA78279D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7C129156-D505-44D8-AF76-F7244A58F9FC}" type="presOf" srcId="{4A6CFA20-D504-4C11-9666-95A21ED3E06C}" destId="{99D3529F-CE9E-430A-A33C-F4EF72985A46}" srcOrd="0" destOrd="0" presId="urn:microsoft.com/office/officeart/2005/8/layout/list1"/>
    <dgm:cxn modelId="{9CC98797-0834-4A7C-84B1-67BB4594C66E}" type="presOf" srcId="{4164C1CD-1FEB-4FAE-BCA7-B2F901F12CD8}" destId="{86F01D77-AF58-4F11-B068-07FCCCA28177}" srcOrd="1" destOrd="0" presId="urn:microsoft.com/office/officeart/2005/8/layout/list1"/>
    <dgm:cxn modelId="{A996FF97-5B6F-4181-8F5D-B97079690050}" type="presParOf" srcId="{ACC2AE7E-59B9-49A0-BAB4-22D68AC176E7}" destId="{7AEB1288-B212-47FC-96D6-40294FD2E307}" srcOrd="0" destOrd="0" presId="urn:microsoft.com/office/officeart/2005/8/layout/list1"/>
    <dgm:cxn modelId="{052FA10D-7E18-4636-9EEF-47588F39B983}" type="presParOf" srcId="{7AEB1288-B212-47FC-96D6-40294FD2E307}" destId="{99D3529F-CE9E-430A-A33C-F4EF72985A46}" srcOrd="0" destOrd="0" presId="urn:microsoft.com/office/officeart/2005/8/layout/list1"/>
    <dgm:cxn modelId="{C908B768-89B9-4E83-AA70-293AA1EC6802}" type="presParOf" srcId="{7AEB1288-B212-47FC-96D6-40294FD2E307}" destId="{FFD53BA8-45B8-48D7-839D-F63881906C2D}" srcOrd="1" destOrd="0" presId="urn:microsoft.com/office/officeart/2005/8/layout/list1"/>
    <dgm:cxn modelId="{883FFC49-1F26-45DF-A211-05DE8924F688}" type="presParOf" srcId="{ACC2AE7E-59B9-49A0-BAB4-22D68AC176E7}" destId="{C0D297E7-F1B3-4D5E-9183-8D7DE7303441}" srcOrd="1" destOrd="0" presId="urn:microsoft.com/office/officeart/2005/8/layout/list1"/>
    <dgm:cxn modelId="{8B6B30B7-24B7-406F-A8A9-A061536417BE}" type="presParOf" srcId="{ACC2AE7E-59B9-49A0-BAB4-22D68AC176E7}" destId="{BF82169F-36AF-4359-9BAE-4965A5F38BD5}" srcOrd="2" destOrd="0" presId="urn:microsoft.com/office/officeart/2005/8/layout/list1"/>
    <dgm:cxn modelId="{104DD36C-FABA-40DE-B77F-CFE77D751C7F}" type="presParOf" srcId="{ACC2AE7E-59B9-49A0-BAB4-22D68AC176E7}" destId="{97EC761C-8953-48D7-AFE6-4E1B2DC860A0}" srcOrd="3" destOrd="0" presId="urn:microsoft.com/office/officeart/2005/8/layout/list1"/>
    <dgm:cxn modelId="{88EA70C7-B959-48BF-BE4E-4404A40012A3}" type="presParOf" srcId="{ACC2AE7E-59B9-49A0-BAB4-22D68AC176E7}" destId="{2A1250AA-1043-4D27-91C6-DB5939E35C6B}" srcOrd="4" destOrd="0" presId="urn:microsoft.com/office/officeart/2005/8/layout/list1"/>
    <dgm:cxn modelId="{003174FB-B9C2-462E-AACC-7D12686C1793}" type="presParOf" srcId="{2A1250AA-1043-4D27-91C6-DB5939E35C6B}" destId="{FFA56F0A-30CA-43F2-94BD-773A675BA6FB}" srcOrd="0" destOrd="0" presId="urn:microsoft.com/office/officeart/2005/8/layout/list1"/>
    <dgm:cxn modelId="{A4F71D87-7C99-4B61-A401-4F98D6D9BA83}" type="presParOf" srcId="{2A1250AA-1043-4D27-91C6-DB5939E35C6B}" destId="{F0E83ED0-3189-4ABA-A665-B109CE1D0191}" srcOrd="1" destOrd="0" presId="urn:microsoft.com/office/officeart/2005/8/layout/list1"/>
    <dgm:cxn modelId="{D72EC99D-5D0A-4683-84A1-F1A1DF2A8A1F}" type="presParOf" srcId="{ACC2AE7E-59B9-49A0-BAB4-22D68AC176E7}" destId="{ECE4EB38-14AE-459E-B6E4-1217F86B32D5}" srcOrd="5" destOrd="0" presId="urn:microsoft.com/office/officeart/2005/8/layout/list1"/>
    <dgm:cxn modelId="{242984E4-B4F4-486C-A43A-3968267DD8D0}" type="presParOf" srcId="{ACC2AE7E-59B9-49A0-BAB4-22D68AC176E7}" destId="{AD17FCC9-9640-4BB4-87DF-C676D0600FF9}" srcOrd="6" destOrd="0" presId="urn:microsoft.com/office/officeart/2005/8/layout/list1"/>
    <dgm:cxn modelId="{0010D9A0-A5F3-4EE7-A65B-9BB0A28736A5}" type="presParOf" srcId="{ACC2AE7E-59B9-49A0-BAB4-22D68AC176E7}" destId="{4DF959AC-5D69-47E5-B406-4D2C3851BBA8}" srcOrd="7" destOrd="0" presId="urn:microsoft.com/office/officeart/2005/8/layout/list1"/>
    <dgm:cxn modelId="{2AED8E54-4C79-419C-822E-3393A06307F1}" type="presParOf" srcId="{ACC2AE7E-59B9-49A0-BAB4-22D68AC176E7}" destId="{BC025EF3-8250-4C0B-B47C-577AF15030CE}" srcOrd="8" destOrd="0" presId="urn:microsoft.com/office/officeart/2005/8/layout/list1"/>
    <dgm:cxn modelId="{CAD21414-4D64-4D9B-B78E-91A6EBAD564C}" type="presParOf" srcId="{BC025EF3-8250-4C0B-B47C-577AF15030CE}" destId="{C621DF11-A0F5-4D43-9B81-3F2B12D700F6}" srcOrd="0" destOrd="0" presId="urn:microsoft.com/office/officeart/2005/8/layout/list1"/>
    <dgm:cxn modelId="{0EE3C409-77F3-421C-850E-7163D224CEE1}" type="presParOf" srcId="{BC025EF3-8250-4C0B-B47C-577AF15030CE}" destId="{87E6350B-AA9F-4374-A90A-F0D4DDB30293}" srcOrd="1" destOrd="0" presId="urn:microsoft.com/office/officeart/2005/8/layout/list1"/>
    <dgm:cxn modelId="{4F72A663-0924-46B7-B8C0-6ABB0933F1D1}" type="presParOf" srcId="{ACC2AE7E-59B9-49A0-BAB4-22D68AC176E7}" destId="{BFDDC46B-D2D6-4F22-B2B2-08457F1A28D3}" srcOrd="9" destOrd="0" presId="urn:microsoft.com/office/officeart/2005/8/layout/list1"/>
    <dgm:cxn modelId="{18F71A42-B437-4EC0-94CC-F093157B4E6A}" type="presParOf" srcId="{ACC2AE7E-59B9-49A0-BAB4-22D68AC176E7}" destId="{3F980722-34FD-4A1F-B474-E9F8C5B4DD29}" srcOrd="10" destOrd="0" presId="urn:microsoft.com/office/officeart/2005/8/layout/list1"/>
    <dgm:cxn modelId="{1581A1EF-780B-4289-ADCE-634D08BCF910}" type="presParOf" srcId="{ACC2AE7E-59B9-49A0-BAB4-22D68AC176E7}" destId="{8D3B3D27-C574-4E85-BC78-E99F417FEEDB}" srcOrd="11" destOrd="0" presId="urn:microsoft.com/office/officeart/2005/8/layout/list1"/>
    <dgm:cxn modelId="{AB96D3F5-AD20-45F4-AE02-6E29B505FF28}" type="presParOf" srcId="{ACC2AE7E-59B9-49A0-BAB4-22D68AC176E7}" destId="{3A9CAEF6-FFDF-430A-A005-8728B4BFCD0C}" srcOrd="12" destOrd="0" presId="urn:microsoft.com/office/officeart/2005/8/layout/list1"/>
    <dgm:cxn modelId="{92E244A9-C9D5-4B68-9B29-A46717D4C2FC}" type="presParOf" srcId="{3A9CAEF6-FFDF-430A-A005-8728B4BFCD0C}" destId="{818CC7FD-FD66-432F-A406-41DC7CAE93F0}" srcOrd="0" destOrd="0" presId="urn:microsoft.com/office/officeart/2005/8/layout/list1"/>
    <dgm:cxn modelId="{6EB59741-8484-48BD-AC84-0B5859DE6ED9}" type="presParOf" srcId="{3A9CAEF6-FFDF-430A-A005-8728B4BFCD0C}" destId="{86F01D77-AF58-4F11-B068-07FCCCA28177}" srcOrd="1" destOrd="0" presId="urn:microsoft.com/office/officeart/2005/8/layout/list1"/>
    <dgm:cxn modelId="{B1EF15BD-4A17-43D0-AA2B-1DB30B378790}" type="presParOf" srcId="{ACC2AE7E-59B9-49A0-BAB4-22D68AC176E7}" destId="{2447C150-AF8D-41C9-BB4C-E4FA97EE4298}" srcOrd="13" destOrd="0" presId="urn:microsoft.com/office/officeart/2005/8/layout/list1"/>
    <dgm:cxn modelId="{E1C36726-289A-4DBD-B3D3-950DFB0B4604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44.1 </a:t>
          </a:r>
          <a:r>
            <a:rPr lang="zh-CN" altLang="en-US" sz="2000" kern="1200" dirty="0" smtClean="0"/>
            <a:t>机器学习</a:t>
          </a:r>
          <a:r>
            <a:rPr lang="zh-CN" altLang="en-US" sz="2000" kern="1200" dirty="0" smtClean="0"/>
            <a:t>的业务理解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44.2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读入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44.3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理解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44.4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准备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44.5 </a:t>
          </a:r>
          <a:r>
            <a:rPr lang="zh-CN" altLang="en-US" sz="2000" kern="1200" dirty="0" smtClean="0"/>
            <a:t>算法</a:t>
          </a:r>
          <a:r>
            <a:rPr lang="zh-CN" altLang="en-US" sz="2000" kern="1200" dirty="0" smtClean="0"/>
            <a:t>选择及其超级参数的设置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51637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82637"/>
          <a:ext cx="6725877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44.6 </a:t>
          </a:r>
          <a:r>
            <a:rPr lang="zh-CN" altLang="en-US" sz="2500" kern="1200" dirty="0" smtClean="0"/>
            <a:t>具体</a:t>
          </a:r>
          <a:r>
            <a:rPr lang="zh-CN" altLang="en-US" sz="2500" kern="1200" dirty="0" smtClean="0"/>
            <a:t>模型的训练</a:t>
          </a:r>
          <a:endParaRPr lang="zh-CN" sz="2500" kern="1200" dirty="0"/>
        </a:p>
      </dsp:txBody>
      <dsp:txXfrm>
        <a:off x="516445" y="118663"/>
        <a:ext cx="6653825" cy="665948"/>
      </dsp:txXfrm>
    </dsp:sp>
    <dsp:sp modelId="{AD17FCC9-9640-4BB4-87DF-C676D0600FF9}">
      <dsp:nvSpPr>
        <dsp:cNvPr id="0" name=""/>
        <dsp:cNvSpPr/>
      </dsp:nvSpPr>
      <dsp:spPr>
        <a:xfrm>
          <a:off x="0" y="1585637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1216637"/>
          <a:ext cx="6725877" cy="7380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44.7 </a:t>
          </a:r>
          <a:r>
            <a:rPr lang="zh-CN" altLang="en-US" sz="2500" kern="1200" dirty="0" smtClean="0"/>
            <a:t>用</a:t>
          </a:r>
          <a:r>
            <a:rPr lang="zh-CN" altLang="en-US" sz="2500" kern="1200" dirty="0" smtClean="0"/>
            <a:t>模型进行预测</a:t>
          </a:r>
          <a:endParaRPr lang="zh-CN" sz="2500" kern="1200" dirty="0"/>
        </a:p>
      </dsp:txBody>
      <dsp:txXfrm>
        <a:off x="516445" y="1252663"/>
        <a:ext cx="6653825" cy="665948"/>
      </dsp:txXfrm>
    </dsp:sp>
    <dsp:sp modelId="{3F980722-34FD-4A1F-B474-E9F8C5B4DD29}">
      <dsp:nvSpPr>
        <dsp:cNvPr id="0" name=""/>
        <dsp:cNvSpPr/>
      </dsp:nvSpPr>
      <dsp:spPr>
        <a:xfrm>
          <a:off x="0" y="2719638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2350638"/>
          <a:ext cx="6725877" cy="738000"/>
        </a:xfrm>
        <a:prstGeom prst="round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44.8 </a:t>
          </a:r>
          <a:r>
            <a:rPr lang="zh-CN" altLang="en-US" sz="2500" kern="1200" dirty="0" smtClean="0"/>
            <a:t>模型评价</a:t>
          </a:r>
          <a:endParaRPr lang="zh-CN" sz="2500" kern="1200" dirty="0"/>
        </a:p>
      </dsp:txBody>
      <dsp:txXfrm>
        <a:off x="516445" y="2386664"/>
        <a:ext cx="6653825" cy="665948"/>
      </dsp:txXfrm>
    </dsp:sp>
    <dsp:sp modelId="{B428B3ED-E28C-4C28-8B71-AD1709E71E95}">
      <dsp:nvSpPr>
        <dsp:cNvPr id="0" name=""/>
        <dsp:cNvSpPr/>
      </dsp:nvSpPr>
      <dsp:spPr>
        <a:xfrm>
          <a:off x="0" y="3853638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3484638"/>
          <a:ext cx="6725877" cy="7380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44.9 </a:t>
          </a:r>
          <a:r>
            <a:rPr lang="zh-CN" altLang="en-US" sz="2500" kern="1200" dirty="0" smtClean="0"/>
            <a:t>模型</a:t>
          </a:r>
          <a:r>
            <a:rPr lang="zh-CN" altLang="en-US" sz="2500" kern="1200" dirty="0" smtClean="0"/>
            <a:t>的应用与优化</a:t>
          </a:r>
          <a:endParaRPr lang="zh-CN" sz="2500" kern="1200" dirty="0"/>
        </a:p>
      </dsp:txBody>
      <dsp:txXfrm>
        <a:off x="516445" y="3520664"/>
        <a:ext cx="6653825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44.4 </a:t>
            </a:r>
            <a:r>
              <a:rPr lang="zh-CN" altLang="en-US" dirty="0" smtClean="0"/>
              <a:t>数据</a:t>
            </a:r>
            <a:r>
              <a:rPr lang="zh-CN" altLang="en-US" dirty="0"/>
              <a:t>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412776"/>
            <a:ext cx="9116770" cy="880070"/>
            <a:chOff x="975335" y="1719821"/>
            <a:chExt cx="9116770" cy="880070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88007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data.drop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(['diagnosis'], axis=1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0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4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</a:t>
            </a:r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2356"/>
              </p:ext>
            </p:extLst>
          </p:nvPr>
        </p:nvGraphicFramePr>
        <p:xfrm>
          <a:off x="2144333" y="2564906"/>
          <a:ext cx="8056115" cy="3672406"/>
        </p:xfrm>
        <a:graphic>
          <a:graphicData uri="http://schemas.openxmlformats.org/drawingml/2006/table">
            <a:tbl>
              <a:tblPr/>
              <a:tblGrid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716489"/>
              </a:tblGrid>
              <a:tr h="13037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>
                          <a:effectLst/>
                        </a:rPr>
                        <a:t/>
                      </a:r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 err="1">
                          <a:effectLst/>
                        </a:rPr>
                        <a:t>radius_mean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0815" marR="30815" marT="15407" marB="154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0.07871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0.1812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0.05667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158.80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0.08902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0.05999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0.2597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0.09744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0.10430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0.1809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0.05883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210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44.4 </a:t>
            </a:r>
            <a:r>
              <a:rPr lang="zh-CN" altLang="en-US" dirty="0" smtClean="0"/>
              <a:t>数据</a:t>
            </a:r>
            <a:r>
              <a:rPr lang="zh-CN" altLang="en-US" dirty="0"/>
              <a:t>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1609675"/>
            <a:ext cx="9116770" cy="1050503"/>
            <a:chOff x="975335" y="1719820"/>
            <a:chExt cx="9116770" cy="1050503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0"/>
              <a:ext cx="7992211" cy="10505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np.ravel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(data[['diagnosis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']])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[0:6]</a:t>
              </a:r>
            </a:p>
          </p:txBody>
        </p:sp>
      </p:grpSp>
      <p:sp>
        <p:nvSpPr>
          <p:cNvPr id="10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4" y="29821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3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array(['M', 'M', 'M', 'M', 'M', 'M'],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=object)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4" y="3825045"/>
            <a:ext cx="9252690" cy="1800200"/>
            <a:chOff x="975335" y="1431788"/>
            <a:chExt cx="9252690" cy="1800200"/>
          </a:xfrm>
        </p:grpSpPr>
        <p:sp>
          <p:nvSpPr>
            <p:cNvPr id="14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431788"/>
              <a:ext cx="8128131" cy="18002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sklearn.model_selection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random_state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256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44.4 </a:t>
            </a:r>
            <a:r>
              <a:rPr lang="zh-CN" altLang="en-US" dirty="0" smtClean="0"/>
              <a:t>数据</a:t>
            </a:r>
            <a:r>
              <a:rPr lang="zh-CN" altLang="en-US" dirty="0"/>
              <a:t>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1609675"/>
            <a:ext cx="9116770" cy="667197"/>
            <a:chOff x="975335" y="1719820"/>
            <a:chExt cx="9116770" cy="667197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13407" y="25500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(426, 30)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3795425"/>
            <a:ext cx="9252690" cy="641687"/>
            <a:chOff x="975335" y="1629982"/>
            <a:chExt cx="9252690" cy="641687"/>
          </a:xfrm>
        </p:grpSpPr>
        <p:sp>
          <p:nvSpPr>
            <p:cNvPr id="14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7083" y="4725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(143, 30)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121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44.5 </a:t>
            </a:r>
            <a:r>
              <a:rPr lang="zh-CN" altLang="en-US" dirty="0" smtClean="0"/>
              <a:t>算法</a:t>
            </a:r>
            <a:r>
              <a:rPr lang="zh-CN" altLang="en-US" dirty="0"/>
              <a:t>选择及其超级参数的设置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4011449"/>
            <a:ext cx="9252690" cy="641687"/>
            <a:chOff x="975335" y="1629982"/>
            <a:chExt cx="9252690" cy="641687"/>
          </a:xfrm>
        </p:grpSpPr>
        <p:sp>
          <p:nvSpPr>
            <p:cNvPr id="14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(algorithm='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kd_tree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806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44.6 </a:t>
            </a:r>
            <a:r>
              <a:rPr lang="zh-CN" altLang="en-US" dirty="0" smtClean="0"/>
              <a:t>具体</a:t>
            </a:r>
            <a:r>
              <a:rPr lang="zh-CN" altLang="en-US" dirty="0"/>
              <a:t>模型的训练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myModel.fit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1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33993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140968"/>
            <a:ext cx="9208250" cy="17281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(algorithm='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kd_tree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leaf_size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=30, metric='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metric_params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=5, p=2,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weights='uniform')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83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44.7 </a:t>
            </a:r>
            <a:r>
              <a:rPr lang="zh-CN" altLang="en-US" dirty="0" smtClean="0"/>
              <a:t>用</a:t>
            </a:r>
            <a:r>
              <a:rPr lang="zh-CN" altLang="en-US" dirty="0"/>
              <a:t>模型进行预测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5725" y="1571080"/>
            <a:ext cx="9116770" cy="561776"/>
            <a:chOff x="975335" y="1719821"/>
            <a:chExt cx="9116770" cy="561776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5617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myModel.predict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5725" y="2607294"/>
            <a:ext cx="9116770" cy="605682"/>
            <a:chOff x="975335" y="1719821"/>
            <a:chExt cx="9116770" cy="605682"/>
          </a:xfrm>
        </p:grpSpPr>
        <p:sp>
          <p:nvSpPr>
            <p:cNvPr id="13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3573016"/>
            <a:ext cx="829207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10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44.7 </a:t>
            </a:r>
            <a:r>
              <a:rPr lang="zh-CN" altLang="en-US" dirty="0" smtClean="0"/>
              <a:t>用</a:t>
            </a:r>
            <a:r>
              <a:rPr lang="zh-CN" altLang="en-US" dirty="0"/>
              <a:t>模型进行预测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5725" y="1700808"/>
            <a:ext cx="9116770" cy="605682"/>
            <a:chOff x="975335" y="1719821"/>
            <a:chExt cx="9116770" cy="605682"/>
          </a:xfrm>
        </p:grpSpPr>
        <p:sp>
          <p:nvSpPr>
            <p:cNvPr id="13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2780928"/>
            <a:ext cx="831819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44.8 </a:t>
            </a:r>
            <a:r>
              <a:rPr lang="zh-CN" altLang="en-US" dirty="0" smtClean="0"/>
              <a:t>模型评价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5725" y="1700808"/>
            <a:ext cx="9116770" cy="1584176"/>
            <a:chOff x="975335" y="1719821"/>
            <a:chExt cx="9116770" cy="1584176"/>
          </a:xfrm>
        </p:grpSpPr>
        <p:sp>
          <p:nvSpPr>
            <p:cNvPr id="13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sklearn.metrics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accuracy_score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accuracy_score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3701" y="3717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0.9370629370629371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1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44. </a:t>
            </a:r>
            <a:r>
              <a:rPr lang="zh-CN" altLang="en-US" sz="5400" dirty="0" smtClean="0">
                <a:solidFill>
                  <a:srgbClr val="C00000"/>
                </a:solidFill>
              </a:rPr>
              <a:t>机器学习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44.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4514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44.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9671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3551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44.2 </a:t>
            </a:r>
            <a:r>
              <a:rPr lang="zh-CN" altLang="en-US" dirty="0" smtClean="0"/>
              <a:t>数据</a:t>
            </a:r>
            <a:r>
              <a:rPr lang="zh-CN" altLang="en-US" dirty="0"/>
              <a:t>读入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82" y="1874440"/>
            <a:ext cx="9116770" cy="2778696"/>
            <a:chOff x="975335" y="1719820"/>
            <a:chExt cx="9116770" cy="2778696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0"/>
              <a:ext cx="7992211" cy="213062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os.chdir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:\Users\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soloman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os.getcwd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80415" y="4030464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30185"/>
              </p:ext>
            </p:extLst>
          </p:nvPr>
        </p:nvGraphicFramePr>
        <p:xfrm>
          <a:off x="2193478" y="2908019"/>
          <a:ext cx="7969979" cy="3185278"/>
        </p:xfrm>
        <a:graphic>
          <a:graphicData uri="http://schemas.openxmlformats.org/drawingml/2006/table">
            <a:tbl>
              <a:tblPr/>
              <a:tblGrid>
                <a:gridCol w="345769"/>
                <a:gridCol w="397872"/>
                <a:gridCol w="293668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708828"/>
              </a:tblGrid>
              <a:tr h="966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>
                          <a:effectLst/>
                        </a:rPr>
                        <a:t/>
                      </a:r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>
                          <a:effectLst/>
                        </a:rPr>
                        <a:t>id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diagnosis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compactness_mean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texture_worst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perimeter_worst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27944" marR="27944" marT="13972" marB="139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842302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842517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158.80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0.08902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84300903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84348301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84358402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0.10430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44.2 </a:t>
            </a:r>
            <a:r>
              <a:rPr lang="zh-CN" altLang="en-US" dirty="0" smtClean="0"/>
              <a:t>数据</a:t>
            </a:r>
            <a:r>
              <a:rPr lang="zh-CN" altLang="en-US" dirty="0"/>
              <a:t>读入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46684" y="1556792"/>
            <a:ext cx="9116770" cy="1800200"/>
            <a:chOff x="975335" y="1787829"/>
            <a:chExt cx="9116770" cy="1800200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18598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1787829"/>
              <a:ext cx="7992211" cy="1107497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('bc_data.csv', header=0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31263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6240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44.3 </a:t>
            </a:r>
            <a:r>
              <a:rPr lang="zh-CN" altLang="en-US" dirty="0" smtClean="0"/>
              <a:t>数据</a:t>
            </a:r>
            <a:r>
              <a:rPr lang="zh-CN" altLang="en-US" dirty="0"/>
              <a:t>理解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412776"/>
            <a:ext cx="9116770" cy="1044116"/>
            <a:chOff x="975335" y="1719821"/>
            <a:chExt cx="9116770" cy="1044116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bc_data.shape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1991544" y="2295885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(569, 32)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2522513"/>
            <a:ext cx="9116770" cy="518865"/>
            <a:chOff x="975335" y="2003853"/>
            <a:chExt cx="9116770" cy="518865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3"/>
              <a:ext cx="7992211" cy="402431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bc_data.columns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34462" y="2924944"/>
            <a:ext cx="8930090" cy="34839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concave_points_worst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='object')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267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44.3 </a:t>
            </a:r>
            <a:r>
              <a:rPr lang="zh-CN" altLang="en-US" dirty="0" smtClean="0"/>
              <a:t>数据</a:t>
            </a:r>
            <a:r>
              <a:rPr lang="zh-CN" altLang="en-US" dirty="0"/>
              <a:t>理解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412776"/>
            <a:ext cx="9116770" cy="461665"/>
            <a:chOff x="975335" y="1719821"/>
            <a:chExt cx="9116770" cy="461665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bc_data.describe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())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988840"/>
            <a:ext cx="5229015" cy="428967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14" y="1992771"/>
            <a:ext cx="4968445" cy="45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33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44.4 </a:t>
            </a:r>
            <a:r>
              <a:rPr lang="zh-CN" altLang="en-US" dirty="0" smtClean="0"/>
              <a:t>数据</a:t>
            </a:r>
            <a:r>
              <a:rPr lang="zh-CN" altLang="en-US" dirty="0"/>
              <a:t>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机器学习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412776"/>
            <a:ext cx="9116770" cy="720080"/>
            <a:chOff x="975335" y="1719821"/>
            <a:chExt cx="9116770" cy="720080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19821"/>
              <a:ext cx="7992211" cy="7200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data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bc_data.drop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(['id'], axis=1)</a:t>
              </a:r>
            </a:p>
            <a:p>
              <a:pPr lvl="0"/>
              <a:r>
                <a:rPr lang="en-US" altLang="zh-CN" sz="2200" b="1" dirty="0" smtClean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 smtClean="0">
                  <a:solidFill>
                    <a:schemeClr val="tx1"/>
                  </a:solidFill>
                </a:rPr>
                <a:t>data.head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0" y="2348880"/>
            <a:ext cx="5555852" cy="331236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28" y="2348879"/>
            <a:ext cx="5294563" cy="36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9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847</Words>
  <Application>Microsoft Office PowerPoint</Application>
  <PresentationFormat>自定义</PresentationFormat>
  <Paragraphs>432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吉祥如意</vt:lpstr>
      <vt:lpstr>Python编程     ——从数据分析到数据科学</vt:lpstr>
      <vt:lpstr> 44. 机器学习</vt:lpstr>
      <vt:lpstr>本章内容提要</vt:lpstr>
      <vt:lpstr>本章内容提要</vt:lpstr>
      <vt:lpstr>44.2 数据读入</vt:lpstr>
      <vt:lpstr>44.2 数据读入</vt:lpstr>
      <vt:lpstr>44.3 数据理解</vt:lpstr>
      <vt:lpstr>44.3 数据理解</vt:lpstr>
      <vt:lpstr>44.4 数据准备</vt:lpstr>
      <vt:lpstr>44.4 数据准备</vt:lpstr>
      <vt:lpstr>44.4 数据准备</vt:lpstr>
      <vt:lpstr>44.4 数据准备</vt:lpstr>
      <vt:lpstr>44.5 算法选择及其超级参数的设置</vt:lpstr>
      <vt:lpstr>44.6 具体模型的训练</vt:lpstr>
      <vt:lpstr>44.7 用模型进行预测</vt:lpstr>
      <vt:lpstr>44.7 用模型进行预测</vt:lpstr>
      <vt:lpstr>44.8 模型评价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1529</cp:revision>
  <cp:lastPrinted>2017-07-17T10:18:39Z</cp:lastPrinted>
  <dcterms:created xsi:type="dcterms:W3CDTF">2007-03-02T11:26:21Z</dcterms:created>
  <dcterms:modified xsi:type="dcterms:W3CDTF">2018-12-17T03:15:15Z</dcterms:modified>
</cp:coreProperties>
</file>