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8"/>
  </p:notesMasterIdLst>
  <p:handoutMasterIdLst>
    <p:handoutMasterId r:id="rId39"/>
  </p:handoutMasterIdLst>
  <p:sldIdLst>
    <p:sldId id="842" r:id="rId2"/>
    <p:sldId id="853" r:id="rId3"/>
    <p:sldId id="841" r:id="rId4"/>
    <p:sldId id="845" r:id="rId5"/>
    <p:sldId id="855" r:id="rId6"/>
    <p:sldId id="856" r:id="rId7"/>
    <p:sldId id="857" r:id="rId8"/>
    <p:sldId id="858" r:id="rId9"/>
    <p:sldId id="859" r:id="rId10"/>
    <p:sldId id="860" r:id="rId11"/>
    <p:sldId id="862" r:id="rId12"/>
    <p:sldId id="861" r:id="rId13"/>
    <p:sldId id="863" r:id="rId14"/>
    <p:sldId id="864" r:id="rId15"/>
    <p:sldId id="865" r:id="rId16"/>
    <p:sldId id="866" r:id="rId17"/>
    <p:sldId id="867" r:id="rId18"/>
    <p:sldId id="868" r:id="rId19"/>
    <p:sldId id="870" r:id="rId20"/>
    <p:sldId id="871" r:id="rId21"/>
    <p:sldId id="873" r:id="rId22"/>
    <p:sldId id="872" r:id="rId23"/>
    <p:sldId id="874" r:id="rId24"/>
    <p:sldId id="875" r:id="rId25"/>
    <p:sldId id="876" r:id="rId26"/>
    <p:sldId id="887" r:id="rId27"/>
    <p:sldId id="878" r:id="rId28"/>
    <p:sldId id="879" r:id="rId29"/>
    <p:sldId id="880" r:id="rId30"/>
    <p:sldId id="881" r:id="rId31"/>
    <p:sldId id="882" r:id="rId32"/>
    <p:sldId id="883" r:id="rId33"/>
    <p:sldId id="884" r:id="rId34"/>
    <p:sldId id="885" r:id="rId35"/>
    <p:sldId id="886" r:id="rId36"/>
    <p:sldId id="797" r:id="rId3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=""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7E9"/>
    <a:srgbClr val="F9EBE9"/>
    <a:srgbClr val="F6F0EC"/>
    <a:srgbClr val="F6EDEC"/>
    <a:srgbClr val="F1EEF4"/>
    <a:srgbClr val="EDCDCB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40" d="100"/>
          <a:sy n="40" d="100"/>
        </p:scale>
        <p:origin x="-108" y="-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45.1 </a:t>
          </a:r>
          <a:r>
            <a:rPr lang="zh-CN" altLang="en-US" dirty="0" smtClean="0"/>
            <a:t>导入</a:t>
          </a:r>
          <a:r>
            <a:rPr lang="en-US" altLang="zh-CN" dirty="0" smtClean="0"/>
            <a:t>Spark</a:t>
          </a:r>
          <a:r>
            <a:rPr lang="zh-CN" altLang="en-US" dirty="0" smtClean="0"/>
            <a:t>包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45.2 </a:t>
          </a:r>
          <a:r>
            <a:rPr lang="en-US" b="1" i="0" dirty="0" err="1" smtClean="0"/>
            <a:t>SparkSession</a:t>
          </a:r>
          <a:r>
            <a:rPr lang="zh-CN" altLang="en-US" b="1" i="0" dirty="0" smtClean="0"/>
            <a:t>及其创建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45.3 </a:t>
          </a:r>
          <a:r>
            <a:rPr lang="en-US" b="1" i="0" dirty="0" smtClean="0"/>
            <a:t>Spark</a:t>
          </a:r>
          <a:r>
            <a:rPr lang="zh-CN" altLang="en-US" b="1" i="0" dirty="0" smtClean="0"/>
            <a:t>数据抽象类型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45.4 </a:t>
          </a:r>
          <a:r>
            <a:rPr lang="en-US" b="1" i="0" dirty="0" smtClean="0"/>
            <a:t>Spark </a:t>
          </a:r>
          <a:r>
            <a:rPr lang="en-US" b="1" i="0" dirty="0" err="1" smtClean="0"/>
            <a:t>DataFrame</a:t>
          </a:r>
          <a:r>
            <a:rPr lang="zh-CN" altLang="en-US" b="1" i="0" dirty="0" smtClean="0"/>
            <a:t>操作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b="1" i="0" dirty="0" smtClean="0"/>
            <a:t>45.5 SQL</a:t>
          </a:r>
          <a:r>
            <a:rPr lang="zh-CN" altLang="en-US" b="1" i="0" dirty="0" smtClean="0"/>
            <a:t>编程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9A50DE92-6462-41A3-94BE-CF40921E6A80}">
      <dgm:prSet/>
      <dgm:spPr/>
      <dgm:t>
        <a:bodyPr/>
        <a:lstStyle/>
        <a:p>
          <a:r>
            <a:rPr lang="en-US" b="1" i="0" dirty="0" smtClean="0"/>
            <a:t>45.6 </a:t>
          </a:r>
          <a:r>
            <a:rPr lang="en-US" b="1" i="0" dirty="0" err="1" smtClean="0"/>
            <a:t>DataFrame</a:t>
          </a:r>
          <a:r>
            <a:rPr lang="zh-CN" altLang="en-US" b="1" i="0" dirty="0" smtClean="0"/>
            <a:t>的可视化</a:t>
          </a:r>
          <a:endParaRPr lang="zh-CN" altLang="en-US" dirty="0"/>
        </a:p>
      </dgm:t>
    </dgm:pt>
    <dgm:pt modelId="{83EC44A1-9645-4DA3-A6CD-59D210BA75B4}" type="parTrans" cxnId="{309DE1E6-7671-4D6A-842C-4F46667B03A4}">
      <dgm:prSet/>
      <dgm:spPr/>
      <dgm:t>
        <a:bodyPr/>
        <a:lstStyle/>
        <a:p>
          <a:endParaRPr lang="zh-CN" altLang="en-US"/>
        </a:p>
      </dgm:t>
    </dgm:pt>
    <dgm:pt modelId="{3A889CCA-73EE-4A4E-8EFB-9DDE84EC8C2D}" type="sibTrans" cxnId="{309DE1E6-7671-4D6A-842C-4F46667B03A4}">
      <dgm:prSet/>
      <dgm:spPr/>
      <dgm:t>
        <a:bodyPr/>
        <a:lstStyle/>
        <a:p>
          <a:endParaRPr lang="zh-CN" altLang="en-US"/>
        </a:p>
      </dgm:t>
    </dgm:pt>
    <dgm:pt modelId="{9ACD85CA-0A7A-45BB-BBDE-79999F98AFB4}">
      <dgm:prSet/>
      <dgm:spPr/>
      <dgm:t>
        <a:bodyPr/>
        <a:lstStyle/>
        <a:p>
          <a:r>
            <a:rPr lang="en-US" altLang="zh-CN" dirty="0" smtClean="0"/>
            <a:t>45.7 Spark</a:t>
          </a:r>
          <a:r>
            <a:rPr lang="zh-CN" altLang="en-US" dirty="0" smtClean="0"/>
            <a:t>机器学习</a:t>
          </a:r>
          <a:endParaRPr lang="zh-CN" altLang="en-US" dirty="0"/>
        </a:p>
      </dgm:t>
    </dgm:pt>
    <dgm:pt modelId="{4D326F5A-6B0C-40AC-89F8-703FD741BA71}" type="parTrans" cxnId="{EF30F70E-EE33-4BAA-AA3B-EBDAB75BDC58}">
      <dgm:prSet/>
      <dgm:spPr/>
      <dgm:t>
        <a:bodyPr/>
        <a:lstStyle/>
        <a:p>
          <a:endParaRPr lang="zh-CN" altLang="en-US"/>
        </a:p>
      </dgm:t>
    </dgm:pt>
    <dgm:pt modelId="{966EF8A8-1448-4652-8CFA-8E390FFC350A}" type="sibTrans" cxnId="{EF30F70E-EE33-4BAA-AA3B-EBDAB75BDC58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7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7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7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7">
        <dgm:presLayoutVars>
          <dgm:bulletEnabled val="1"/>
        </dgm:presLayoutVars>
      </dgm:prSet>
      <dgm:spPr/>
    </dgm:pt>
    <dgm:pt modelId="{E723CEE5-E6A4-4D63-A0DB-CF33A0E73721}" type="pres">
      <dgm:prSet presAssocID="{C65CA052-16C8-43E3-B1DC-67C97180D97C}" presName="spaceBetweenRectangles" presStyleCnt="0"/>
      <dgm:spPr/>
    </dgm:pt>
    <dgm:pt modelId="{995C29A2-5010-4118-A9FF-F1565248D242}" type="pres">
      <dgm:prSet presAssocID="{9A50DE92-6462-41A3-94BE-CF40921E6A80}" presName="parentLin" presStyleCnt="0"/>
      <dgm:spPr/>
    </dgm:pt>
    <dgm:pt modelId="{56DE0541-9E6E-4689-9308-1786D47B8A07}" type="pres">
      <dgm:prSet presAssocID="{9A50DE92-6462-41A3-94BE-CF40921E6A80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D777CE0A-83EF-4041-B68C-57ED7883E872}" type="pres">
      <dgm:prSet presAssocID="{9A50DE92-6462-41A3-94BE-CF40921E6A8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9DB91-2BE4-4114-BA9C-22AE2DDF09F2}" type="pres">
      <dgm:prSet presAssocID="{9A50DE92-6462-41A3-94BE-CF40921E6A80}" presName="negativeSpace" presStyleCnt="0"/>
      <dgm:spPr/>
    </dgm:pt>
    <dgm:pt modelId="{9626C850-2DCE-4ABF-B2CD-FFDD177F971D}" type="pres">
      <dgm:prSet presAssocID="{9A50DE92-6462-41A3-94BE-CF40921E6A80}" presName="childText" presStyleLbl="conFgAcc1" presStyleIdx="5" presStyleCnt="7">
        <dgm:presLayoutVars>
          <dgm:bulletEnabled val="1"/>
        </dgm:presLayoutVars>
      </dgm:prSet>
      <dgm:spPr/>
    </dgm:pt>
    <dgm:pt modelId="{B7A3AC5A-CD0C-40E4-9B3B-0EC1ADABC255}" type="pres">
      <dgm:prSet presAssocID="{3A889CCA-73EE-4A4E-8EFB-9DDE84EC8C2D}" presName="spaceBetweenRectangles" presStyleCnt="0"/>
      <dgm:spPr/>
    </dgm:pt>
    <dgm:pt modelId="{E3C960FD-E73B-4B08-A928-E09B5D3D8DFE}" type="pres">
      <dgm:prSet presAssocID="{9ACD85CA-0A7A-45BB-BBDE-79999F98AFB4}" presName="parentLin" presStyleCnt="0"/>
      <dgm:spPr/>
    </dgm:pt>
    <dgm:pt modelId="{7AAE47E5-9B5F-4D0D-8EDE-7C02D194783B}" type="pres">
      <dgm:prSet presAssocID="{9ACD85CA-0A7A-45BB-BBDE-79999F98AFB4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78456E27-95DA-451B-BFDC-CB99E5CC9FE6}" type="pres">
      <dgm:prSet presAssocID="{9ACD85CA-0A7A-45BB-BBDE-79999F98AFB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14B7FE-A229-44D0-A9E7-EB86339FED06}" type="pres">
      <dgm:prSet presAssocID="{9ACD85CA-0A7A-45BB-BBDE-79999F98AFB4}" presName="negativeSpace" presStyleCnt="0"/>
      <dgm:spPr/>
    </dgm:pt>
    <dgm:pt modelId="{0D45E95D-D118-452E-A630-FA2ADC1AA5C4}" type="pres">
      <dgm:prSet presAssocID="{9ACD85CA-0A7A-45BB-BBDE-79999F98AFB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EF30F70E-EE33-4BAA-AA3B-EBDAB75BDC58}" srcId="{2D3DEDF0-B9A1-4CD2-BA88-CA716FC4420C}" destId="{9ACD85CA-0A7A-45BB-BBDE-79999F98AFB4}" srcOrd="6" destOrd="0" parTransId="{4D326F5A-6B0C-40AC-89F8-703FD741BA71}" sibTransId="{966EF8A8-1448-4652-8CFA-8E390FFC350A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E06FA644-53CE-4BE7-8BB8-3499AC90AC8F}" type="presOf" srcId="{9A50DE92-6462-41A3-94BE-CF40921E6A80}" destId="{D777CE0A-83EF-4041-B68C-57ED7883E872}" srcOrd="1" destOrd="0" presId="urn:microsoft.com/office/officeart/2005/8/layout/list1"/>
    <dgm:cxn modelId="{46B670FA-BF2C-45BB-AAF0-33AEEEC21A81}" type="presOf" srcId="{9ACD85CA-0A7A-45BB-BBDE-79999F98AFB4}" destId="{78456E27-95DA-451B-BFDC-CB99E5CC9FE6}" srcOrd="1" destOrd="0" presId="urn:microsoft.com/office/officeart/2005/8/layout/list1"/>
    <dgm:cxn modelId="{4BD2CEA5-FB27-4B6A-AD04-8F5DF6E87D53}" type="presOf" srcId="{9A50DE92-6462-41A3-94BE-CF40921E6A80}" destId="{56DE0541-9E6E-4689-9308-1786D47B8A07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309DE1E6-7671-4D6A-842C-4F46667B03A4}" srcId="{2D3DEDF0-B9A1-4CD2-BA88-CA716FC4420C}" destId="{9A50DE92-6462-41A3-94BE-CF40921E6A80}" srcOrd="5" destOrd="0" parTransId="{83EC44A1-9645-4DA3-A6CD-59D210BA75B4}" sibTransId="{3A889CCA-73EE-4A4E-8EFB-9DDE84EC8C2D}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030DC4D5-B27F-4C94-A2BC-B9A73FD6DEDE}" type="presOf" srcId="{9ACD85CA-0A7A-45BB-BBDE-79999F98AFB4}" destId="{7AAE47E5-9B5F-4D0D-8EDE-7C02D194783B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  <dgm:cxn modelId="{0E13EB82-4C80-454B-8EC7-27ABB01091C5}" type="presParOf" srcId="{ACC2AE7E-59B9-49A0-BAB4-22D68AC176E7}" destId="{E723CEE5-E6A4-4D63-A0DB-CF33A0E73721}" srcOrd="19" destOrd="0" presId="urn:microsoft.com/office/officeart/2005/8/layout/list1"/>
    <dgm:cxn modelId="{AED2F3C1-8686-4EFE-BA09-704F642B3E05}" type="presParOf" srcId="{ACC2AE7E-59B9-49A0-BAB4-22D68AC176E7}" destId="{995C29A2-5010-4118-A9FF-F1565248D242}" srcOrd="20" destOrd="0" presId="urn:microsoft.com/office/officeart/2005/8/layout/list1"/>
    <dgm:cxn modelId="{58A767D6-A20A-406E-9B8A-7F327E149CE5}" type="presParOf" srcId="{995C29A2-5010-4118-A9FF-F1565248D242}" destId="{56DE0541-9E6E-4689-9308-1786D47B8A07}" srcOrd="0" destOrd="0" presId="urn:microsoft.com/office/officeart/2005/8/layout/list1"/>
    <dgm:cxn modelId="{61FC47F5-797C-4F02-9BAC-68297262F98A}" type="presParOf" srcId="{995C29A2-5010-4118-A9FF-F1565248D242}" destId="{D777CE0A-83EF-4041-B68C-57ED7883E872}" srcOrd="1" destOrd="0" presId="urn:microsoft.com/office/officeart/2005/8/layout/list1"/>
    <dgm:cxn modelId="{2E5D4F7F-463A-41E7-910A-5E835FBDC88E}" type="presParOf" srcId="{ACC2AE7E-59B9-49A0-BAB4-22D68AC176E7}" destId="{AD79DB91-2BE4-4114-BA9C-22AE2DDF09F2}" srcOrd="21" destOrd="0" presId="urn:microsoft.com/office/officeart/2005/8/layout/list1"/>
    <dgm:cxn modelId="{2603C6C1-58A3-4CF1-83F4-F73B7773D9F5}" type="presParOf" srcId="{ACC2AE7E-59B9-49A0-BAB4-22D68AC176E7}" destId="{9626C850-2DCE-4ABF-B2CD-FFDD177F971D}" srcOrd="22" destOrd="0" presId="urn:microsoft.com/office/officeart/2005/8/layout/list1"/>
    <dgm:cxn modelId="{84CFF559-CC7C-48B6-B903-B712C6DBC25F}" type="presParOf" srcId="{ACC2AE7E-59B9-49A0-BAB4-22D68AC176E7}" destId="{B7A3AC5A-CD0C-40E4-9B3B-0EC1ADABC255}" srcOrd="23" destOrd="0" presId="urn:microsoft.com/office/officeart/2005/8/layout/list1"/>
    <dgm:cxn modelId="{974270F1-28E5-465F-BC08-4DB486DD0662}" type="presParOf" srcId="{ACC2AE7E-59B9-49A0-BAB4-22D68AC176E7}" destId="{E3C960FD-E73B-4B08-A928-E09B5D3D8DFE}" srcOrd="24" destOrd="0" presId="urn:microsoft.com/office/officeart/2005/8/layout/list1"/>
    <dgm:cxn modelId="{EC1797EB-9F88-46F9-ABA7-1156E5958230}" type="presParOf" srcId="{E3C960FD-E73B-4B08-A928-E09B5D3D8DFE}" destId="{7AAE47E5-9B5F-4D0D-8EDE-7C02D194783B}" srcOrd="0" destOrd="0" presId="urn:microsoft.com/office/officeart/2005/8/layout/list1"/>
    <dgm:cxn modelId="{FEA99869-437E-4D70-9A0B-5528D7E35440}" type="presParOf" srcId="{E3C960FD-E73B-4B08-A928-E09B5D3D8DFE}" destId="{78456E27-95DA-451B-BFDC-CB99E5CC9FE6}" srcOrd="1" destOrd="0" presId="urn:microsoft.com/office/officeart/2005/8/layout/list1"/>
    <dgm:cxn modelId="{D6775DF5-20F4-45D6-B572-3FDC94AEF294}" type="presParOf" srcId="{ACC2AE7E-59B9-49A0-BAB4-22D68AC176E7}" destId="{6D14B7FE-A229-44D0-A9E7-EB86339FED06}" srcOrd="25" destOrd="0" presId="urn:microsoft.com/office/officeart/2005/8/layout/list1"/>
    <dgm:cxn modelId="{3934D80F-CCC1-440C-9529-BAE3DDEB6E4B}" type="presParOf" srcId="{ACC2AE7E-59B9-49A0-BAB4-22D68AC176E7}" destId="{0D45E95D-D118-452E-A630-FA2ADC1AA5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775"/>
          <a:ext cx="960839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43375"/>
          <a:ext cx="6725877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45.1 </a:t>
          </a:r>
          <a:r>
            <a:rPr lang="zh-CN" altLang="en-US" sz="1500" kern="1200" dirty="0" smtClean="0"/>
            <a:t>导入</a:t>
          </a:r>
          <a:r>
            <a:rPr lang="en-US" altLang="zh-CN" sz="1500" kern="1200" dirty="0" smtClean="0"/>
            <a:t>Spark</a:t>
          </a:r>
          <a:r>
            <a:rPr lang="zh-CN" altLang="en-US" sz="1500" kern="1200" dirty="0" smtClean="0"/>
            <a:t>包</a:t>
          </a:r>
          <a:endParaRPr lang="zh-CN" sz="1500" kern="1200" dirty="0"/>
        </a:p>
      </dsp:txBody>
      <dsp:txXfrm>
        <a:off x="502035" y="164991"/>
        <a:ext cx="6682645" cy="399568"/>
      </dsp:txXfrm>
    </dsp:sp>
    <dsp:sp modelId="{AD17FCC9-9640-4BB4-87DF-C676D0600FF9}">
      <dsp:nvSpPr>
        <dsp:cNvPr id="0" name=""/>
        <dsp:cNvSpPr/>
      </dsp:nvSpPr>
      <dsp:spPr>
        <a:xfrm>
          <a:off x="0" y="1045175"/>
          <a:ext cx="960839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5558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823775"/>
          <a:ext cx="6725877" cy="442800"/>
        </a:xfrm>
        <a:prstGeom prst="roundRect">
          <a:avLst/>
        </a:prstGeom>
        <a:solidFill>
          <a:schemeClr val="accent5">
            <a:hueOff val="-1225558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45.2 </a:t>
          </a:r>
          <a:r>
            <a:rPr lang="en-US" sz="1500" b="1" i="0" kern="1200" dirty="0" err="1" smtClean="0"/>
            <a:t>SparkSession</a:t>
          </a:r>
          <a:r>
            <a:rPr lang="zh-CN" altLang="en-US" sz="1500" b="1" i="0" kern="1200" dirty="0" smtClean="0"/>
            <a:t>及其创建</a:t>
          </a:r>
          <a:endParaRPr lang="zh-CN" sz="1500" kern="1200" dirty="0"/>
        </a:p>
      </dsp:txBody>
      <dsp:txXfrm>
        <a:off x="502035" y="845391"/>
        <a:ext cx="6682645" cy="399568"/>
      </dsp:txXfrm>
    </dsp:sp>
    <dsp:sp modelId="{3F980722-34FD-4A1F-B474-E9F8C5B4DD29}">
      <dsp:nvSpPr>
        <dsp:cNvPr id="0" name=""/>
        <dsp:cNvSpPr/>
      </dsp:nvSpPr>
      <dsp:spPr>
        <a:xfrm>
          <a:off x="0" y="1725576"/>
          <a:ext cx="960839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04175"/>
          <a:ext cx="6725877" cy="4428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45.3 </a:t>
          </a:r>
          <a:r>
            <a:rPr lang="en-US" sz="1500" b="1" i="0" kern="1200" dirty="0" smtClean="0"/>
            <a:t>Spark</a:t>
          </a:r>
          <a:r>
            <a:rPr lang="zh-CN" altLang="en-US" sz="1500" b="1" i="0" kern="1200" dirty="0" smtClean="0"/>
            <a:t>数据抽象类型</a:t>
          </a:r>
          <a:endParaRPr lang="zh-CN" sz="1500" kern="1200" dirty="0"/>
        </a:p>
      </dsp:txBody>
      <dsp:txXfrm>
        <a:off x="502035" y="1525791"/>
        <a:ext cx="6682645" cy="399568"/>
      </dsp:txXfrm>
    </dsp:sp>
    <dsp:sp modelId="{B428B3ED-E28C-4C28-8B71-AD1709E71E95}">
      <dsp:nvSpPr>
        <dsp:cNvPr id="0" name=""/>
        <dsp:cNvSpPr/>
      </dsp:nvSpPr>
      <dsp:spPr>
        <a:xfrm>
          <a:off x="0" y="2405976"/>
          <a:ext cx="960839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184576"/>
          <a:ext cx="6725877" cy="442800"/>
        </a:xfrm>
        <a:prstGeom prst="roundRect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45.4 </a:t>
          </a:r>
          <a:r>
            <a:rPr lang="en-US" sz="1500" b="1" i="0" kern="1200" dirty="0" smtClean="0"/>
            <a:t>Spark </a:t>
          </a:r>
          <a:r>
            <a:rPr lang="en-US" sz="1500" b="1" i="0" kern="1200" dirty="0" err="1" smtClean="0"/>
            <a:t>DataFrame</a:t>
          </a:r>
          <a:r>
            <a:rPr lang="zh-CN" altLang="en-US" sz="1500" b="1" i="0" kern="1200" dirty="0" smtClean="0"/>
            <a:t>操作</a:t>
          </a:r>
          <a:endParaRPr lang="zh-CN" sz="1500" kern="1200" dirty="0"/>
        </a:p>
      </dsp:txBody>
      <dsp:txXfrm>
        <a:off x="502035" y="2206192"/>
        <a:ext cx="6682645" cy="399568"/>
      </dsp:txXfrm>
    </dsp:sp>
    <dsp:sp modelId="{754144EF-9FCF-4C3F-9B4B-F39D8BC3D36C}">
      <dsp:nvSpPr>
        <dsp:cNvPr id="0" name=""/>
        <dsp:cNvSpPr/>
      </dsp:nvSpPr>
      <dsp:spPr>
        <a:xfrm>
          <a:off x="0" y="3086376"/>
          <a:ext cx="960839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2864976"/>
          <a:ext cx="6725877" cy="442800"/>
        </a:xfrm>
        <a:prstGeom prst="roundRect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45.5 SQL</a:t>
          </a:r>
          <a:r>
            <a:rPr lang="zh-CN" altLang="en-US" sz="1500" b="1" i="0" kern="1200" dirty="0" smtClean="0"/>
            <a:t>编程</a:t>
          </a:r>
          <a:endParaRPr lang="zh-CN" sz="1500" kern="1200" dirty="0"/>
        </a:p>
      </dsp:txBody>
      <dsp:txXfrm>
        <a:off x="502035" y="2886592"/>
        <a:ext cx="6682645" cy="399568"/>
      </dsp:txXfrm>
    </dsp:sp>
    <dsp:sp modelId="{9626C850-2DCE-4ABF-B2CD-FFDD177F971D}">
      <dsp:nvSpPr>
        <dsp:cNvPr id="0" name=""/>
        <dsp:cNvSpPr/>
      </dsp:nvSpPr>
      <dsp:spPr>
        <a:xfrm>
          <a:off x="0" y="3766776"/>
          <a:ext cx="960839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7CE0A-83EF-4041-B68C-57ED7883E872}">
      <dsp:nvSpPr>
        <dsp:cNvPr id="0" name=""/>
        <dsp:cNvSpPr/>
      </dsp:nvSpPr>
      <dsp:spPr>
        <a:xfrm>
          <a:off x="480419" y="3545376"/>
          <a:ext cx="6725877" cy="44280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45.6 </a:t>
          </a:r>
          <a:r>
            <a:rPr lang="en-US" sz="1500" b="1" i="0" kern="1200" dirty="0" err="1" smtClean="0"/>
            <a:t>DataFrame</a:t>
          </a:r>
          <a:r>
            <a:rPr lang="zh-CN" altLang="en-US" sz="1500" b="1" i="0" kern="1200" dirty="0" smtClean="0"/>
            <a:t>的可视化</a:t>
          </a:r>
          <a:endParaRPr lang="zh-CN" altLang="en-US" sz="1500" kern="1200" dirty="0"/>
        </a:p>
      </dsp:txBody>
      <dsp:txXfrm>
        <a:off x="502035" y="3566992"/>
        <a:ext cx="6682645" cy="399568"/>
      </dsp:txXfrm>
    </dsp:sp>
    <dsp:sp modelId="{0D45E95D-D118-452E-A630-FA2ADC1AA5C4}">
      <dsp:nvSpPr>
        <dsp:cNvPr id="0" name=""/>
        <dsp:cNvSpPr/>
      </dsp:nvSpPr>
      <dsp:spPr>
        <a:xfrm>
          <a:off x="0" y="4447176"/>
          <a:ext cx="960839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56E27-95DA-451B-BFDC-CB99E5CC9FE6}">
      <dsp:nvSpPr>
        <dsp:cNvPr id="0" name=""/>
        <dsp:cNvSpPr/>
      </dsp:nvSpPr>
      <dsp:spPr>
        <a:xfrm>
          <a:off x="480419" y="4225776"/>
          <a:ext cx="6725877" cy="44280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45.7 Spark</a:t>
          </a:r>
          <a:r>
            <a:rPr lang="zh-CN" altLang="en-US" sz="1500" kern="1200" dirty="0" smtClean="0"/>
            <a:t>机器学习</a:t>
          </a:r>
          <a:endParaRPr lang="zh-CN" altLang="en-US" sz="1500" kern="1200" dirty="0"/>
        </a:p>
      </dsp:txBody>
      <dsp:txXfrm>
        <a:off x="502035" y="4247392"/>
        <a:ext cx="6682645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5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microsoft.com/office/2007/relationships/hdphoto" Target="../media/hdphoto15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r>
              <a:rPr lang="en-US" altLang="zh-CN" sz="5400" dirty="0">
                <a:solidFill>
                  <a:srgbClr val="C00000"/>
                </a:solidFill>
              </a:rPr>
              <a:t/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45.3 Spark</a:t>
            </a:r>
            <a:r>
              <a:rPr lang="zh-CN" altLang="en-US" dirty="0"/>
              <a:t>数据抽象类型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79098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095307" y="1556792"/>
            <a:ext cx="7992211" cy="1512168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myDF</a:t>
            </a:r>
            <a:r>
              <a:rPr lang="en-US" altLang="zh-CN" sz="2400" b="1" dirty="0">
                <a:solidFill>
                  <a:schemeClr val="tx1"/>
                </a:solidFill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</a:rPr>
              <a:t>mySpark.range</a:t>
            </a:r>
            <a:r>
              <a:rPr lang="en-US" altLang="zh-CN" sz="2400" b="1" dirty="0">
                <a:solidFill>
                  <a:schemeClr val="tx1"/>
                </a:solidFill>
              </a:rPr>
              <a:t>(100,1).</a:t>
            </a:r>
            <a:r>
              <a:rPr lang="en-US" altLang="zh-CN" sz="2400" b="1" dirty="0" err="1">
                <a:solidFill>
                  <a:schemeClr val="tx1"/>
                </a:solidFill>
              </a:rPr>
              <a:t>toDF</a:t>
            </a:r>
            <a:r>
              <a:rPr lang="en-US" altLang="zh-CN" sz="2400" b="1" dirty="0">
                <a:solidFill>
                  <a:schemeClr val="tx1"/>
                </a:solidFill>
              </a:rPr>
              <a:t>("number").where("number % 2 = 0").filter("number % 5 = 0").sort("number").explain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095308" y="3140968"/>
            <a:ext cx="8897236" cy="2664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Physical Plan ==</a:t>
            </a:r>
          </a:p>
          <a:p>
            <a:pPr lvl="0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*Sort [number#27L ASC NULLS FIRST], true, 0</a:t>
            </a:r>
          </a:p>
          <a:p>
            <a:pPr lvl="0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Exchange 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rangepartitioning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(number#27L ASC NULLS FIRST, 200)</a:t>
            </a:r>
          </a:p>
          <a:p>
            <a:pPr lvl="0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+- *Project [id#24L AS number#27L]</a:t>
            </a:r>
          </a:p>
          <a:p>
            <a:pPr lvl="0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+- *Filter (((id#24L % 2) = 0) &amp;&amp; ((id#24L % 5) = 0))</a:t>
            </a:r>
          </a:p>
          <a:p>
            <a:pPr lvl="0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+- *Range (100, 1, step=1, splits=1)</a:t>
            </a:r>
            <a:endParaRPr lang="zh-CN" altLang="zh-C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04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3" y="3140968"/>
            <a:ext cx="3278910" cy="33123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45.4 Spark </a:t>
            </a:r>
            <a:r>
              <a:rPr lang="en-US" altLang="zh-CN" dirty="0" err="1"/>
              <a:t>DataFrame</a:t>
            </a:r>
            <a:r>
              <a:rPr lang="zh-CN" altLang="en-US" dirty="0"/>
              <a:t>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79098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095307" y="1556792"/>
            <a:ext cx="7992211" cy="605681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</a:t>
            </a:r>
            <a:r>
              <a:rPr lang="en-US" altLang="zh-CN" sz="2400" b="1" dirty="0">
                <a:solidFill>
                  <a:schemeClr val="tx1"/>
                </a:solidFill>
              </a:rPr>
              <a:t> = mySpark.read.csv('flights.csv', header=True)</a:t>
            </a:r>
          </a:p>
        </p:txBody>
      </p:sp>
      <p:sp>
        <p:nvSpPr>
          <p:cNvPr id="8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88317" y="267930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04526" y="2535287"/>
            <a:ext cx="7992211" cy="605681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df.printSchema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5706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45.4 Spark </a:t>
            </a:r>
            <a:r>
              <a:rPr lang="en-US" altLang="zh-CN" dirty="0" err="1"/>
              <a:t>DataFrame</a:t>
            </a:r>
            <a:r>
              <a:rPr lang="zh-CN" altLang="en-US" dirty="0"/>
              <a:t>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79098" y="36874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095307" y="3615407"/>
            <a:ext cx="7992211" cy="461665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df.show</a:t>
            </a:r>
            <a:r>
              <a:rPr lang="en-US" altLang="zh-CN" sz="2400" b="1" dirty="0">
                <a:solidFill>
                  <a:schemeClr val="tx1"/>
                </a:solidFill>
              </a:rPr>
              <a:t>(5)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60" y="4221088"/>
            <a:ext cx="9496504" cy="2232248"/>
          </a:xfrm>
          <a:prstGeom prst="rect">
            <a:avLst/>
          </a:prstGeom>
        </p:spPr>
      </p:pic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48020" y="119675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064229" y="1124744"/>
            <a:ext cx="7992211" cy="533673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df.cache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47343" y="193650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072326" y="1713817"/>
            <a:ext cx="8560178" cy="18295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[year: string, month: string, day: string, </a:t>
            </a:r>
            <a:r>
              <a:rPr lang="en-US" altLang="zh-CN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dep_time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string, </a:t>
            </a:r>
            <a:r>
              <a:rPr lang="en-US" altLang="zh-CN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dep_delay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string, </a:t>
            </a:r>
            <a:r>
              <a:rPr lang="en-US" altLang="zh-CN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arr_time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string, </a:t>
            </a:r>
            <a:r>
              <a:rPr lang="en-US" altLang="zh-CN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arr_delay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string, carrier: string, </a:t>
            </a:r>
            <a:r>
              <a:rPr lang="en-US" altLang="zh-CN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tailnum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string, flight: string, origin: string, </a:t>
            </a:r>
            <a:r>
              <a:rPr lang="en-US" altLang="zh-CN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string, </a:t>
            </a:r>
            <a:r>
              <a:rPr lang="en-US" altLang="zh-CN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air_time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string, distance: string, hour: string, minute: string]</a:t>
            </a:r>
            <a:endParaRPr lang="zh-CN" altLang="zh-CN" sz="2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437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45.4 Spark </a:t>
            </a:r>
            <a:r>
              <a:rPr lang="en-US" altLang="zh-CN" dirty="0" err="1"/>
              <a:t>DataFrame</a:t>
            </a:r>
            <a:r>
              <a:rPr lang="zh-CN" altLang="en-US" dirty="0"/>
              <a:t>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97082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13291" y="1556792"/>
            <a:ext cx="7992211" cy="605681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df.columns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2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97082" y="242088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13291" y="2276872"/>
            <a:ext cx="7992211" cy="42484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'month',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'day',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altLang="zh-CN" sz="1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dep_time</a:t>
            </a:r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altLang="zh-CN" sz="1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dep_delay</a:t>
            </a:r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altLang="zh-CN" sz="1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arr_time</a:t>
            </a:r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altLang="zh-CN" sz="1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arr_delay</a:t>
            </a:r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'carrier',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altLang="zh-CN" sz="1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tailnum</a:t>
            </a:r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'flight',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'origin',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altLang="zh-CN" sz="1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altLang="zh-CN" sz="1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air_time</a:t>
            </a:r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'distance',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'hour',</a:t>
            </a:r>
          </a:p>
          <a:p>
            <a:pPr lvl="0"/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'minute']</a:t>
            </a:r>
            <a:endParaRPr lang="zh-CN" altLang="zh-CN" sz="1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114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45.4 Spark </a:t>
            </a:r>
            <a:r>
              <a:rPr lang="en-US" altLang="zh-CN" dirty="0" err="1"/>
              <a:t>DataFrame</a:t>
            </a:r>
            <a:r>
              <a:rPr lang="zh-CN" altLang="en-US" dirty="0"/>
              <a:t>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206084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1916832"/>
            <a:ext cx="9424951" cy="605681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df.count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11424" y="29969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1939701" y="2780928"/>
            <a:ext cx="7992211" cy="7200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52535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881058" y="429309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897267" y="4149080"/>
            <a:ext cx="9455317" cy="1728192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spark_df_flights_selected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df.select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df</a:t>
            </a:r>
            <a:r>
              <a:rPr lang="en-US" altLang="zh-CN" sz="2400" b="1" dirty="0">
                <a:solidFill>
                  <a:schemeClr val="tx1"/>
                </a:solidFill>
              </a:rPr>
              <a:t>['</a:t>
            </a:r>
            <a:r>
              <a:rPr lang="en-US" altLang="zh-CN" sz="2400" b="1" dirty="0" err="1">
                <a:solidFill>
                  <a:schemeClr val="tx1"/>
                </a:solidFill>
              </a:rPr>
              <a:t>tailnum</a:t>
            </a:r>
            <a:r>
              <a:rPr lang="en-US" altLang="zh-CN" sz="2400" b="1" dirty="0">
                <a:solidFill>
                  <a:schemeClr val="tx1"/>
                </a:solidFill>
              </a:rPr>
              <a:t>'], </a:t>
            </a:r>
            <a:r>
              <a:rPr lang="en-US" altLang="zh-CN" sz="2400" b="1" dirty="0" err="1">
                <a:solidFill>
                  <a:schemeClr val="tx1"/>
                </a:solidFill>
              </a:rPr>
              <a:t>df</a:t>
            </a:r>
            <a:r>
              <a:rPr lang="en-US" altLang="zh-CN" sz="2400" b="1" dirty="0">
                <a:solidFill>
                  <a:schemeClr val="tx1"/>
                </a:solidFill>
              </a:rPr>
              <a:t>['flight'],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                        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df</a:t>
            </a:r>
            <a:r>
              <a:rPr lang="en-US" altLang="zh-CN" sz="2400" b="1" dirty="0">
                <a:solidFill>
                  <a:schemeClr val="tx1"/>
                </a:solidFill>
              </a:rPr>
              <a:t>['</a:t>
            </a:r>
            <a:r>
              <a:rPr lang="en-US" altLang="zh-CN" sz="2400" b="1" dirty="0" err="1">
                <a:solidFill>
                  <a:schemeClr val="tx1"/>
                </a:solidFill>
              </a:rPr>
              <a:t>dest</a:t>
            </a:r>
            <a:r>
              <a:rPr lang="en-US" altLang="zh-CN" sz="2400" b="1" dirty="0">
                <a:solidFill>
                  <a:schemeClr val="tx1"/>
                </a:solidFill>
              </a:rPr>
              <a:t>'], </a:t>
            </a:r>
            <a:r>
              <a:rPr lang="en-US" altLang="zh-CN" sz="2400" b="1" dirty="0" err="1">
                <a:solidFill>
                  <a:schemeClr val="tx1"/>
                </a:solidFill>
              </a:rPr>
              <a:t>df</a:t>
            </a:r>
            <a:r>
              <a:rPr lang="en-US" altLang="zh-CN" sz="2400" b="1" dirty="0">
                <a:solidFill>
                  <a:schemeClr val="tx1"/>
                </a:solidFill>
              </a:rPr>
              <a:t>['</a:t>
            </a:r>
            <a:r>
              <a:rPr lang="en-US" altLang="zh-CN" sz="2400" b="1" dirty="0" err="1">
                <a:solidFill>
                  <a:schemeClr val="tx1"/>
                </a:solidFill>
              </a:rPr>
              <a:t>arr_delay</a:t>
            </a:r>
            <a:r>
              <a:rPr lang="en-US" altLang="zh-CN" sz="2400" b="1" dirty="0">
                <a:solidFill>
                  <a:schemeClr val="tx1"/>
                </a:solidFill>
              </a:rPr>
              <a:t>'],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                        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df</a:t>
            </a:r>
            <a:r>
              <a:rPr lang="en-US" altLang="zh-CN" sz="2400" b="1" dirty="0">
                <a:solidFill>
                  <a:schemeClr val="tx1"/>
                </a:solidFill>
              </a:rPr>
              <a:t>['</a:t>
            </a:r>
            <a:r>
              <a:rPr lang="en-US" altLang="zh-CN" sz="2400" b="1" dirty="0" err="1">
                <a:solidFill>
                  <a:schemeClr val="tx1"/>
                </a:solidFill>
              </a:rPr>
              <a:t>dep_delay</a:t>
            </a:r>
            <a:r>
              <a:rPr lang="en-US" altLang="zh-CN" sz="2400" b="1" dirty="0">
                <a:solidFill>
                  <a:schemeClr val="tx1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7250835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45.4 Spark </a:t>
            </a:r>
            <a:r>
              <a:rPr lang="en-US" altLang="zh-CN" dirty="0" err="1"/>
              <a:t>DataFrame</a:t>
            </a:r>
            <a:r>
              <a:rPr lang="zh-CN" altLang="en-US" dirty="0"/>
              <a:t>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1628800"/>
            <a:ext cx="7768767" cy="605681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spark_df_flights_selected.show</a:t>
            </a: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9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881058" y="526520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897267" y="5121188"/>
            <a:ext cx="7799133" cy="612068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df.createTempView</a:t>
            </a:r>
            <a:r>
              <a:rPr lang="en-US" altLang="zh-CN" sz="2400" b="1" dirty="0">
                <a:solidFill>
                  <a:schemeClr val="tx1"/>
                </a:solidFill>
              </a:rPr>
              <a:t>('</a:t>
            </a:r>
            <a:r>
              <a:rPr lang="en-US" altLang="zh-CN" sz="2400" b="1" dirty="0" err="1">
                <a:solidFill>
                  <a:schemeClr val="tx1"/>
                </a:solidFill>
              </a:rPr>
              <a:t>flights_view</a:t>
            </a:r>
            <a:r>
              <a:rPr lang="en-US" altLang="zh-CN" sz="2400" b="1" dirty="0">
                <a:solidFill>
                  <a:schemeClr val="tx1"/>
                </a:solidFill>
              </a:rPr>
              <a:t>')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348880"/>
            <a:ext cx="4648564" cy="22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44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45.5 SQL</a:t>
            </a:r>
            <a:r>
              <a:rPr lang="zh-CN" altLang="en-US" dirty="0"/>
              <a:t>编程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1628800"/>
            <a:ext cx="7768767" cy="605681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sql_str</a:t>
            </a:r>
            <a:r>
              <a:rPr lang="en-US" altLang="zh-CN" sz="2400" b="1" dirty="0">
                <a:solidFill>
                  <a:schemeClr val="tx1"/>
                </a:solidFill>
              </a:rPr>
              <a:t> = 'select </a:t>
            </a:r>
            <a:r>
              <a:rPr lang="en-US" altLang="zh-CN" sz="2400" b="1" dirty="0" err="1">
                <a:solidFill>
                  <a:schemeClr val="tx1"/>
                </a:solidFill>
              </a:rPr>
              <a:t>dest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</a:rPr>
              <a:t>arr_delay</a:t>
            </a:r>
            <a:r>
              <a:rPr lang="en-US" altLang="zh-CN" sz="2400" b="1" dirty="0">
                <a:solidFill>
                  <a:schemeClr val="tx1"/>
                </a:solidFill>
              </a:rPr>
              <a:t> from </a:t>
            </a:r>
            <a:r>
              <a:rPr lang="en-US" altLang="zh-CN" sz="2400" b="1" dirty="0" err="1">
                <a:solidFill>
                  <a:schemeClr val="tx1"/>
                </a:solidFill>
              </a:rPr>
              <a:t>flights_view</a:t>
            </a:r>
            <a:r>
              <a:rPr lang="en-US" altLang="zh-CN" sz="2400" b="1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9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270892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2564904"/>
            <a:ext cx="7799133" cy="612068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spark_destDF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mySpark.sql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sql_str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36450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3501008"/>
            <a:ext cx="7799133" cy="612068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spark_destDF.show</a:t>
            </a: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4268398"/>
            <a:ext cx="2788654" cy="22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05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45.5 SQL</a:t>
            </a:r>
            <a:r>
              <a:rPr lang="zh-CN" altLang="en-US" dirty="0"/>
              <a:t>编程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14847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1484784"/>
            <a:ext cx="8272823" cy="1368152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tempfile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tempfile.mkdtemp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spark_destDF.write.csv("spark.</a:t>
            </a:r>
            <a:r>
              <a:rPr lang="en-US" altLang="zh-CN" sz="2400" b="1" dirty="0" err="1">
                <a:solidFill>
                  <a:schemeClr val="tx1"/>
                </a:solidFill>
              </a:rPr>
              <a:t>csv</a:t>
            </a:r>
            <a:r>
              <a:rPr lang="en-US" altLang="zh-CN" sz="2400" b="1" dirty="0">
                <a:solidFill>
                  <a:schemeClr val="tx1"/>
                </a:solidFill>
              </a:rPr>
              <a:t>",mode='overwrite')</a:t>
            </a:r>
          </a:p>
        </p:txBody>
      </p:sp>
      <p:sp>
        <p:nvSpPr>
          <p:cNvPr id="9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314096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3140968"/>
            <a:ext cx="8272823" cy="936104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dfnew</a:t>
            </a:r>
            <a:r>
              <a:rPr lang="en-US" altLang="zh-CN" sz="2400" b="1" dirty="0">
                <a:solidFill>
                  <a:schemeClr val="tx1"/>
                </a:solidFill>
              </a:rPr>
              <a:t> = mySpark.read.csv('spark.csv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dfnew.show</a:t>
            </a: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01" y="4221088"/>
            <a:ext cx="2817905" cy="22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78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45.5 SQL</a:t>
            </a:r>
            <a:r>
              <a:rPr lang="zh-CN" altLang="en-US" dirty="0"/>
              <a:t>编程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1628800"/>
            <a:ext cx="7840775" cy="1008112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jfkDF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df.filter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df</a:t>
            </a:r>
            <a:r>
              <a:rPr lang="en-US" altLang="zh-CN" sz="2400" b="1" dirty="0">
                <a:solidFill>
                  <a:schemeClr val="tx1"/>
                </a:solidFill>
              </a:rPr>
              <a:t>['</a:t>
            </a:r>
            <a:r>
              <a:rPr lang="en-US" altLang="zh-CN" sz="2400" b="1" dirty="0" err="1">
                <a:solidFill>
                  <a:schemeClr val="tx1"/>
                </a:solidFill>
              </a:rPr>
              <a:t>dest</a:t>
            </a:r>
            <a:r>
              <a:rPr lang="en-US" altLang="zh-CN" sz="2400" b="1" dirty="0">
                <a:solidFill>
                  <a:schemeClr val="tx1"/>
                </a:solidFill>
              </a:rPr>
              <a:t>'] == 'JFK')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jfkDF.show</a:t>
            </a: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9" y="3140968"/>
            <a:ext cx="1050323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39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474259"/>
            <a:ext cx="3384376" cy="40582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45.5 SQL</a:t>
            </a:r>
            <a:r>
              <a:rPr lang="zh-CN" altLang="en-US" dirty="0"/>
              <a:t>编程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911424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927633" y="1268760"/>
            <a:ext cx="8344831" cy="1224136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dailyDelayDF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df.groupBy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df.day</a:t>
            </a:r>
            <a:r>
              <a:rPr lang="en-US" altLang="zh-CN" sz="2400" b="1" dirty="0">
                <a:solidFill>
                  <a:schemeClr val="tx1"/>
                </a:solidFill>
              </a:rPr>
              <a:t>)\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         .</a:t>
            </a:r>
            <a:r>
              <a:rPr lang="en-US" altLang="zh-CN" sz="2400" b="1" dirty="0" err="1">
                <a:solidFill>
                  <a:schemeClr val="tx1"/>
                </a:solidFill>
              </a:rPr>
              <a:t>agg</a:t>
            </a:r>
            <a:r>
              <a:rPr lang="en-US" altLang="zh-CN" sz="2400" b="1" dirty="0">
                <a:solidFill>
                  <a:schemeClr val="tx1"/>
                </a:solidFill>
              </a:rPr>
              <a:t>({'</a:t>
            </a:r>
            <a:r>
              <a:rPr lang="en-US" altLang="zh-CN" sz="2400" b="1" dirty="0" err="1">
                <a:solidFill>
                  <a:schemeClr val="tx1"/>
                </a:solidFill>
              </a:rPr>
              <a:t>dep_delay</a:t>
            </a:r>
            <a:r>
              <a:rPr lang="en-US" altLang="zh-CN" sz="2400" b="1" dirty="0">
                <a:solidFill>
                  <a:schemeClr val="tx1"/>
                </a:solidFill>
              </a:rPr>
              <a:t>': 'mean', '</a:t>
            </a:r>
            <a:r>
              <a:rPr lang="en-US" altLang="zh-CN" sz="2400" b="1" dirty="0" err="1">
                <a:solidFill>
                  <a:schemeClr val="tx1"/>
                </a:solidFill>
              </a:rPr>
              <a:t>arr_delay':'mean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'})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dailyDelayDF.show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81734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</a:t>
            </a:r>
            <a:r>
              <a:rPr lang="en-US" altLang="zh-CN" sz="5400" dirty="0" smtClean="0">
                <a:solidFill>
                  <a:srgbClr val="C00000"/>
                </a:solidFill>
              </a:rPr>
              <a:t>45. Spark</a:t>
            </a:r>
            <a:r>
              <a:rPr lang="zh-CN" altLang="en-US" sz="5400" dirty="0" smtClean="0">
                <a:solidFill>
                  <a:srgbClr val="C00000"/>
                </a:solidFill>
              </a:rPr>
              <a:t>编程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45.5 SQL</a:t>
            </a:r>
            <a:r>
              <a:rPr lang="zh-CN" altLang="en-US" dirty="0"/>
              <a:t>编程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271465" y="2031231"/>
            <a:ext cx="9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287673" y="1887215"/>
            <a:ext cx="7480735" cy="605681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dailyDelayDF.printSchema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73" y="3140968"/>
            <a:ext cx="620376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013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45.6 </a:t>
            </a:r>
            <a:r>
              <a:rPr lang="en-US" altLang="zh-CN" dirty="0" err="1" smtClean="0"/>
              <a:t>DataFrame</a:t>
            </a:r>
            <a:r>
              <a:rPr lang="zh-CN" altLang="en-US" dirty="0"/>
              <a:t>的可视化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695400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1711609" y="1412776"/>
            <a:ext cx="8416839" cy="2765921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dailyDelayDF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dailyDelayDF.withColumnRenamed</a:t>
            </a:r>
            <a:r>
              <a:rPr lang="en-US" altLang="zh-CN" sz="2400" b="1" dirty="0">
                <a:solidFill>
                  <a:schemeClr val="tx1"/>
                </a:solidFill>
              </a:rPr>
              <a:t>('</a:t>
            </a:r>
            <a:r>
              <a:rPr lang="en-US" altLang="zh-CN" sz="2400" b="1" dirty="0" err="1">
                <a:solidFill>
                  <a:schemeClr val="tx1"/>
                </a:solidFill>
              </a:rPr>
              <a:t>avg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arr_delay</a:t>
            </a:r>
            <a:r>
              <a:rPr lang="en-US" altLang="zh-CN" sz="2400" b="1" dirty="0">
                <a:solidFill>
                  <a:schemeClr val="tx1"/>
                </a:solidFill>
              </a:rPr>
              <a:t>)', '</a:t>
            </a:r>
            <a:r>
              <a:rPr lang="en-US" altLang="zh-CN" sz="2400" b="1" dirty="0" err="1">
                <a:solidFill>
                  <a:schemeClr val="tx1"/>
                </a:solidFill>
              </a:rPr>
              <a:t>avg_arr_delay</a:t>
            </a:r>
            <a:r>
              <a:rPr lang="en-US" altLang="zh-CN" sz="2400" b="1" dirty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dailyDelayDF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dailyDelayDF.withColumnRenamed</a:t>
            </a:r>
            <a:r>
              <a:rPr lang="en-US" altLang="zh-CN" sz="2400" b="1" dirty="0">
                <a:solidFill>
                  <a:schemeClr val="tx1"/>
                </a:solidFill>
              </a:rPr>
              <a:t>('</a:t>
            </a:r>
            <a:r>
              <a:rPr lang="en-US" altLang="zh-CN" sz="2400" b="1" dirty="0" err="1">
                <a:solidFill>
                  <a:schemeClr val="tx1"/>
                </a:solidFill>
              </a:rPr>
              <a:t>avg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dep_delay</a:t>
            </a:r>
            <a:r>
              <a:rPr lang="en-US" altLang="zh-CN" sz="2400" b="1" dirty="0">
                <a:solidFill>
                  <a:schemeClr val="tx1"/>
                </a:solidFill>
              </a:rPr>
              <a:t>)', '</a:t>
            </a:r>
            <a:r>
              <a:rPr lang="en-US" altLang="zh-CN" sz="2400" b="1" dirty="0" err="1">
                <a:solidFill>
                  <a:schemeClr val="tx1"/>
                </a:solidFill>
              </a:rPr>
              <a:t>avg_dep_delay</a:t>
            </a:r>
            <a:r>
              <a:rPr lang="en-US" altLang="zh-CN" sz="2400" b="1" dirty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dailyDelayDF.printSchema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09" y="4437112"/>
            <a:ext cx="660796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6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45.6 </a:t>
            </a:r>
            <a:r>
              <a:rPr lang="en-US" altLang="zh-CN" dirty="0" err="1" smtClean="0"/>
              <a:t>DataFrame</a:t>
            </a:r>
            <a:r>
              <a:rPr lang="zh-CN" altLang="en-US" dirty="0"/>
              <a:t>的可视化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757594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071649" y="1556791"/>
            <a:ext cx="7768767" cy="1368153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local_dailyDelay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dailyDelayDF.toPandas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  <a:p>
            <a:pPr lvl="0"/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local_dailyDelay.head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(10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762541" y="36503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019110"/>
            <a:ext cx="2900132" cy="34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124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218" y="3861048"/>
            <a:ext cx="3878206" cy="25986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45.6 </a:t>
            </a:r>
            <a:r>
              <a:rPr lang="en-US" altLang="zh-CN" dirty="0" err="1" smtClean="0"/>
              <a:t>DataFrame</a:t>
            </a:r>
            <a:r>
              <a:rPr lang="zh-CN" altLang="en-US" dirty="0"/>
              <a:t>的可视化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757594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071649" y="1268761"/>
            <a:ext cx="8488847" cy="2592287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%</a:t>
            </a:r>
            <a:r>
              <a:rPr lang="en-US" altLang="zh-CN" sz="22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200" b="1" dirty="0">
                <a:solidFill>
                  <a:schemeClr val="tx1"/>
                </a:solidFill>
              </a:rPr>
              <a:t> inline</a:t>
            </a:r>
          </a:p>
          <a:p>
            <a:pPr lvl="0"/>
            <a:r>
              <a:rPr lang="en-US" altLang="zh-CN" sz="2200" b="1" dirty="0" smtClean="0">
                <a:solidFill>
                  <a:schemeClr val="tx1"/>
                </a:solidFill>
              </a:rPr>
              <a:t>import </a:t>
            </a:r>
            <a:r>
              <a:rPr lang="en-US" altLang="zh-CN" sz="2200" b="1" dirty="0" err="1">
                <a:solidFill>
                  <a:schemeClr val="tx1"/>
                </a:solidFill>
              </a:rPr>
              <a:t>matplotlib.pyplot</a:t>
            </a:r>
            <a:r>
              <a:rPr lang="en-US" altLang="zh-CN" sz="2200" b="1" dirty="0">
                <a:solidFill>
                  <a:schemeClr val="tx1"/>
                </a:solidFill>
              </a:rPr>
              <a:t> as </a:t>
            </a:r>
            <a:r>
              <a:rPr lang="en-US" altLang="zh-CN" sz="2200" b="1" dirty="0" err="1" smtClean="0">
                <a:solidFill>
                  <a:schemeClr val="tx1"/>
                </a:solidFill>
              </a:rPr>
              <a:t>plt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local_dailyDelay.day.values.astype</a:t>
            </a:r>
            <a:r>
              <a:rPr lang="en-US" altLang="zh-CN" sz="2200" b="1" dirty="0">
                <a:solidFill>
                  <a:schemeClr val="tx1"/>
                </a:solidFill>
              </a:rPr>
              <a:t>('i8'),</a:t>
            </a:r>
          </a:p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          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sz="2200" b="1" dirty="0" err="1">
                <a:solidFill>
                  <a:schemeClr val="tx1"/>
                </a:solidFill>
              </a:rPr>
              <a:t>local_dailyDelay.avg_dep_delay.astype</a:t>
            </a:r>
            <a:r>
              <a:rPr lang="en-US" altLang="zh-CN" sz="2200" b="1" dirty="0">
                <a:solidFill>
                  <a:schemeClr val="tx1"/>
                </a:solidFill>
              </a:rPr>
              <a:t>('f8'))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plt.rcParams</a:t>
            </a:r>
            <a:r>
              <a:rPr lang="en-US" altLang="zh-CN" sz="2200" b="1" dirty="0">
                <a:solidFill>
                  <a:schemeClr val="tx1"/>
                </a:solidFill>
              </a:rPr>
              <a:t>['</a:t>
            </a:r>
            <a:r>
              <a:rPr lang="en-US" altLang="zh-CN" sz="2200" b="1" dirty="0" err="1">
                <a:solidFill>
                  <a:schemeClr val="tx1"/>
                </a:solidFill>
              </a:rPr>
              <a:t>font.family</a:t>
            </a:r>
            <a:r>
              <a:rPr lang="en-US" altLang="zh-CN" sz="2200" b="1" dirty="0">
                <a:solidFill>
                  <a:schemeClr val="tx1"/>
                </a:solidFill>
              </a:rPr>
              <a:t>']="</a:t>
            </a:r>
            <a:r>
              <a:rPr lang="en-US" altLang="zh-CN" sz="2200" b="1" dirty="0" err="1">
                <a:solidFill>
                  <a:schemeClr val="tx1"/>
                </a:solidFill>
              </a:rPr>
              <a:t>SimHei</a:t>
            </a:r>
            <a:r>
              <a:rPr lang="en-US" altLang="zh-CN" sz="2200" b="1" dirty="0">
                <a:solidFill>
                  <a:schemeClr val="tx1"/>
                </a:solidFill>
              </a:rPr>
              <a:t>" 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plt.xlabel</a:t>
            </a:r>
            <a:r>
              <a:rPr lang="en-US" altLang="zh-CN" sz="2200" b="1" dirty="0">
                <a:solidFill>
                  <a:schemeClr val="tx1"/>
                </a:solidFill>
              </a:rPr>
              <a:t>('</a:t>
            </a:r>
            <a:r>
              <a:rPr lang="zh-CN" altLang="en-US" sz="2200" b="1" dirty="0">
                <a:solidFill>
                  <a:schemeClr val="tx1"/>
                </a:solidFill>
              </a:rPr>
              <a:t>日期</a:t>
            </a:r>
            <a:r>
              <a:rPr lang="en-US" altLang="zh-CN" sz="2200" b="1" dirty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plt.ylabel</a:t>
            </a:r>
            <a:r>
              <a:rPr lang="en-US" altLang="zh-CN" sz="2200" b="1" dirty="0">
                <a:solidFill>
                  <a:schemeClr val="tx1"/>
                </a:solidFill>
              </a:rPr>
              <a:t>('</a:t>
            </a:r>
            <a:r>
              <a:rPr lang="zh-CN" altLang="en-US" sz="2200" b="1" dirty="0">
                <a:solidFill>
                  <a:schemeClr val="tx1"/>
                </a:solidFill>
              </a:rPr>
              <a:t>起飞延误时间</a:t>
            </a:r>
            <a:r>
              <a:rPr lang="en-US" altLang="zh-CN" sz="2200" b="1" dirty="0">
                <a:solidFill>
                  <a:schemeClr val="tx1"/>
                </a:solidFill>
              </a:rPr>
              <a:t>')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762541" y="411946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057875" y="396139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Text(0,0.5,'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起飞延误时间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883060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3795308"/>
            <a:ext cx="3024336" cy="21044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45.6 </a:t>
            </a:r>
            <a:r>
              <a:rPr lang="en-US" altLang="zh-CN" dirty="0" err="1" smtClean="0"/>
              <a:t>DataFrame</a:t>
            </a:r>
            <a:r>
              <a:rPr lang="zh-CN" altLang="en-US" dirty="0"/>
              <a:t>的可视化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757594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071649" y="1268761"/>
            <a:ext cx="8488847" cy="2016223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local_dailyDelay.day.values.astype</a:t>
            </a:r>
            <a:r>
              <a:rPr lang="en-US" altLang="zh-CN" sz="2200" b="1" dirty="0">
                <a:solidFill>
                  <a:schemeClr val="tx1"/>
                </a:solidFill>
              </a:rPr>
              <a:t>('i8'),</a:t>
            </a:r>
          </a:p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          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2200" b="1" dirty="0" err="1">
                <a:solidFill>
                  <a:schemeClr val="tx1"/>
                </a:solidFill>
              </a:rPr>
              <a:t>local_dailyDelay.avg_arr_delay.values.astype</a:t>
            </a:r>
            <a:r>
              <a:rPr lang="en-US" altLang="zh-CN" sz="2200" b="1" dirty="0">
                <a:solidFill>
                  <a:schemeClr val="tx1"/>
                </a:solidFill>
              </a:rPr>
              <a:t>('f8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'))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plt.xlabel</a:t>
            </a:r>
            <a:r>
              <a:rPr lang="en-US" altLang="zh-CN" sz="2200" b="1" dirty="0">
                <a:solidFill>
                  <a:schemeClr val="tx1"/>
                </a:solidFill>
              </a:rPr>
              <a:t>('</a:t>
            </a:r>
            <a:r>
              <a:rPr lang="zh-CN" altLang="en-US" sz="2200" b="1" dirty="0">
                <a:solidFill>
                  <a:schemeClr val="tx1"/>
                </a:solidFill>
              </a:rPr>
              <a:t>日期</a:t>
            </a:r>
            <a:r>
              <a:rPr lang="en-US" altLang="zh-CN" sz="2200" b="1" dirty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plt.ylabel</a:t>
            </a:r>
            <a:r>
              <a:rPr lang="en-US" altLang="zh-CN" sz="2200" b="1" dirty="0">
                <a:solidFill>
                  <a:schemeClr val="tx1"/>
                </a:solidFill>
              </a:rPr>
              <a:t>('</a:t>
            </a:r>
            <a:r>
              <a:rPr lang="zh-CN" altLang="en-US" sz="2200" b="1" dirty="0">
                <a:solidFill>
                  <a:schemeClr val="tx1"/>
                </a:solidFill>
              </a:rPr>
              <a:t>到达延误时间</a:t>
            </a:r>
            <a:r>
              <a:rPr lang="en-US" altLang="zh-CN" sz="2200" b="1" dirty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plt.axhline</a:t>
            </a:r>
            <a:r>
              <a:rPr lang="en-US" altLang="zh-CN" sz="2200" b="1" dirty="0">
                <a:solidFill>
                  <a:schemeClr val="tx1"/>
                </a:solidFill>
              </a:rPr>
              <a:t>(0, color='black', </a:t>
            </a:r>
            <a:r>
              <a:rPr lang="en-US" altLang="zh-CN" sz="2200" b="1" dirty="0" err="1">
                <a:solidFill>
                  <a:schemeClr val="tx1"/>
                </a:solidFill>
              </a:rPr>
              <a:t>linestyle</a:t>
            </a:r>
            <a:r>
              <a:rPr lang="en-US" altLang="zh-CN" sz="2200" b="1" dirty="0">
                <a:solidFill>
                  <a:schemeClr val="tx1"/>
                </a:solidFill>
              </a:rPr>
              <a:t>='--', alpha=0.5)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742778" y="343676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038112" y="327869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&lt;matplotlib.lines.Line2D at 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0x251966c82b0&gt;</a:t>
            </a:r>
            <a:endParaRPr lang="en-US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750255" y="5991671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073808" y="5971853"/>
            <a:ext cx="8486688" cy="409475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mySpark.stop</a:t>
            </a:r>
            <a:r>
              <a:rPr lang="en-US" altLang="zh-CN" sz="22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47826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90863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117634" y="2204863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431689" y="1916832"/>
            <a:ext cx="6976679" cy="2664296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from </a:t>
            </a:r>
            <a:r>
              <a:rPr lang="en-US" altLang="zh-CN" sz="2400" b="1" dirty="0" err="1">
                <a:solidFill>
                  <a:schemeClr val="tx1"/>
                </a:solidFill>
              </a:rPr>
              <a:t>pyspark.sql</a:t>
            </a:r>
            <a:r>
              <a:rPr lang="en-US" altLang="zh-CN" sz="2400" b="1" dirty="0">
                <a:solidFill>
                  <a:schemeClr val="tx1"/>
                </a:solidFill>
              </a:rPr>
              <a:t> 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SparkSession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mySpark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SparkSession.builder</a:t>
            </a:r>
            <a:r>
              <a:rPr lang="en-US" altLang="zh-CN" sz="2400" b="1" dirty="0">
                <a:solidFill>
                  <a:schemeClr val="tx1"/>
                </a:solidFill>
              </a:rPr>
              <a:t>\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.</a:t>
            </a:r>
            <a:r>
              <a:rPr lang="en-US" altLang="zh-CN" sz="2400" b="1" dirty="0" err="1">
                <a:solidFill>
                  <a:schemeClr val="tx1"/>
                </a:solidFill>
              </a:rPr>
              <a:t>appName</a:t>
            </a:r>
            <a:r>
              <a:rPr lang="en-US" altLang="zh-CN" sz="2400" b="1" dirty="0">
                <a:solidFill>
                  <a:schemeClr val="tx1"/>
                </a:solidFill>
              </a:rPr>
              <a:t>('</a:t>
            </a:r>
            <a:r>
              <a:rPr lang="en-US" altLang="zh-CN" sz="2400" b="1" dirty="0" err="1">
                <a:solidFill>
                  <a:schemeClr val="tx1"/>
                </a:solidFill>
              </a:rPr>
              <a:t>My_LR</a:t>
            </a:r>
            <a:r>
              <a:rPr lang="en-US" altLang="zh-CN" sz="2400" b="1" dirty="0">
                <a:solidFill>
                  <a:schemeClr val="tx1"/>
                </a:solidFill>
              </a:rPr>
              <a:t>')\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.master('local')\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.</a:t>
            </a:r>
            <a:r>
              <a:rPr lang="en-US" altLang="zh-CN" sz="2400" b="1" dirty="0" err="1">
                <a:solidFill>
                  <a:schemeClr val="tx1"/>
                </a:solidFill>
              </a:rPr>
              <a:t>getOrCreate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5980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90863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984919" y="471033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280253" y="46383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[_c0: 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height: 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weight: 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77919" y="2132855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391975" y="1844824"/>
            <a:ext cx="7232418" cy="2376264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myDF</a:t>
            </a:r>
            <a:r>
              <a:rPr lang="en-US" altLang="zh-CN" sz="2400" b="1" dirty="0">
                <a:solidFill>
                  <a:schemeClr val="tx1"/>
                </a:solidFill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</a:rPr>
              <a:t>mySpark.read.format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en-US" altLang="zh-CN" sz="2400" b="1" dirty="0" err="1">
                <a:solidFill>
                  <a:schemeClr val="tx1"/>
                </a:solidFill>
              </a:rPr>
              <a:t>csv</a:t>
            </a:r>
            <a:r>
              <a:rPr lang="en-US" altLang="zh-CN" sz="2400" b="1" dirty="0">
                <a:solidFill>
                  <a:schemeClr val="tx1"/>
                </a:solidFill>
              </a:rPr>
              <a:t>")\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.option("</a:t>
            </a:r>
            <a:r>
              <a:rPr lang="en-US" altLang="zh-CN" sz="2400" b="1" dirty="0" err="1">
                <a:solidFill>
                  <a:schemeClr val="tx1"/>
                </a:solidFill>
              </a:rPr>
              <a:t>inferSchema</a:t>
            </a:r>
            <a:r>
              <a:rPr lang="en-US" altLang="zh-CN" sz="2400" b="1" dirty="0">
                <a:solidFill>
                  <a:schemeClr val="tx1"/>
                </a:solidFill>
              </a:rPr>
              <a:t>", "true")\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.option("header", "true")\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.load("women.csv")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myDF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603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376891" y="1340768"/>
            <a:ext cx="7768767" cy="677690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myDF.head</a:t>
            </a: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81557" y="255009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376891" y="2348880"/>
            <a:ext cx="7992211" cy="1080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[Row(_c0=1, height=58, weight=115),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Row(_c0=2, height=59, weight=117),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Row(_c0=3, height=60, weight=120)]</a:t>
            </a:r>
          </a:p>
        </p:txBody>
      </p: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38206" y="4005064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352261" y="3789040"/>
            <a:ext cx="7768767" cy="677690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myDF.printSchema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91" y="4797152"/>
            <a:ext cx="592681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3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376891" y="1340768"/>
            <a:ext cx="7768767" cy="576064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myDF.describe</a:t>
            </a:r>
            <a:r>
              <a:rPr lang="en-US" altLang="zh-CN" sz="2400" b="1" dirty="0">
                <a:solidFill>
                  <a:schemeClr val="tx1"/>
                </a:solidFill>
              </a:rPr>
              <a:t>().</a:t>
            </a:r>
            <a:r>
              <a:rPr lang="en-US" altLang="zh-CN" sz="2400" b="1" dirty="0" err="1">
                <a:solidFill>
                  <a:schemeClr val="tx1"/>
                </a:solidFill>
              </a:rPr>
              <a:t>toPandas</a:t>
            </a:r>
            <a:r>
              <a:rPr lang="en-US" altLang="zh-CN" sz="2400" b="1" dirty="0">
                <a:solidFill>
                  <a:schemeClr val="tx1"/>
                </a:solidFill>
              </a:rPr>
              <a:t>().transpose()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47343" y="527159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38206" y="4551509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431689" y="4437111"/>
            <a:ext cx="7768767" cy="576064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myDF.take</a:t>
            </a: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783632" y="2103015"/>
            <a:ext cx="6316515" cy="1974057"/>
            <a:chOff x="2227757" y="2031007"/>
            <a:chExt cx="7468643" cy="2272124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757" y="2445497"/>
              <a:ext cx="7468643" cy="1857634"/>
            </a:xfrm>
            <a:prstGeom prst="rect">
              <a:avLst/>
            </a:prstGeom>
          </p:spPr>
        </p:pic>
        <p:pic>
          <p:nvPicPr>
            <p:cNvPr id="16" name="图片 1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283" y="2031007"/>
              <a:ext cx="7459117" cy="438211"/>
            </a:xfrm>
            <a:prstGeom prst="rect">
              <a:avLst/>
            </a:prstGeom>
          </p:spPr>
        </p:pic>
      </p:grpSp>
      <p:sp>
        <p:nvSpPr>
          <p:cNvPr id="18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62836" y="210323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567607" y="5013176"/>
            <a:ext cx="7794235" cy="14401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[Row(_c0=1, height=58, weight=115),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Row(_c0=2, height=59, weight=117),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Row(_c0=3, height=60, weight=120)]</a:t>
            </a:r>
          </a:p>
        </p:txBody>
      </p:sp>
    </p:spTree>
    <p:extLst>
      <p:ext uri="{BB962C8B-B14F-4D97-AF65-F5344CB8AC3E}">
        <p14:creationId xmlns:p14="http://schemas.microsoft.com/office/powerpoint/2010/main" val="1119733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228905" y="1412776"/>
            <a:ext cx="8835647" cy="2376264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from </a:t>
            </a:r>
            <a:r>
              <a:rPr lang="en-US" altLang="zh-CN" sz="2400" b="1" dirty="0" err="1">
                <a:solidFill>
                  <a:schemeClr val="tx1"/>
                </a:solidFill>
              </a:rPr>
              <a:t>pyspark.ml.feature</a:t>
            </a:r>
            <a:r>
              <a:rPr lang="en-US" altLang="zh-CN" sz="2400" b="1" dirty="0">
                <a:solidFill>
                  <a:schemeClr val="tx1"/>
                </a:solidFill>
              </a:rPr>
              <a:t> 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VectorAssembler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vectorAssembler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VectorAssembler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inputCols</a:t>
            </a:r>
            <a:r>
              <a:rPr lang="en-US" altLang="zh-CN" sz="2400" b="1" dirty="0">
                <a:solidFill>
                  <a:schemeClr val="tx1"/>
                </a:solidFill>
              </a:rPr>
              <a:t> = ['height'], </a:t>
            </a:r>
            <a:r>
              <a:rPr lang="en-US" altLang="zh-CN" sz="2400" b="1" dirty="0" err="1">
                <a:solidFill>
                  <a:schemeClr val="tx1"/>
                </a:solidFill>
              </a:rPr>
              <a:t>outputCol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'features</a:t>
            </a:r>
            <a:r>
              <a:rPr lang="en-US" altLang="zh-CN" sz="2400" b="1" dirty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v_myDF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vectorAssembler.transform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myDF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v_myDF.take</a:t>
            </a: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176613" y="447950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063552" y="4221088"/>
            <a:ext cx="9378411" cy="14401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[Row(_c0=1, height=58, weight=115, features=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DenseVector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([58.0])),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Row(_c0=2, height=59, weight=117, features=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DenseVector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([59.0])),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Row(_c0=3, height=60, weight=120, features=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DenseVector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([60.0]))]</a:t>
            </a:r>
          </a:p>
        </p:txBody>
      </p:sp>
    </p:spTree>
    <p:extLst>
      <p:ext uri="{BB962C8B-B14F-4D97-AF65-F5344CB8AC3E}">
        <p14:creationId xmlns:p14="http://schemas.microsoft.com/office/powerpoint/2010/main" val="38923899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=""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462782"/>
              </p:ext>
            </p:extLst>
          </p:nvPr>
        </p:nvGraphicFramePr>
        <p:xfrm>
          <a:off x="1096115" y="1484784"/>
          <a:ext cx="9608397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1412776"/>
            <a:ext cx="7323479" cy="1152128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v_myDF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v_myDF.select</a:t>
            </a:r>
            <a:r>
              <a:rPr lang="en-US" altLang="zh-CN" sz="2400" b="1" dirty="0">
                <a:solidFill>
                  <a:schemeClr val="tx1"/>
                </a:solidFill>
              </a:rPr>
              <a:t>(['features', 'weight'])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v_myDF.take</a:t>
            </a: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55440" y="30393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56897" y="2780928"/>
            <a:ext cx="7632848" cy="14401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[Row(features=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DenseVector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([58.0]), weight=115),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Row(features=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DenseVector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([59.0]), weight=117),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Row(features=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DenseVector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([60.0]), weight=120)]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4725144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4581128"/>
            <a:ext cx="7323479" cy="1152128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train_df</a:t>
            </a:r>
            <a:r>
              <a:rPr lang="en-US" altLang="zh-CN" sz="2400" b="1" dirty="0">
                <a:solidFill>
                  <a:schemeClr val="tx1"/>
                </a:solidFill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</a:rPr>
              <a:t>v_myDF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test_df</a:t>
            </a:r>
            <a:r>
              <a:rPr lang="en-US" altLang="zh-CN" sz="2400" b="1" dirty="0">
                <a:solidFill>
                  <a:schemeClr val="tx1"/>
                </a:solidFill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</a:rPr>
              <a:t>v_myDF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418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556792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1340768"/>
            <a:ext cx="8115567" cy="2088232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from </a:t>
            </a:r>
            <a:r>
              <a:rPr lang="en-US" altLang="zh-CN" sz="2400" b="1" dirty="0" err="1">
                <a:solidFill>
                  <a:schemeClr val="tx1"/>
                </a:solidFill>
              </a:rPr>
              <a:t>pyspark.ml.regression</a:t>
            </a:r>
            <a:r>
              <a:rPr lang="en-US" altLang="zh-CN" sz="2400" b="1" dirty="0">
                <a:solidFill>
                  <a:schemeClr val="tx1"/>
                </a:solidFill>
              </a:rPr>
              <a:t> import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LinearRegression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 smtClean="0">
                <a:solidFill>
                  <a:schemeClr val="tx1"/>
                </a:solidFill>
              </a:rPr>
              <a:t>myModel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= </a:t>
            </a:r>
            <a:r>
              <a:rPr lang="en-US" altLang="zh-CN" sz="2400" b="1" dirty="0" err="1">
                <a:solidFill>
                  <a:schemeClr val="tx1"/>
                </a:solidFill>
              </a:rPr>
              <a:t>LinearRegression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featuresCol</a:t>
            </a:r>
            <a:r>
              <a:rPr lang="en-US" altLang="zh-CN" sz="2400" b="1" dirty="0">
                <a:solidFill>
                  <a:schemeClr val="tx1"/>
                </a:solidFill>
              </a:rPr>
              <a:t> = 'features', </a:t>
            </a:r>
            <a:r>
              <a:rPr lang="en-US" altLang="zh-CN" sz="2400" b="1" dirty="0" err="1">
                <a:solidFill>
                  <a:schemeClr val="tx1"/>
                </a:solidFill>
              </a:rPr>
              <a:t>labelCol</a:t>
            </a:r>
            <a:r>
              <a:rPr lang="en-US" altLang="zh-CN" sz="2400" b="1" dirty="0">
                <a:solidFill>
                  <a:schemeClr val="tx1"/>
                </a:solidFill>
              </a:rPr>
              <a:t>='weight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myResults</a:t>
            </a:r>
            <a:r>
              <a:rPr lang="en-US" altLang="zh-CN" sz="2400" b="1" dirty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>
                <a:solidFill>
                  <a:schemeClr val="tx1"/>
                </a:solidFill>
              </a:rPr>
              <a:t>myModel.fit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train_df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4221088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4077072"/>
            <a:ext cx="8115567" cy="1152128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print("Coefficients: " + </a:t>
            </a:r>
            <a:r>
              <a:rPr lang="en-US" altLang="zh-CN" sz="2400" b="1" dirty="0" err="1">
                <a:solidFill>
                  <a:schemeClr val="tx1"/>
                </a:solidFill>
              </a:rPr>
              <a:t>str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myResults.coefficients</a:t>
            </a:r>
            <a:r>
              <a:rPr lang="en-US" altLang="zh-CN" sz="2400" b="1" dirty="0">
                <a:solidFill>
                  <a:schemeClr val="tx1"/>
                </a:solidFill>
              </a:rPr>
              <a:t>))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print("Intercept: " + </a:t>
            </a:r>
            <a:r>
              <a:rPr lang="en-US" altLang="zh-CN" sz="2400" b="1" dirty="0" err="1">
                <a:solidFill>
                  <a:schemeClr val="tx1"/>
                </a:solidFill>
              </a:rPr>
              <a:t>str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myResults.intercept</a:t>
            </a:r>
            <a:r>
              <a:rPr lang="en-US" altLang="zh-CN" sz="2400" b="1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87402" y="5301208"/>
            <a:ext cx="7992211" cy="8640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Coefficients: [3.4499999999999913]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 -87.51666666666614</a:t>
            </a:r>
          </a:p>
        </p:txBody>
      </p:sp>
    </p:spTree>
    <p:extLst>
      <p:ext uri="{BB962C8B-B14F-4D97-AF65-F5344CB8AC3E}">
        <p14:creationId xmlns:p14="http://schemas.microsoft.com/office/powerpoint/2010/main" val="7528370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124744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1124745"/>
            <a:ext cx="7611511" cy="446856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summary = </a:t>
            </a:r>
            <a:r>
              <a:rPr lang="en-US" altLang="zh-CN" sz="2200" b="1" dirty="0" err="1">
                <a:solidFill>
                  <a:schemeClr val="tx1"/>
                </a:solidFill>
              </a:rPr>
              <a:t>myResults.summary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844824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1772816"/>
            <a:ext cx="7611511" cy="504056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summary.residuals.take</a:t>
            </a:r>
            <a:r>
              <a:rPr lang="en-US" altLang="zh-CN" sz="2200" b="1" dirty="0">
                <a:solidFill>
                  <a:schemeClr val="tx1"/>
                </a:solidFill>
              </a:rPr>
              <a:t>(15)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32338" y="249289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6897" y="2306489"/>
            <a:ext cx="7992211" cy="42908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[Row(residuals=2.416666666666657),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Row(residuals=0.9666666666666401),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Row(residuals=0.5166666666666515),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Row(residuals=0.06666666666666288),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Row(residuals=-0.38333333333332575),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Row(residuals=-0.8333333333333144),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Row(residuals=-1.283333333333303),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Row(residuals=-1.7333333333332916),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Row(residuals=-1.1833333333332803),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Row(residuals=-1.633333333333269),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Row(residuals=-1.0833333333332575),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Row(residuals=-0.5333333333332462),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Row(residuals=0.016666666666736774),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Row(residuals=1.5666666666667481),</a:t>
            </a:r>
          </a:p>
          <a:p>
            <a:pPr lvl="0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Row(residuals=3.1166666666667595)]</a:t>
            </a:r>
            <a:endParaRPr lang="zh-CN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108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743199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1628800"/>
            <a:ext cx="7467495" cy="720080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summary.r2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4047455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3962673"/>
            <a:ext cx="7467495" cy="618455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summary.rootMeanSquaredError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32338" y="505556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56897" y="4869160"/>
            <a:ext cx="7992211" cy="6480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1.419702629269787</a:t>
            </a:r>
          </a:p>
        </p:txBody>
      </p:sp>
      <p:sp>
        <p:nvSpPr>
          <p:cNvPr id="14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0306" y="275131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865" y="2564904"/>
            <a:ext cx="7992211" cy="6480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0.9910098326857506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97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49172" y="2780928"/>
            <a:ext cx="4104456" cy="3672408"/>
            <a:chOff x="2987679" y="2734943"/>
            <a:chExt cx="4756089" cy="4942529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656" y="2734943"/>
              <a:ext cx="4744112" cy="971686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679" y="3781203"/>
              <a:ext cx="4753639" cy="389626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743199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In[59]: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1628800"/>
            <a:ext cx="7467495" cy="1080120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predictions = </a:t>
            </a:r>
            <a:r>
              <a:rPr lang="en-US" altLang="zh-CN" sz="2400" b="1" dirty="0" err="1">
                <a:solidFill>
                  <a:schemeClr val="tx1"/>
                </a:solidFill>
              </a:rPr>
              <a:t>myResults.transform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test_df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predictions.show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76240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058294"/>
            <a:ext cx="1872208" cy="34589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45.7 Spark</a:t>
            </a:r>
            <a:r>
              <a:rPr lang="zh-CN" altLang="en-US" dirty="0"/>
              <a:t>机器学习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62836" y="1484784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In[60]: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56897" y="1484784"/>
            <a:ext cx="7467495" cy="461665"/>
          </a:xfrm>
          <a:prstGeom prst="rect">
            <a:avLst/>
          </a:prstGeom>
          <a:noFill/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predictions.select</a:t>
            </a:r>
            <a:r>
              <a:rPr lang="en-US" altLang="zh-CN" sz="2400" b="1" dirty="0">
                <a:solidFill>
                  <a:schemeClr val="tx1"/>
                </a:solidFill>
              </a:rPr>
              <a:t>("prediction").show()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215235" y="5733256"/>
            <a:ext cx="7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In[61]: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309296" y="5733256"/>
            <a:ext cx="7467495" cy="461665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mySpark.stop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29754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45.2 </a:t>
            </a:r>
            <a:r>
              <a:rPr lang="en-US" altLang="zh-CN" dirty="0" err="1" smtClean="0"/>
              <a:t>SparkSession</a:t>
            </a:r>
            <a:r>
              <a:rPr lang="zh-CN" altLang="en-US" dirty="0"/>
              <a:t>及其创建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590872"/>
            <a:chOff x="975335" y="2003854"/>
            <a:chExt cx="9116770" cy="590872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pyspark.sql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SparkSession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2588282"/>
            <a:ext cx="9396705" cy="3577022"/>
            <a:chOff x="975335" y="2003854"/>
            <a:chExt cx="9396705" cy="3577022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SparkSession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.__doc__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8272146" cy="27427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'The entry point to programming Spark with the Dataset and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DataFrame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API.\n\n    A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SparkSession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can be used create :class:`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DataFrame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`, register :class:`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DataFrame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` as\n    tables, execute SQL over tables, cache tables, and read parquet files.\n    To create a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SparkSession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use the following builder pattern:\n\n    &gt;&gt;&gt; spark =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SparkSession.builder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\\\n    ...     .master("local") \\\n    ...     .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appName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("Word Count") \\\n    ...     .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spark.some.config.option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", "some-value") \\\n    ...     .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getOrCreate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()\n\n    ..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autoattribute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:: builder\n       :annotation:\n    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92" y="2222188"/>
            <a:ext cx="2152727" cy="423921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215673"/>
            <a:ext cx="1656184" cy="42392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45.2 </a:t>
            </a:r>
            <a:r>
              <a:rPr lang="en-US" altLang="zh-CN" dirty="0" err="1" smtClean="0"/>
              <a:t>SparkSession</a:t>
            </a:r>
            <a:r>
              <a:rPr lang="zh-CN" altLang="en-US" dirty="0"/>
              <a:t>及其创建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518864"/>
            <a:chOff x="975335" y="2003854"/>
            <a:chExt cx="9116770" cy="518864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1886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SparkSession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314A8708-58BC-4AE2-99E1-012E9125EBF0}"/>
              </a:ext>
            </a:extLst>
          </p:cNvPr>
          <p:cNvSpPr txBox="1"/>
          <p:nvPr/>
        </p:nvSpPr>
        <p:spPr>
          <a:xfrm>
            <a:off x="1019775" y="25192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45.2 </a:t>
            </a:r>
            <a:r>
              <a:rPr lang="en-US" altLang="zh-CN" dirty="0" err="1" smtClean="0"/>
              <a:t>SparkSession</a:t>
            </a:r>
            <a:r>
              <a:rPr lang="zh-CN" altLang="en-US" dirty="0"/>
              <a:t>及其创建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340768"/>
            <a:ext cx="9116770" cy="1516168"/>
            <a:chOff x="975335" y="2003853"/>
            <a:chExt cx="9116770" cy="1516168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15161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mySpark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SparkSession.builder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\</a:t>
              </a: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.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appName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My_App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')\</a:t>
              </a: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.master('local')\</a:t>
              </a: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.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getOrCreate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068960"/>
            <a:ext cx="9396705" cy="3456384"/>
            <a:chOff x="975335" y="2003854"/>
            <a:chExt cx="9396705" cy="3456384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18864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mySpark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594726"/>
              <a:ext cx="8272146" cy="286551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SparkSession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 in-memory</a:t>
              </a:r>
            </a:p>
            <a:p>
              <a:pPr lvl="0"/>
              <a:r>
                <a:rPr lang="en-US" altLang="zh-CN" b="1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SparkContext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u="sng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</a:t>
              </a:r>
              <a:r>
                <a:rPr lang="en-US" altLang="zh-CN" b="1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  <a:p>
              <a:pPr lvl="0"/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Version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v2.2.1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</a:p>
            <a:p>
              <a:pPr lvl="0"/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AppName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My_App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9810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45.3 Spark</a:t>
            </a:r>
            <a:r>
              <a:rPr lang="zh-CN" altLang="en-US" dirty="0"/>
              <a:t>数据抽象类型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4" y="1826642"/>
            <a:ext cx="9116770" cy="518865"/>
            <a:chOff x="975335" y="2003853"/>
            <a:chExt cx="9116770" cy="518865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5188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myDF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mySpark.range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(1,100).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toDF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("number")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4581128"/>
            <a:ext cx="9396705" cy="1440160"/>
            <a:chOff x="975335" y="2003854"/>
            <a:chExt cx="9396705" cy="1440160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18864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myDF.printSchema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594726"/>
              <a:ext cx="8272146" cy="84928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|--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number: long (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nullable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false)</a:t>
              </a:r>
            </a:p>
          </p:txBody>
        </p:sp>
      </p:grp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05415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3" y="2996952"/>
            <a:ext cx="7992211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print(</a:t>
            </a:r>
            <a:r>
              <a:rPr lang="en-US" altLang="zh-CN" sz="2200" b="1" dirty="0" err="1">
                <a:solidFill>
                  <a:schemeClr val="tx1"/>
                </a:solidFill>
              </a:rPr>
              <a:t>myDF</a:t>
            </a:r>
            <a:r>
              <a:rPr lang="en-US" altLang="zh-CN" sz="2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3" y="3724436"/>
            <a:ext cx="8272146" cy="4966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[number: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38957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45.3 Spark</a:t>
            </a:r>
            <a:r>
              <a:rPr lang="zh-CN" altLang="en-US" dirty="0"/>
              <a:t>数据抽象类型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07245"/>
            <a:ext cx="9116770" cy="738262"/>
            <a:chOff x="975335" y="2003853"/>
            <a:chExt cx="9116770" cy="738262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73826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divisBy2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myDF.where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("number % 2 = 0")</a:t>
              </a: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divisBy2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4218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3" y="3284984"/>
            <a:ext cx="7992211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divisBy2.count()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4780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[number: 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51985" y="40770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76544" y="393305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55440" y="471033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79999" y="4653136"/>
            <a:ext cx="7992211" cy="518864"/>
          </a:xfrm>
          <a:prstGeom prst="rect">
            <a:avLst/>
          </a:prstGeom>
          <a:solidFill>
            <a:srgbClr val="F9F7E9"/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myDF.take</a:t>
            </a:r>
            <a:r>
              <a:rPr lang="en-US" altLang="zh-CN" sz="2200" b="1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87651" y="558923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212210" y="5373216"/>
            <a:ext cx="7992211" cy="8640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[Row(number=1), Row(number=2), Row(number=3), Row(number=4), Row(number=5)]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991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45.3 Spark</a:t>
            </a:r>
            <a:r>
              <a:rPr lang="zh-CN" altLang="en-US" dirty="0"/>
              <a:t>数据抽象类型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45.Spark</a:t>
            </a:r>
            <a:r>
              <a:rPr lang="zh-CN" altLang="en-US" dirty="0"/>
              <a:t>编程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09903" y="2138272"/>
            <a:ext cx="9116769" cy="1764555"/>
            <a:chOff x="975335" y="1737376"/>
            <a:chExt cx="9116769" cy="1764555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37376"/>
              <a:ext cx="7992210" cy="176455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myDF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mySpark.range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(1,100).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toDF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("number").where("number % 2 = 0").sort("number")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myDF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2">
            <a:extLst>
              <a:ext uri="{FF2B5EF4-FFF2-40B4-BE49-F238E27FC236}">
                <a16:creationId xmlns=""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446049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43502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[number: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288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1627</Words>
  <Application>Microsoft Office PowerPoint</Application>
  <PresentationFormat>自定义</PresentationFormat>
  <Paragraphs>417</Paragraphs>
  <Slides>36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吉祥如意</vt:lpstr>
      <vt:lpstr>Python编程     ——从数据分析到数据科学</vt:lpstr>
      <vt:lpstr> 45. Spark编程</vt:lpstr>
      <vt:lpstr>本章内容提要</vt:lpstr>
      <vt:lpstr>45.2 SparkSession及其创建</vt:lpstr>
      <vt:lpstr>45.2 SparkSession及其创建</vt:lpstr>
      <vt:lpstr>45.2 SparkSession及其创建</vt:lpstr>
      <vt:lpstr>45.3 Spark数据抽象类型</vt:lpstr>
      <vt:lpstr>45.3 Spark数据抽象类型</vt:lpstr>
      <vt:lpstr>45.3 Spark数据抽象类型</vt:lpstr>
      <vt:lpstr>45.3 Spark数据抽象类型</vt:lpstr>
      <vt:lpstr>45.4 Spark DataFrame操作</vt:lpstr>
      <vt:lpstr>45.4 Spark DataFrame操作</vt:lpstr>
      <vt:lpstr>45.4 Spark DataFrame操作</vt:lpstr>
      <vt:lpstr>45.4 Spark DataFrame操作</vt:lpstr>
      <vt:lpstr>45.4 Spark DataFrame操作</vt:lpstr>
      <vt:lpstr>45.5 SQL编程</vt:lpstr>
      <vt:lpstr>45.5 SQL编程</vt:lpstr>
      <vt:lpstr>45.5 SQL编程</vt:lpstr>
      <vt:lpstr>45.5 SQL编程</vt:lpstr>
      <vt:lpstr>45.5 SQL编程</vt:lpstr>
      <vt:lpstr>45.6 DataFrame的可视化</vt:lpstr>
      <vt:lpstr>45.6 DataFrame的可视化</vt:lpstr>
      <vt:lpstr>45.6 DataFrame的可视化</vt:lpstr>
      <vt:lpstr>45.6 DataFrame的可视化</vt:lpstr>
      <vt:lpstr>45.7 Spark机器学习</vt:lpstr>
      <vt:lpstr>45.7 Spark机器学习</vt:lpstr>
      <vt:lpstr>45.7 Spark机器学习</vt:lpstr>
      <vt:lpstr>45.7 Spark机器学习</vt:lpstr>
      <vt:lpstr>45.7 Spark机器学习</vt:lpstr>
      <vt:lpstr>45.7 Spark机器学习</vt:lpstr>
      <vt:lpstr>45.7 Spark机器学习</vt:lpstr>
      <vt:lpstr>45.7 Spark机器学习</vt:lpstr>
      <vt:lpstr>45.7 Spark机器学习</vt:lpstr>
      <vt:lpstr>45.7 Spark机器学习</vt:lpstr>
      <vt:lpstr>45.7 Spark机器学习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Administrator</cp:lastModifiedBy>
  <cp:revision>1556</cp:revision>
  <cp:lastPrinted>2017-07-17T10:18:39Z</cp:lastPrinted>
  <dcterms:created xsi:type="dcterms:W3CDTF">2007-03-02T11:26:21Z</dcterms:created>
  <dcterms:modified xsi:type="dcterms:W3CDTF">2018-12-24T00:24:24Z</dcterms:modified>
</cp:coreProperties>
</file>