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1" r:id="rId5"/>
    <p:sldId id="262" r:id="rId6"/>
    <p:sldId id="271" r:id="rId7"/>
    <p:sldId id="264" r:id="rId8"/>
    <p:sldId id="266" r:id="rId9"/>
    <p:sldId id="270"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a Verma" userId="8bb130f4d325be2a" providerId="LiveId" clId="{7FB12186-E365-43E7-A4B3-E9F25617A2C4}"/>
    <pc:docChg chg="custSel delSld modSld">
      <pc:chgData name="Ritika Verma" userId="8bb130f4d325be2a" providerId="LiveId" clId="{7FB12186-E365-43E7-A4B3-E9F25617A2C4}" dt="2024-10-03T05:57:08.278" v="3" actId="20577"/>
      <pc:docMkLst>
        <pc:docMk/>
      </pc:docMkLst>
      <pc:sldChg chg="modSp mod">
        <pc:chgData name="Ritika Verma" userId="8bb130f4d325be2a" providerId="LiveId" clId="{7FB12186-E365-43E7-A4B3-E9F25617A2C4}" dt="2024-10-03T05:57:08.278" v="3" actId="20577"/>
        <pc:sldMkLst>
          <pc:docMk/>
          <pc:sldMk cId="1493161671" sldId="256"/>
        </pc:sldMkLst>
        <pc:spChg chg="mod">
          <ac:chgData name="Ritika Verma" userId="8bb130f4d325be2a" providerId="LiveId" clId="{7FB12186-E365-43E7-A4B3-E9F25617A2C4}" dt="2024-10-03T05:57:08.278" v="3" actId="20577"/>
          <ac:spMkLst>
            <pc:docMk/>
            <pc:sldMk cId="1493161671" sldId="256"/>
            <ac:spMk id="2" creationId="{82B5C05F-6C10-AAB8-B9A1-704086EB8325}"/>
          </ac:spMkLst>
        </pc:spChg>
      </pc:sldChg>
      <pc:sldChg chg="del">
        <pc:chgData name="Ritika Verma" userId="8bb130f4d325be2a" providerId="LiveId" clId="{7FB12186-E365-43E7-A4B3-E9F25617A2C4}" dt="2024-10-03T05:41:22.560" v="2" actId="2696"/>
        <pc:sldMkLst>
          <pc:docMk/>
          <pc:sldMk cId="807820237" sldId="260"/>
        </pc:sldMkLst>
      </pc:sldChg>
      <pc:sldChg chg="modSp mod">
        <pc:chgData name="Ritika Verma" userId="8bb130f4d325be2a" providerId="LiveId" clId="{7FB12186-E365-43E7-A4B3-E9F25617A2C4}" dt="2024-10-03T05:32:23.309" v="1" actId="27636"/>
        <pc:sldMkLst>
          <pc:docMk/>
          <pc:sldMk cId="1514727842" sldId="264"/>
        </pc:sldMkLst>
        <pc:spChg chg="mod">
          <ac:chgData name="Ritika Verma" userId="8bb130f4d325be2a" providerId="LiveId" clId="{7FB12186-E365-43E7-A4B3-E9F25617A2C4}" dt="2024-10-03T05:32:23.309" v="1" actId="27636"/>
          <ac:spMkLst>
            <pc:docMk/>
            <pc:sldMk cId="1514727842" sldId="264"/>
            <ac:spMk id="5" creationId="{E70424C3-10EB-A72A-5C5E-D564495E91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74479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10/3/2024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10/3/2024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 (KCA353)</a:t>
            </a:r>
            <a:br>
              <a:rPr lang="en-IN" sz="2400" b="1">
                <a:latin typeface="Times New Roman" panose="02020603050405020304" pitchFamily="18" charset="0"/>
                <a:cs typeface="Times New Roman" panose="02020603050405020304" pitchFamily="18" charset="0"/>
              </a:rPr>
            </a:br>
            <a:r>
              <a:rPr lang="en-IN" sz="2400" b="1">
                <a:latin typeface="Times New Roman" panose="02020603050405020304" pitchFamily="18" charset="0"/>
                <a:cs typeface="Times New Roman" panose="02020603050405020304" pitchFamily="18" charset="0"/>
              </a:rPr>
              <a:t>+</a:t>
            </a:r>
            <a:r>
              <a:rPr lang="en-IN" sz="3500" b="1">
                <a:latin typeface="Times New Roman" panose="02020603050405020304" pitchFamily="18" charset="0"/>
                <a:cs typeface="Times New Roman" panose="02020603050405020304" pitchFamily="18" charset="0"/>
              </a:rPr>
              <a:t>Odd </a:t>
            </a:r>
            <a:r>
              <a:rPr lang="en-IN" sz="3500" b="1" dirty="0">
                <a:latin typeface="Times New Roman" panose="02020603050405020304" pitchFamily="18" charset="0"/>
                <a:cs typeface="Times New Roman" panose="02020603050405020304" pitchFamily="18" charset="0"/>
              </a:rPr>
              <a:t>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r>
              <a:rPr lang="en-US" b="1" dirty="0">
                <a:latin typeface="Times New Roman" panose="02020603050405020304" pitchFamily="18" charset="0"/>
                <a:cs typeface="Times New Roman" panose="02020603050405020304" pitchFamily="18" charset="0"/>
              </a:rPr>
              <a:t>&lt;Health Record Management&gt;</a:t>
            </a:r>
          </a:p>
          <a:p>
            <a:r>
              <a:rPr lang="en-US" b="1" dirty="0">
                <a:latin typeface="Times New Roman" panose="02020603050405020304" pitchFamily="18" charset="0"/>
                <a:cs typeface="Times New Roman" panose="02020603050405020304" pitchFamily="18" charset="0"/>
              </a:rPr>
              <a:t>&lt;Ritika Verma and University roll : 2300290140146&gt;</a:t>
            </a:r>
          </a:p>
          <a:p>
            <a:r>
              <a:rPr lang="en-US" b="1" dirty="0">
                <a:latin typeface="Times New Roman" panose="02020603050405020304" pitchFamily="18" charset="0"/>
                <a:cs typeface="Times New Roman" panose="02020603050405020304" pitchFamily="18" charset="0"/>
              </a:rPr>
              <a:t>&lt;Pooja and University :2300290140117&gt;</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Divya mam</a:t>
            </a:r>
          </a:p>
          <a:p>
            <a:pPr algn="just"/>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Flow of Information</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User → Node.js Server (Express) → MongoDB (Data) → Response to User.</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 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MongoDB and Node.js setup.</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 2</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Create RESTful API endpoints for patient records.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 3</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Implement Mongoose schemas for patient data.</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 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Build the front-end interface and style using CSS.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 5</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Test and validate API routes using Postman.</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 6</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Secure and deploy the application.</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p:txBody>
          <a:bodyPr>
            <a:normAutofit/>
          </a:bodyPr>
          <a:lstStyle/>
          <a:p>
            <a:pPr marL="0" indent="0" algn="l">
              <a:buNone/>
            </a:pPr>
            <a:r>
              <a:rPr lang="en-US" sz="1200" b="1" i="0" dirty="0">
                <a:effectLst/>
                <a:latin typeface="DM Sans" pitchFamily="2" charset="0"/>
              </a:rPr>
              <a:t>1</a:t>
            </a:r>
            <a:r>
              <a:rPr lang="en-US" sz="1500" b="1" i="0" dirty="0">
                <a:effectLst/>
                <a:latin typeface="DM Sans" pitchFamily="2" charset="0"/>
              </a:rPr>
              <a:t>.  Patient Demographics Report</a:t>
            </a:r>
          </a:p>
          <a:p>
            <a:pPr algn="l">
              <a:buFont typeface="Arial" panose="020B0604020202020204" pitchFamily="34" charset="0"/>
              <a:buChar char="•"/>
            </a:pPr>
            <a:r>
              <a:rPr lang="en-US" sz="1500" b="1" i="0" dirty="0">
                <a:effectLst/>
                <a:latin typeface="DM Sans" pitchFamily="2" charset="0"/>
              </a:rPr>
              <a:t>Description</a:t>
            </a:r>
            <a:r>
              <a:rPr lang="en-US" sz="1500" b="0" i="0" dirty="0">
                <a:effectLst/>
                <a:latin typeface="DM Sans" pitchFamily="2" charset="0"/>
              </a:rPr>
              <a:t>: Provides an overview of patient demographics, including age, gender, location, and other relevant details.</a:t>
            </a:r>
          </a:p>
          <a:p>
            <a:pPr algn="l">
              <a:buFont typeface="Arial" panose="020B0604020202020204" pitchFamily="34" charset="0"/>
              <a:buChar char="•"/>
            </a:pPr>
            <a:r>
              <a:rPr lang="en-US" sz="1500" b="1" i="0" dirty="0">
                <a:effectLst/>
                <a:latin typeface="DM Sans" pitchFamily="2" charset="0"/>
              </a:rPr>
              <a:t>Use Case</a:t>
            </a:r>
            <a:r>
              <a:rPr lang="en-US" sz="1500" b="0" i="0" dirty="0">
                <a:effectLst/>
                <a:latin typeface="DM Sans" pitchFamily="2" charset="0"/>
              </a:rPr>
              <a:t>: Helps healthcare providers analyze patient population characteristics and tailor services accordingly.</a:t>
            </a:r>
          </a:p>
          <a:p>
            <a:pPr marL="0" indent="0" algn="l">
              <a:buNone/>
            </a:pPr>
            <a:r>
              <a:rPr lang="en-US" sz="1500" b="1" i="0" dirty="0">
                <a:effectLst/>
                <a:latin typeface="DM Sans" pitchFamily="2" charset="0"/>
              </a:rPr>
              <a:t>2. Patient History Report</a:t>
            </a:r>
          </a:p>
          <a:p>
            <a:pPr algn="l">
              <a:buFont typeface="Arial" panose="020B0604020202020204" pitchFamily="34" charset="0"/>
              <a:buChar char="•"/>
            </a:pPr>
            <a:r>
              <a:rPr lang="en-US" sz="1500" b="1" i="0" dirty="0">
                <a:effectLst/>
                <a:latin typeface="DM Sans" pitchFamily="2" charset="0"/>
              </a:rPr>
              <a:t>Description</a:t>
            </a:r>
            <a:r>
              <a:rPr lang="en-US" sz="1500" b="0" i="0" dirty="0">
                <a:effectLst/>
                <a:latin typeface="DM Sans" pitchFamily="2" charset="0"/>
              </a:rPr>
              <a:t>: Summarizes a given patient's medical history, including past diagnoses, treatments, medications, and hospital visits.</a:t>
            </a:r>
          </a:p>
          <a:p>
            <a:pPr algn="l">
              <a:buFont typeface="Arial" panose="020B0604020202020204" pitchFamily="34" charset="0"/>
              <a:buChar char="•"/>
            </a:pPr>
            <a:r>
              <a:rPr lang="en-US" sz="1500" b="1" i="0" dirty="0">
                <a:effectLst/>
                <a:latin typeface="DM Sans" pitchFamily="2" charset="0"/>
              </a:rPr>
              <a:t>Use Case</a:t>
            </a:r>
            <a:r>
              <a:rPr lang="en-US" sz="1500" b="0" i="0" dirty="0">
                <a:effectLst/>
                <a:latin typeface="DM Sans" pitchFamily="2" charset="0"/>
              </a:rPr>
              <a:t>: Assists healthcare providers in understanding the health background of patients for better care planning.</a:t>
            </a:r>
          </a:p>
          <a:p>
            <a:pPr marL="0" indent="0" algn="l">
              <a:buNone/>
            </a:pPr>
            <a:r>
              <a:rPr lang="en-US" sz="1500" b="1" i="0" dirty="0">
                <a:effectLst/>
                <a:latin typeface="DM Sans" pitchFamily="2" charset="0"/>
              </a:rPr>
              <a:t>3. Treatment Outcome Report</a:t>
            </a:r>
          </a:p>
          <a:p>
            <a:pPr algn="l">
              <a:buFont typeface="Arial" panose="020B0604020202020204" pitchFamily="34" charset="0"/>
              <a:buChar char="•"/>
            </a:pPr>
            <a:r>
              <a:rPr lang="en-US" sz="1500" b="1" i="0" dirty="0">
                <a:effectLst/>
                <a:latin typeface="DM Sans" pitchFamily="2" charset="0"/>
              </a:rPr>
              <a:t>Description</a:t>
            </a:r>
            <a:r>
              <a:rPr lang="en-US" sz="1500" b="0" i="0" dirty="0">
                <a:effectLst/>
                <a:latin typeface="DM Sans" pitchFamily="2" charset="0"/>
              </a:rPr>
              <a:t>: Analyzes the outcomes of treatments administered to patients, including success rates and complications.</a:t>
            </a:r>
          </a:p>
          <a:p>
            <a:pPr algn="l">
              <a:buFont typeface="Arial" panose="020B0604020202020204" pitchFamily="34" charset="0"/>
              <a:buChar char="•"/>
            </a:pPr>
            <a:r>
              <a:rPr lang="en-US" sz="1500" b="1" i="0" dirty="0">
                <a:effectLst/>
                <a:latin typeface="DM Sans" pitchFamily="2" charset="0"/>
              </a:rPr>
              <a:t>Use Case</a:t>
            </a:r>
            <a:r>
              <a:rPr lang="en-US" sz="1500" b="0" i="0" dirty="0">
                <a:effectLst/>
                <a:latin typeface="DM Sans" pitchFamily="2" charset="0"/>
              </a:rPr>
              <a:t>: Helps in evaluating the effectiveness of various treatment methods and improving clinical practices.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lvl="0" algn="ctr">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gn="ctr">
              <a:buFont typeface="Wingdings" pitchFamily="2" charset="2"/>
              <a:buChar char="Ø"/>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0" lvl="0" indent="0" algn="ctr">
              <a:buNone/>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Here ar</a:t>
            </a:r>
            <a:r>
              <a:rPr lang="en-IN" sz="1800" kern="100" dirty="0">
                <a:latin typeface="Aptos" panose="020B0004020202020204" pitchFamily="34" charset="0"/>
                <a:ea typeface="Aptos" panose="020B0004020202020204" pitchFamily="34" charset="0"/>
                <a:cs typeface="Times New Roman" panose="02020603050405020304" pitchFamily="18" charset="0"/>
              </a:rPr>
              <a:t>e the some references which helps in our projects : </a:t>
            </a:r>
          </a:p>
          <a:p>
            <a:pPr marL="0" lvl="0" indent="0" algn="ctr">
              <a:buNone/>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0" lvl="0" indent="0" algn="ctr">
              <a:buNone/>
              <a:tabLst>
                <a:tab pos="457200" algn="l"/>
              </a:tabLst>
            </a:pPr>
            <a:r>
              <a:rPr lang="en-IN" sz="18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https://www.w3schools.com/</a:t>
            </a:r>
          </a:p>
          <a:p>
            <a:pPr marL="0" lvl="0" indent="0" algn="ctr">
              <a:buNone/>
              <a:tabLst>
                <a:tab pos="457200" algn="l"/>
              </a:tabLst>
            </a:pPr>
            <a:endParaRPr lang="en-IN" sz="18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marL="0" lvl="0" indent="0" algn="ctr">
              <a:buNone/>
              <a:tabLst>
                <a:tab pos="457200" algn="l"/>
              </a:tabLst>
            </a:pPr>
            <a:r>
              <a:rPr lang="en-IN" sz="18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https://nodejs.org/en</a:t>
            </a: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tx2">
              <a:lumMod val="25000"/>
              <a:lumOff val="75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838200" y="1825625"/>
            <a:ext cx="8138652" cy="4351338"/>
          </a:xfrm>
        </p:spPr>
        <p:txBody>
          <a:bodyPr>
            <a:normAutofit/>
          </a:bodyPr>
          <a:lstStyle/>
          <a:p>
            <a:r>
              <a:rPr lang="en-US" sz="2000" dirty="0"/>
              <a:t>The </a:t>
            </a:r>
            <a:r>
              <a:rPr lang="en-US" sz="2000" b="1" dirty="0"/>
              <a:t>Health Record Management System</a:t>
            </a:r>
            <a:r>
              <a:rPr lang="en-US" sz="2000" dirty="0"/>
              <a:t> is a web-based application designed to  process of storing, managing, and retrieving patient health records in a Digital form.</a:t>
            </a:r>
          </a:p>
          <a:p>
            <a:r>
              <a:rPr lang="en-US" sz="2000" dirty="0"/>
              <a:t> With the increasing complexity of medical data, the traditional paper-based system is becoming outdated and inefficient. This project aims to digitize patient records, offering healthcare providers easy access to patient information, enhancing the quality of care, and improving data security, fix appointment between patient and doctor.</a:t>
            </a:r>
          </a:p>
          <a:p>
            <a:r>
              <a:rPr lang="en-US" sz="2000" dirty="0"/>
              <a:t>Healthcare providers can use this system to create, update, and manage patient information securely. The system is built with a backend using </a:t>
            </a:r>
            <a:r>
              <a:rPr lang="en-US" sz="2000" b="1" dirty="0"/>
              <a:t>Node.js</a:t>
            </a:r>
            <a:r>
              <a:rPr lang="en-US" sz="2000" dirty="0"/>
              <a:t> and </a:t>
            </a:r>
            <a:r>
              <a:rPr lang="en-US" sz="2000" b="1" dirty="0"/>
              <a:t>Express.js</a:t>
            </a:r>
            <a:r>
              <a:rPr lang="en-US" sz="2000" dirty="0"/>
              <a:t>, and it stores data in a  database, which is well-suited for managing large amounts of unstructured patient data.</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CC19F669-DB71-D6B2-EDFB-E669E2F2FB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76"/>
          <a:stretch/>
        </p:blipFill>
        <p:spPr bwMode="auto">
          <a:xfrm>
            <a:off x="9094839" y="2153265"/>
            <a:ext cx="2968113"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marL="0" indent="0">
              <a:buNone/>
            </a:pPr>
            <a:r>
              <a:rPr lang="en-US" sz="1600" dirty="0"/>
              <a:t>1. </a:t>
            </a:r>
            <a:r>
              <a:rPr lang="en-US" sz="1600" b="1" dirty="0"/>
              <a:t>Efficient Storage and Management of Health Records:</a:t>
            </a:r>
            <a:endParaRPr lang="en-US" sz="1600" dirty="0"/>
          </a:p>
          <a:p>
            <a:pPr marL="0" indent="0">
              <a:buNone/>
            </a:pPr>
            <a:r>
              <a:rPr lang="en-US" sz="1600" dirty="0"/>
              <a:t>Store patient health data in a structured, scalable, and flexible manner.</a:t>
            </a:r>
          </a:p>
          <a:p>
            <a:pPr marL="0" indent="0">
              <a:buNone/>
            </a:pPr>
            <a:endParaRPr lang="en-US" sz="1600" dirty="0"/>
          </a:p>
          <a:p>
            <a:pPr marL="0" indent="0">
              <a:buNone/>
            </a:pPr>
            <a:r>
              <a:rPr lang="en-US" sz="1600" b="1" dirty="0"/>
              <a:t>2. RESTful API Development for CRUD Operations:</a:t>
            </a:r>
          </a:p>
          <a:p>
            <a:pPr marL="0" indent="0">
              <a:buNone/>
            </a:pPr>
            <a:r>
              <a:rPr lang="en-US" sz="1600" dirty="0"/>
              <a:t>Create a set of RESTful API endpoints that allow authorized users (e.g., healthcare providers) to perform Create, Read, Update, and Delete (CRUD) operations on patient records.</a:t>
            </a:r>
          </a:p>
          <a:p>
            <a:pPr marL="0" indent="0">
              <a:buNone/>
            </a:pPr>
            <a:endParaRPr lang="en-US" sz="1600" dirty="0"/>
          </a:p>
          <a:p>
            <a:pPr marL="0" indent="0">
              <a:buNone/>
            </a:pPr>
            <a:r>
              <a:rPr lang="en-US" sz="1600" b="1" dirty="0"/>
              <a:t>3. </a:t>
            </a:r>
            <a:r>
              <a:rPr lang="en-IN" sz="1600" b="1" dirty="0"/>
              <a:t>Secure Data Handling:</a:t>
            </a:r>
            <a:endParaRPr lang="en-US" sz="1600" b="1" dirty="0"/>
          </a:p>
          <a:p>
            <a:pPr marL="0" indent="0">
              <a:buNone/>
            </a:pPr>
            <a:r>
              <a:rPr lang="en-US" sz="1600" dirty="0"/>
              <a:t>Protect sensitive patient information by implementing security measures such as encryption, authentication, and role-based access control .</a:t>
            </a:r>
          </a:p>
          <a:p>
            <a:pPr marL="0" indent="0">
              <a:buNone/>
            </a:pPr>
            <a:endParaRPr lang="en-US" sz="1600" dirty="0"/>
          </a:p>
          <a:p>
            <a:pPr>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0"/>
            <a:ext cx="12192000" cy="1258951"/>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pPr marL="0" indent="0" algn="l">
              <a:buNone/>
            </a:pPr>
            <a:r>
              <a:rPr lang="en-US" sz="1400" b="1" i="0" dirty="0">
                <a:effectLst/>
                <a:latin typeface="DM Sans" pitchFamily="2" charset="0"/>
              </a:rPr>
              <a:t>1</a:t>
            </a:r>
            <a:r>
              <a:rPr lang="en-US" sz="1600" b="1" i="0" dirty="0">
                <a:effectLst/>
                <a:latin typeface="DM Sans" pitchFamily="2" charset="0"/>
              </a:rPr>
              <a:t>. Development Environment--</a:t>
            </a:r>
          </a:p>
          <a:p>
            <a:pPr marL="0" indent="0" algn="l">
              <a:buNone/>
            </a:pPr>
            <a:r>
              <a:rPr lang="en-US" sz="1600" b="1" i="0" dirty="0">
                <a:effectLst/>
                <a:latin typeface="DM Sans" pitchFamily="2" charset="0"/>
              </a:rPr>
              <a:t>     Computer</a:t>
            </a:r>
            <a:r>
              <a:rPr lang="en-US" sz="1600" b="0" i="0" dirty="0">
                <a:effectLst/>
                <a:latin typeface="DM Sans" pitchFamily="2" charset="0"/>
              </a:rPr>
              <a:t>: A standard laptop or desktop computer with the following specs:</a:t>
            </a:r>
          </a:p>
          <a:p>
            <a:pPr marL="742950" lvl="1" indent="-285750" algn="l">
              <a:buFont typeface="Arial" panose="020B0604020202020204" pitchFamily="34" charset="0"/>
              <a:buChar char="•"/>
            </a:pPr>
            <a:r>
              <a:rPr lang="en-US" sz="1600" b="1" i="0" dirty="0">
                <a:effectLst/>
                <a:latin typeface="DM Sans" pitchFamily="2" charset="0"/>
              </a:rPr>
              <a:t>Processor</a:t>
            </a:r>
            <a:r>
              <a:rPr lang="en-US" sz="1600" b="0" i="0" dirty="0">
                <a:effectLst/>
                <a:latin typeface="DM Sans" pitchFamily="2" charset="0"/>
              </a:rPr>
              <a:t>: Intel i5 or </a:t>
            </a:r>
            <a:r>
              <a:rPr lang="en-US" sz="1600" dirty="0">
                <a:latin typeface="DM Sans" pitchFamily="2" charset="0"/>
              </a:rPr>
              <a:t>more.</a:t>
            </a:r>
            <a:endParaRPr lang="en-US" sz="1600" b="0" i="0" dirty="0">
              <a:effectLst/>
              <a:latin typeface="DM Sans" pitchFamily="2" charset="0"/>
            </a:endParaRPr>
          </a:p>
          <a:p>
            <a:pPr marL="742950" lvl="1" indent="-285750" algn="l">
              <a:buFont typeface="Arial" panose="020B0604020202020204" pitchFamily="34" charset="0"/>
              <a:buChar char="•"/>
            </a:pPr>
            <a:r>
              <a:rPr lang="en-US" sz="1600" b="1" i="0" dirty="0">
                <a:effectLst/>
                <a:latin typeface="DM Sans" pitchFamily="2" charset="0"/>
              </a:rPr>
              <a:t>RAM</a:t>
            </a:r>
            <a:r>
              <a:rPr lang="en-US" sz="1600" b="0" i="0" dirty="0">
                <a:effectLst/>
                <a:latin typeface="DM Sans" pitchFamily="2" charset="0"/>
              </a:rPr>
              <a:t>: At least 8 GB </a:t>
            </a:r>
            <a:r>
              <a:rPr lang="en-US" sz="1600" dirty="0">
                <a:latin typeface="DM Sans" pitchFamily="2" charset="0"/>
              </a:rPr>
              <a:t>.</a:t>
            </a:r>
            <a:endParaRPr lang="en-US" sz="1600" b="0" i="0" dirty="0">
              <a:effectLst/>
              <a:latin typeface="DM Sans" pitchFamily="2" charset="0"/>
            </a:endParaRPr>
          </a:p>
          <a:p>
            <a:pPr marL="0" indent="0">
              <a:buNone/>
              <a:tabLst>
                <a:tab pos="457200" algn="l"/>
              </a:tabLst>
            </a:pPr>
            <a:r>
              <a:rPr lang="en-US" sz="1600" b="1" i="0" dirty="0">
                <a:effectLst/>
                <a:latin typeface="DM Sans" pitchFamily="2" charset="0"/>
              </a:rPr>
              <a:t>2. Server Requirements --</a:t>
            </a:r>
          </a:p>
          <a:p>
            <a:pPr marL="0" indent="0">
              <a:buNone/>
              <a:tabLst>
                <a:tab pos="457200" algn="l"/>
              </a:tabLst>
            </a:pPr>
            <a:r>
              <a:rPr lang="en-US" sz="1600" b="1" dirty="0">
                <a:latin typeface="DM Sans" pitchFamily="2" charset="0"/>
              </a:rPr>
              <a:t>        </a:t>
            </a:r>
            <a:r>
              <a:rPr lang="en-US" sz="1600" b="1" i="0" dirty="0">
                <a:effectLst/>
                <a:latin typeface="DM Sans" pitchFamily="2" charset="0"/>
              </a:rPr>
              <a:t>Server Specifications</a:t>
            </a:r>
            <a:r>
              <a:rPr lang="en-US" sz="1600" b="0" i="0" dirty="0">
                <a:effectLst/>
                <a:latin typeface="DM Sans" pitchFamily="2" charset="0"/>
              </a:rPr>
              <a:t>:</a:t>
            </a:r>
          </a:p>
          <a:p>
            <a:pPr algn="l">
              <a:buFont typeface="Arial" panose="020B0604020202020204" pitchFamily="34" charset="0"/>
              <a:buChar char="•"/>
            </a:pPr>
            <a:r>
              <a:rPr lang="en-US" sz="1600" b="1" i="0" dirty="0">
                <a:effectLst/>
                <a:latin typeface="DM Sans" pitchFamily="2" charset="0"/>
              </a:rPr>
              <a:t>Processor</a:t>
            </a:r>
            <a:r>
              <a:rPr lang="en-US" sz="1600" b="0" i="0" dirty="0">
                <a:effectLst/>
                <a:latin typeface="DM Sans" pitchFamily="2" charset="0"/>
              </a:rPr>
              <a:t>: Multi-core processor </a:t>
            </a:r>
            <a:r>
              <a:rPr lang="en-US" sz="1600" dirty="0">
                <a:latin typeface="DM Sans" pitchFamily="2" charset="0"/>
              </a:rPr>
              <a:t>(Intel core)</a:t>
            </a:r>
            <a:endParaRPr lang="en-US" sz="1600" b="0" i="0" dirty="0">
              <a:effectLst/>
              <a:latin typeface="DM Sans" pitchFamily="2" charset="0"/>
            </a:endParaRPr>
          </a:p>
          <a:p>
            <a:pPr algn="l">
              <a:buFont typeface="Arial" panose="020B0604020202020204" pitchFamily="34" charset="0"/>
              <a:buChar char="•"/>
            </a:pPr>
            <a:r>
              <a:rPr lang="en-US" sz="1600" b="1" i="0" dirty="0">
                <a:effectLst/>
                <a:latin typeface="DM Sans" pitchFamily="2" charset="0"/>
              </a:rPr>
              <a:t>RAM</a:t>
            </a:r>
            <a:r>
              <a:rPr lang="en-US" sz="1600" b="0" i="0" dirty="0">
                <a:effectLst/>
                <a:latin typeface="DM Sans" pitchFamily="2" charset="0"/>
              </a:rPr>
              <a:t>: At least 16 GB (32 GB or more for high-load applications)</a:t>
            </a:r>
          </a:p>
          <a:p>
            <a:pPr algn="l">
              <a:buFont typeface="Arial" panose="020B0604020202020204" pitchFamily="34" charset="0"/>
              <a:buChar char="•"/>
            </a:pPr>
            <a:r>
              <a:rPr lang="en-US" sz="1600" b="1" i="0" dirty="0">
                <a:effectLst/>
                <a:latin typeface="DM Sans" pitchFamily="2" charset="0"/>
              </a:rPr>
              <a:t>Storage</a:t>
            </a:r>
            <a:r>
              <a:rPr lang="en-US" sz="1600" b="0" i="0" dirty="0">
                <a:effectLst/>
                <a:latin typeface="DM Sans" pitchFamily="2" charset="0"/>
              </a:rPr>
              <a:t>:</a:t>
            </a:r>
          </a:p>
          <a:p>
            <a:pPr marL="742950" lvl="1" indent="-285750" algn="l">
              <a:buFont typeface="Arial" panose="020B0604020202020204" pitchFamily="34" charset="0"/>
              <a:buChar char="•"/>
            </a:pPr>
            <a:r>
              <a:rPr lang="en-US" sz="1600" b="0" i="0" dirty="0">
                <a:effectLst/>
                <a:latin typeface="DM Sans" pitchFamily="2" charset="0"/>
              </a:rPr>
              <a:t>SSDs preferred for performance, with 256 GB as a minimum </a:t>
            </a:r>
            <a:r>
              <a:rPr lang="en-US" sz="1600" dirty="0">
                <a:latin typeface="DM Sans" pitchFamily="2" charset="0"/>
              </a:rPr>
              <a:t>.</a:t>
            </a:r>
            <a:endParaRPr lang="en-US" sz="1600" b="0" i="0" dirty="0">
              <a:effectLst/>
              <a:latin typeface="DM Sans" pitchFamily="2" charset="0"/>
            </a:endParaRPr>
          </a:p>
          <a:p>
            <a:pPr marL="742950" lvl="1" indent="-285750" algn="l">
              <a:buFont typeface="Arial" panose="020B0604020202020204" pitchFamily="34" charset="0"/>
              <a:buChar char="•"/>
            </a:pPr>
            <a:r>
              <a:rPr lang="en-US" sz="1600" b="0" i="0" dirty="0">
                <a:effectLst/>
                <a:latin typeface="DM Sans" pitchFamily="2" charset="0"/>
              </a:rPr>
              <a:t>Ensure you have enough space for backups, as health records can grow over time.</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6F5F6-50F4-D85B-35DB-BAD10794A230}"/>
              </a:ext>
            </a:extLst>
          </p:cNvPr>
          <p:cNvSpPr>
            <a:spLocks noGrp="1"/>
          </p:cNvSpPr>
          <p:nvPr>
            <p:ph idx="1"/>
          </p:nvPr>
        </p:nvSpPr>
        <p:spPr/>
        <p:txBody>
          <a:bodyPr/>
          <a:lstStyle/>
          <a:p>
            <a:pPr marL="0" indent="0" algn="l">
              <a:buNone/>
            </a:pPr>
            <a:r>
              <a:rPr lang="en-US" sz="1600" b="1" dirty="0">
                <a:latin typeface="DM Sans" pitchFamily="2" charset="0"/>
              </a:rPr>
              <a:t>3</a:t>
            </a:r>
            <a:r>
              <a:rPr lang="en-US" b="1" i="0" dirty="0">
                <a:effectLst/>
                <a:latin typeface="DM Sans" pitchFamily="2" charset="0"/>
              </a:rPr>
              <a:t> </a:t>
            </a:r>
            <a:r>
              <a:rPr lang="en-US" sz="1600" b="1" i="0" dirty="0">
                <a:effectLst/>
                <a:latin typeface="DM Sans" pitchFamily="2" charset="0"/>
              </a:rPr>
              <a:t>MongoDB Requirements--</a:t>
            </a:r>
          </a:p>
          <a:p>
            <a:pPr algn="l">
              <a:buFont typeface="Arial" panose="020B0604020202020204" pitchFamily="34" charset="0"/>
              <a:buChar char="•"/>
            </a:pPr>
            <a:r>
              <a:rPr lang="en-US" sz="1600" b="1" i="0" dirty="0">
                <a:effectLst/>
                <a:latin typeface="DM Sans" pitchFamily="2" charset="0"/>
              </a:rPr>
              <a:t>Memory</a:t>
            </a:r>
            <a:r>
              <a:rPr lang="en-US" sz="1600" b="0" i="0" dirty="0">
                <a:effectLst/>
                <a:latin typeface="DM Sans" pitchFamily="2" charset="0"/>
              </a:rPr>
              <a:t>: MongoDB benefits from memory. It is recommended to have RAM that is at least equal to the working set (the amount of data frequently accessed).</a:t>
            </a:r>
          </a:p>
          <a:p>
            <a:pPr algn="l">
              <a:buFont typeface="Arial" panose="020B0604020202020204" pitchFamily="34" charset="0"/>
              <a:buChar char="•"/>
            </a:pPr>
            <a:r>
              <a:rPr lang="en-US" sz="1600" b="1" i="0" dirty="0">
                <a:effectLst/>
                <a:latin typeface="DM Sans" pitchFamily="2" charset="0"/>
              </a:rPr>
              <a:t>CPU Cores</a:t>
            </a:r>
            <a:r>
              <a:rPr lang="en-US" sz="1600" b="0" i="0" dirty="0">
                <a:effectLst/>
                <a:latin typeface="DM Sans" pitchFamily="2" charset="0"/>
              </a:rPr>
              <a:t>: Multiple cores help with concurrency, especially on write-heavy workloads.</a:t>
            </a:r>
          </a:p>
          <a:p>
            <a:endParaRPr lang="en-IN" dirty="0"/>
          </a:p>
        </p:txBody>
      </p:sp>
      <p:sp>
        <p:nvSpPr>
          <p:cNvPr id="4" name="Title 1">
            <a:extLst>
              <a:ext uri="{FF2B5EF4-FFF2-40B4-BE49-F238E27FC236}">
                <a16:creationId xmlns:a16="http://schemas.microsoft.com/office/drawing/2014/main" id="{3B619D0E-49CB-D849-423E-46E5FE25E2F0}"/>
              </a:ext>
            </a:extLst>
          </p:cNvPr>
          <p:cNvSpPr>
            <a:spLocks noGrp="1"/>
          </p:cNvSpPr>
          <p:nvPr>
            <p:ph type="title"/>
          </p:nvPr>
        </p:nvSpPr>
        <p:spPr>
          <a:xfrm>
            <a:off x="0" y="1"/>
            <a:ext cx="12192000" cy="1258528"/>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3373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fontScale="77500" lnSpcReduction="20000"/>
          </a:bodyPr>
          <a:lstStyle/>
          <a:p>
            <a:pPr marL="0" indent="0" algn="l">
              <a:buNone/>
            </a:pPr>
            <a:r>
              <a:rPr lang="en-US" sz="2000" b="1" i="0" dirty="0">
                <a:effectLst/>
                <a:latin typeface="DM Sans" pitchFamily="2" charset="0"/>
              </a:rPr>
              <a:t>1. Development Software</a:t>
            </a:r>
          </a:p>
          <a:p>
            <a:pPr marL="0" indent="0" algn="l">
              <a:buNone/>
            </a:pPr>
            <a:r>
              <a:rPr lang="en-US" sz="2000" b="1" i="0" dirty="0">
                <a:effectLst/>
                <a:latin typeface="DM Sans" pitchFamily="2" charset="0"/>
              </a:rPr>
              <a:t>    Node.js</a:t>
            </a:r>
            <a:r>
              <a:rPr lang="en-US" sz="2000" b="0" i="0" dirty="0">
                <a:effectLst/>
                <a:latin typeface="DM Sans" pitchFamily="2" charset="0"/>
              </a:rPr>
              <a:t>:</a:t>
            </a:r>
          </a:p>
          <a:p>
            <a:pPr marL="0" indent="0" algn="l">
              <a:buNone/>
            </a:pPr>
            <a:r>
              <a:rPr lang="en-US" sz="2000" dirty="0">
                <a:latin typeface="DM Sans" pitchFamily="2" charset="0"/>
              </a:rPr>
              <a:t>   </a:t>
            </a:r>
            <a:r>
              <a:rPr lang="en-US" sz="2000" b="1" i="0" dirty="0">
                <a:effectLst/>
                <a:latin typeface="DM Sans" pitchFamily="2" charset="0"/>
              </a:rPr>
              <a:t>npm (Node Package Manager)</a:t>
            </a:r>
            <a:r>
              <a:rPr lang="en-US" sz="2000" b="0" i="0" dirty="0">
                <a:effectLst/>
                <a:latin typeface="DM Sans" pitchFamily="2" charset="0"/>
              </a:rPr>
              <a:t>:</a:t>
            </a:r>
          </a:p>
          <a:p>
            <a:pPr marL="457200" lvl="1" indent="0" algn="l">
              <a:buNone/>
            </a:pPr>
            <a:r>
              <a:rPr lang="en-US" sz="2000" b="0" i="0" dirty="0">
                <a:effectLst/>
                <a:latin typeface="DM Sans" pitchFamily="2" charset="0"/>
              </a:rPr>
              <a:t>Automatically installed with Node.js. It is used to manage packages and dependencies for your project.</a:t>
            </a:r>
          </a:p>
          <a:p>
            <a:pPr marL="0" indent="0" algn="l">
              <a:buNone/>
            </a:pPr>
            <a:r>
              <a:rPr lang="en-US" sz="2000" b="1" i="0" dirty="0">
                <a:effectLst/>
                <a:latin typeface="DM Sans" pitchFamily="2" charset="0"/>
              </a:rPr>
              <a:t>    Code Editor</a:t>
            </a:r>
            <a:r>
              <a:rPr lang="en-US" sz="2000" b="0" i="0" dirty="0">
                <a:effectLst/>
                <a:latin typeface="DM Sans" pitchFamily="2" charset="0"/>
              </a:rPr>
              <a:t>:</a:t>
            </a:r>
          </a:p>
          <a:p>
            <a:pPr marL="914400" lvl="2" indent="0" algn="l">
              <a:buNone/>
            </a:pPr>
            <a:r>
              <a:rPr lang="en-US" b="1" i="0" dirty="0">
                <a:effectLst/>
                <a:latin typeface="DM Sans" pitchFamily="2" charset="0"/>
              </a:rPr>
              <a:t>Visual Studio Code</a:t>
            </a:r>
            <a:r>
              <a:rPr lang="en-US" b="0" i="0" dirty="0">
                <a:effectLst/>
                <a:latin typeface="DM Sans" pitchFamily="2" charset="0"/>
              </a:rPr>
              <a:t>: Highly recommended for JavaScript development with support for extensions.</a:t>
            </a:r>
          </a:p>
          <a:p>
            <a:pPr marL="0" indent="0" algn="l">
              <a:buNone/>
            </a:pPr>
            <a:r>
              <a:rPr lang="en-US" sz="2000" b="1" i="0" dirty="0">
                <a:effectLst/>
                <a:latin typeface="DM Sans" pitchFamily="2" charset="0"/>
              </a:rPr>
              <a:t>    Postman :</a:t>
            </a:r>
            <a:endParaRPr lang="en-US" sz="2000" b="0" i="0" dirty="0">
              <a:effectLst/>
              <a:latin typeface="DM Sans" pitchFamily="2" charset="0"/>
            </a:endParaRPr>
          </a:p>
          <a:p>
            <a:pPr marL="457200" lvl="1" indent="0" algn="l">
              <a:buNone/>
            </a:pPr>
            <a:r>
              <a:rPr lang="en-US" sz="2000" b="0" i="0" dirty="0">
                <a:effectLst/>
                <a:latin typeface="DM Sans" pitchFamily="2" charset="0"/>
              </a:rPr>
              <a:t>Use these tools for testing your API endpoints to ensure they return the expected responses.</a:t>
            </a:r>
          </a:p>
          <a:p>
            <a:pPr marL="0" indent="0" algn="l">
              <a:buNone/>
            </a:pPr>
            <a:r>
              <a:rPr lang="en-US" sz="2000" b="1" i="0" dirty="0">
                <a:effectLst/>
                <a:latin typeface="DM Sans" pitchFamily="2" charset="0"/>
              </a:rPr>
              <a:t>2. Backend Software</a:t>
            </a:r>
          </a:p>
          <a:p>
            <a:pPr marL="0" indent="0" algn="l">
              <a:buNone/>
            </a:pPr>
            <a:r>
              <a:rPr lang="en-US" sz="2000" b="1" i="0" dirty="0">
                <a:effectLst/>
                <a:latin typeface="DM Sans" pitchFamily="2" charset="0"/>
              </a:rPr>
              <a:t>    Express.js</a:t>
            </a:r>
            <a:r>
              <a:rPr lang="en-US" sz="2000" b="0" i="0" dirty="0">
                <a:effectLst/>
                <a:latin typeface="DM Sans" pitchFamily="2" charset="0"/>
              </a:rPr>
              <a:t>:</a:t>
            </a:r>
          </a:p>
          <a:p>
            <a:pPr marL="0" indent="0" algn="l">
              <a:buNone/>
            </a:pPr>
            <a:r>
              <a:rPr lang="en-US" sz="2000" b="0" i="0" dirty="0">
                <a:effectLst/>
                <a:latin typeface="DM Sans" pitchFamily="2" charset="0"/>
              </a:rPr>
              <a:t>     A web application framework for Node.js used to build the API by  install it using npm:</a:t>
            </a:r>
          </a:p>
          <a:p>
            <a:pPr marL="0" indent="0" algn="l">
              <a:buNone/>
            </a:pPr>
            <a:r>
              <a:rPr lang="en-US" sz="2000" b="0" i="0" dirty="0">
                <a:effectLst/>
                <a:latin typeface="DM Sans" pitchFamily="2" charset="0"/>
              </a:rPr>
              <a:t>      ( npm install express.)</a:t>
            </a:r>
          </a:p>
          <a:p>
            <a:pPr marL="0" indent="0" algn="l">
              <a:buNone/>
            </a:pPr>
            <a:r>
              <a:rPr lang="en-US" sz="2000" b="1" i="0" dirty="0">
                <a:effectLst/>
                <a:latin typeface="DM Sans" pitchFamily="2" charset="0"/>
              </a:rPr>
              <a:t> 3.   MongoDB</a:t>
            </a:r>
            <a:r>
              <a:rPr lang="en-US" sz="2000" b="0" i="0" dirty="0">
                <a:effectLst/>
                <a:latin typeface="DM Sans" pitchFamily="2" charset="0"/>
              </a:rPr>
              <a:t>:</a:t>
            </a:r>
          </a:p>
          <a:p>
            <a:pPr marL="0" indent="0" algn="l">
              <a:buNone/>
            </a:pPr>
            <a:r>
              <a:rPr lang="en-US" sz="2000" b="1" i="0" dirty="0">
                <a:effectLst/>
                <a:latin typeface="DM Sans" pitchFamily="2" charset="0"/>
              </a:rPr>
              <a:t>     Database</a:t>
            </a:r>
            <a:r>
              <a:rPr lang="en-US" sz="2000" b="0" i="0" dirty="0">
                <a:effectLst/>
                <a:latin typeface="DM Sans" pitchFamily="2" charset="0"/>
              </a:rPr>
              <a:t>: The database to store health records. You can choose:</a:t>
            </a:r>
          </a:p>
          <a:p>
            <a:pPr marL="742950" lvl="1" indent="-285750" algn="l">
              <a:buFont typeface="Arial" panose="020B0604020202020204" pitchFamily="34" charset="0"/>
              <a:buChar char="•"/>
            </a:pPr>
            <a:r>
              <a:rPr lang="en-US" sz="2000" b="1" i="0" dirty="0">
                <a:effectLst/>
                <a:latin typeface="DM Sans" pitchFamily="2" charset="0"/>
              </a:rPr>
              <a:t>MongoDB Driver for Node.js</a:t>
            </a:r>
            <a:r>
              <a:rPr lang="en-US" sz="2000" b="0" i="0" dirty="0">
                <a:effectLst/>
                <a:latin typeface="DM Sans" pitchFamily="2" charset="0"/>
              </a:rPr>
              <a:t>: Install this to interact with MongoDB:      (npm install mongoose)</a:t>
            </a:r>
          </a:p>
          <a:p>
            <a:pPr marL="0" indent="0" algn="l">
              <a:buNone/>
            </a:pPr>
            <a:endParaRPr lang="en-US" sz="900" b="0" i="0" dirty="0">
              <a:effectLst/>
              <a:latin typeface="DM Sans" pitchFamily="2" charset="0"/>
            </a:endParaRPr>
          </a:p>
          <a:p>
            <a:pPr lvl="0">
              <a:buFont typeface="Wingdings" pitchFamily="2" charset="2"/>
              <a:buChar char="Ø"/>
              <a:tabLst>
                <a:tab pos="457200" algn="l"/>
              </a:tabLst>
            </a:pP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pPr marL="0" indent="0">
              <a:lnSpc>
                <a:spcPct val="150000"/>
              </a:lnSpc>
              <a:buNone/>
            </a:pPr>
            <a:r>
              <a:rPr lang="en-US" sz="1500" b="1" dirty="0"/>
              <a:t>1</a:t>
            </a:r>
            <a:r>
              <a:rPr lang="en-US" sz="1700" b="1" dirty="0"/>
              <a:t>. Authentication and Authorization Module .</a:t>
            </a:r>
          </a:p>
          <a:p>
            <a:pPr>
              <a:lnSpc>
                <a:spcPct val="150000"/>
              </a:lnSpc>
              <a:buFont typeface="Arial" panose="020B0604020202020204" pitchFamily="34" charset="0"/>
              <a:buChar char="•"/>
            </a:pPr>
            <a:r>
              <a:rPr lang="en-US" sz="1700" b="1" dirty="0"/>
              <a:t>Description</a:t>
            </a:r>
            <a:r>
              <a:rPr lang="en-US" sz="1700" dirty="0"/>
              <a:t>: Manages login, signup, and authorization, ensuring secure access to sensitive patient data.</a:t>
            </a:r>
          </a:p>
          <a:p>
            <a:pPr>
              <a:lnSpc>
                <a:spcPct val="150000"/>
              </a:lnSpc>
              <a:buFont typeface="Arial" panose="020B0604020202020204" pitchFamily="34" charset="0"/>
              <a:buChar char="•"/>
            </a:pPr>
            <a:r>
              <a:rPr lang="en-US" sz="1700" b="1" dirty="0"/>
              <a:t>Key Features</a:t>
            </a:r>
            <a:r>
              <a:rPr lang="en-US" sz="1700" dirty="0"/>
              <a:t>:</a:t>
            </a:r>
          </a:p>
          <a:p>
            <a:pPr marL="0" indent="0">
              <a:lnSpc>
                <a:spcPct val="150000"/>
              </a:lnSpc>
              <a:buNone/>
            </a:pPr>
            <a:r>
              <a:rPr lang="en-US" sz="1700" dirty="0"/>
              <a:t>              </a:t>
            </a:r>
          </a:p>
          <a:p>
            <a:pPr marL="742950" lvl="1" indent="-285750">
              <a:lnSpc>
                <a:spcPct val="150000"/>
              </a:lnSpc>
              <a:buFont typeface="Arial" panose="020B0604020202020204" pitchFamily="34" charset="0"/>
              <a:buChar char="•"/>
            </a:pPr>
            <a:r>
              <a:rPr lang="en-US" sz="1700" dirty="0"/>
              <a:t>Handle User login and registration.</a:t>
            </a:r>
          </a:p>
          <a:p>
            <a:pPr marL="742950" lvl="1" indent="-285750">
              <a:lnSpc>
                <a:spcPct val="150000"/>
              </a:lnSpc>
              <a:buFont typeface="Arial" panose="020B0604020202020204" pitchFamily="34" charset="0"/>
              <a:buChar char="•"/>
            </a:pPr>
            <a:r>
              <a:rPr lang="en-US" sz="1700" dirty="0"/>
              <a:t>Password management.</a:t>
            </a:r>
          </a:p>
          <a:p>
            <a:pPr marL="742950" lvl="1" indent="-285750">
              <a:lnSpc>
                <a:spcPct val="150000"/>
              </a:lnSpc>
              <a:buFont typeface="Arial" panose="020B0604020202020204" pitchFamily="34" charset="0"/>
              <a:buChar char="•"/>
            </a:pPr>
            <a:r>
              <a:rPr lang="en-US" sz="1700" dirty="0"/>
              <a:t>Role-based access to different features (e.g., doctors, administrators).</a:t>
            </a:r>
          </a:p>
          <a:p>
            <a:pPr marL="0" indent="0">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marL="0" indent="0">
              <a:lnSpc>
                <a:spcPct val="150000"/>
              </a:lnSpc>
              <a:buNone/>
            </a:pPr>
            <a:r>
              <a:rPr lang="en-US" sz="1700" b="1" dirty="0"/>
              <a:t>2. Patient Record Management Module</a:t>
            </a:r>
          </a:p>
          <a:p>
            <a:pPr>
              <a:lnSpc>
                <a:spcPct val="150000"/>
              </a:lnSpc>
              <a:buFont typeface="Arial" panose="020B0604020202020204" pitchFamily="34" charset="0"/>
              <a:buChar char="•"/>
            </a:pPr>
            <a:r>
              <a:rPr lang="en-US" sz="1700" b="1" dirty="0"/>
              <a:t>Description</a:t>
            </a:r>
            <a:r>
              <a:rPr lang="en-US" sz="1700" dirty="0"/>
              <a:t>: Manages the entire lifecycle of patient records, including creation, updating, retrieval, and deletion of patient data.</a:t>
            </a:r>
          </a:p>
          <a:p>
            <a:pPr>
              <a:lnSpc>
                <a:spcPct val="150000"/>
              </a:lnSpc>
              <a:buFont typeface="Arial" panose="020B0604020202020204" pitchFamily="34" charset="0"/>
              <a:buChar char="•"/>
            </a:pPr>
            <a:r>
              <a:rPr lang="en-US" sz="1700" b="1" dirty="0"/>
              <a:t>Key Features</a:t>
            </a:r>
            <a:r>
              <a:rPr lang="en-US" sz="1700" dirty="0"/>
              <a:t>:</a:t>
            </a:r>
          </a:p>
          <a:p>
            <a:pPr marL="742950" lvl="1" indent="-285750">
              <a:lnSpc>
                <a:spcPct val="150000"/>
              </a:lnSpc>
              <a:buFont typeface="Arial" panose="020B0604020202020204" pitchFamily="34" charset="0"/>
              <a:buChar char="•"/>
            </a:pPr>
            <a:r>
              <a:rPr lang="en-US" sz="1700" dirty="0"/>
              <a:t>Patient registration (add new patients with details like name, age, gender, address, medical history).</a:t>
            </a:r>
          </a:p>
          <a:p>
            <a:pPr marL="742950" lvl="1" indent="-285750">
              <a:lnSpc>
                <a:spcPct val="150000"/>
              </a:lnSpc>
              <a:buFont typeface="Arial" panose="020B0604020202020204" pitchFamily="34" charset="0"/>
              <a:buChar char="•"/>
            </a:pPr>
            <a:r>
              <a:rPr lang="en-US" sz="1700" dirty="0"/>
              <a:t>Can change the data according to current condition.</a:t>
            </a:r>
          </a:p>
          <a:p>
            <a:pPr marL="742950" lvl="1" indent="-285750">
              <a:lnSpc>
                <a:spcPct val="150000"/>
              </a:lnSpc>
              <a:buFont typeface="Arial" panose="020B0604020202020204" pitchFamily="34" charset="0"/>
              <a:buChar char="•"/>
            </a:pPr>
            <a:r>
              <a:rPr lang="en-US" sz="1700" dirty="0"/>
              <a:t>Edit/update patient information.</a:t>
            </a:r>
          </a:p>
          <a:p>
            <a:pPr marL="742950" lvl="1" indent="-285750">
              <a:lnSpc>
                <a:spcPct val="150000"/>
              </a:lnSpc>
              <a:buFont typeface="Arial" panose="020B0604020202020204" pitchFamily="34" charset="0"/>
              <a:buChar char="•"/>
            </a:pPr>
            <a:r>
              <a:rPr lang="en-US" sz="1700" dirty="0"/>
              <a:t>View patient medical history.</a:t>
            </a:r>
          </a:p>
          <a:p>
            <a:pPr marL="742950" lvl="1" indent="-285750">
              <a:lnSpc>
                <a:spcPct val="150000"/>
              </a:lnSpc>
              <a:buFont typeface="Arial" panose="020B0604020202020204" pitchFamily="34" charset="0"/>
              <a:buChar char="•"/>
            </a:pPr>
            <a:r>
              <a:rPr lang="en-US" sz="1700" dirty="0"/>
              <a:t>Delete patient records if needed.</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4067</TotalTime>
  <Words>1124</Words>
  <Application>Microsoft Office PowerPoint</Application>
  <PresentationFormat>Widescreen</PresentationFormat>
  <Paragraphs>126</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Aptos Display</vt:lpstr>
      <vt:lpstr>Arial</vt:lpstr>
      <vt:lpstr>Calibri</vt:lpstr>
      <vt:lpstr>Courier New</vt:lpstr>
      <vt:lpstr>DM Sans</vt:lpstr>
      <vt:lpstr>Symbol</vt:lpstr>
      <vt:lpstr>Times New Roman</vt:lpstr>
      <vt:lpstr>Wingdings</vt:lpstr>
      <vt:lpstr>Office Theme</vt:lpstr>
      <vt:lpstr>Mini Project (KCA353) +Odd Semester Session 2024-25</vt:lpstr>
      <vt:lpstr>Content</vt:lpstr>
      <vt:lpstr>Introduction</vt:lpstr>
      <vt:lpstr>Objective of the Project</vt:lpstr>
      <vt:lpstr>Technology (Hardware Requirements)</vt:lpstr>
      <vt:lpstr>Technology (Hardware Requirements)</vt:lpstr>
      <vt:lpstr>Technology (Software Requirements)</vt:lpstr>
      <vt:lpstr>Modules</vt:lpstr>
      <vt:lpstr>Modules (Contd.)</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Ritika Verma</cp:lastModifiedBy>
  <cp:revision>8</cp:revision>
  <dcterms:created xsi:type="dcterms:W3CDTF">2024-09-12T08:34:15Z</dcterms:created>
  <dcterms:modified xsi:type="dcterms:W3CDTF">2024-10-03T06:02:00Z</dcterms:modified>
</cp:coreProperties>
</file>