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6600"/>
    <a:srgbClr val="FF66CC"/>
    <a:srgbClr val="660033"/>
    <a:srgbClr val="D60093"/>
    <a:srgbClr val="CC3399"/>
    <a:srgbClr val="69C496"/>
    <a:srgbClr val="669211"/>
    <a:srgbClr val="4D671B"/>
    <a:srgbClr val="719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72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3: Events and Picking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 Pick Events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47654"/>
            <a:ext cx="7791450" cy="18697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5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lang="en-US" alt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lang="en-US" alt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context.getNextMainScene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getLeftCamera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getRightCamera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getOwnerObject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attachComponent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.getEventReceiver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52531"/>
            <a:ext cx="790575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event.getAction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ACTION_DOWN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9650" y="1856661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a </a:t>
            </a:r>
            <a:r>
              <a:rPr lang="en-US" dirty="0" err="1" smtClean="0"/>
              <a:t>GVRPicker</a:t>
            </a:r>
            <a:r>
              <a:rPr lang="en-US" dirty="0" smtClean="0"/>
              <a:t> to the camera scene object and add a listener to the </a:t>
            </a:r>
            <a:r>
              <a:rPr lang="en-US" dirty="0" err="1" smtClean="0"/>
              <a:t>GVRScene</a:t>
            </a:r>
            <a:r>
              <a:rPr lang="en-US" dirty="0" smtClean="0"/>
              <a:t> for pick events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29650" y="4257318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for application touch events and change the color of the picked object to blue on a touch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 Scene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92255" y="243060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185" y="2421558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310" y="3570031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847" y="4322338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2442" y="24215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8150" y="2423106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7558" y="434695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5823" y="43511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46601" y="4351139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2064" y="358868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3022" y="359300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6244" y="3324255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5652" y="4932862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5" y="3761867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9" y="5447929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54" y="5497756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9411" y="5011289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04829" y="50342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2139" y="503426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35837" y="5607641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3" y="6174233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06103" y="6210075"/>
            <a:ext cx="647432" cy="40152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660223" y="567782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3066618" y="5959923"/>
            <a:ext cx="840" cy="21431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129819" y="5928012"/>
            <a:ext cx="3750" cy="28206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3067458" y="5371229"/>
            <a:ext cx="768522" cy="23641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34" idx="0"/>
          </p:cNvCxnSpPr>
          <p:nvPr/>
        </p:nvCxnSpPr>
        <p:spPr>
          <a:xfrm>
            <a:off x="3835980" y="5371229"/>
            <a:ext cx="297589" cy="30660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3023454" y="5202747"/>
            <a:ext cx="2686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743698" y="5202746"/>
            <a:ext cx="2611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861779" y="3332994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700940" y="386690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289747" y="3500396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289747" y="3757167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531632" y="3500396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647633" y="3991997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60732" y="4983910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97273" y="5285143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7033516" y="5234094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90443" y="4688104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90443" y="4688104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725134" y="4513795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5036184" y="4515433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334284" y="4519621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680597" y="3761488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" idx="1"/>
          </p:cNvCxnSpPr>
          <p:nvPr/>
        </p:nvCxnSpPr>
        <p:spPr>
          <a:xfrm flipV="1">
            <a:off x="3426057" y="2599082"/>
            <a:ext cx="366198" cy="7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5000438" y="3757167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10880" y="2590040"/>
            <a:ext cx="291562" cy="90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757889" y="2613015"/>
            <a:ext cx="340261" cy="390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641531" y="2806021"/>
            <a:ext cx="724779" cy="95546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430546" y="2792560"/>
            <a:ext cx="980301" cy="17212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" idx="2"/>
            <a:endCxn id="13" idx="0"/>
          </p:cNvCxnSpPr>
          <p:nvPr/>
        </p:nvCxnSpPr>
        <p:spPr>
          <a:xfrm flipH="1">
            <a:off x="1086555" y="2804472"/>
            <a:ext cx="206982" cy="22068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74" y="365125"/>
            <a:ext cx="2920439" cy="302932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462847" y="24215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>
            <a:off x="6121067" y="2590040"/>
            <a:ext cx="34178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062597" y="573222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13" idx="2"/>
            <a:endCxn id="104" idx="0"/>
          </p:cNvCxnSpPr>
          <p:nvPr/>
        </p:nvCxnSpPr>
        <p:spPr>
          <a:xfrm>
            <a:off x="1086555" y="5394203"/>
            <a:ext cx="647555" cy="3380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</a:t>
            </a:r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 Receivers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IEventReceiver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Receives events and dispatches to listeners</a:t>
            </a:r>
            <a:endParaRPr lang="en-US" dirty="0" smtClean="0"/>
          </a:p>
          <a:p>
            <a:pPr lvl="1"/>
            <a:r>
              <a:rPr lang="en-US" dirty="0" smtClean="0"/>
              <a:t>Contains a list of event listeners</a:t>
            </a:r>
            <a:endParaRPr lang="en-US" dirty="0" smtClean="0"/>
          </a:p>
          <a:p>
            <a:pPr lvl="1"/>
            <a:r>
              <a:rPr lang="en-US" dirty="0" smtClean="0"/>
              <a:t>Dispatches events based on event 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 Listeners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IEventListener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Listens for a specific class of event</a:t>
            </a:r>
            <a:endParaRPr lang="en-US" dirty="0" smtClean="0"/>
          </a:p>
          <a:p>
            <a:pPr lvl="1"/>
            <a:r>
              <a:rPr lang="en-US" dirty="0" smtClean="0"/>
              <a:t>Implements a handler for the event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Events are used for</a:t>
            </a:r>
          </a:p>
          <a:p>
            <a:pPr lvl="1"/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Picking and collisions</a:t>
            </a:r>
          </a:p>
          <a:p>
            <a:pPr lvl="1"/>
            <a:r>
              <a:rPr lang="en-US" dirty="0" smtClean="0"/>
              <a:t>Asset loading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Events </a:t>
            </a:r>
            <a:r>
              <a:rPr lang="en-US" dirty="0" err="1" smtClean="0"/>
              <a:t>IScriptEve</a:t>
            </a:r>
            <a:r>
              <a:rPr lang="en-US" dirty="0" err="1" smtClean="0"/>
              <a:t>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7" y="1848143"/>
            <a:ext cx="61832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GVRActivity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 smtClean="0"/>
              <a:t>onInit</a:t>
            </a:r>
            <a:r>
              <a:rPr lang="en-US" sz="2400" dirty="0" smtClean="0"/>
              <a:t> application startup</a:t>
            </a:r>
            <a:endParaRPr lang="en-US" sz="2400" dirty="0" smtClean="0"/>
          </a:p>
          <a:p>
            <a:r>
              <a:rPr lang="en-US" sz="2400" i="1" dirty="0" err="1" smtClean="0"/>
              <a:t>onTouch</a:t>
            </a:r>
            <a:r>
              <a:rPr lang="en-US" sz="2400" dirty="0" smtClean="0"/>
              <a:t> touch </a:t>
            </a:r>
            <a:r>
              <a:rPr lang="en-US" sz="2400" dirty="0" smtClean="0"/>
              <a:t>events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GVRMain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 smtClean="0"/>
              <a:t>onInit</a:t>
            </a:r>
            <a:r>
              <a:rPr lang="en-US" sz="2400" dirty="0" smtClean="0"/>
              <a:t> scene startup</a:t>
            </a:r>
          </a:p>
          <a:p>
            <a:r>
              <a:rPr lang="en-US" sz="2400" i="1" dirty="0" err="1" smtClean="0"/>
              <a:t>onStep</a:t>
            </a:r>
            <a:r>
              <a:rPr lang="en-US" sz="2400" dirty="0" smtClean="0"/>
              <a:t> every frame</a:t>
            </a:r>
            <a:endParaRPr lang="en-US" sz="2400" dirty="0" smtClean="0"/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GVRSceneObject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/>
              <a:t>onInit</a:t>
            </a:r>
            <a:r>
              <a:rPr lang="en-US" sz="2400" dirty="0"/>
              <a:t> scene startup</a:t>
            </a:r>
          </a:p>
          <a:p>
            <a:r>
              <a:rPr lang="en-US" sz="2400" i="1" dirty="0" err="1"/>
              <a:t>onStep</a:t>
            </a:r>
            <a:r>
              <a:rPr lang="en-US" sz="2400" dirty="0"/>
              <a:t> every </a:t>
            </a:r>
            <a:r>
              <a:rPr lang="en-US" sz="2400" dirty="0" smtClean="0"/>
              <a:t>frame</a:t>
            </a:r>
          </a:p>
          <a:p>
            <a:pPr marL="0" indent="0">
              <a:buNone/>
            </a:pPr>
            <a:r>
              <a:rPr lang="en-US" sz="2400" dirty="0" smtClean="0"/>
              <a:t>JavaScript or </a:t>
            </a:r>
            <a:r>
              <a:rPr lang="en-US" sz="2400" dirty="0" err="1" smtClean="0"/>
              <a:t>Lua</a:t>
            </a:r>
            <a:r>
              <a:rPr lang="en-US" sz="2400" dirty="0" smtClean="0"/>
              <a:t> scripts can handle events too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851815" y="1848144"/>
            <a:ext cx="1285435" cy="582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bg1"/>
                </a:solidFill>
              </a:rPr>
              <a:t>MYActivity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100" b="1" i="1" dirty="0" err="1" smtClean="0">
                <a:solidFill>
                  <a:schemeClr val="bg1"/>
                </a:solidFill>
              </a:rPr>
              <a:t>onCreate</a:t>
            </a:r>
            <a:endParaRPr lang="en-US" sz="11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100" b="1" i="1" dirty="0" err="1" smtClean="0">
                <a:solidFill>
                  <a:schemeClr val="bg1"/>
                </a:solidFill>
              </a:rPr>
              <a:t>onTouchEvent</a:t>
            </a:r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29764" y="2110050"/>
            <a:ext cx="593279" cy="16342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ight Arrow 11"/>
          <p:cNvSpPr/>
          <p:nvPr/>
        </p:nvSpPr>
        <p:spPr>
          <a:xfrm>
            <a:off x="8182659" y="2126765"/>
            <a:ext cx="627442" cy="1926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ight Arrow 15"/>
          <p:cNvSpPr/>
          <p:nvPr/>
        </p:nvSpPr>
        <p:spPr>
          <a:xfrm rot="10800000">
            <a:off x="8182659" y="3640478"/>
            <a:ext cx="639288" cy="2714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Horizontal Scroll 25"/>
          <p:cNvSpPr/>
          <p:nvPr/>
        </p:nvSpPr>
        <p:spPr>
          <a:xfrm>
            <a:off x="6786932" y="4559102"/>
            <a:ext cx="1129447" cy="821790"/>
          </a:xfrm>
          <a:prstGeom prst="horizontalScroll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Script</a:t>
            </a: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onInit</a:t>
            </a:r>
            <a:endParaRPr lang="en-US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onStep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10101" y="1848143"/>
            <a:ext cx="1402684" cy="838506"/>
            <a:chOff x="8022670" y="2841206"/>
            <a:chExt cx="1402684" cy="838506"/>
          </a:xfrm>
        </p:grpSpPr>
        <p:sp>
          <p:nvSpPr>
            <p:cNvPr id="11" name="Rectangle 10"/>
            <p:cNvSpPr/>
            <p:nvPr/>
          </p:nvSpPr>
          <p:spPr>
            <a:xfrm>
              <a:off x="8022670" y="2841206"/>
              <a:ext cx="1402684" cy="8385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GVRScene</a:t>
              </a:r>
              <a:endParaRPr lang="en-US" sz="1050" b="1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96654" y="3070076"/>
              <a:ext cx="1054716" cy="51718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dirty="0" err="1" smtClean="0"/>
                <a:t>onInit</a:t>
              </a:r>
              <a:endParaRPr lang="en-US" sz="1050" b="1" dirty="0" smtClean="0"/>
            </a:p>
            <a:p>
              <a:pPr algn="ctr"/>
              <a:r>
                <a:rPr lang="en-US" sz="1050" b="1" dirty="0" err="1" smtClean="0"/>
                <a:t>onStep</a:t>
              </a:r>
              <a:endParaRPr lang="en-US" sz="105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01955" y="1799969"/>
            <a:ext cx="1510467" cy="914639"/>
            <a:chOff x="6701955" y="1799969"/>
            <a:chExt cx="1510467" cy="914639"/>
          </a:xfrm>
        </p:grpSpPr>
        <p:sp>
          <p:nvSpPr>
            <p:cNvPr id="5" name="Rectangle 4"/>
            <p:cNvSpPr/>
            <p:nvPr/>
          </p:nvSpPr>
          <p:spPr>
            <a:xfrm>
              <a:off x="6701955" y="1799969"/>
              <a:ext cx="1510467" cy="914639"/>
            </a:xfrm>
            <a:prstGeom prst="rect">
              <a:avLst/>
            </a:prstGeom>
            <a:gradFill flip="none" rotWithShape="1">
              <a:gsLst>
                <a:gs pos="0">
                  <a:srgbClr val="69C496">
                    <a:shade val="30000"/>
                    <a:satMod val="115000"/>
                  </a:srgbClr>
                </a:gs>
                <a:gs pos="50000">
                  <a:srgbClr val="69C496">
                    <a:shade val="67500"/>
                    <a:satMod val="115000"/>
                  </a:srgbClr>
                </a:gs>
                <a:gs pos="100000">
                  <a:srgbClr val="69C4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MYMain</a:t>
              </a:r>
              <a:endParaRPr lang="en-US" sz="1050" b="1" dirty="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53959" y="2049122"/>
              <a:ext cx="1054716" cy="6035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i="1" dirty="0" err="1" smtClean="0"/>
                <a:t>onInit</a:t>
              </a:r>
              <a:endParaRPr lang="en-US" sz="1050" b="1" i="1" dirty="0" smtClean="0"/>
            </a:p>
            <a:p>
              <a:pPr algn="ctr"/>
              <a:r>
                <a:rPr lang="en-US" sz="1050" b="1" i="1" dirty="0" err="1" smtClean="0"/>
                <a:t>onStep</a:t>
              </a:r>
              <a:endParaRPr lang="en-US" sz="1050" b="1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10101" y="3330192"/>
            <a:ext cx="1450233" cy="974117"/>
            <a:chOff x="5965001" y="3458308"/>
            <a:chExt cx="1450233" cy="974117"/>
          </a:xfrm>
        </p:grpSpPr>
        <p:sp>
          <p:nvSpPr>
            <p:cNvPr id="13" name="Rectangle 12"/>
            <p:cNvSpPr/>
            <p:nvPr/>
          </p:nvSpPr>
          <p:spPr>
            <a:xfrm>
              <a:off x="5965001" y="3458308"/>
              <a:ext cx="1450233" cy="974117"/>
            </a:xfrm>
            <a:prstGeom prst="rect">
              <a:avLst/>
            </a:prstGeom>
            <a:gradFill flip="none" rotWithShape="1">
              <a:gsLst>
                <a:gs pos="0">
                  <a:srgbClr val="FF66CC">
                    <a:shade val="30000"/>
                    <a:satMod val="115000"/>
                  </a:srgbClr>
                </a:gs>
                <a:gs pos="50000">
                  <a:srgbClr val="FF66CC">
                    <a:shade val="67500"/>
                    <a:satMod val="115000"/>
                  </a:srgbClr>
                </a:gs>
                <a:gs pos="100000">
                  <a:srgbClr val="FF66C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82091" y="3738214"/>
              <a:ext cx="1054716" cy="6035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i="1" dirty="0" err="1" smtClean="0"/>
                <a:t>onInit</a:t>
              </a:r>
              <a:endParaRPr lang="en-US" sz="1050" b="1" i="1" dirty="0" smtClean="0"/>
            </a:p>
            <a:p>
              <a:pPr algn="ctr"/>
              <a:r>
                <a:rPr lang="en-US" sz="1050" b="1" i="1" dirty="0" err="1" smtClean="0"/>
                <a:t>onStep</a:t>
              </a:r>
              <a:endParaRPr lang="en-US" sz="1050" b="1" i="1" dirty="0"/>
            </a:p>
          </p:txBody>
        </p:sp>
      </p:grpSp>
      <p:sp>
        <p:nvSpPr>
          <p:cNvPr id="34" name="Right Arrow 33"/>
          <p:cNvSpPr/>
          <p:nvPr/>
        </p:nvSpPr>
        <p:spPr>
          <a:xfrm rot="5400000">
            <a:off x="9233448" y="2920139"/>
            <a:ext cx="627442" cy="1926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Rounded Rectangle 34"/>
          <p:cNvSpPr/>
          <p:nvPr/>
        </p:nvSpPr>
        <p:spPr>
          <a:xfrm>
            <a:off x="6520653" y="3477243"/>
            <a:ext cx="1662006" cy="5978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GVRScriptBehavior</a:t>
            </a:r>
            <a:endParaRPr lang="en-US" sz="1200" b="1" dirty="0"/>
          </a:p>
        </p:txBody>
      </p:sp>
      <p:cxnSp>
        <p:nvCxnSpPr>
          <p:cNvPr id="38" name="Straight Arrow Connector 37"/>
          <p:cNvCxnSpPr>
            <a:stCxn id="35" idx="2"/>
            <a:endCxn id="26" idx="0"/>
          </p:cNvCxnSpPr>
          <p:nvPr/>
        </p:nvCxnSpPr>
        <p:spPr>
          <a:xfrm>
            <a:off x="7351656" y="4075120"/>
            <a:ext cx="0" cy="58670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4885350" y="2871641"/>
            <a:ext cx="1129447" cy="917102"/>
          </a:xfrm>
          <a:prstGeom prst="horizontalScroll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Script</a:t>
            </a: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onInit</a:t>
            </a:r>
            <a:endParaRPr lang="en-US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onStep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05625" y="2437175"/>
            <a:ext cx="0" cy="58670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Startup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660309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(icicle);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"gvr.xml"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81" y="1746474"/>
            <a:ext cx="6783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Collider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compon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ent provides simplified collision mesh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Sphere or bounding box collider optimizes collision detection</a:t>
            </a:r>
          </a:p>
          <a:p>
            <a:r>
              <a:rPr lang="en-US" sz="2400" dirty="0" smtClean="0"/>
              <a:t>Mesh collider slower but more </a:t>
            </a:r>
            <a:r>
              <a:rPr lang="en-US" sz="2400" dirty="0" err="1" smtClean="0"/>
              <a:t>precies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Colliders are used for picking and cursors</a:t>
            </a:r>
          </a:p>
          <a:p>
            <a:r>
              <a:rPr lang="en-US" sz="2600" dirty="0" smtClean="0"/>
              <a:t>Picking: collision with a ray</a:t>
            </a:r>
          </a:p>
          <a:p>
            <a:r>
              <a:rPr lang="en-US" sz="2600" dirty="0" smtClean="0"/>
              <a:t>Cursor: collision with a sphere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Collider Types</a:t>
            </a:r>
          </a:p>
          <a:p>
            <a:r>
              <a:rPr lang="en-US" sz="2600" dirty="0" err="1" smtClean="0"/>
              <a:t>GVRMesh</a:t>
            </a:r>
            <a:r>
              <a:rPr lang="en-US" sz="2600" dirty="0" err="1" smtClean="0"/>
              <a:t>Collider</a:t>
            </a:r>
            <a:r>
              <a:rPr lang="en-US" sz="2600" dirty="0"/>
              <a:t> </a:t>
            </a:r>
            <a:r>
              <a:rPr lang="en-US" sz="2600" dirty="0" smtClean="0"/>
              <a:t>– mesh or mesh bounding box</a:t>
            </a:r>
          </a:p>
          <a:p>
            <a:r>
              <a:rPr lang="en-US" sz="2600" dirty="0" err="1" smtClean="0"/>
              <a:t>GVRSphereCollider</a:t>
            </a:r>
            <a:r>
              <a:rPr lang="en-US" sz="2600" dirty="0" smtClean="0"/>
              <a:t> - sphere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294840" y="2013517"/>
            <a:ext cx="946835" cy="3676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Transform</a:t>
            </a:r>
            <a:endParaRPr lang="en-US" sz="105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41560" y="1980329"/>
            <a:ext cx="1097214" cy="4008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Scene Object</a:t>
            </a:r>
            <a:endParaRPr lang="en-US" sz="105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723516" y="3404455"/>
            <a:ext cx="733301" cy="362898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Mesh</a:t>
            </a:r>
            <a:endParaRPr lang="en-US" sz="1050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607957" y="2739155"/>
            <a:ext cx="946835" cy="3676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RenderData</a:t>
            </a:r>
            <a:endParaRPr lang="en-US" sz="105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8169967" y="2677779"/>
            <a:ext cx="1196582" cy="4290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SphereCollider</a:t>
            </a:r>
            <a:endParaRPr lang="en-US" sz="1050" b="1" dirty="0" smtClean="0"/>
          </a:p>
          <a:p>
            <a:pPr algn="ctr"/>
            <a:r>
              <a:rPr lang="en-US" sz="1050" b="1" dirty="0" smtClean="0"/>
              <a:t>radius</a:t>
            </a:r>
            <a:endParaRPr lang="en-US" sz="1050" b="1" dirty="0" smtClean="0"/>
          </a:p>
        </p:txBody>
      </p:sp>
      <p:cxnSp>
        <p:nvCxnSpPr>
          <p:cNvPr id="29" name="Straight Arrow Connector 28"/>
          <p:cNvCxnSpPr>
            <a:stCxn id="7" idx="3"/>
            <a:endCxn id="6" idx="1"/>
          </p:cNvCxnSpPr>
          <p:nvPr/>
        </p:nvCxnSpPr>
        <p:spPr>
          <a:xfrm>
            <a:off x="7638774" y="2180741"/>
            <a:ext cx="656066" cy="165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7081374" y="2381153"/>
            <a:ext cx="1" cy="358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7350844" y="2364559"/>
            <a:ext cx="819123" cy="5277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14" idx="0"/>
          </p:cNvCxnSpPr>
          <p:nvPr/>
        </p:nvCxnSpPr>
        <p:spPr>
          <a:xfrm>
            <a:off x="7081375" y="3106791"/>
            <a:ext cx="8792" cy="297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09" y="4097377"/>
            <a:ext cx="706781" cy="62702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1" name="Straight Arrow Connector 40"/>
          <p:cNvCxnSpPr>
            <a:stCxn id="14" idx="2"/>
          </p:cNvCxnSpPr>
          <p:nvPr/>
        </p:nvCxnSpPr>
        <p:spPr>
          <a:xfrm flipH="1">
            <a:off x="7090166" y="3767353"/>
            <a:ext cx="1" cy="297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08399" y="4065017"/>
            <a:ext cx="348418" cy="34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94840" y="3500686"/>
            <a:ext cx="244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Collider calculates radius from mesh bounding box if none provided</a:t>
            </a:r>
            <a:endParaRPr lang="en-US" sz="1600" dirty="0"/>
          </a:p>
        </p:txBody>
      </p:sp>
      <p:sp>
        <p:nvSpPr>
          <p:cNvPr id="56" name="Arc 55"/>
          <p:cNvSpPr/>
          <p:nvPr/>
        </p:nvSpPr>
        <p:spPr>
          <a:xfrm rot="5683928">
            <a:off x="6107030" y="2071338"/>
            <a:ext cx="2699572" cy="1916361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641926" y="2091976"/>
            <a:ext cx="188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Collider calculates center from scene object transform</a:t>
            </a:r>
            <a:endParaRPr lang="en-US" sz="1600" dirty="0"/>
          </a:p>
        </p:txBody>
      </p:sp>
      <p:cxnSp>
        <p:nvCxnSpPr>
          <p:cNvPr id="64" name="Curved Connector 63"/>
          <p:cNvCxnSpPr>
            <a:stCxn id="6" idx="3"/>
            <a:endCxn id="27" idx="3"/>
          </p:cNvCxnSpPr>
          <p:nvPr/>
        </p:nvCxnSpPr>
        <p:spPr>
          <a:xfrm>
            <a:off x="9241675" y="2197335"/>
            <a:ext cx="124874" cy="694950"/>
          </a:xfrm>
          <a:prstGeom prst="curvedConnector3">
            <a:avLst>
              <a:gd name="adj1" fmla="val 28306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a Collider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54946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update the </a:t>
            </a:r>
            <a:r>
              <a:rPr lang="en-US" dirty="0" err="1" smtClean="0"/>
              <a:t>makeBalloon</a:t>
            </a:r>
            <a:r>
              <a:rPr lang="en-US" dirty="0" smtClean="0"/>
              <a:t> function from lesson 2 to attach a collider. The collider will automatically calculate the radius from the bounding box but it will not be the real radius of the sphere mesh which is 1.0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8537" y="2480112"/>
            <a:ext cx="6653388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makeBalloon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sphere.getRenderData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GVRSphereCollider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collider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GVRSphereCollider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collider.setRadius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(1.0f);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sphere.attachComponent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(collider);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mtl.setDiffuseColor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sphere.setName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"balloon"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rdata.setShaderTemplate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GVRPhongShader.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rdata.setAlphaBlend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rdata.setRenderingOrder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GVRRenderingOrder.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sphere.getTransform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Calculates positions where a ray hits each collider and sorts based on distance from the ray origin</a:t>
            </a:r>
          </a:p>
          <a:p>
            <a:pPr lvl="1"/>
            <a:r>
              <a:rPr lang="en-US" dirty="0" smtClean="0"/>
              <a:t>If the ray originates at the camera and follows its orientation you will pick what the viewer sees</a:t>
            </a:r>
          </a:p>
          <a:p>
            <a:pPr lvl="1"/>
            <a:r>
              <a:rPr lang="en-US" dirty="0" smtClean="0"/>
              <a:t>Hit point will be with respect to the collider in local coordinates</a:t>
            </a:r>
          </a:p>
          <a:p>
            <a:pPr lvl="1"/>
            <a:r>
              <a:rPr lang="en-US" dirty="0" smtClean="0"/>
              <a:t>It will not be a point on the mesh unless it is a </a:t>
            </a:r>
            <a:r>
              <a:rPr lang="en-US" dirty="0" err="1" smtClean="0"/>
              <a:t>GVRMeshCollider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24025" y="4181474"/>
            <a:ext cx="3206114" cy="2314299"/>
            <a:chOff x="400160" y="82865"/>
            <a:chExt cx="5234830" cy="3678440"/>
          </a:xfrm>
        </p:grpSpPr>
        <p:grpSp>
          <p:nvGrpSpPr>
            <p:cNvPr id="8" name="Group 7"/>
            <p:cNvGrpSpPr/>
            <p:nvPr/>
          </p:nvGrpSpPr>
          <p:grpSpPr>
            <a:xfrm>
              <a:off x="3138487" y="82865"/>
              <a:ext cx="2143125" cy="2143125"/>
              <a:chOff x="3572827" y="608645"/>
              <a:chExt cx="2143125" cy="2143125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4269" y="647223"/>
                <a:ext cx="1920240" cy="19745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827" y="608645"/>
                <a:ext cx="2143125" cy="2143125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1712593" y="719020"/>
              <a:ext cx="2143125" cy="2280285"/>
              <a:chOff x="1098232" y="1497329"/>
              <a:chExt cx="2143125" cy="228028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15377" y="1497329"/>
                <a:ext cx="2125980" cy="217170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232" y="1634489"/>
                <a:ext cx="2143125" cy="21431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0229">
              <a:off x="400160" y="2237305"/>
              <a:ext cx="1524000" cy="15240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1245870" y="342901"/>
              <a:ext cx="4389120" cy="211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74278" y="1154427"/>
              <a:ext cx="137160" cy="125733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41912" y="1927743"/>
              <a:ext cx="137160" cy="125733"/>
            </a:xfrm>
            <a:prstGeom prst="ellipse">
              <a:avLst/>
            </a:prstGeom>
            <a:solidFill>
              <a:srgbClr val="9933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GVRPicker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Picking component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GVRPicker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Computes picking ray from scene object transform</a:t>
            </a:r>
          </a:p>
          <a:p>
            <a:pPr lvl="1"/>
            <a:r>
              <a:rPr lang="en-US" dirty="0" smtClean="0"/>
              <a:t>Origin is the position of the scene object (0, 0, 0)</a:t>
            </a:r>
          </a:p>
          <a:p>
            <a:pPr lvl="1"/>
            <a:r>
              <a:rPr lang="en-US" dirty="0" smtClean="0"/>
              <a:t>Direction is forward axis of camera (0, 0, -1)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Generates picking events each frame</a:t>
            </a:r>
          </a:p>
          <a:p>
            <a:pPr lvl="1"/>
            <a:r>
              <a:rPr lang="en-US" i="1" dirty="0" err="1" smtClean="0"/>
              <a:t>onEnter</a:t>
            </a:r>
            <a:r>
              <a:rPr lang="en-US" dirty="0" smtClean="0"/>
              <a:t> – ray enters collider</a:t>
            </a:r>
          </a:p>
          <a:p>
            <a:pPr lvl="1"/>
            <a:r>
              <a:rPr lang="en-US" i="1" dirty="0" err="1" smtClean="0"/>
              <a:t>onExit</a:t>
            </a:r>
            <a:r>
              <a:rPr lang="en-US" dirty="0" smtClean="0"/>
              <a:t> – ray exits collider</a:t>
            </a:r>
          </a:p>
          <a:p>
            <a:pPr lvl="1"/>
            <a:r>
              <a:rPr lang="en-US" i="1" dirty="0" err="1" smtClean="0"/>
              <a:t>onInside</a:t>
            </a:r>
            <a:r>
              <a:rPr lang="en-US" dirty="0" smtClean="0"/>
              <a:t> – ray inside collider</a:t>
            </a:r>
          </a:p>
          <a:p>
            <a:pPr lvl="1"/>
            <a:r>
              <a:rPr lang="en-US" i="1" dirty="0" err="1" smtClean="0"/>
              <a:t>onPick</a:t>
            </a:r>
            <a:r>
              <a:rPr lang="en-US" dirty="0" smtClean="0"/>
              <a:t> – sorted list of picked objects</a:t>
            </a:r>
          </a:p>
          <a:p>
            <a:pPr lvl="1"/>
            <a:r>
              <a:rPr lang="en-US" i="1" dirty="0" err="1" smtClean="0"/>
              <a:t>onNoPick</a:t>
            </a:r>
            <a:r>
              <a:rPr lang="en-US" dirty="0" smtClean="0"/>
              <a:t> – nothing was picked this frame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Picking events are sent to the scene</a:t>
            </a:r>
          </a:p>
          <a:p>
            <a:pPr lvl="1"/>
            <a:r>
              <a:rPr lang="en-US" dirty="0" err="1" smtClean="0"/>
              <a:t>IPickEvents</a:t>
            </a:r>
            <a:r>
              <a:rPr lang="en-US" dirty="0" smtClean="0"/>
              <a:t> is the event listener class</a:t>
            </a:r>
          </a:p>
          <a:p>
            <a:pPr lvl="1"/>
            <a:r>
              <a:rPr lang="en-US" dirty="0" err="1" smtClean="0"/>
              <a:t>GVRScriptBehavior</a:t>
            </a:r>
            <a:r>
              <a:rPr lang="en-US" dirty="0" smtClean="0"/>
              <a:t> routes pick events to the attached 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Event Handler 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2975" y="2344938"/>
            <a:ext cx="731802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IPickEvents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onEnter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GVRPicker.GVRPickedObject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onNoPick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picker)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picker)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picked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picker.getPicked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picked.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hitObject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onInside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GVRPicker.GVRPickedObject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175" y="145732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remembers the object closest to the camera and sets its diffuse color to pink when it is picked and red when it is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524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Office Theme</vt:lpstr>
      <vt:lpstr>GearVR Framework Tutorial</vt:lpstr>
      <vt:lpstr>GearVRf Event Handling</vt:lpstr>
      <vt:lpstr>Application Events IScriptEvents</vt:lpstr>
      <vt:lpstr>Application Startup</vt:lpstr>
      <vt:lpstr>Colliders</vt:lpstr>
      <vt:lpstr>Attaching a Collider</vt:lpstr>
      <vt:lpstr>Picking</vt:lpstr>
      <vt:lpstr>GVRPicker</vt:lpstr>
      <vt:lpstr>Picking Event Handler Example</vt:lpstr>
      <vt:lpstr>Listening to Pick Events</vt:lpstr>
      <vt:lpstr>Lesson 3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30</cp:revision>
  <dcterms:created xsi:type="dcterms:W3CDTF">2016-07-13T22:03:39Z</dcterms:created>
  <dcterms:modified xsi:type="dcterms:W3CDTF">2016-07-15T08:39:57Z</dcterms:modified>
</cp:coreProperties>
</file>