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7"/>
  </p:notesMasterIdLst>
  <p:sldIdLst>
    <p:sldId id="267" r:id="rId3"/>
    <p:sldId id="268" r:id="rId4"/>
    <p:sldId id="269" r:id="rId5"/>
    <p:sldId id="27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90" y="-156"/>
      </p:cViewPr>
      <p:guideLst>
        <p:guide orient="horz" pos="16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4F1B6F-6E97-42F3-9D73-FFAAF1CF01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F1B6F-6E97-42F3-9D73-FFAAF1CF0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F1B6F-6E97-42F3-9D73-FFAAF1CF0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F1B6F-6E97-42F3-9D73-FFAAF1CF0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F1B6F-6E97-42F3-9D73-FFAAF1CF0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2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22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BCAE4CEE-E133-40B7-A034-2C8690464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0955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61341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AE4CEE-E133-40B7-A034-2C8690464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1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9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5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14500"/>
            <a:ext cx="41148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14500"/>
            <a:ext cx="41148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1428750" cy="1276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76200"/>
            <a:ext cx="73533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14500"/>
            <a:ext cx="83820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876300" y="995363"/>
            <a:ext cx="7391400" cy="319087"/>
            <a:chOff x="144" y="1248"/>
            <a:chExt cx="4656" cy="201"/>
          </a:xfrm>
        </p:grpSpPr>
        <p:sp>
          <p:nvSpPr>
            <p:cNvPr id="51208" name="AutoShape 8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AutoShape 9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0" name="Text Box 10"/>
          <p:cNvSpPr txBox="1">
            <a:spLocks noChangeArrowheads="1"/>
          </p:cNvSpPr>
          <p:nvPr userDrawn="1"/>
        </p:nvSpPr>
        <p:spPr bwMode="auto">
          <a:xfrm>
            <a:off x="3175" y="6454775"/>
            <a:ext cx="600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900">
                <a:latin typeface="Times New Roman" pitchFamily="18" charset="0"/>
              </a:rPr>
              <a:t>Chart </a:t>
            </a:r>
            <a:fld id="{C40051C8-C318-454E-822B-E058B8853831}" type="slidenum">
              <a:rPr lang="en-US" sz="900">
                <a:latin typeface="Times New Roman" pitchFamily="18" charset="0"/>
              </a:rPr>
              <a:pPr eaLnBrk="1" hangingPunct="1"/>
              <a:t>‹#›</a:t>
            </a:fld>
            <a:endParaRPr lang="en-US" sz="9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3175" y="6454775"/>
            <a:ext cx="600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900">
                <a:latin typeface="Times New Roman" pitchFamily="18" charset="0"/>
              </a:rPr>
              <a:t>Chart </a:t>
            </a:r>
            <a:fld id="{C40051C8-C318-454E-822B-E058B8853831}" type="slidenum">
              <a:rPr lang="en-US" sz="900">
                <a:latin typeface="Times New Roman" pitchFamily="18" charset="0"/>
              </a:rPr>
              <a:pPr eaLnBrk="1" hangingPunct="1"/>
              <a:t>‹#›</a:t>
            </a:fld>
            <a:endParaRPr lang="en-US" sz="9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7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Mini-Triangle Syntax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1714500"/>
            <a:ext cx="2587625" cy="438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Program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Command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Single-Command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Expression</a:t>
            </a:r>
          </a:p>
          <a:p>
            <a:pPr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3252788" y="1689100"/>
            <a:ext cx="5708650" cy="438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::=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::=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Command </a:t>
            </a:r>
            <a:r>
              <a:rPr lang="en-US" sz="1800" b="1"/>
              <a:t>;</a:t>
            </a:r>
            <a:r>
              <a:rPr lang="en-US" sz="1800"/>
              <a:t>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::= V-name </a:t>
            </a:r>
            <a:r>
              <a:rPr lang="en-US" sz="1800" b="1"/>
              <a:t>:=</a:t>
            </a:r>
            <a:r>
              <a:rPr lang="en-US" sz="1800"/>
              <a:t> Expression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Identifier </a:t>
            </a:r>
            <a:r>
              <a:rPr lang="en-US" sz="1800" b="1"/>
              <a:t>(</a:t>
            </a:r>
            <a:r>
              <a:rPr lang="en-US" sz="1800"/>
              <a:t> Expression </a:t>
            </a:r>
            <a:r>
              <a:rPr lang="en-US" sz="1800" b="1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</a:t>
            </a:r>
            <a:r>
              <a:rPr lang="en-US" sz="1800" b="1"/>
              <a:t>if</a:t>
            </a:r>
            <a:r>
              <a:rPr lang="en-US" sz="1800"/>
              <a:t> Expression </a:t>
            </a:r>
            <a:r>
              <a:rPr lang="en-US" sz="1800" b="1"/>
              <a:t>then</a:t>
            </a:r>
            <a:r>
              <a:rPr lang="en-US" sz="1800"/>
              <a:t>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</a:t>
            </a:r>
            <a:r>
              <a:rPr lang="en-US" sz="1800" b="1"/>
              <a:t>else</a:t>
            </a:r>
            <a:r>
              <a:rPr lang="en-US" sz="1800"/>
              <a:t>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</a:t>
            </a:r>
            <a:r>
              <a:rPr lang="en-US" sz="1800" b="1"/>
              <a:t>while</a:t>
            </a:r>
            <a:r>
              <a:rPr lang="en-US" sz="1800"/>
              <a:t> Expression </a:t>
            </a:r>
            <a:r>
              <a:rPr lang="en-US" sz="1800" b="1"/>
              <a:t>do</a:t>
            </a:r>
            <a:r>
              <a:rPr lang="en-US" sz="1800"/>
              <a:t>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</a:t>
            </a:r>
            <a:r>
              <a:rPr lang="en-US" sz="1800" b="1"/>
              <a:t>let</a:t>
            </a:r>
            <a:r>
              <a:rPr lang="en-US" sz="1800"/>
              <a:t> Declaration </a:t>
            </a:r>
            <a:r>
              <a:rPr lang="en-US" sz="1800" b="1"/>
              <a:t>in</a:t>
            </a:r>
            <a:r>
              <a:rPr lang="en-US" sz="1800"/>
              <a:t> single-Command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</a:t>
            </a:r>
            <a:r>
              <a:rPr lang="en-US" sz="1800" b="1"/>
              <a:t>begin</a:t>
            </a:r>
            <a:r>
              <a:rPr lang="en-US" sz="1800"/>
              <a:t> Command </a:t>
            </a:r>
            <a:r>
              <a:rPr lang="en-US" sz="1800" b="1"/>
              <a:t>end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::= primary-Expression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|     Expression Operator primary-Expression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Mini-Triangle Syntax</a:t>
            </a:r>
            <a:br>
              <a:rPr lang="en-US"/>
            </a:b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1279525"/>
            <a:ext cx="2587625" cy="5360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Primary-Expression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V-name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Declaration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Single-Declaration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Type-Denoter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Operator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Identifier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Integer-Literal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Comment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Digit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Letter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sz="quarter" idx="13"/>
          </p:nvPr>
        </p:nvSpPr>
        <p:spPr>
          <a:xfrm>
            <a:off x="3252788" y="1295400"/>
            <a:ext cx="570865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Integer-Literal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|     V-name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|     Operator primary-Expression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|     </a:t>
            </a:r>
            <a:r>
              <a:rPr lang="en-US" sz="2000" b="1"/>
              <a:t>(</a:t>
            </a:r>
            <a:r>
              <a:rPr lang="en-US" sz="2000"/>
              <a:t> Expression </a:t>
            </a:r>
            <a:r>
              <a:rPr lang="en-US" sz="2000" b="1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Identifier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single-Declaration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|     Declaration </a:t>
            </a:r>
            <a:r>
              <a:rPr lang="en-US" sz="2000" b="1"/>
              <a:t>;</a:t>
            </a:r>
            <a:r>
              <a:rPr lang="en-US" sz="2000"/>
              <a:t> single-Declaration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</a:t>
            </a:r>
            <a:r>
              <a:rPr lang="en-US" sz="2000" b="1"/>
              <a:t>const</a:t>
            </a:r>
            <a:r>
              <a:rPr lang="en-US" sz="2000"/>
              <a:t> Identifier </a:t>
            </a:r>
            <a:r>
              <a:rPr lang="en-US" sz="2000" b="1"/>
              <a:t>~</a:t>
            </a:r>
            <a:r>
              <a:rPr lang="en-US" sz="2000"/>
              <a:t>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|     </a:t>
            </a:r>
            <a:r>
              <a:rPr lang="en-US" sz="2000" b="1"/>
              <a:t>var</a:t>
            </a:r>
            <a:r>
              <a:rPr lang="en-US" sz="2000"/>
              <a:t> Identifier </a:t>
            </a:r>
            <a:r>
              <a:rPr lang="en-US" sz="2000" b="1"/>
              <a:t>:</a:t>
            </a:r>
            <a:r>
              <a:rPr lang="en-US" sz="2000"/>
              <a:t> Type-denoter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Identifier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</a:t>
            </a:r>
            <a:r>
              <a:rPr lang="en-US" sz="2000" b="1"/>
              <a:t>+</a:t>
            </a:r>
            <a:r>
              <a:rPr lang="en-US" sz="2000"/>
              <a:t> | </a:t>
            </a:r>
            <a:r>
              <a:rPr lang="en-US" sz="2000" b="1"/>
              <a:t>-</a:t>
            </a:r>
            <a:r>
              <a:rPr lang="en-US" sz="2000"/>
              <a:t> | </a:t>
            </a:r>
            <a:r>
              <a:rPr lang="en-US" sz="2000" b="1"/>
              <a:t>*</a:t>
            </a:r>
            <a:r>
              <a:rPr lang="en-US" sz="2000"/>
              <a:t> | </a:t>
            </a:r>
            <a:r>
              <a:rPr lang="en-US" sz="2000" b="1"/>
              <a:t>/</a:t>
            </a:r>
            <a:r>
              <a:rPr lang="en-US" sz="2000"/>
              <a:t> | </a:t>
            </a:r>
            <a:r>
              <a:rPr lang="en-US" sz="2000" b="1"/>
              <a:t>&lt;</a:t>
            </a:r>
            <a:r>
              <a:rPr lang="en-US" sz="2000"/>
              <a:t> | </a:t>
            </a:r>
            <a:r>
              <a:rPr lang="en-US" sz="2000" b="1"/>
              <a:t>&gt;</a:t>
            </a:r>
            <a:r>
              <a:rPr lang="en-US" sz="2000"/>
              <a:t> | </a:t>
            </a:r>
            <a:r>
              <a:rPr lang="en-US" sz="2000" b="1"/>
              <a:t>=</a:t>
            </a:r>
            <a:r>
              <a:rPr lang="en-US" sz="2000"/>
              <a:t> | </a:t>
            </a:r>
            <a:r>
              <a:rPr lang="en-US" sz="2000" b="1"/>
              <a:t>\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Letter | Identifier Letter | Identifier Digit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Digit | Integer-Literal Digit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</a:t>
            </a:r>
            <a:r>
              <a:rPr lang="en-US" sz="2000" b="1"/>
              <a:t>!</a:t>
            </a:r>
            <a:r>
              <a:rPr lang="en-US" sz="2000"/>
              <a:t> Graphic* eol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0|1|2|3|4|5|6|7|8|9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::= a|b|c|d|…|z|A|B|C|…|Z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Tree – </a:t>
            </a:r>
            <a:r>
              <a:rPr lang="en-US" sz="2000"/>
              <a:t>let var y: Integer in y := y + 1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01713" y="6354763"/>
            <a:ext cx="338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let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606550" y="6340475"/>
            <a:ext cx="379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var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39988" y="63261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982913" y="6351588"/>
            <a:ext cx="234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b="1">
                <a:latin typeface="Times New Roman" pitchFamily="18" charset="0"/>
              </a:rPr>
              <a:t>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59163" y="6351588"/>
            <a:ext cx="6175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Integer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238625" y="63515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in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857750" y="63468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454650" y="6372225"/>
            <a:ext cx="322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b="1">
                <a:latin typeface="Times New Roman" pitchFamily="18" charset="0"/>
              </a:rPr>
              <a:t>:=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135688" y="634365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877050" y="6372225"/>
            <a:ext cx="26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b="1">
                <a:latin typeface="Times New Roman" pitchFamily="18" charset="0"/>
              </a:rPr>
              <a:t>+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680325" y="63579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189163" y="5815013"/>
            <a:ext cx="754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Identifier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460750" y="5815013"/>
            <a:ext cx="754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Identifier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637088" y="5803900"/>
            <a:ext cx="754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Identifier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813425" y="5811838"/>
            <a:ext cx="754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Identifier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302000" y="5145088"/>
            <a:ext cx="1008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Type-denoter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659313" y="5157788"/>
            <a:ext cx="676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V-name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846763" y="5172075"/>
            <a:ext cx="676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V-name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939925" y="4297363"/>
            <a:ext cx="1314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single-Declaration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541963" y="4284663"/>
            <a:ext cx="1397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primary-Expression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213600" y="4278313"/>
            <a:ext cx="1397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primary-Expression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105025" y="3624263"/>
            <a:ext cx="898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Declaration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5691188" y="3649663"/>
            <a:ext cx="862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Expression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6629400" y="5808663"/>
            <a:ext cx="727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Operator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7331075" y="5799138"/>
            <a:ext cx="1077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Integer-Literal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6259513" y="3114675"/>
            <a:ext cx="862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Expression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711700" y="2514600"/>
            <a:ext cx="1236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single-Command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335338" y="1901825"/>
            <a:ext cx="1236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single-Command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578225" y="1397000"/>
            <a:ext cx="709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Program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3930650" y="1719263"/>
            <a:ext cx="0" cy="1635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1160463" y="2392363"/>
            <a:ext cx="0" cy="398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V="1">
            <a:off x="6688138" y="29797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1160463" y="2393950"/>
            <a:ext cx="4108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3925888" y="2133600"/>
            <a:ext cx="0" cy="258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5268913" y="2406650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5254625" y="2757488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4981575" y="2979738"/>
            <a:ext cx="0" cy="22193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4981575" y="2979738"/>
            <a:ext cx="17065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5581650" y="2979738"/>
            <a:ext cx="0" cy="3448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6249988" y="352583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6249988" y="390366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6249988" y="4530725"/>
            <a:ext cx="0" cy="6969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6249988" y="54181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6249988" y="6059488"/>
            <a:ext cx="0" cy="3413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6686550" y="33432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7818438" y="3525838"/>
            <a:ext cx="0" cy="7731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7818438" y="453072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7818438" y="604520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6249988" y="3525838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013575" y="352583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7013575" y="6045200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4979988" y="5459413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4979988" y="607377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4392613" y="2387600"/>
            <a:ext cx="0" cy="4027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3751263" y="5376863"/>
            <a:ext cx="0" cy="465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3751263" y="6045200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2563813" y="2387600"/>
            <a:ext cx="0" cy="1260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2563813" y="38623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69" name="Line 61"/>
          <p:cNvSpPr>
            <a:spLocks noChangeShapeType="1"/>
          </p:cNvSpPr>
          <p:nvPr/>
        </p:nvSpPr>
        <p:spPr bwMode="auto">
          <a:xfrm>
            <a:off x="2563813" y="4557713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0" name="Line 62"/>
          <p:cNvSpPr>
            <a:spLocks noChangeShapeType="1"/>
          </p:cNvSpPr>
          <p:nvPr/>
        </p:nvSpPr>
        <p:spPr bwMode="auto">
          <a:xfrm>
            <a:off x="2563813" y="48641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1" name="Line 63"/>
          <p:cNvSpPr>
            <a:spLocks noChangeShapeType="1"/>
          </p:cNvSpPr>
          <p:nvPr/>
        </p:nvSpPr>
        <p:spPr bwMode="auto">
          <a:xfrm>
            <a:off x="2563813" y="607377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2" name="Line 64"/>
          <p:cNvSpPr>
            <a:spLocks noChangeShapeType="1"/>
          </p:cNvSpPr>
          <p:nvPr/>
        </p:nvSpPr>
        <p:spPr bwMode="auto">
          <a:xfrm>
            <a:off x="1773238" y="4864100"/>
            <a:ext cx="0" cy="1495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3" name="Line 65"/>
          <p:cNvSpPr>
            <a:spLocks noChangeShapeType="1"/>
          </p:cNvSpPr>
          <p:nvPr/>
        </p:nvSpPr>
        <p:spPr bwMode="auto">
          <a:xfrm>
            <a:off x="3752850" y="48641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4" name="Line 66"/>
          <p:cNvSpPr>
            <a:spLocks noChangeShapeType="1"/>
          </p:cNvSpPr>
          <p:nvPr/>
        </p:nvSpPr>
        <p:spPr bwMode="auto">
          <a:xfrm>
            <a:off x="1774825" y="4864100"/>
            <a:ext cx="1978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75" name="Line 67"/>
          <p:cNvSpPr>
            <a:spLocks noChangeShapeType="1"/>
          </p:cNvSpPr>
          <p:nvPr/>
        </p:nvSpPr>
        <p:spPr bwMode="auto">
          <a:xfrm flipV="1">
            <a:off x="3084513" y="4859338"/>
            <a:ext cx="0" cy="1514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Mini-Triangle Program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! This is a comment. It continues to the end-of-line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let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const m ~ 7;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var n: Integer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in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begin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n := 2 * m * m;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putint (n)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apsules">
  <a:themeElements>
    <a:clrScheme name="1_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141</Words>
  <Application>Microsoft Office PowerPoint</Application>
  <PresentationFormat>On-screen Show (4:3)</PresentationFormat>
  <Paragraphs>97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1_Capsules</vt:lpstr>
      <vt:lpstr>Executive</vt:lpstr>
      <vt:lpstr>Mini-Triangle Syntax</vt:lpstr>
      <vt:lpstr>Mini-Triangle Syntax </vt:lpstr>
      <vt:lpstr>Syntax Tree – let var y: Integer in y := y + 1</vt:lpstr>
      <vt:lpstr>Mini-Triangle Program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415: Translators and Compilers Spring 2009 </dc:title>
  <dc:creator>Chuck Lillie</dc:creator>
  <cp:lastModifiedBy>olmsteda</cp:lastModifiedBy>
  <cp:revision>8</cp:revision>
  <dcterms:created xsi:type="dcterms:W3CDTF">2008-12-24T20:53:58Z</dcterms:created>
  <dcterms:modified xsi:type="dcterms:W3CDTF">2012-01-24T17:51:01Z</dcterms:modified>
</cp:coreProperties>
</file>