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78" r:id="rId5"/>
    <p:sldId id="279" r:id="rId6"/>
    <p:sldId id="294" r:id="rId7"/>
    <p:sldId id="298" r:id="rId8"/>
    <p:sldId id="295" r:id="rId9"/>
    <p:sldId id="296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19" autoAdjust="0"/>
  </p:normalViewPr>
  <p:slideViewPr>
    <p:cSldViewPr snapToGrid="0">
      <p:cViewPr>
        <p:scale>
          <a:sx n="94" d="100"/>
          <a:sy n="94" d="100"/>
        </p:scale>
        <p:origin x="26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pdf/10.1145/2568225.256829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65014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979" y="1604356"/>
            <a:ext cx="3485073" cy="289699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Mining Billions of AST Nodes to Study Actual and Potential Usage of Java Language Features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605251"/>
            <a:ext cx="3485072" cy="579225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Weiting Ye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"/>
    </mc:Choice>
    <mc:Fallback xmlns="">
      <p:transition spd="slow" advTm="12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7DF8-09C3-15B3-F647-CFC28E19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in the article: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D6B0-D5E0-1D0A-3D87-B54FBFAD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 eaLnBrk="1" hangingPunct="1">
              <a:buFont typeface="+mj-lt"/>
              <a:buAutoNum type="arabicPeriod"/>
            </a:pPr>
            <a:r>
              <a:rPr lang="en-GB" altLang="en-US" dirty="0"/>
              <a:t>Are language features used before release?</a:t>
            </a:r>
          </a:p>
          <a:p>
            <a:pPr marL="494100" indent="-457200" eaLnBrk="1" hangingPunct="1">
              <a:buFont typeface="+mj-lt"/>
              <a:buAutoNum type="arabicPeriod"/>
            </a:pPr>
            <a:r>
              <a:rPr lang="en-GB" altLang="en-US" dirty="0"/>
              <a:t>How frequently was each language feature used?</a:t>
            </a:r>
          </a:p>
          <a:p>
            <a:pPr marL="494100" indent="-457200">
              <a:buFont typeface="+mj-lt"/>
              <a:buAutoNum type="arabicPeriod"/>
            </a:pPr>
            <a:r>
              <a:rPr lang="en-GB" altLang="en-US" sz="2400" dirty="0"/>
              <a:t>Some features are more popular than others. </a:t>
            </a:r>
            <a:r>
              <a:rPr lang="en-GB" altLang="en-US" sz="2400" b="1" dirty="0"/>
              <a:t>Why?</a:t>
            </a:r>
          </a:p>
          <a:p>
            <a:pPr marL="494100" indent="-457200">
              <a:buFont typeface="+mj-lt"/>
              <a:buAutoNum type="arabicPeriod"/>
            </a:pPr>
            <a:r>
              <a:rPr lang="en-GB" altLang="en-US" dirty="0"/>
              <a:t>How did committers adopt features?</a:t>
            </a:r>
          </a:p>
          <a:p>
            <a:pPr marL="494100" indent="-457200">
              <a:buFont typeface="+mj-lt"/>
              <a:buAutoNum type="arabicPeriod"/>
            </a:pPr>
            <a:r>
              <a:rPr lang="en-GB" altLang="en-US" dirty="0"/>
              <a:t>Could features have been used more?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C6975-B3E1-3D4F-4821-ADD60C44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pPr marL="494100" indent="-457200" eaLnBrk="1" hangingPunct="1"/>
            <a:r>
              <a:rPr lang="en-GB" altLang="en-US" sz="3900" dirty="0"/>
              <a:t>Are language features used before release?</a:t>
            </a:r>
            <a:br>
              <a:rPr lang="en-GB" altLang="en-US" sz="3900" dirty="0"/>
            </a:br>
            <a:endParaRPr lang="en-US" sz="3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AFC1-F4ED-2E12-03F6-42A7427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r>
              <a:rPr lang="en-US" dirty="0"/>
              <a:t>Most language feature are in beta test before it release to the general platform.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ACB6F-BC4E-091C-42DC-36FBFB55A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560" y="2684477"/>
            <a:ext cx="4065464" cy="215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16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D3D41-CF40-A66F-188F-18F49959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200" dirty="0"/>
              <a:t>How frequently was each language feature used?</a:t>
            </a:r>
            <a:br>
              <a:rPr lang="en-GB" altLang="en-US" sz="3200" dirty="0"/>
            </a:br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1D8726-8732-D5DD-9687-1FCD88374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pPr>
              <a:buClr>
                <a:srgbClr val="F25B5B"/>
              </a:buClr>
            </a:pPr>
            <a:r>
              <a:rPr lang="en-US" dirty="0"/>
              <a:t>The use general a graduate increase till it reach the top spike, then abandon if more effective features appears.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8" name="Picture 7" descr="AnnotUse">
            <a:extLst>
              <a:ext uri="{FF2B5EF4-FFF2-40B4-BE49-F238E27FC236}">
                <a16:creationId xmlns:a16="http://schemas.microsoft.com/office/drawing/2014/main" id="{6076E5B5-1B91-0948-81AC-18830BEC5EA6}"/>
              </a:ext>
            </a:extLst>
          </p:cNvPr>
          <p:cNvPicPr>
            <a:picLocks noGrp="1"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36" b="1"/>
          <a:stretch/>
        </p:blipFill>
        <p:spPr bwMode="auto">
          <a:xfrm>
            <a:off x="7848600" y="776838"/>
            <a:ext cx="3699934" cy="23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4" descr="AnnotUse">
            <a:extLst>
              <a:ext uri="{FF2B5EF4-FFF2-40B4-BE49-F238E27FC236}">
                <a16:creationId xmlns:a16="http://schemas.microsoft.com/office/drawing/2014/main" id="{E50186CC-E5F5-3EBE-976A-D74878A2F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5" r="1" b="1"/>
          <a:stretch/>
        </p:blipFill>
        <p:spPr bwMode="auto">
          <a:xfrm>
            <a:off x="7848600" y="3723234"/>
            <a:ext cx="3699934" cy="23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222001-7FFD-BA5A-60FF-3872E7E6B397}"/>
              </a:ext>
            </a:extLst>
          </p:cNvPr>
          <p:cNvSpPr txBox="1"/>
          <p:nvPr/>
        </p:nvSpPr>
        <p:spPr>
          <a:xfrm>
            <a:off x="8042656" y="3244332"/>
            <a:ext cx="300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 dirty="0"/>
              <a:t>Project Density: Annotation Use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9FDFA-437D-6A38-D99F-16E86CF718AC}"/>
              </a:ext>
            </a:extLst>
          </p:cNvPr>
          <p:cNvSpPr txBox="1"/>
          <p:nvPr/>
        </p:nvSpPr>
        <p:spPr>
          <a:xfrm>
            <a:off x="8042656" y="6252284"/>
            <a:ext cx="3003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 dirty="0"/>
              <a:t>Project Histogram: Annotation Use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482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9EAB-38F3-CC39-1E53-DCB2E5E2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en-US" sz="4200" dirty="0"/>
              <a:t>Some features are more popular than others.</a:t>
            </a:r>
            <a:br>
              <a:rPr lang="en-US" altLang="en-US" sz="4200" b="1" dirty="0"/>
            </a:br>
            <a:endParaRPr lang="en-US" sz="4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Screenshot from 2014-04-10 13:51:46">
            <a:extLst>
              <a:ext uri="{FF2B5EF4-FFF2-40B4-BE49-F238E27FC236}">
                <a16:creationId xmlns:a16="http://schemas.microsoft.com/office/drawing/2014/main" id="{7092A2DE-8411-5E4A-CA87-F75458A4EE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0271" y="609600"/>
            <a:ext cx="4905756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38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chart1">
            <a:extLst>
              <a:ext uri="{FF2B5EF4-FFF2-40B4-BE49-F238E27FC236}">
                <a16:creationId xmlns:a16="http://schemas.microsoft.com/office/drawing/2014/main" id="{F5B8AC1A-CC91-7F60-39FD-D5CA390F2C32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27" y="643467"/>
            <a:ext cx="9992945" cy="5571066"/>
          </a:xfrm>
          <a:prstGeom prst="rect">
            <a:avLst/>
          </a:prstGeom>
          <a:noFill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1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E510-7D7A-1893-CEE0-10C6C6E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E8F8-EC26-5298-220C-10DDB9C92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GB" altLang="en-US" sz="2400" dirty="0">
                <a:solidFill>
                  <a:schemeClr val="tx1"/>
                </a:solidFill>
              </a:rPr>
              <a:t>List</a:t>
            </a:r>
          </a:p>
          <a:p>
            <a:pPr algn="ctr"/>
            <a:r>
              <a:rPr lang="en-GB" altLang="en-US" sz="2400" dirty="0" err="1">
                <a:solidFill>
                  <a:schemeClr val="tx1"/>
                </a:solidFill>
              </a:rPr>
              <a:t>ArrayList</a:t>
            </a:r>
            <a:endParaRPr lang="en-GB" altLang="en-US" sz="2400" dirty="0">
              <a:solidFill>
                <a:schemeClr val="tx1"/>
              </a:solidFill>
            </a:endParaRPr>
          </a:p>
          <a:p>
            <a:pPr algn="ctr"/>
            <a:r>
              <a:rPr lang="en-GB" altLang="en-US" sz="2400" dirty="0">
                <a:solidFill>
                  <a:schemeClr val="tx1"/>
                </a:solidFill>
              </a:rPr>
              <a:t>Map</a:t>
            </a:r>
          </a:p>
          <a:p>
            <a:pPr algn="ctr"/>
            <a:r>
              <a:rPr lang="en-GB" altLang="en-US" sz="2400" dirty="0">
                <a:solidFill>
                  <a:schemeClr val="tx1"/>
                </a:solidFill>
              </a:rPr>
              <a:t>HashMap</a:t>
            </a:r>
          </a:p>
          <a:p>
            <a:pPr algn="ctr"/>
            <a:r>
              <a:rPr lang="en-GB" altLang="en-US" sz="2400" dirty="0">
                <a:solidFill>
                  <a:schemeClr val="tx1"/>
                </a:solidFill>
              </a:rPr>
              <a:t>Set</a:t>
            </a:r>
          </a:p>
          <a:p>
            <a:pPr algn="ctr"/>
            <a:r>
              <a:rPr lang="en-GB" altLang="en-US" sz="2400" dirty="0">
                <a:solidFill>
                  <a:schemeClr val="tx1"/>
                </a:solidFill>
              </a:rPr>
              <a:t>Collection</a:t>
            </a:r>
          </a:p>
          <a:p>
            <a:pPr algn="ctr"/>
            <a:r>
              <a:rPr lang="en-GB" altLang="en-US" sz="2400" dirty="0">
                <a:solidFill>
                  <a:schemeClr val="tx1"/>
                </a:solidFill>
              </a:rPr>
              <a:t>Vector</a:t>
            </a:r>
          </a:p>
          <a:p>
            <a:pPr algn="ctr"/>
            <a:r>
              <a:rPr lang="en-GB" altLang="en-US" sz="2400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GB" altLang="en-US" sz="2400" dirty="0">
                <a:solidFill>
                  <a:schemeClr val="tx1"/>
                </a:solidFill>
              </a:rPr>
              <a:t>Iterator</a:t>
            </a:r>
          </a:p>
          <a:p>
            <a:pPr algn="ctr"/>
            <a:r>
              <a:rPr lang="en-GB" altLang="en-US" sz="2400" dirty="0">
                <a:solidFill>
                  <a:schemeClr val="tx1"/>
                </a:solidFill>
              </a:rPr>
              <a:t>HashSet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6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15F-D047-19AC-5066-4E9C0D89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How did committers adopt features?</a:t>
            </a:r>
            <a:br>
              <a:rPr lang="en-GB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FBB4F-E85C-5D23-3FFA-AA03A562D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altLang="en-US" sz="2400" dirty="0">
                <a:solidFill>
                  <a:schemeClr val="tx1"/>
                </a:solidFill>
              </a:rPr>
              <a:t>Adoption by individuals, not teams</a:t>
            </a:r>
          </a:p>
          <a:p>
            <a:pPr algn="ctr"/>
            <a:r>
              <a:rPr lang="en-GB" altLang="en-US" dirty="0">
                <a:solidFill>
                  <a:schemeClr val="tx1"/>
                </a:solidFill>
              </a:rPr>
              <a:t>(confirms [</a:t>
            </a:r>
            <a:r>
              <a:rPr lang="en-GB" altLang="en-US" dirty="0" err="1">
                <a:solidFill>
                  <a:schemeClr val="tx1"/>
                </a:solidFill>
              </a:rPr>
              <a:t>Parnin</a:t>
            </a:r>
            <a:r>
              <a:rPr lang="en-GB" altLang="en-US" dirty="0">
                <a:solidFill>
                  <a:schemeClr val="tx1"/>
                </a:solidFill>
              </a:rPr>
              <a:t> et al. MSR'11])</a:t>
            </a:r>
            <a:endParaRPr lang="en-GB" alt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3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EF39-F48A-0ED7-BC42-B31E6A7D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Could features have been used more?</a:t>
            </a:r>
            <a:br>
              <a:rPr lang="en-GB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B44B-49F5-936C-4A6B-963CB479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dirty="0"/>
              <a:t>Impact: Potential for bugs</a:t>
            </a:r>
            <a:endParaRPr lang="en-GB" altLang="en-US" dirty="0">
              <a:solidFill>
                <a:schemeClr val="tx1"/>
              </a:solidFill>
            </a:endParaRPr>
          </a:p>
          <a:p>
            <a:r>
              <a:rPr lang="en-GB" altLang="en-US" dirty="0">
                <a:solidFill>
                  <a:schemeClr val="tx1"/>
                </a:solidFill>
              </a:rPr>
              <a:t>Mine for methods that: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1. declare they throw </a:t>
            </a:r>
            <a:r>
              <a:rPr lang="en-GB" altLang="en-US" dirty="0" err="1">
                <a:solidFill>
                  <a:schemeClr val="tx1"/>
                </a:solidFill>
              </a:rPr>
              <a:t>IOException</a:t>
            </a:r>
            <a:endParaRPr lang="en-GB" altLang="en-US" dirty="0">
              <a:solidFill>
                <a:schemeClr val="tx1"/>
              </a:solidFill>
            </a:endParaRP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2. do not catch </a:t>
            </a:r>
            <a:r>
              <a:rPr lang="en-GB" altLang="en-US" dirty="0" err="1">
                <a:solidFill>
                  <a:schemeClr val="tx1"/>
                </a:solidFill>
              </a:rPr>
              <a:t>IOException</a:t>
            </a:r>
            <a:r>
              <a:rPr lang="en-GB" altLang="en-US" dirty="0">
                <a:solidFill>
                  <a:schemeClr val="tx1"/>
                </a:solidFill>
              </a:rPr>
              <a:t> in body</a:t>
            </a:r>
          </a:p>
          <a:p>
            <a:pPr lvl="1"/>
            <a:r>
              <a:rPr lang="en-GB" altLang="en-US" dirty="0">
                <a:solidFill>
                  <a:schemeClr val="tx1"/>
                </a:solidFill>
              </a:rPr>
              <a:t>3. contain a call to close()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0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7FF12-2AA4-C39B-546F-F5287E3D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Future adoption trend?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8" name="Picture 270" descr="AnnotUse">
            <a:extLst>
              <a:ext uri="{FF2B5EF4-FFF2-40B4-BE49-F238E27FC236}">
                <a16:creationId xmlns:a16="http://schemas.microsoft.com/office/drawing/2014/main" id="{1788D3DF-DE2E-1DAE-F59E-BBA4BB68FD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35675"/>
            <a:ext cx="5130799" cy="271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50CB42-2459-4324-95ED-6936C45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66" descr="uses-track1">
            <a:extLst>
              <a:ext uri="{FF2B5EF4-FFF2-40B4-BE49-F238E27FC236}">
                <a16:creationId xmlns:a16="http://schemas.microsoft.com/office/drawing/2014/main" id="{CC9635D0-AC11-9730-0D12-893C2C1E3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3" y="935674"/>
            <a:ext cx="5130800" cy="271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67C2D5-0955-4AA7-0690-3C4AA77F35AE}"/>
              </a:ext>
            </a:extLst>
          </p:cNvPr>
          <p:cNvSpPr txBox="1"/>
          <p:nvPr/>
        </p:nvSpPr>
        <p:spPr>
          <a:xfrm>
            <a:off x="643467" y="3739257"/>
            <a:ext cx="311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>
                <a:solidFill>
                  <a:schemeClr val="tx1"/>
                </a:solidFill>
              </a:rPr>
              <a:t>Similar usage patterns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D3D92-C153-33DE-1AF9-1D35EED419D3}"/>
              </a:ext>
            </a:extLst>
          </p:cNvPr>
          <p:cNvSpPr txBox="1"/>
          <p:nvPr/>
        </p:nvSpPr>
        <p:spPr>
          <a:xfrm>
            <a:off x="6321828" y="3748760"/>
            <a:ext cx="395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/>
              <a:t>I</a:t>
            </a:r>
            <a:r>
              <a:rPr lang="en-GB" altLang="en-US" dirty="0">
                <a:solidFill>
                  <a:schemeClr val="tx1"/>
                </a:solidFill>
              </a:rPr>
              <a:t>ndividuals </a:t>
            </a:r>
            <a:r>
              <a:rPr lang="en-US" dirty="0"/>
              <a:t>committers uses pattern</a:t>
            </a:r>
            <a:endParaRPr lang="en-GB" alt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2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F826-1FB7-EC43-6366-1B2E7FA1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F1666-4068-FFBC-A65F-6F2077E1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features are essential to keep the language alive. Comprehensive features will be adoption and updated over time. </a:t>
            </a:r>
          </a:p>
        </p:txBody>
      </p:sp>
    </p:spTree>
    <p:extLst>
      <p:ext uri="{BB962C8B-B14F-4D97-AF65-F5344CB8AC3E}">
        <p14:creationId xmlns:p14="http://schemas.microsoft.com/office/powerpoint/2010/main" val="188409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Java features changes how people use Java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400" dirty="0"/>
              <a:t>Studying current and potential usage of Java Language Features:</a:t>
            </a:r>
          </a:p>
          <a:p>
            <a:r>
              <a:rPr lang="en-US" sz="2400" dirty="0"/>
              <a:t>Means</a:t>
            </a:r>
          </a:p>
          <a:p>
            <a:r>
              <a:rPr lang="en-US" sz="2400" dirty="0"/>
              <a:t>How to analyze</a:t>
            </a:r>
          </a:p>
          <a:p>
            <a:r>
              <a:rPr lang="en-US" sz="2400" dirty="0"/>
              <a:t>What to improve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9A1B-0D88-A24A-6DB5-73CF2790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4B7A-4002-E409-2D26-1E9C68CB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0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2727-538F-EB37-BE54-CB691D1A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BBC3-CE50-0B78-1D63-431F00BC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Citations:</a:t>
            </a:r>
          </a:p>
          <a:p>
            <a:r>
              <a:rPr lang="en-US" dirty="0"/>
              <a:t>Mining billions of AST nodes to study actual and potential usage of Java language features, 2014, Accessed on: June 2, 2021. [Online]. Available: </a:t>
            </a:r>
            <a:r>
              <a:rPr lang="en-US" dirty="0">
                <a:hlinkClick r:id="rId2"/>
              </a:rPr>
              <a:t>https://dl.acm.org/doi/pdf/10.1145/2568225.2568295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2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A480A-861B-6CE1-7E4D-7D5A2731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55AA-3AA0-529D-EDCD-C227F1E57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9EFA0"/>
                </a:solidFill>
              </a:rPr>
              <a:t>Dataset used for the article study is the September 2013 dataset from Boa.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083DE-2F09-01A4-C5F7-0D80AFE0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1221081"/>
            <a:ext cx="6197668" cy="441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D31C-C600-619B-23D0-B5ECD92E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E580-643E-AA8F-8659-2A7599166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Boa is a domain-specific language and infrastructure that eases mining software repositories. Boa's infrastructure leverages distributed computing techniques to execute queries against hundreds of thousands of software projects very efficiently.</a:t>
            </a:r>
          </a:p>
          <a:p>
            <a:r>
              <a:rPr lang="en-US" dirty="0"/>
              <a:t>Created by Iowa State University of Science and Technology</a:t>
            </a:r>
          </a:p>
          <a:p>
            <a:pPr marL="36900" indent="0">
              <a:buNone/>
            </a:pPr>
            <a:r>
              <a:rPr lang="en-US" dirty="0"/>
              <a:t>Example uses: </a:t>
            </a:r>
          </a:p>
          <a:p>
            <a:pPr marL="36900" indent="0">
              <a:buNone/>
            </a:pPr>
            <a:r>
              <a:rPr lang="en-US" dirty="0"/>
              <a:t>Covid19: </a:t>
            </a:r>
            <a:r>
              <a:rPr lang="en-US" sz="1600" dirty="0"/>
              <a:t>Boa for COVID-19 can help with solving the COVID-19 problem by analyzing text for COVID-19 papers.</a:t>
            </a:r>
          </a:p>
          <a:p>
            <a:pPr marL="36900" indent="0">
              <a:buNone/>
            </a:pPr>
            <a:r>
              <a:rPr lang="en-US" dirty="0"/>
              <a:t>Genomics: </a:t>
            </a:r>
            <a:r>
              <a:rPr lang="en-US" sz="1600" dirty="0" err="1"/>
              <a:t>BoaG</a:t>
            </a:r>
            <a:r>
              <a:rPr lang="en-US" sz="1600" dirty="0"/>
              <a:t>, a cyber infrastructure for analyzing genomics data.</a:t>
            </a:r>
          </a:p>
        </p:txBody>
      </p:sp>
    </p:spTree>
    <p:extLst>
      <p:ext uri="{BB962C8B-B14F-4D97-AF65-F5344CB8AC3E}">
        <p14:creationId xmlns:p14="http://schemas.microsoft.com/office/powerpoint/2010/main" val="58146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0D3C7-26FB-49A5-A6A2-A8C51388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3C2D-0F87-A9CF-88FE-076CCE0E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7EFA5"/>
                </a:solidFill>
              </a:rPr>
              <a:t>Filtered out any particular feature based on the particular language feature’s release date.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41B85-3D7D-0E96-8E5C-B40C9F0A5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04" y="609600"/>
            <a:ext cx="521588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0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81D16-C005-2827-D293-2CF43E0B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/>
              <a:t>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C398-D834-B74D-6F91-796C44CD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There is also room for improvement in IDEs. Not all features are enabled out of the box, some features may be slightly and not all features have conversions or recommendations.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30C56-E484-2781-A455-6A49A9984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351" y="1962891"/>
            <a:ext cx="6161183" cy="29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3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1DEE-9854-B38B-41B3-D035BF8F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new Java language features been changing the Java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F3B8-8781-2C15-10D2-3BDF166E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Adding additional features</a:t>
            </a:r>
          </a:p>
          <a:p>
            <a:r>
              <a:rPr lang="en-US" sz="3600" dirty="0"/>
              <a:t>Simplifying common tasks</a:t>
            </a:r>
          </a:p>
          <a:p>
            <a:r>
              <a:rPr lang="en-US" sz="3600" dirty="0"/>
              <a:t>Community driven need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5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9C16-1335-B6E5-D2BE-411CC1FA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Java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47D4-DA6B-12BC-415E-2B13EFA8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altLang="en-US" sz="4400" dirty="0"/>
              <a:t> Java Language Specifications (JLS)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6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45733-5D7D-FC30-2CBF-46E53F1F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en-GB" altLang="en-US" sz="1800" dirty="0"/>
              <a:t>Java Language Specifications (JLS)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64C9-D33D-F38C-1E22-C379A70BE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JLS in different gens</a:t>
            </a:r>
          </a:p>
          <a:p>
            <a:pPr marL="36900" indent="0">
              <a:buNone/>
            </a:pPr>
            <a:r>
              <a:rPr lang="en-US" sz="1800" dirty="0"/>
              <a:t>JLS2</a:t>
            </a:r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r>
              <a:rPr lang="en-US" sz="1800" dirty="0"/>
              <a:t>JLS3</a:t>
            </a:r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r>
              <a:rPr lang="en-US" sz="1800" dirty="0"/>
              <a:t>JLS4</a:t>
            </a:r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r>
              <a:rPr lang="en-US" sz="1800" dirty="0"/>
              <a:t>JLS5</a:t>
            </a:r>
          </a:p>
          <a:p>
            <a:pPr marL="36900" indent="0">
              <a:buNone/>
            </a:pPr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able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5F929F-67A9-A68D-57B6-BFA67F4C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601592"/>
            <a:ext cx="5676236" cy="350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{50CB64B9-609E-42AC-8011-143CF72609CB}tf55705232_win32</Template>
  <TotalTime>104</TotalTime>
  <Words>504</Words>
  <Application>Microsoft Office PowerPoint</Application>
  <PresentationFormat>Widescreen</PresentationFormat>
  <Paragraphs>76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Goudy Old Style</vt:lpstr>
      <vt:lpstr>Wingdings 2</vt:lpstr>
      <vt:lpstr>SlateVTI</vt:lpstr>
      <vt:lpstr>Mining Billions of AST Nodes to Study Actual and Potential Usage of Java Language Features Review</vt:lpstr>
      <vt:lpstr>Java features changes how people use Java</vt:lpstr>
      <vt:lpstr>Means</vt:lpstr>
      <vt:lpstr>Introduction to Boa</vt:lpstr>
      <vt:lpstr>Analyze</vt:lpstr>
      <vt:lpstr>Improve</vt:lpstr>
      <vt:lpstr>How new Java language features been changing the Java use?</vt:lpstr>
      <vt:lpstr>How to define Java language?</vt:lpstr>
      <vt:lpstr>Java Language Specifications (JLS)</vt:lpstr>
      <vt:lpstr>Questions in the article:</vt:lpstr>
      <vt:lpstr>Are language features used before release? </vt:lpstr>
      <vt:lpstr>How frequently was each language feature used? </vt:lpstr>
      <vt:lpstr>Some features are more popular than others. </vt:lpstr>
      <vt:lpstr>PowerPoint Presentation</vt:lpstr>
      <vt:lpstr>Popular Features:</vt:lpstr>
      <vt:lpstr>How did committers adopt features? </vt:lpstr>
      <vt:lpstr>Could features have been used more? </vt:lpstr>
      <vt:lpstr>Future adoption trend?</vt:lpstr>
      <vt:lpstr>Summary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Billions of AST Nodes to Study Actual and Potential Usage of Java Language Features Review</dc:title>
  <dc:creator>weiting</dc:creator>
  <cp:lastModifiedBy>weiting</cp:lastModifiedBy>
  <cp:revision>5</cp:revision>
  <dcterms:created xsi:type="dcterms:W3CDTF">2022-06-27T10:17:51Z</dcterms:created>
  <dcterms:modified xsi:type="dcterms:W3CDTF">2022-07-15T13:05:14Z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