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59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67AA57"/>
    <a:srgbClr val="5EEC3C"/>
    <a:srgbClr val="60CC43"/>
    <a:srgbClr val="007033"/>
    <a:srgbClr val="FFCC66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129B-D670-45A8-80B6-38E72459867A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FDEE-DC9A-4B34-B786-A450E188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FFDEE-DC9A-4B34-B786-A450E1885E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1960930"/>
            <a:ext cx="717713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5EEC3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3946095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2EEC9D04-F5BA-4A49-AB65-C497D699F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6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6260904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6D7A0-E93F-41B3-989C-1EFD83334D0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6865" y="3487980"/>
            <a:ext cx="7177135" cy="106893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b="1" dirty="0">
                <a:solidFill>
                  <a:srgbClr val="67AA57"/>
                </a:solidFill>
              </a:rPr>
              <a:t>การพัฒนาแอปพลิเคชันสำหรับเว็บตั้งกระทู้ออนไลน์แบบ</a:t>
            </a:r>
            <a:r>
              <a:rPr lang="en-US" b="1" dirty="0">
                <a:solidFill>
                  <a:srgbClr val="67AA57"/>
                </a:solidFill>
              </a:rPr>
              <a:t>NoSQL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DAD615-A974-48B0-91CF-849621B12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5" y="4404210"/>
            <a:ext cx="8653587" cy="76352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App Development Applications for Weblog Online with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NoSQL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79EC-A70C-4521-B076-AB791AB7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b="1" dirty="0"/>
              <a:t>ตัวอย่าง </a:t>
            </a:r>
            <a:r>
              <a:rPr lang="en-US" b="1" dirty="0"/>
              <a:t>Interface Weblog Online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D3B0D7F-79D8-4071-B41B-8D8221B93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9" y="1085701"/>
            <a:ext cx="6096528" cy="342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28E016-862C-4B85-95B1-74909D4E48C9}"/>
              </a:ext>
            </a:extLst>
          </p:cNvPr>
          <p:cNvSpPr/>
          <p:nvPr/>
        </p:nvSpPr>
        <p:spPr>
          <a:xfrm>
            <a:off x="2739540" y="463197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รูปที่ 7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.</a:t>
            </a:r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หน้า 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Login </a:t>
            </a:r>
            <a:endParaRPr lang="en-US" altLang="en-US" b="1" dirty="0">
              <a:solidFill>
                <a:srgbClr val="92D050"/>
              </a:solidFill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5568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4FF-6468-455C-B338-F27AB8EF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b="1" dirty="0"/>
              <a:t>ตัวอย่าง </a:t>
            </a:r>
            <a:r>
              <a:rPr lang="en-US" b="1" dirty="0"/>
              <a:t>Interface Weblog Online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DC8CF3A-8066-42EF-9869-F2BF28AB26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9" y="1085701"/>
            <a:ext cx="6096528" cy="342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CE40E8-36FD-4B93-BA72-C0E6465786E0}"/>
              </a:ext>
            </a:extLst>
          </p:cNvPr>
          <p:cNvSpPr/>
          <p:nvPr/>
        </p:nvSpPr>
        <p:spPr>
          <a:xfrm>
            <a:off x="2554937" y="4612920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รูปที่ 8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.</a:t>
            </a:r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หน้า สมัครสมาชิก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</a:t>
            </a:r>
            <a:endParaRPr lang="en-US" altLang="en-US" b="1" dirty="0">
              <a:solidFill>
                <a:srgbClr val="92D050"/>
              </a:solidFill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7000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2BE-78AF-45D0-99CC-3CB321FD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Interface Weblog Online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E89BA54-0AC6-4BB7-9D42-F797883C1B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9" y="1085701"/>
            <a:ext cx="6096528" cy="342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DD2CFF-38A7-4198-99E3-293CCEC338CB}"/>
              </a:ext>
            </a:extLst>
          </p:cNvPr>
          <p:cNvSpPr/>
          <p:nvPr/>
        </p:nvSpPr>
        <p:spPr>
          <a:xfrm>
            <a:off x="2843478" y="4603395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รูปที่ 9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.</a:t>
            </a:r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หน้า 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Home</a:t>
            </a:r>
            <a:endParaRPr lang="en-US" altLang="en-US" dirty="0">
              <a:solidFill>
                <a:srgbClr val="92D050"/>
              </a:solidFill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084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E644-3343-4F1D-ABF9-E1C3B65F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Interface Weblog Online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F801617-DDC9-4A24-AAAE-2D5C02856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9" y="1085701"/>
            <a:ext cx="6096528" cy="342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3798EE-3838-4B74-9DD2-DC1B07081DAB}"/>
              </a:ext>
            </a:extLst>
          </p:cNvPr>
          <p:cNvSpPr/>
          <p:nvPr/>
        </p:nvSpPr>
        <p:spPr>
          <a:xfrm>
            <a:off x="2378607" y="4622445"/>
            <a:ext cx="2401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รูปที่ 10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.</a:t>
            </a:r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หน้าเลือกประเภทกระทู้</a:t>
            </a:r>
            <a:endParaRPr lang="en-US" altLang="en-US" dirty="0">
              <a:solidFill>
                <a:srgbClr val="92D050"/>
              </a:solidFill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755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818F-52CF-4437-9908-5F907EB6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Interface Weblog Online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A260414-BD4D-47D6-ABAF-72090533D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9" y="1085701"/>
            <a:ext cx="6096528" cy="342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F92869-9F88-4D1B-8A74-7449C3675095}"/>
              </a:ext>
            </a:extLst>
          </p:cNvPr>
          <p:cNvSpPr/>
          <p:nvPr/>
        </p:nvSpPr>
        <p:spPr>
          <a:xfrm>
            <a:off x="2744893" y="4651020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รูปที่ 11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.</a:t>
            </a:r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หน้าตั้งกระทู้</a:t>
            </a:r>
            <a:endParaRPr lang="en-US" altLang="en-US" dirty="0">
              <a:solidFill>
                <a:srgbClr val="92D050"/>
              </a:solidFill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6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449D-D048-44B5-9C51-515094D3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Interface Weblog Online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E90435-6055-45B4-9EDF-622BD83F70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9" y="1085701"/>
            <a:ext cx="6096528" cy="342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D2730D-7FF6-4628-BD90-AAAE38076B51}"/>
              </a:ext>
            </a:extLst>
          </p:cNvPr>
          <p:cNvSpPr/>
          <p:nvPr/>
        </p:nvSpPr>
        <p:spPr>
          <a:xfrm>
            <a:off x="2229528" y="4594175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รูปที่ 12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.</a:t>
            </a:r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หน้าแสดงรายละเอียดกระทู้</a:t>
            </a:r>
            <a:endParaRPr lang="en-US" altLang="en-US" dirty="0">
              <a:solidFill>
                <a:srgbClr val="92D050"/>
              </a:solidFill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64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C85E-1558-4E59-A7C6-1163C567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/>
              <a:t>ตัวอย่าง </a:t>
            </a:r>
            <a:r>
              <a:rPr lang="en-US" b="1" dirty="0"/>
              <a:t>Interface Weblog Online</a:t>
            </a:r>
            <a:endParaRPr lang="en-US" dirty="0"/>
          </a:p>
        </p:txBody>
      </p:sp>
      <p:pic>
        <p:nvPicPr>
          <p:cNvPr id="4" name="รูปภาพ 1">
            <a:extLst>
              <a:ext uri="{FF2B5EF4-FFF2-40B4-BE49-F238E27FC236}">
                <a16:creationId xmlns:a16="http://schemas.microsoft.com/office/drawing/2014/main" id="{FB823F61-2CC5-4A6E-BCF5-20C0FB63F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66659"/>
            <a:ext cx="6261100" cy="346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374050-21BF-47C5-B4B5-C7C4570C2A93}"/>
              </a:ext>
            </a:extLst>
          </p:cNvPr>
          <p:cNvSpPr/>
          <p:nvPr/>
        </p:nvSpPr>
        <p:spPr>
          <a:xfrm>
            <a:off x="2368989" y="4641495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รูปที่ 1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3.</a:t>
            </a:r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หน้าของ</a:t>
            </a:r>
            <a:r>
              <a:rPr lang="en-US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 User </a:t>
            </a:r>
            <a:r>
              <a:rPr lang="th-TH" altLang="en-US" b="1" dirty="0">
                <a:solidFill>
                  <a:srgbClr val="92D050"/>
                </a:solidFill>
                <a:latin typeface="TH SarabunPSK" pitchFamily="34" charset="-34"/>
                <a:ea typeface="Times New Roman" panose="02020603050405020304" pitchFamily="18" charset="0"/>
                <a:cs typeface="TH SarabunPSK" pitchFamily="34" charset="-34"/>
              </a:rPr>
              <a:t>แต่ละคน</a:t>
            </a:r>
            <a:endParaRPr lang="en-US" altLang="en-US" dirty="0">
              <a:solidFill>
                <a:srgbClr val="92D050"/>
              </a:solidFill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014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6865" y="3487980"/>
            <a:ext cx="7177135" cy="106893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h-TH" b="1" dirty="0">
                <a:solidFill>
                  <a:srgbClr val="67AA57"/>
                </a:solidFill>
              </a:rPr>
              <a:t>การพัฒนาแอปพลิเคชันสำหรับเว็บตั้งกระทู้ออนไลน์แบบ</a:t>
            </a:r>
            <a:r>
              <a:rPr lang="en-US" b="1" dirty="0">
                <a:solidFill>
                  <a:srgbClr val="67AA57"/>
                </a:solidFill>
              </a:rPr>
              <a:t>NoSQL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DAD615-A974-48B0-91CF-849621B12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65" y="4404210"/>
            <a:ext cx="8653587" cy="76352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App Development Applications for Weblog Online with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NoSQL</a:t>
            </a:r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454C2-06AA-47E5-B77F-7247B34B7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55" y="433880"/>
            <a:ext cx="2896515" cy="2896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40657D-25E6-4C6E-9AF0-E485AB7E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120595"/>
            <a:ext cx="2209800" cy="2209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FEDEDB-1B25-4DCA-90B8-639138CAC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60" y="1120595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บทคัดย่อ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6DEF8D-EF32-4D81-A24F-AAC569545284}"/>
              </a:ext>
            </a:extLst>
          </p:cNvPr>
          <p:cNvSpPr/>
          <p:nvPr/>
        </p:nvSpPr>
        <p:spPr>
          <a:xfrm>
            <a:off x="1517900" y="1350110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RDBMS</a:t>
            </a:r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ไม่ตอบสนองงาน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EA3D4E-D45D-40AD-9977-38721877B3D8}"/>
              </a:ext>
            </a:extLst>
          </p:cNvPr>
          <p:cNvSpPr/>
          <p:nvPr/>
        </p:nvSpPr>
        <p:spPr>
          <a:xfrm>
            <a:off x="3350360" y="2419045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NoSQL </a:t>
            </a:r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แก้ปัญหา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D3803-D1F0-4EB7-B8E0-FD3A006ED3E5}"/>
              </a:ext>
            </a:extLst>
          </p:cNvPr>
          <p:cNvSpPr/>
          <p:nvPr/>
        </p:nvSpPr>
        <p:spPr>
          <a:xfrm>
            <a:off x="5182820" y="1350110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ระบบเป็นเว็บบล็อค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C6B7EA-883D-4E23-8B3C-D1F0FEDAB9FE}"/>
              </a:ext>
            </a:extLst>
          </p:cNvPr>
          <p:cNvSpPr/>
          <p:nvPr/>
        </p:nvSpPr>
        <p:spPr>
          <a:xfrm>
            <a:off x="662939" y="2419045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สามารถเข้ามาอ่านและแสดงความคิดเห็น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ECA4E9-42D3-4DE6-B3E8-8FEF91D8AFBD}"/>
              </a:ext>
            </a:extLst>
          </p:cNvPr>
          <p:cNvSpPr/>
          <p:nvPr/>
        </p:nvSpPr>
        <p:spPr>
          <a:xfrm>
            <a:off x="6037781" y="2419045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มี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เป็นตัวกลาง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1399A4-D6E4-43A4-A620-643680643CFB}"/>
              </a:ext>
            </a:extLst>
          </p:cNvPr>
          <p:cNvSpPr/>
          <p:nvPr/>
        </p:nvSpPr>
        <p:spPr>
          <a:xfrm>
            <a:off x="1517900" y="3429920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เปรียบเสมือนชุมชุนออนไลน์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1D62C8-86F5-4919-958C-E6003653C8B9}"/>
              </a:ext>
            </a:extLst>
          </p:cNvPr>
          <p:cNvSpPr/>
          <p:nvPr/>
        </p:nvSpPr>
        <p:spPr>
          <a:xfrm>
            <a:off x="5182820" y="3439060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ต้องการเก็บเอกสาร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CB32-E894-45AB-B308-17134865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บทนำ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F923FE-D07D-4E04-8FE1-CAFA44FF2789}"/>
              </a:ext>
            </a:extLst>
          </p:cNvPr>
          <p:cNvSpPr/>
          <p:nvPr/>
        </p:nvSpPr>
        <p:spPr>
          <a:xfrm>
            <a:off x="492251" y="1655520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ต้องการเก็บเอกสาร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2F7086-D2A5-4BEC-A82C-29A3E8994DAC}"/>
              </a:ext>
            </a:extLst>
          </p:cNvPr>
          <p:cNvSpPr/>
          <p:nvPr/>
        </p:nvSpPr>
        <p:spPr>
          <a:xfrm>
            <a:off x="1103071" y="2531213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เกิดปัญหา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01BD4D-A1EF-48F5-8DAE-02B55338E952}"/>
              </a:ext>
            </a:extLst>
          </p:cNvPr>
          <p:cNvSpPr/>
          <p:nvPr/>
        </p:nvSpPr>
        <p:spPr>
          <a:xfrm>
            <a:off x="4767991" y="3406906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เกิดปัญหา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67AFF-6D78-4DCA-AC1B-BDB8479F2D85}"/>
              </a:ext>
            </a:extLst>
          </p:cNvPr>
          <p:cNvSpPr/>
          <p:nvPr/>
        </p:nvSpPr>
        <p:spPr>
          <a:xfrm>
            <a:off x="1713891" y="3406906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ฐานข้อมูลแบบ</a:t>
            </a:r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  <a:p>
            <a:pPr>
              <a:defRPr/>
            </a:pPr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RDBMS</a:t>
            </a:r>
            <a:r>
              <a:rPr lang="th-TH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C42657-6726-497B-B54B-6712BE4E9BB9}"/>
              </a:ext>
            </a:extLst>
          </p:cNvPr>
          <p:cNvSpPr/>
          <p:nvPr/>
        </p:nvSpPr>
        <p:spPr>
          <a:xfrm>
            <a:off x="5378811" y="2531213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th-TH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ฐานข้อมูลแบบ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35E0E2-8E3C-45DD-98C7-11152E2A9EA6}"/>
              </a:ext>
            </a:extLst>
          </p:cNvPr>
          <p:cNvSpPr/>
          <p:nvPr/>
        </p:nvSpPr>
        <p:spPr>
          <a:xfrm>
            <a:off x="6058521" y="1655520"/>
            <a:ext cx="2443280" cy="610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MongoDB</a:t>
            </a:r>
          </a:p>
        </p:txBody>
      </p:sp>
      <p:pic>
        <p:nvPicPr>
          <p:cNvPr id="11" name="Picture 41">
            <a:extLst>
              <a:ext uri="{FF2B5EF4-FFF2-40B4-BE49-F238E27FC236}">
                <a16:creationId xmlns:a16="http://schemas.microsoft.com/office/drawing/2014/main" id="{2AD89528-299E-4CF5-A64B-C8EBDF895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453" y="1724641"/>
            <a:ext cx="682348" cy="47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8D211D-A199-4310-95B8-69A310737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51" y="3507341"/>
            <a:ext cx="409949" cy="409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75628C-57C5-4891-9DE2-C48A05D5B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31" y="2631648"/>
            <a:ext cx="409949" cy="40994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1CA6B06-7DDC-4588-8417-402FB3613271}"/>
              </a:ext>
            </a:extLst>
          </p:cNvPr>
          <p:cNvGrpSpPr/>
          <p:nvPr/>
        </p:nvGrpSpPr>
        <p:grpSpPr>
          <a:xfrm>
            <a:off x="6613037" y="2592165"/>
            <a:ext cx="1025649" cy="576639"/>
            <a:chOff x="3961180" y="1343316"/>
            <a:chExt cx="1083708" cy="7433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C422F0-B338-4BA7-BE78-6C104AD3A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180" y="1343316"/>
              <a:ext cx="1083708" cy="6244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2B756E9-497E-42CC-9378-EDAF4CF93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895" y="1502815"/>
              <a:ext cx="569310" cy="583833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CC34B2A-8701-4701-BC15-41C1DDC38A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77" y="3441432"/>
            <a:ext cx="559684" cy="5596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240A5D-294D-4B56-9317-B9817C668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689280"/>
            <a:ext cx="543299" cy="543299"/>
          </a:xfrm>
          <a:prstGeom prst="rect">
            <a:avLst/>
          </a:prstGeom>
        </p:spPr>
      </p:pic>
      <p:sp>
        <p:nvSpPr>
          <p:cNvPr id="27" name="ลูกศร: โค้งซ้าย 15">
            <a:extLst>
              <a:ext uri="{FF2B5EF4-FFF2-40B4-BE49-F238E27FC236}">
                <a16:creationId xmlns:a16="http://schemas.microsoft.com/office/drawing/2014/main" id="{6B789790-7F25-4DB7-BD99-78169140AF55}"/>
              </a:ext>
            </a:extLst>
          </p:cNvPr>
          <p:cNvSpPr/>
          <p:nvPr/>
        </p:nvSpPr>
        <p:spPr>
          <a:xfrm rot="18925504">
            <a:off x="3267744" y="1705823"/>
            <a:ext cx="557213" cy="881062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ลูกศร: โค้งซ้าย 15">
            <a:extLst>
              <a:ext uri="{FF2B5EF4-FFF2-40B4-BE49-F238E27FC236}">
                <a16:creationId xmlns:a16="http://schemas.microsoft.com/office/drawing/2014/main" id="{DBBE0775-B77D-4E59-8874-BB6C08096FC3}"/>
              </a:ext>
            </a:extLst>
          </p:cNvPr>
          <p:cNvSpPr/>
          <p:nvPr/>
        </p:nvSpPr>
        <p:spPr>
          <a:xfrm rot="18925504">
            <a:off x="3886776" y="2590771"/>
            <a:ext cx="557213" cy="881062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ลูกศร: โค้งซ้าย 15">
            <a:extLst>
              <a:ext uri="{FF2B5EF4-FFF2-40B4-BE49-F238E27FC236}">
                <a16:creationId xmlns:a16="http://schemas.microsoft.com/office/drawing/2014/main" id="{7366F442-AFC0-42B2-955E-89DB4146B841}"/>
              </a:ext>
            </a:extLst>
          </p:cNvPr>
          <p:cNvSpPr/>
          <p:nvPr/>
        </p:nvSpPr>
        <p:spPr>
          <a:xfrm rot="16200000" flipH="1">
            <a:off x="4249988" y="3975030"/>
            <a:ext cx="630452" cy="1022438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ลูกศร: โค้งซ้าย 15">
            <a:extLst>
              <a:ext uri="{FF2B5EF4-FFF2-40B4-BE49-F238E27FC236}">
                <a16:creationId xmlns:a16="http://schemas.microsoft.com/office/drawing/2014/main" id="{42B1A425-2B53-4A0B-A329-CF6406E8C649}"/>
              </a:ext>
            </a:extLst>
          </p:cNvPr>
          <p:cNvSpPr/>
          <p:nvPr/>
        </p:nvSpPr>
        <p:spPr>
          <a:xfrm rot="12389194" flipH="1">
            <a:off x="7521849" y="3191604"/>
            <a:ext cx="595209" cy="832164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ลูกศร: โค้งซ้าย 15">
            <a:extLst>
              <a:ext uri="{FF2B5EF4-FFF2-40B4-BE49-F238E27FC236}">
                <a16:creationId xmlns:a16="http://schemas.microsoft.com/office/drawing/2014/main" id="{3B19D9B5-54AB-4BFA-99AA-D7C1D31827FA}"/>
              </a:ext>
            </a:extLst>
          </p:cNvPr>
          <p:cNvSpPr/>
          <p:nvPr/>
        </p:nvSpPr>
        <p:spPr>
          <a:xfrm rot="12389194" flipH="1">
            <a:off x="8123372" y="2312274"/>
            <a:ext cx="595209" cy="832164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7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dirty="0">
                <a:solidFill>
                  <a:srgbClr val="92D05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ทฤษฎีและงานวิจัยที่เกี่ยวข้อง</a:t>
            </a:r>
            <a:endParaRPr lang="en-US" dirty="0">
              <a:solidFill>
                <a:srgbClr val="92D05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1D33C-15D0-4FD7-A2CE-E1C4841F72BC}"/>
              </a:ext>
            </a:extLst>
          </p:cNvPr>
          <p:cNvSpPr/>
          <p:nvPr/>
        </p:nvSpPr>
        <p:spPr>
          <a:xfrm>
            <a:off x="448965" y="1059710"/>
            <a:ext cx="2443280" cy="12066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dirty="0">
                <a:solidFill>
                  <a:srgbClr val="00B050"/>
                </a:solidFill>
              </a:rPr>
              <a:t>วันชัย มณีสุวรรณรัตน์</a:t>
            </a:r>
          </a:p>
          <a:p>
            <a:pPr algn="ctr">
              <a:defRPr/>
            </a:pPr>
            <a:r>
              <a:rPr lang="th-TH" dirty="0">
                <a:solidFill>
                  <a:schemeClr val="tx1"/>
                </a:solidFill>
              </a:rPr>
              <a:t>ทำการศึกษา ระบบการจัดเก็บและค้นหา เอกสาร จักรยานยนต์ ด้วย </a:t>
            </a:r>
            <a:r>
              <a:rPr lang="en-US" dirty="0">
                <a:solidFill>
                  <a:srgbClr val="0070C0"/>
                </a:solidFill>
              </a:rPr>
              <a:t>Access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AAFEBD-08C6-43C4-983C-A2FB7C7E7B61}"/>
              </a:ext>
            </a:extLst>
          </p:cNvPr>
          <p:cNvSpPr/>
          <p:nvPr/>
        </p:nvSpPr>
        <p:spPr>
          <a:xfrm>
            <a:off x="3808475" y="1059710"/>
            <a:ext cx="2443280" cy="12066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sz="1600" dirty="0">
                <a:solidFill>
                  <a:srgbClr val="00B050"/>
                </a:solidFill>
              </a:rPr>
              <a:t>ณัฐพงษ์ แทนนรินทร์</a:t>
            </a:r>
            <a:r>
              <a:rPr lang="th-TH" sz="1600" dirty="0">
                <a:solidFill>
                  <a:srgbClr val="FF0000"/>
                </a:solidFill>
              </a:rPr>
              <a:t> </a:t>
            </a:r>
            <a:r>
              <a:rPr lang="th-TH" dirty="0">
                <a:solidFill>
                  <a:schemeClr val="tx1"/>
                </a:solidFill>
              </a:rPr>
              <a:t>จัดท</a:t>
            </a:r>
            <a:r>
              <a:rPr lang="th-TH" dirty="0">
                <a:solidFill>
                  <a:srgbClr val="FF0000"/>
                </a:solidFill>
              </a:rPr>
              <a:t>ำ</a:t>
            </a:r>
            <a:r>
              <a:rPr lang="th-TH" dirty="0">
                <a:solidFill>
                  <a:schemeClr val="tx1"/>
                </a:solidFill>
              </a:rPr>
              <a:t>โครงงานคอมพิวเตอร์การพัฒนาเว็บบล็อก (</a:t>
            </a:r>
            <a:r>
              <a:rPr lang="en-US" dirty="0">
                <a:solidFill>
                  <a:schemeClr val="tx1"/>
                </a:solidFill>
              </a:rPr>
              <a:t>Weblog) </a:t>
            </a:r>
            <a:endParaRPr lang="th-TH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th-TH" dirty="0">
                <a:solidFill>
                  <a:schemeClr val="tx1"/>
                </a:solidFill>
              </a:rPr>
              <a:t>ด้วย </a:t>
            </a:r>
            <a:r>
              <a:rPr lang="en-US" dirty="0">
                <a:solidFill>
                  <a:srgbClr val="0070C0"/>
                </a:solidFill>
              </a:rPr>
              <a:t>WordPress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81073A-F2CA-478B-82CC-5EC00F5CD9C2}"/>
              </a:ext>
            </a:extLst>
          </p:cNvPr>
          <p:cNvSpPr/>
          <p:nvPr/>
        </p:nvSpPr>
        <p:spPr>
          <a:xfrm>
            <a:off x="3808475" y="2877159"/>
            <a:ext cx="2443280" cy="12066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dirty="0">
                <a:solidFill>
                  <a:srgbClr val="00B050"/>
                </a:solidFill>
              </a:rPr>
              <a:t>สิริพงศ์ หงส์ทอง </a:t>
            </a:r>
            <a:r>
              <a:rPr lang="th-TH" dirty="0">
                <a:solidFill>
                  <a:schemeClr val="tx1"/>
                </a:solidFill>
              </a:rPr>
              <a:t>จัดทำ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Web Community</a:t>
            </a:r>
          </a:p>
          <a:p>
            <a:pPr algn="ctr">
              <a:defRPr/>
            </a:pPr>
            <a:r>
              <a:rPr lang="th-TH" dirty="0">
                <a:solidFill>
                  <a:srgbClr val="0070C0"/>
                </a:solidFill>
              </a:rPr>
              <a:t>โดยใช้ฐานข้อมูล </a:t>
            </a:r>
            <a:r>
              <a:rPr lang="en-US" dirty="0">
                <a:solidFill>
                  <a:srgbClr val="0070C0"/>
                </a:solidFill>
              </a:rPr>
              <a:t>RDBMS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3A3F92-B1D0-4B62-9763-1F1AE46DCCB1}"/>
              </a:ext>
            </a:extLst>
          </p:cNvPr>
          <p:cNvSpPr/>
          <p:nvPr/>
        </p:nvSpPr>
        <p:spPr>
          <a:xfrm>
            <a:off x="448965" y="2877160"/>
            <a:ext cx="2443280" cy="12066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th-TH" dirty="0">
                <a:solidFill>
                  <a:srgbClr val="00B050"/>
                </a:solidFill>
              </a:rPr>
              <a:t>เกษราภรณ์  สุดาปัน </a:t>
            </a:r>
            <a:r>
              <a:rPr lang="th-TH" dirty="0">
                <a:solidFill>
                  <a:schemeClr val="tx1"/>
                </a:solidFill>
              </a:rPr>
              <a:t>จัดทำโครงงานคอมพิวเตอร์การพัฒนาเว็บบล็อก</a:t>
            </a:r>
          </a:p>
          <a:p>
            <a:pPr algn="ctr">
              <a:defRPr/>
            </a:pPr>
            <a:r>
              <a:rPr lang="th-TH" dirty="0">
                <a:solidFill>
                  <a:schemeClr val="tx1"/>
                </a:solidFill>
              </a:rPr>
              <a:t>ด้วย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Blog spot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38AD-CD8E-4D2A-A2DF-84BE0E28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h-TH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เครื่องมือที่ใช้พัฒนา</a:t>
            </a:r>
            <a:endParaRPr lang="en-US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9D386E-91BC-4112-8949-3B8DFBC2B13E}"/>
              </a:ext>
            </a:extLst>
          </p:cNvPr>
          <p:cNvGrpSpPr/>
          <p:nvPr/>
        </p:nvGrpSpPr>
        <p:grpSpPr>
          <a:xfrm>
            <a:off x="754375" y="1006524"/>
            <a:ext cx="2290575" cy="1853623"/>
            <a:chOff x="428851" y="1073124"/>
            <a:chExt cx="1699869" cy="13459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72BB69-C11B-4D4C-A0D0-D5493423F22E}"/>
                </a:ext>
              </a:extLst>
            </p:cNvPr>
            <p:cNvSpPr/>
            <p:nvPr/>
          </p:nvSpPr>
          <p:spPr bwMode="auto">
            <a:xfrm>
              <a:off x="428851" y="1073124"/>
              <a:ext cx="1699869" cy="134592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eaLnBrk="1" hangingPunct="1">
                <a:defRPr/>
              </a:pPr>
              <a:r>
                <a:rPr lang="en-US" b="1" dirty="0" err="1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mongoDB</a:t>
              </a:r>
              <a:endPara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" name="Picture 41">
              <a:extLst>
                <a:ext uri="{FF2B5EF4-FFF2-40B4-BE49-F238E27FC236}">
                  <a16:creationId xmlns:a16="http://schemas.microsoft.com/office/drawing/2014/main" id="{3AAABAAF-54A4-415D-AE65-FBDD60EDB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69" y="1157939"/>
              <a:ext cx="1498431" cy="103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6246E-6AC7-485C-A466-A220B06AEC6F}"/>
              </a:ext>
            </a:extLst>
          </p:cNvPr>
          <p:cNvGrpSpPr/>
          <p:nvPr/>
        </p:nvGrpSpPr>
        <p:grpSpPr>
          <a:xfrm>
            <a:off x="3655770" y="965146"/>
            <a:ext cx="2290575" cy="1853623"/>
            <a:chOff x="2892245" y="1056891"/>
            <a:chExt cx="1699869" cy="134592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3D151B7-CB78-4298-A45F-8FAFDF2DEB2F}"/>
                </a:ext>
              </a:extLst>
            </p:cNvPr>
            <p:cNvSpPr/>
            <p:nvPr/>
          </p:nvSpPr>
          <p:spPr bwMode="auto">
            <a:xfrm>
              <a:off x="2892245" y="1056891"/>
              <a:ext cx="1699869" cy="134592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eaLnBrk="1" hangingPunct="1">
                <a:defRPr/>
              </a:pPr>
              <a:r>
                <a:rPr lang="en-US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Atom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C517BE9-EAD5-4A6E-9760-D4C4291EE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491" y="1098269"/>
              <a:ext cx="981376" cy="98137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7005E-78F5-4A5D-A577-0C97961BE2A3}"/>
              </a:ext>
            </a:extLst>
          </p:cNvPr>
          <p:cNvGrpSpPr/>
          <p:nvPr/>
        </p:nvGrpSpPr>
        <p:grpSpPr>
          <a:xfrm>
            <a:off x="3655770" y="3088546"/>
            <a:ext cx="2290575" cy="1853623"/>
            <a:chOff x="3961180" y="3161407"/>
            <a:chExt cx="1699869" cy="134592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964ECE3-C804-4C8F-80A8-47C2577A7566}"/>
                </a:ext>
              </a:extLst>
            </p:cNvPr>
            <p:cNvSpPr/>
            <p:nvPr/>
          </p:nvSpPr>
          <p:spPr bwMode="auto">
            <a:xfrm>
              <a:off x="3961180" y="3161407"/>
              <a:ext cx="1699869" cy="134592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eaLnBrk="1" hangingPunct="1">
                <a:defRPr/>
              </a:pPr>
              <a:r>
                <a:rPr lang="en-US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PHP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8CADEF6-693B-4401-BE3F-E52730E51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1180" y="3289883"/>
              <a:ext cx="1667612" cy="833806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9D360F-C73C-4957-B1DD-5E62694D7ECC}"/>
              </a:ext>
            </a:extLst>
          </p:cNvPr>
          <p:cNvGrpSpPr/>
          <p:nvPr/>
        </p:nvGrpSpPr>
        <p:grpSpPr>
          <a:xfrm>
            <a:off x="754373" y="3088547"/>
            <a:ext cx="2290575" cy="1853623"/>
            <a:chOff x="1059783" y="3161408"/>
            <a:chExt cx="1699869" cy="134592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BBEBC4C-CC5F-42B6-B3FA-251039A1EB9C}"/>
                </a:ext>
              </a:extLst>
            </p:cNvPr>
            <p:cNvSpPr/>
            <p:nvPr/>
          </p:nvSpPr>
          <p:spPr bwMode="auto">
            <a:xfrm>
              <a:off x="1059783" y="3161408"/>
              <a:ext cx="1699869" cy="134592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eaLnBrk="1" hangingPunct="1">
                <a:defRPr/>
              </a:pPr>
              <a:r>
                <a:rPr lang="en-US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XAMPP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33CA1A-C9EE-4A98-A24C-CE1A4F6B6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814" y="3289883"/>
              <a:ext cx="833806" cy="833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3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92D050"/>
                </a:solidFill>
              </a:rPr>
              <a:t>Use case diagram</a:t>
            </a:r>
          </a:p>
        </p:txBody>
      </p:sp>
      <p:pic>
        <p:nvPicPr>
          <p:cNvPr id="15" name="รูปภาพ 4">
            <a:extLst>
              <a:ext uri="{FF2B5EF4-FFF2-40B4-BE49-F238E27FC236}">
                <a16:creationId xmlns:a16="http://schemas.microsoft.com/office/drawing/2014/main" id="{4DBE989F-0A6E-4CD4-B421-AE453642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53" y="1250901"/>
            <a:ext cx="4811892" cy="361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5F5F-3E6B-44F8-BE34-358D5C4B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92D050"/>
                </a:solidFill>
              </a:rPr>
              <a:t>Aggregate diagram</a:t>
            </a:r>
            <a:r>
              <a:rPr lang="th-TH" b="1" dirty="0">
                <a:solidFill>
                  <a:srgbClr val="92D050"/>
                </a:solidFill>
              </a:rPr>
              <a:t> </a:t>
            </a:r>
            <a:endParaRPr lang="en-US" sz="4400" b="1" dirty="0">
              <a:solidFill>
                <a:srgbClr val="92D05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BAFF3-7E3C-437B-992E-014A35BB5F8E}"/>
              </a:ext>
            </a:extLst>
          </p:cNvPr>
          <p:cNvGrpSpPr/>
          <p:nvPr/>
        </p:nvGrpSpPr>
        <p:grpSpPr>
          <a:xfrm>
            <a:off x="1212491" y="1197407"/>
            <a:ext cx="7024430" cy="3512213"/>
            <a:chOff x="1212491" y="1197407"/>
            <a:chExt cx="7024430" cy="351221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68A982D-53FC-4F39-ADB9-BB33FC6F6F77}"/>
                </a:ext>
              </a:extLst>
            </p:cNvPr>
            <p:cNvSpPr/>
            <p:nvPr/>
          </p:nvSpPr>
          <p:spPr bwMode="auto">
            <a:xfrm>
              <a:off x="1212491" y="1197407"/>
              <a:ext cx="7024430" cy="351221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 eaLnBrk="1" hangingPunct="1">
                <a:defRPr/>
              </a:pPr>
              <a:endParaRPr lang="en-US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354F8C-36CE-4B6E-8416-B9DBB9F13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0605" y="1350110"/>
              <a:ext cx="6252975" cy="3171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2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3DF013-111F-4FCF-B2C7-248ACF43FACE}"/>
              </a:ext>
            </a:extLst>
          </p:cNvPr>
          <p:cNvSpPr/>
          <p:nvPr/>
        </p:nvSpPr>
        <p:spPr bwMode="auto">
          <a:xfrm>
            <a:off x="907080" y="1131006"/>
            <a:ext cx="7635249" cy="38506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endParaRPr lang="en-US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004F2-1F8D-475A-961F-077D3274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flowchart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987F31-9B9A-4ABF-B98B-3A7DFB6B0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197405"/>
            <a:ext cx="1374345" cy="34162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DFFE6E-C885-40EA-9C7B-60AB5269508A}"/>
              </a:ext>
            </a:extLst>
          </p:cNvPr>
          <p:cNvSpPr/>
          <p:nvPr/>
        </p:nvSpPr>
        <p:spPr>
          <a:xfrm>
            <a:off x="1501866" y="467275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th-TH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รูปที่ </a:t>
            </a: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1</a:t>
            </a:r>
            <a:r>
              <a:rPr lang="th-TH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 การสมัครสมาชิก</a:t>
            </a:r>
            <a:endParaRPr lang="en-US" altLang="en-US" b="1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13D87-8F86-4EBE-88F7-F91748929905}"/>
              </a:ext>
            </a:extLst>
          </p:cNvPr>
          <p:cNvSpPr/>
          <p:nvPr/>
        </p:nvSpPr>
        <p:spPr>
          <a:xfrm>
            <a:off x="3816350" y="4672751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b="1" dirty="0">
                <a:solidFill>
                  <a:srgbClr val="92D050"/>
                </a:solidFill>
              </a:rPr>
              <a:t>รูปที่ </a:t>
            </a:r>
            <a:r>
              <a:rPr lang="en-US" b="1" dirty="0">
                <a:solidFill>
                  <a:srgbClr val="92D050"/>
                </a:solidFill>
              </a:rPr>
              <a:t>2 </a:t>
            </a:r>
            <a:r>
              <a:rPr lang="th-TH" b="1" dirty="0">
                <a:solidFill>
                  <a:srgbClr val="92D050"/>
                </a:solidFill>
              </a:rPr>
              <a:t>หน้า </a:t>
            </a:r>
            <a:r>
              <a:rPr lang="en-US" b="1" dirty="0">
                <a:solidFill>
                  <a:srgbClr val="92D050"/>
                </a:solidFill>
              </a:rPr>
              <a:t>Login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85D759-3AA6-458C-B60D-87B5D2164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1197405"/>
            <a:ext cx="763525" cy="35172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7225318-5EBB-4743-AB96-BDE8DAC6597D}"/>
              </a:ext>
            </a:extLst>
          </p:cNvPr>
          <p:cNvSpPr/>
          <p:nvPr/>
        </p:nvSpPr>
        <p:spPr>
          <a:xfrm>
            <a:off x="5977448" y="4672751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b="1" dirty="0">
                <a:solidFill>
                  <a:srgbClr val="92D050"/>
                </a:solidFill>
              </a:rPr>
              <a:t>รูปที่ </a:t>
            </a:r>
            <a:r>
              <a:rPr lang="en-US" b="1" dirty="0">
                <a:solidFill>
                  <a:srgbClr val="92D050"/>
                </a:solidFill>
              </a:rPr>
              <a:t>3</a:t>
            </a:r>
            <a:r>
              <a:rPr lang="th-TH" b="1" dirty="0">
                <a:solidFill>
                  <a:srgbClr val="92D050"/>
                </a:solidFill>
              </a:rPr>
              <a:t> หน้า เรียกดูกระทู้</a:t>
            </a:r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6B65B85-50A0-4A80-AD41-495FAA379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1197405"/>
            <a:ext cx="1954062" cy="320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5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3DF013-111F-4FCF-B2C7-248ACF43FACE}"/>
              </a:ext>
            </a:extLst>
          </p:cNvPr>
          <p:cNvSpPr/>
          <p:nvPr/>
        </p:nvSpPr>
        <p:spPr bwMode="auto">
          <a:xfrm>
            <a:off x="907080" y="1131006"/>
            <a:ext cx="7635249" cy="38506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hangingPunct="1">
              <a:defRPr/>
            </a:pPr>
            <a:endParaRPr lang="en-US" b="1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004F2-1F8D-475A-961F-077D3274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flowchart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DF7F7-BD73-4234-A444-1BE4CD93D62E}"/>
              </a:ext>
            </a:extLst>
          </p:cNvPr>
          <p:cNvSpPr/>
          <p:nvPr/>
        </p:nvSpPr>
        <p:spPr>
          <a:xfrm>
            <a:off x="1365195" y="465012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th-TH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รูปที่ </a:t>
            </a: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4</a:t>
            </a:r>
            <a:r>
              <a:rPr lang="th-TH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 ตั้งกระทู้</a:t>
            </a:r>
            <a:endParaRPr lang="en-US" altLang="en-US" b="1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0E89F-3800-47CE-82EA-816AF741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351940"/>
            <a:ext cx="1686783" cy="3101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E682B-023D-48D2-87EB-08DDAE006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93" y="1351940"/>
            <a:ext cx="1747932" cy="3241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274853-B01E-43C4-B547-F6934C0A3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126" y="1350110"/>
            <a:ext cx="1931704" cy="30552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60E44C-AC36-4CB1-8824-1FCB95297EDC}"/>
              </a:ext>
            </a:extLst>
          </p:cNvPr>
          <p:cNvSpPr/>
          <p:nvPr/>
        </p:nvSpPr>
        <p:spPr>
          <a:xfrm>
            <a:off x="3555146" y="4650122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th-TH" altLang="en-US" b="1">
                <a:solidFill>
                  <a:srgbClr val="92D050"/>
                </a:solidFill>
                <a:latin typeface="Arial" panose="020B0604020202020204" pitchFamily="34" charset="0"/>
              </a:rPr>
              <a:t>รูปที่ </a:t>
            </a:r>
            <a:r>
              <a:rPr lang="en-US" altLang="en-US" b="1">
                <a:solidFill>
                  <a:srgbClr val="92D050"/>
                </a:solidFill>
                <a:latin typeface="Arial" panose="020B0604020202020204" pitchFamily="34" charset="0"/>
              </a:rPr>
              <a:t>5</a:t>
            </a:r>
            <a:r>
              <a:rPr lang="th-TH" altLang="en-US" b="1">
                <a:solidFill>
                  <a:srgbClr val="92D050"/>
                </a:solidFill>
                <a:latin typeface="Arial" panose="020B0604020202020204" pitchFamily="34" charset="0"/>
              </a:rPr>
              <a:t> แก้ไขตั้งกระทู้</a:t>
            </a:r>
            <a:endParaRPr lang="en-US" altLang="en-US" b="1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87915-AF72-45DA-8BA7-61971CBB46C8}"/>
              </a:ext>
            </a:extLst>
          </p:cNvPr>
          <p:cNvSpPr/>
          <p:nvPr/>
        </p:nvSpPr>
        <p:spPr>
          <a:xfrm>
            <a:off x="6027182" y="465012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th-TH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รูปที่ </a:t>
            </a:r>
            <a:r>
              <a:rPr lang="en-US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6</a:t>
            </a:r>
            <a:r>
              <a:rPr lang="th-TH" altLang="en-US" b="1" dirty="0">
                <a:solidFill>
                  <a:srgbClr val="92D050"/>
                </a:solidFill>
                <a:latin typeface="Arial" panose="020B0604020202020204" pitchFamily="34" charset="0"/>
              </a:rPr>
              <a:t> ลบกระทู้</a:t>
            </a:r>
            <a:endParaRPr lang="en-US" altLang="en-US" b="1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6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278</Words>
  <Application>Microsoft Office PowerPoint</Application>
  <PresentationFormat>On-screen Show (16:9)</PresentationFormat>
  <Paragraphs>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Angsana New</vt:lpstr>
      <vt:lpstr>Arial</vt:lpstr>
      <vt:lpstr>Calibri</vt:lpstr>
      <vt:lpstr>Cordia New</vt:lpstr>
      <vt:lpstr>Leelawadee UI Semilight</vt:lpstr>
      <vt:lpstr>TH SarabunPSK</vt:lpstr>
      <vt:lpstr>Times New Roman</vt:lpstr>
      <vt:lpstr>Office Theme</vt:lpstr>
      <vt:lpstr>การพัฒนาแอปพลิเคชันสำหรับเว็บตั้งกระทู้ออนไลน์แบบNoSQL</vt:lpstr>
      <vt:lpstr>บทคัดย่อ</vt:lpstr>
      <vt:lpstr>บทนำ</vt:lpstr>
      <vt:lpstr>ทฤษฎีและงานวิจัยที่เกี่ยวข้อง</vt:lpstr>
      <vt:lpstr>เครื่องมือที่ใช้พัฒนา</vt:lpstr>
      <vt:lpstr>Use case diagram</vt:lpstr>
      <vt:lpstr>Aggregate diagram </vt:lpstr>
      <vt:lpstr>flowchart</vt:lpstr>
      <vt:lpstr>flowchart</vt:lpstr>
      <vt:lpstr>ตัวอย่าง Interface Weblog Online</vt:lpstr>
      <vt:lpstr>ตัวอย่าง Interface Weblog Online</vt:lpstr>
      <vt:lpstr>ตัวอย่าง Interface Weblog Online</vt:lpstr>
      <vt:lpstr>ตัวอย่าง Interface Weblog Online</vt:lpstr>
      <vt:lpstr>ตัวอย่าง Interface Weblog Online</vt:lpstr>
      <vt:lpstr>ตัวอย่าง Interface Weblog Online</vt:lpstr>
      <vt:lpstr>ตัวอย่าง Interface Weblog Online</vt:lpstr>
      <vt:lpstr>การพัฒนาแอปพลิเคชันสำหรับเว็บตั้งกระทู้ออนไลน์แบบNoSQL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Detchaphat Soithong</cp:lastModifiedBy>
  <cp:revision>130</cp:revision>
  <dcterms:created xsi:type="dcterms:W3CDTF">2013-08-21T19:17:07Z</dcterms:created>
  <dcterms:modified xsi:type="dcterms:W3CDTF">2018-04-24T15:22:04Z</dcterms:modified>
</cp:coreProperties>
</file>