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8" autoAdjust="0"/>
    <p:restoredTop sz="94660"/>
  </p:normalViewPr>
  <p:slideViewPr>
    <p:cSldViewPr snapToGrid="0">
      <p:cViewPr>
        <p:scale>
          <a:sx n="50" d="100"/>
          <a:sy n="50" d="100"/>
        </p:scale>
        <p:origin x="123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6AFA-CB6E-4342-82D7-A1A0061F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086ED-5393-40B6-B3F1-E60694AA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8EC8D-A339-41F2-A527-87978AC9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25363-A59D-44F8-B59A-02565ADB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758FA-350C-4AC6-B434-6E216962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7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38E35-EC02-4628-B6D7-D627BE5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4D275-0485-4073-A384-1594B122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894F6-FFFC-4403-8179-0449EAA9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0CE21-FE6A-4E0E-A835-2B3AAE7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20E0-3ED0-4ADE-A223-FDEC71D1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5C7B2D-F7D0-4773-ABBE-59A43BAF9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511C5-F884-4216-87DD-CC7A741B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42997-E31B-42EF-B547-E511CA17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75433-D46B-45D2-889F-E295E49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8C8AA-2104-48F2-9901-F13D7BF1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9C01-60A8-4935-906B-E011B750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838F4-9D31-45BF-9F7B-A8D8C487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8CC43-6FFB-4D72-ACE2-F3D290D2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4A1CE-FD4E-4416-93A9-5DE683F7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FDFF1-EC4B-45F4-B0DA-40FE1463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2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2A103-9E5D-4AF5-997F-22DA8431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B636E-B1CD-4AF7-88F3-9F02FBDF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8ABB0-296A-45FE-ADB2-5F96C7C8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82B21-AAE4-4640-8EC0-A4BD9DA8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5230E-631C-4A69-94DC-FA3700A4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BCBF5-88A5-4279-94BE-8409BE16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C2A1A-6A7E-4E39-9CBA-FE757799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FF607-A5E2-4B62-9E39-0C4BF7D4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BDC69-3CC9-4347-92A2-FA010A63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6222E-8F3B-4C73-8D7B-56A80E93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6DF78-3EB1-4438-AD8E-C02210B6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9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A5D8-9948-4B50-A399-D1E233FF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76F134-BEB1-47CB-97B1-907FFC87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6BCC8-DB76-4E71-851E-5386D231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A2A744-0622-4982-90AF-CA213A41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30B87C-D4F2-4219-9526-DC2FAC2D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C4CCC-719A-423F-B27E-39AEEEC9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F96D49-3C9F-44D0-B371-3F4B2D51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4BA233-8D18-4F63-B6EB-C0E6E92F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B267-02E5-4EEA-8AEF-8B06E09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27071C-DC51-4056-BF23-810DE092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003F9-A3D2-45B3-A9FF-1C7425DE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938345-4099-4BA2-81C7-07E6D727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73555-4313-46C1-940D-89459AD4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F5BA97-078E-4297-BC69-B18DDA58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81CC5-998F-4175-BBB0-D4A81C9F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F2088-85B9-4BB6-87BA-4A50761D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B8537-9BC3-4DB8-BC2F-0509B82A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28A6E-A216-4875-BE53-C5EFC953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D7160-82EA-4FC9-BEB7-1CEC9AEA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CC9A7-BE59-42A0-8EA6-3290221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DB52-A2D9-4A0D-BA3C-84A2BE15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0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7862C-84AF-4772-8C3F-261DB919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5DECF-DDC4-41AA-A0F5-386D8E46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78417-942F-4B28-8C0A-AA4B0B82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20EEE-F465-4B30-962E-91C52F57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E3DB4-EA23-490B-9E7B-4AA0BF4F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55B28-C9EC-40FB-8666-D4FA9C16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2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CFF87-6F69-4344-A659-A6BE2A14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84D0E-EEED-48D1-9999-3F25BB7A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BA887-0DCB-4FDC-A5C9-3F67A3458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70C3-7A87-46F8-B4DB-AA2FFCA566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AFE52-84B1-42CF-8B39-977832A17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52F1C-D7CE-434E-B38F-40F09F8AA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04BB-23F3-4F3D-9330-6D93775B1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id="{A5F176A5-677B-4095-920D-FAD4CA8AF0DF}"/>
              </a:ext>
            </a:extLst>
          </p:cNvPr>
          <p:cNvSpPr/>
          <p:nvPr/>
        </p:nvSpPr>
        <p:spPr>
          <a:xfrm>
            <a:off x="5375323" y="7488955"/>
            <a:ext cx="4484453" cy="1381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18B43489-901C-4E32-A90A-927609D982E8}"/>
              </a:ext>
            </a:extLst>
          </p:cNvPr>
          <p:cNvSpPr/>
          <p:nvPr/>
        </p:nvSpPr>
        <p:spPr>
          <a:xfrm>
            <a:off x="5257710" y="4248262"/>
            <a:ext cx="4484453" cy="12402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D5790D-7EAB-491F-AD98-FC4DCE5FFAAB}"/>
              </a:ext>
            </a:extLst>
          </p:cNvPr>
          <p:cNvSpPr txBox="1"/>
          <p:nvPr/>
        </p:nvSpPr>
        <p:spPr>
          <a:xfrm>
            <a:off x="4727582" y="-468420"/>
            <a:ext cx="22271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基于论文</a:t>
            </a:r>
            <a:r>
              <a:rPr lang="en-US" altLang="zh-CN" sz="1400" dirty="0"/>
              <a:t>4</a:t>
            </a:r>
            <a:r>
              <a:rPr lang="zh-CN" altLang="en-US" sz="1400" dirty="0"/>
              <a:t>做的改造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524A37-B1AB-461E-8639-313DD7A61C8C}"/>
              </a:ext>
            </a:extLst>
          </p:cNvPr>
          <p:cNvSpPr txBox="1"/>
          <p:nvPr/>
        </p:nvSpPr>
        <p:spPr>
          <a:xfrm>
            <a:off x="1194913" y="612073"/>
            <a:ext cx="122332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三通道振动数据（包含故障</a:t>
            </a:r>
            <a:r>
              <a:rPr lang="en-US" altLang="zh-CN" sz="1400" dirty="0"/>
              <a:t>AB</a:t>
            </a:r>
            <a:r>
              <a:rPr lang="zh-CN" altLang="en-US" sz="1400" dirty="0"/>
              <a:t>）（</a:t>
            </a:r>
            <a:r>
              <a:rPr lang="en-US" altLang="zh-CN" sz="1400" dirty="0"/>
              <a:t>3*1600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创新点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BC3A17-F81B-41AA-A69C-DF24483194C3}"/>
              </a:ext>
            </a:extLst>
          </p:cNvPr>
          <p:cNvSpPr txBox="1"/>
          <p:nvPr/>
        </p:nvSpPr>
        <p:spPr>
          <a:xfrm>
            <a:off x="2825763" y="895204"/>
            <a:ext cx="631602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EE2EEA-5DD0-47BF-94C8-CEB8F3AD1E17}"/>
              </a:ext>
            </a:extLst>
          </p:cNvPr>
          <p:cNvSpPr txBox="1"/>
          <p:nvPr/>
        </p:nvSpPr>
        <p:spPr>
          <a:xfrm>
            <a:off x="3714873" y="821703"/>
            <a:ext cx="642367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85A172-C807-42C3-916C-511939D4994C}"/>
              </a:ext>
            </a:extLst>
          </p:cNvPr>
          <p:cNvSpPr txBox="1"/>
          <p:nvPr/>
        </p:nvSpPr>
        <p:spPr>
          <a:xfrm>
            <a:off x="9174040" y="316244"/>
            <a:ext cx="143024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en-US" altLang="zh-CN" sz="1400" dirty="0"/>
              <a:t>EBV </a:t>
            </a:r>
            <a:r>
              <a:rPr lang="zh-CN" altLang="en-US" sz="1400" dirty="0"/>
              <a:t>分类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替代</a:t>
            </a:r>
            <a:r>
              <a:rPr lang="en-US" altLang="zh-CN" sz="1400" dirty="0" err="1"/>
              <a:t>softmax</a:t>
            </a:r>
            <a:r>
              <a:rPr lang="zh-CN" altLang="en-US" sz="1400" dirty="0"/>
              <a:t>（论文</a:t>
            </a:r>
            <a:r>
              <a:rPr lang="en-US" altLang="zh-CN" sz="1400" dirty="0"/>
              <a:t>5</a:t>
            </a:r>
            <a:r>
              <a:rPr lang="zh-CN" altLang="en-US" sz="1400" dirty="0"/>
              <a:t>，</a:t>
            </a:r>
            <a:r>
              <a:rPr lang="en-US" altLang="zh-CN" sz="1400" dirty="0"/>
              <a:t>3.3.2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创新点</a:t>
            </a:r>
            <a:r>
              <a:rPr lang="en-US" altLang="zh-CN" sz="1400" dirty="0"/>
              <a:t>3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3A99741-50C9-4CE5-BEB9-3376B0CC3B3C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418240" y="1196849"/>
            <a:ext cx="477569" cy="32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1BEEF48-A8D9-4689-A98C-E07314C57FB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457366" y="1020731"/>
            <a:ext cx="257507" cy="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C60894E-C1D1-49A2-99C9-F73254F2717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57239" y="1016575"/>
            <a:ext cx="1019184" cy="1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FA86A16-D19E-4E85-AA45-A76CFED1025A}"/>
              </a:ext>
            </a:extLst>
          </p:cNvPr>
          <p:cNvSpPr txBox="1"/>
          <p:nvPr/>
        </p:nvSpPr>
        <p:spPr>
          <a:xfrm>
            <a:off x="2895809" y="1396439"/>
            <a:ext cx="631602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E849295-2BF1-4E77-9DA7-B34DDA818DF0}"/>
              </a:ext>
            </a:extLst>
          </p:cNvPr>
          <p:cNvSpPr txBox="1"/>
          <p:nvPr/>
        </p:nvSpPr>
        <p:spPr>
          <a:xfrm>
            <a:off x="3853823" y="1326069"/>
            <a:ext cx="692619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0FA57E-817C-447F-8AB3-BA091FFCDDC7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527411" y="1521967"/>
            <a:ext cx="326412" cy="1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7486A7C-B516-484C-9E1E-8755E9F9CD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18240" y="1020731"/>
            <a:ext cx="407523" cy="1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6D80B54-63D5-4C65-93ED-62951A80D8B9}"/>
              </a:ext>
            </a:extLst>
          </p:cNvPr>
          <p:cNvSpPr txBox="1"/>
          <p:nvPr/>
        </p:nvSpPr>
        <p:spPr>
          <a:xfrm>
            <a:off x="2897254" y="511309"/>
            <a:ext cx="631602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9D04690-078F-4A45-9A28-BAFD2DA99EB2}"/>
              </a:ext>
            </a:extLst>
          </p:cNvPr>
          <p:cNvSpPr txBox="1"/>
          <p:nvPr/>
        </p:nvSpPr>
        <p:spPr>
          <a:xfrm>
            <a:off x="3750814" y="335571"/>
            <a:ext cx="642367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8ABE9CD-91C5-436F-B787-1B190E6849F9}"/>
              </a:ext>
            </a:extLst>
          </p:cNvPr>
          <p:cNvCxnSpPr>
            <a:cxnSpLocks/>
          </p:cNvCxnSpPr>
          <p:nvPr/>
        </p:nvCxnSpPr>
        <p:spPr>
          <a:xfrm flipV="1">
            <a:off x="3528856" y="592903"/>
            <a:ext cx="221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9CAFADE-C38B-4E7B-A12F-8DE17DF28B4B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4393181" y="547867"/>
            <a:ext cx="918368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288AE6-AF63-4D91-BE48-1F9A8325290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2418240" y="636836"/>
            <a:ext cx="479014" cy="5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AD6472B-5E6D-4FCF-A1ED-E6307A6C89BD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8955576" y="951159"/>
            <a:ext cx="218464" cy="5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3B329BAA-BE50-4660-AD93-64C1FD7F7098}"/>
              </a:ext>
            </a:extLst>
          </p:cNvPr>
          <p:cNvCxnSpPr>
            <a:cxnSpLocks/>
            <a:stCxn id="298" idx="3"/>
            <a:endCxn id="214" idx="1"/>
          </p:cNvCxnSpPr>
          <p:nvPr/>
        </p:nvCxnSpPr>
        <p:spPr>
          <a:xfrm>
            <a:off x="9936367" y="3466962"/>
            <a:ext cx="773527" cy="6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B67EA5F-C861-458E-B633-DAFB845E32D9}"/>
              </a:ext>
            </a:extLst>
          </p:cNvPr>
          <p:cNvSpPr txBox="1"/>
          <p:nvPr/>
        </p:nvSpPr>
        <p:spPr>
          <a:xfrm>
            <a:off x="1585228" y="3900392"/>
            <a:ext cx="118081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三通道振动数据（包含故障</a:t>
            </a:r>
            <a:r>
              <a:rPr lang="en-US" altLang="zh-CN" sz="1400" dirty="0"/>
              <a:t>C</a:t>
            </a:r>
            <a:r>
              <a:rPr lang="zh-CN" altLang="en-US" sz="1400" dirty="0"/>
              <a:t>）（</a:t>
            </a:r>
            <a:r>
              <a:rPr lang="en-US" altLang="zh-CN" sz="1400" dirty="0"/>
              <a:t>3*1600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7155B2A-A535-403C-BE2F-02FDDB247316}"/>
              </a:ext>
            </a:extLst>
          </p:cNvPr>
          <p:cNvSpPr txBox="1"/>
          <p:nvPr/>
        </p:nvSpPr>
        <p:spPr>
          <a:xfrm>
            <a:off x="3159407" y="4183523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6912574-3DF9-4A71-851C-068747BC5460}"/>
              </a:ext>
            </a:extLst>
          </p:cNvPr>
          <p:cNvSpPr txBox="1"/>
          <p:nvPr/>
        </p:nvSpPr>
        <p:spPr>
          <a:xfrm>
            <a:off x="4017620" y="4110022"/>
            <a:ext cx="620045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9ADB967-0FD2-4DC7-AFBF-66EE794BEA43}"/>
              </a:ext>
            </a:extLst>
          </p:cNvPr>
          <p:cNvSpPr txBox="1"/>
          <p:nvPr/>
        </p:nvSpPr>
        <p:spPr>
          <a:xfrm>
            <a:off x="10709894" y="3179155"/>
            <a:ext cx="138054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EBV</a:t>
            </a:r>
            <a:r>
              <a:rPr lang="zh-CN" altLang="en-US" sz="1400" dirty="0"/>
              <a:t>的损失函数</a:t>
            </a:r>
            <a:r>
              <a:rPr lang="en-US" altLang="zh-CN" sz="1400" dirty="0"/>
              <a:t> </a:t>
            </a:r>
            <a:r>
              <a:rPr lang="zh-CN" altLang="en-US" sz="1400" dirty="0"/>
              <a:t>替代论文</a:t>
            </a:r>
            <a:r>
              <a:rPr lang="en-US" altLang="zh-CN" sz="1400" dirty="0"/>
              <a:t>4</a:t>
            </a:r>
            <a:r>
              <a:rPr lang="zh-CN" altLang="en-US" sz="1400" dirty="0"/>
              <a:t>的</a:t>
            </a:r>
            <a:r>
              <a:rPr lang="en-US" altLang="zh-CN" sz="1400" dirty="0"/>
              <a:t>3.3.1</a:t>
            </a:r>
          </a:p>
          <a:p>
            <a:endParaRPr lang="en-US" altLang="zh-CN" sz="1400" dirty="0"/>
          </a:p>
          <a:p>
            <a:r>
              <a:rPr lang="zh-CN" altLang="en-US" sz="1400" dirty="0"/>
              <a:t>（论文</a:t>
            </a:r>
            <a:r>
              <a:rPr lang="en-US" altLang="zh-CN" sz="1400" dirty="0"/>
              <a:t>5</a:t>
            </a:r>
            <a:r>
              <a:rPr lang="zh-CN" altLang="en-US" sz="1400" dirty="0"/>
              <a:t>，</a:t>
            </a:r>
            <a:r>
              <a:rPr lang="en-US" altLang="zh-CN" sz="1400" dirty="0"/>
              <a:t>3.2.2</a:t>
            </a:r>
            <a:r>
              <a:rPr lang="zh-CN" altLang="en-US" sz="1400" dirty="0"/>
              <a:t>和</a:t>
            </a:r>
            <a:r>
              <a:rPr lang="en-US" altLang="zh-CN" sz="1400" dirty="0"/>
              <a:t>3.3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创新</a:t>
            </a:r>
            <a:r>
              <a:rPr lang="en-US" altLang="zh-CN" sz="1400" dirty="0"/>
              <a:t>3</a:t>
            </a:r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150538D-7ADE-450C-9E2C-13671A7FBC84}"/>
              </a:ext>
            </a:extLst>
          </p:cNvPr>
          <p:cNvCxnSpPr>
            <a:cxnSpLocks/>
            <a:stCxn id="210" idx="3"/>
            <a:endCxn id="219" idx="1"/>
          </p:cNvCxnSpPr>
          <p:nvPr/>
        </p:nvCxnSpPr>
        <p:spPr>
          <a:xfrm>
            <a:off x="2766045" y="4377446"/>
            <a:ext cx="460974" cy="73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BC9A3D66-CEEE-47BF-946E-66F22752CDFB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>
            <a:off x="3769061" y="4309050"/>
            <a:ext cx="248559" cy="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6AFB8453-B175-4339-9748-1EA58201D661}"/>
              </a:ext>
            </a:extLst>
          </p:cNvPr>
          <p:cNvCxnSpPr>
            <a:cxnSpLocks/>
            <a:stCxn id="212" idx="3"/>
            <a:endCxn id="300" idx="1"/>
          </p:cNvCxnSpPr>
          <p:nvPr/>
        </p:nvCxnSpPr>
        <p:spPr>
          <a:xfrm flipV="1">
            <a:off x="4637665" y="3511476"/>
            <a:ext cx="1318630" cy="8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9591F0A-8B2D-4A9E-B972-94EDB58F0DBD}"/>
              </a:ext>
            </a:extLst>
          </p:cNvPr>
          <p:cNvSpPr txBox="1"/>
          <p:nvPr/>
        </p:nvSpPr>
        <p:spPr>
          <a:xfrm>
            <a:off x="3227019" y="4989558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648B1CB0-3B3E-4809-B3C8-D08C40D7FA21}"/>
              </a:ext>
            </a:extLst>
          </p:cNvPr>
          <p:cNvSpPr txBox="1"/>
          <p:nvPr/>
        </p:nvSpPr>
        <p:spPr>
          <a:xfrm>
            <a:off x="4151742" y="4919188"/>
            <a:ext cx="668551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68B5BF9F-FA84-405D-8CA6-28D88D159FEB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3836673" y="5115086"/>
            <a:ext cx="315069" cy="1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B31C080-971E-4C9D-A2E9-FEAB0146D807}"/>
              </a:ext>
            </a:extLst>
          </p:cNvPr>
          <p:cNvCxnSpPr>
            <a:cxnSpLocks/>
            <a:stCxn id="220" idx="3"/>
            <a:endCxn id="301" idx="1"/>
          </p:cNvCxnSpPr>
          <p:nvPr/>
        </p:nvCxnSpPr>
        <p:spPr>
          <a:xfrm flipV="1">
            <a:off x="4820293" y="3933208"/>
            <a:ext cx="1106675" cy="119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E43CA69-DD5B-4675-949F-3957A039B60A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2766045" y="4309050"/>
            <a:ext cx="393362" cy="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CEF29BA-7297-4CB3-A123-846A72382137}"/>
              </a:ext>
            </a:extLst>
          </p:cNvPr>
          <p:cNvSpPr txBox="1"/>
          <p:nvPr/>
        </p:nvSpPr>
        <p:spPr>
          <a:xfrm>
            <a:off x="3228413" y="3609128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B5750722-77C3-453A-8250-95A8BE955EEB}"/>
              </a:ext>
            </a:extLst>
          </p:cNvPr>
          <p:cNvSpPr txBox="1"/>
          <p:nvPr/>
        </p:nvSpPr>
        <p:spPr>
          <a:xfrm>
            <a:off x="4052313" y="3433390"/>
            <a:ext cx="620045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3BA2694F-AA37-40B2-802A-3F62BDD5DFD6}"/>
              </a:ext>
            </a:extLst>
          </p:cNvPr>
          <p:cNvCxnSpPr>
            <a:cxnSpLocks/>
          </p:cNvCxnSpPr>
          <p:nvPr/>
        </p:nvCxnSpPr>
        <p:spPr>
          <a:xfrm flipV="1">
            <a:off x="3838068" y="3690722"/>
            <a:ext cx="214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30A090F9-C3EE-46CA-B4EE-1F09D9496185}"/>
              </a:ext>
            </a:extLst>
          </p:cNvPr>
          <p:cNvCxnSpPr>
            <a:cxnSpLocks/>
            <a:stCxn id="227" idx="3"/>
            <a:endCxn id="295" idx="1"/>
          </p:cNvCxnSpPr>
          <p:nvPr/>
        </p:nvCxnSpPr>
        <p:spPr>
          <a:xfrm flipV="1">
            <a:off x="4672358" y="3063670"/>
            <a:ext cx="1254610" cy="5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2BB10E2-4DE5-4DEC-AF1A-E218F919BFDE}"/>
              </a:ext>
            </a:extLst>
          </p:cNvPr>
          <p:cNvCxnSpPr>
            <a:cxnSpLocks/>
            <a:stCxn id="210" idx="3"/>
            <a:endCxn id="226" idx="1"/>
          </p:cNvCxnSpPr>
          <p:nvPr/>
        </p:nvCxnSpPr>
        <p:spPr>
          <a:xfrm flipV="1">
            <a:off x="2766045" y="3734655"/>
            <a:ext cx="462368" cy="64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F20A1E9-7B36-4D28-B94B-0BCF5158B601}"/>
              </a:ext>
            </a:extLst>
          </p:cNvPr>
          <p:cNvSpPr/>
          <p:nvPr/>
        </p:nvSpPr>
        <p:spPr>
          <a:xfrm>
            <a:off x="6555157" y="5459178"/>
            <a:ext cx="635649" cy="72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87F8CD4-338C-4E55-8F86-41C5EF0FD01E}"/>
              </a:ext>
            </a:extLst>
          </p:cNvPr>
          <p:cNvSpPr txBox="1"/>
          <p:nvPr/>
        </p:nvSpPr>
        <p:spPr>
          <a:xfrm>
            <a:off x="7098189" y="5592778"/>
            <a:ext cx="237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特征蒸馏</a:t>
            </a:r>
            <a:r>
              <a:rPr lang="en-US" altLang="zh-CN" dirty="0"/>
              <a:t>F1</a:t>
            </a:r>
            <a:r>
              <a:rPr lang="zh-CN" altLang="en-US" dirty="0"/>
              <a:t>教师模型</a:t>
            </a:r>
            <a:r>
              <a:rPr lang="en-US" altLang="zh-CN" dirty="0"/>
              <a:t>F2-2</a:t>
            </a:r>
            <a:r>
              <a:rPr lang="zh-CN" altLang="en-US" dirty="0"/>
              <a:t>学生模型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BCAE1DF-8119-4050-A844-F18D76B965FD}"/>
              </a:ext>
            </a:extLst>
          </p:cNvPr>
          <p:cNvSpPr/>
          <p:nvPr/>
        </p:nvSpPr>
        <p:spPr>
          <a:xfrm>
            <a:off x="241699" y="3943186"/>
            <a:ext cx="1021452" cy="86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故障种类</a:t>
            </a:r>
            <a:r>
              <a:rPr lang="en-US" altLang="zh-CN" sz="1000" dirty="0"/>
              <a:t>AB</a:t>
            </a:r>
            <a:endParaRPr lang="zh-CN" altLang="en-US" sz="1000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B5BB6BC-306C-48FE-A330-D9249E844411}"/>
              </a:ext>
            </a:extLst>
          </p:cNvPr>
          <p:cNvGrpSpPr/>
          <p:nvPr/>
        </p:nvGrpSpPr>
        <p:grpSpPr>
          <a:xfrm>
            <a:off x="4546442" y="331025"/>
            <a:ext cx="4409134" cy="1240268"/>
            <a:chOff x="4546442" y="331025"/>
            <a:chExt cx="4409134" cy="1240268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BE030BA-D8F6-4A6C-A006-0CD4AFFEF413}"/>
                </a:ext>
              </a:extLst>
            </p:cNvPr>
            <p:cNvCxnSpPr>
              <a:cxnSpLocks/>
              <a:stCxn id="119" idx="3"/>
              <a:endCxn id="70" idx="1"/>
            </p:cNvCxnSpPr>
            <p:nvPr/>
          </p:nvCxnSpPr>
          <p:spPr>
            <a:xfrm flipV="1">
              <a:off x="6344111" y="978677"/>
              <a:ext cx="349110" cy="16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025D79D1-BBB7-41F7-AD05-41C079F312ED}"/>
                </a:ext>
              </a:extLst>
            </p:cNvPr>
            <p:cNvCxnSpPr>
              <a:cxnSpLocks/>
              <a:stCxn id="37" idx="3"/>
              <a:endCxn id="122" idx="1"/>
            </p:cNvCxnSpPr>
            <p:nvPr/>
          </p:nvCxnSpPr>
          <p:spPr>
            <a:xfrm flipV="1">
              <a:off x="4546442" y="1417405"/>
              <a:ext cx="765107" cy="12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21F68C5-C790-4B92-AACA-7B08775DE716}"/>
                </a:ext>
              </a:extLst>
            </p:cNvPr>
            <p:cNvCxnSpPr>
              <a:cxnSpLocks/>
              <a:stCxn id="122" idx="3"/>
              <a:endCxn id="70" idx="1"/>
            </p:cNvCxnSpPr>
            <p:nvPr/>
          </p:nvCxnSpPr>
          <p:spPr>
            <a:xfrm flipV="1">
              <a:off x="6317456" y="978677"/>
              <a:ext cx="375765" cy="43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C3BA68-37AA-4D99-BB61-C5E525D63B10}"/>
                </a:ext>
              </a:extLst>
            </p:cNvPr>
            <p:cNvSpPr txBox="1"/>
            <p:nvPr/>
          </p:nvSpPr>
          <p:spPr>
            <a:xfrm>
              <a:off x="5311549" y="393978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77364AA-DEED-45CC-BEE6-0B5FD7E731E9}"/>
                </a:ext>
              </a:extLst>
            </p:cNvPr>
            <p:cNvCxnSpPr>
              <a:cxnSpLocks/>
              <a:stCxn id="49" idx="3"/>
              <a:endCxn id="70" idx="1"/>
            </p:cNvCxnSpPr>
            <p:nvPr/>
          </p:nvCxnSpPr>
          <p:spPr>
            <a:xfrm>
              <a:off x="6317456" y="547867"/>
              <a:ext cx="375765" cy="43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50C14A9-5E25-4538-B23E-269D90480820}"/>
                </a:ext>
              </a:extLst>
            </p:cNvPr>
            <p:cNvSpPr txBox="1"/>
            <p:nvPr/>
          </p:nvSpPr>
          <p:spPr>
            <a:xfrm>
              <a:off x="6693221" y="717067"/>
              <a:ext cx="13365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dirty="0"/>
                <a:t>注意力机制</a:t>
              </a:r>
              <a:r>
                <a:rPr lang="en-US" altLang="zh-CN" sz="1400" dirty="0"/>
                <a:t>-</a:t>
              </a:r>
              <a:r>
                <a:rPr lang="zh-CN" altLang="en-US" sz="1400" dirty="0"/>
                <a:t>特征融合</a:t>
              </a:r>
              <a:endParaRPr lang="en-US" altLang="zh-CN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2E3F4C-D6AB-4C30-B3A7-1D4A6F9A3E76}"/>
                </a:ext>
              </a:extLst>
            </p:cNvPr>
            <p:cNvSpPr/>
            <p:nvPr/>
          </p:nvSpPr>
          <p:spPr>
            <a:xfrm>
              <a:off x="4741619" y="331025"/>
              <a:ext cx="4213957" cy="12402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383DBB-88F1-452B-84DD-C00F4D37DD7C}"/>
                </a:ext>
              </a:extLst>
            </p:cNvPr>
            <p:cNvSpPr txBox="1"/>
            <p:nvPr/>
          </p:nvSpPr>
          <p:spPr>
            <a:xfrm>
              <a:off x="8029813" y="427407"/>
              <a:ext cx="62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F0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3F0CB93A-0A3A-476B-BCF0-DDB3CBAB9944}"/>
                </a:ext>
              </a:extLst>
            </p:cNvPr>
            <p:cNvSpPr txBox="1"/>
            <p:nvPr/>
          </p:nvSpPr>
          <p:spPr>
            <a:xfrm>
              <a:off x="5338204" y="841784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2A065A8-4E7C-4C17-B6E3-1988D4E69B75}"/>
                </a:ext>
              </a:extLst>
            </p:cNvPr>
            <p:cNvSpPr txBox="1"/>
            <p:nvPr/>
          </p:nvSpPr>
          <p:spPr>
            <a:xfrm>
              <a:off x="5311549" y="1263516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DD749DF-E1F2-4EEC-B53F-15C665B96D01}"/>
              </a:ext>
            </a:extLst>
          </p:cNvPr>
          <p:cNvSpPr/>
          <p:nvPr/>
        </p:nvSpPr>
        <p:spPr>
          <a:xfrm>
            <a:off x="340621" y="2285925"/>
            <a:ext cx="1969158" cy="34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数据集蒸馏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145C837-393A-444B-8C9D-9AB129A9DDA6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1325200" y="1781624"/>
            <a:ext cx="481377" cy="5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202744F-996F-4090-9B8F-005E2AD87EC4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752425" y="2611689"/>
            <a:ext cx="505216" cy="133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48F362D-BB96-4BF6-9701-2084D6AEAEB2}"/>
              </a:ext>
            </a:extLst>
          </p:cNvPr>
          <p:cNvGrpSpPr/>
          <p:nvPr/>
        </p:nvGrpSpPr>
        <p:grpSpPr>
          <a:xfrm>
            <a:off x="1281364" y="4248262"/>
            <a:ext cx="230346" cy="253011"/>
            <a:chOff x="3227019" y="2915563"/>
            <a:chExt cx="230346" cy="253011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EB6B097-3810-481B-A81D-69BC3ED712B2}"/>
                </a:ext>
              </a:extLst>
            </p:cNvPr>
            <p:cNvCxnSpPr/>
            <p:nvPr/>
          </p:nvCxnSpPr>
          <p:spPr>
            <a:xfrm>
              <a:off x="3227019" y="3009900"/>
              <a:ext cx="230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8B7084A-1CE2-41B9-B3EC-B3214B03EF4F}"/>
                </a:ext>
              </a:extLst>
            </p:cNvPr>
            <p:cNvCxnSpPr/>
            <p:nvPr/>
          </p:nvCxnSpPr>
          <p:spPr>
            <a:xfrm>
              <a:off x="3342192" y="2915563"/>
              <a:ext cx="0" cy="253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矩形: 圆角 195">
            <a:extLst>
              <a:ext uri="{FF2B5EF4-FFF2-40B4-BE49-F238E27FC236}">
                <a16:creationId xmlns:a16="http://schemas.microsoft.com/office/drawing/2014/main" id="{AD53E997-29DC-444F-906B-B623589965A7}"/>
              </a:ext>
            </a:extLst>
          </p:cNvPr>
          <p:cNvSpPr/>
          <p:nvPr/>
        </p:nvSpPr>
        <p:spPr>
          <a:xfrm>
            <a:off x="290717" y="5969016"/>
            <a:ext cx="1969158" cy="34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数据集蒸馏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C27D1A4-7D26-44DE-88F3-5DB9B97BBAB3}"/>
              </a:ext>
            </a:extLst>
          </p:cNvPr>
          <p:cNvCxnSpPr/>
          <p:nvPr/>
        </p:nvCxnSpPr>
        <p:spPr>
          <a:xfrm flipH="1">
            <a:off x="773412" y="6367127"/>
            <a:ext cx="413958" cy="81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箭头: 下 200">
            <a:extLst>
              <a:ext uri="{FF2B5EF4-FFF2-40B4-BE49-F238E27FC236}">
                <a16:creationId xmlns:a16="http://schemas.microsoft.com/office/drawing/2014/main" id="{5489D198-FF35-46BB-883E-4C69B5320D31}"/>
              </a:ext>
            </a:extLst>
          </p:cNvPr>
          <p:cNvSpPr/>
          <p:nvPr/>
        </p:nvSpPr>
        <p:spPr>
          <a:xfrm>
            <a:off x="6597049" y="1678830"/>
            <a:ext cx="635649" cy="1054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47754EF-18A3-4034-B034-600B3CC39736}"/>
              </a:ext>
            </a:extLst>
          </p:cNvPr>
          <p:cNvCxnSpPr>
            <a:cxnSpLocks/>
          </p:cNvCxnSpPr>
          <p:nvPr/>
        </p:nvCxnSpPr>
        <p:spPr>
          <a:xfrm flipH="1">
            <a:off x="1475992" y="4844773"/>
            <a:ext cx="633523" cy="10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0E2E7DA-0AB5-440F-93D1-51C31C623FD6}"/>
              </a:ext>
            </a:extLst>
          </p:cNvPr>
          <p:cNvSpPr/>
          <p:nvPr/>
        </p:nvSpPr>
        <p:spPr>
          <a:xfrm>
            <a:off x="13614400" y="1395235"/>
            <a:ext cx="2772229" cy="3039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）数据集蒸馏损失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）特征蒸馏损失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）分类损失</a:t>
            </a:r>
            <a:endParaRPr lang="en-US" altLang="zh-CN" dirty="0"/>
          </a:p>
        </p:txBody>
      </p:sp>
      <p:sp>
        <p:nvSpPr>
          <p:cNvPr id="205" name="弧形 204">
            <a:extLst>
              <a:ext uri="{FF2B5EF4-FFF2-40B4-BE49-F238E27FC236}">
                <a16:creationId xmlns:a16="http://schemas.microsoft.com/office/drawing/2014/main" id="{65AFDE85-6D88-47DF-9273-BFD650171DD3}"/>
              </a:ext>
            </a:extLst>
          </p:cNvPr>
          <p:cNvSpPr/>
          <p:nvPr/>
        </p:nvSpPr>
        <p:spPr>
          <a:xfrm rot="13819061">
            <a:off x="3571945" y="1474632"/>
            <a:ext cx="6554048" cy="4163314"/>
          </a:xfrm>
          <a:prstGeom prst="arc">
            <a:avLst/>
          </a:prstGeom>
          <a:ln>
            <a:solidFill>
              <a:srgbClr val="FF0000"/>
            </a:solidFill>
            <a:prstDash val="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9346A19-5D5F-41A7-AA44-BF0CBC94BA84}"/>
              </a:ext>
            </a:extLst>
          </p:cNvPr>
          <p:cNvSpPr/>
          <p:nvPr/>
        </p:nvSpPr>
        <p:spPr>
          <a:xfrm>
            <a:off x="-1185310" y="636616"/>
            <a:ext cx="1385938" cy="10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阶段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初始模型</a:t>
            </a:r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0B9A3F7A-F6BE-4420-B7B7-B7ED3C53E5A5}"/>
              </a:ext>
            </a:extLst>
          </p:cNvPr>
          <p:cNvSpPr/>
          <p:nvPr/>
        </p:nvSpPr>
        <p:spPr>
          <a:xfrm>
            <a:off x="-1503024" y="3956435"/>
            <a:ext cx="1385938" cy="10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阶段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增量阶段</a:t>
            </a:r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C908CB0F-406D-4F8A-9BA2-6BD21DC12960}"/>
              </a:ext>
            </a:extLst>
          </p:cNvPr>
          <p:cNvSpPr/>
          <p:nvPr/>
        </p:nvSpPr>
        <p:spPr>
          <a:xfrm>
            <a:off x="-1554999" y="7030809"/>
            <a:ext cx="1385938" cy="10331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阶段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增量阶段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0A8AD7F5-325F-4531-8905-94D4A45EE56E}"/>
              </a:ext>
            </a:extLst>
          </p:cNvPr>
          <p:cNvGrpSpPr/>
          <p:nvPr/>
        </p:nvGrpSpPr>
        <p:grpSpPr>
          <a:xfrm>
            <a:off x="5299893" y="2314172"/>
            <a:ext cx="5093851" cy="5645382"/>
            <a:chOff x="4741619" y="-201631"/>
            <a:chExt cx="4629654" cy="5645382"/>
          </a:xfrm>
        </p:grpSpPr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04D565DA-3E30-43B7-A3D9-1AD638A703BC}"/>
                </a:ext>
              </a:extLst>
            </p:cNvPr>
            <p:cNvCxnSpPr>
              <a:cxnSpLocks/>
              <a:stCxn id="300" idx="3"/>
              <a:endCxn id="297" idx="1"/>
            </p:cNvCxnSpPr>
            <p:nvPr/>
          </p:nvCxnSpPr>
          <p:spPr>
            <a:xfrm flipV="1">
              <a:off x="6344111" y="978677"/>
              <a:ext cx="349110" cy="16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>
              <a:extLst>
                <a:ext uri="{FF2B5EF4-FFF2-40B4-BE49-F238E27FC236}">
                  <a16:creationId xmlns:a16="http://schemas.microsoft.com/office/drawing/2014/main" id="{4EB96C16-CB93-4E24-8169-39B121FB6DFF}"/>
                </a:ext>
              </a:extLst>
            </p:cNvPr>
            <p:cNvCxnSpPr>
              <a:cxnSpLocks/>
              <a:stCxn id="301" idx="3"/>
              <a:endCxn id="297" idx="1"/>
            </p:cNvCxnSpPr>
            <p:nvPr/>
          </p:nvCxnSpPr>
          <p:spPr>
            <a:xfrm flipV="1">
              <a:off x="6317456" y="978677"/>
              <a:ext cx="375765" cy="43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AFADD5F-F16E-42A1-A912-821A7EB19728}"/>
                </a:ext>
              </a:extLst>
            </p:cNvPr>
            <p:cNvSpPr txBox="1"/>
            <p:nvPr/>
          </p:nvSpPr>
          <p:spPr>
            <a:xfrm>
              <a:off x="5311549" y="393978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E5FC5461-FACC-4588-8853-74AED7B0F396}"/>
                </a:ext>
              </a:extLst>
            </p:cNvPr>
            <p:cNvCxnSpPr>
              <a:cxnSpLocks/>
              <a:stCxn id="295" idx="3"/>
              <a:endCxn id="297" idx="1"/>
            </p:cNvCxnSpPr>
            <p:nvPr/>
          </p:nvCxnSpPr>
          <p:spPr>
            <a:xfrm>
              <a:off x="6317456" y="547867"/>
              <a:ext cx="375765" cy="43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328799F6-8F0E-4FAC-93F9-7B90785994C3}"/>
                </a:ext>
              </a:extLst>
            </p:cNvPr>
            <p:cNvSpPr txBox="1"/>
            <p:nvPr/>
          </p:nvSpPr>
          <p:spPr>
            <a:xfrm>
              <a:off x="6693221" y="717067"/>
              <a:ext cx="13365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dirty="0"/>
                <a:t>注意力机制</a:t>
              </a:r>
              <a:r>
                <a:rPr lang="en-US" altLang="zh-CN" sz="1400" dirty="0"/>
                <a:t>-</a:t>
              </a:r>
              <a:r>
                <a:rPr lang="zh-CN" altLang="en-US" sz="1400" dirty="0"/>
                <a:t>特征融合</a:t>
              </a:r>
              <a:endParaRPr lang="en-US" altLang="zh-CN" sz="1400" dirty="0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449D38DD-FEA8-4189-9A50-5017D1562B07}"/>
                </a:ext>
              </a:extLst>
            </p:cNvPr>
            <p:cNvSpPr/>
            <p:nvPr/>
          </p:nvSpPr>
          <p:spPr>
            <a:xfrm>
              <a:off x="4741619" y="331025"/>
              <a:ext cx="4213957" cy="12402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0F514CA-433C-44EA-9DBA-C2DA60B706BF}"/>
                </a:ext>
              </a:extLst>
            </p:cNvPr>
            <p:cNvSpPr txBox="1"/>
            <p:nvPr/>
          </p:nvSpPr>
          <p:spPr>
            <a:xfrm>
              <a:off x="8219507" y="-201631"/>
              <a:ext cx="61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F1</a:t>
              </a:r>
              <a:endParaRPr lang="zh-CN" altLang="en-US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07FD7390-09B6-45E6-A01C-43FAC8A280B4}"/>
                </a:ext>
              </a:extLst>
            </p:cNvPr>
            <p:cNvSpPr txBox="1"/>
            <p:nvPr/>
          </p:nvSpPr>
          <p:spPr>
            <a:xfrm>
              <a:off x="5338204" y="841784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07687BB2-D717-414E-ADB6-A68496A11F41}"/>
                </a:ext>
              </a:extLst>
            </p:cNvPr>
            <p:cNvSpPr txBox="1"/>
            <p:nvPr/>
          </p:nvSpPr>
          <p:spPr>
            <a:xfrm>
              <a:off x="5311549" y="1263516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6C0F5213-54B4-491C-A58F-3E402EE11747}"/>
                </a:ext>
              </a:extLst>
            </p:cNvPr>
            <p:cNvSpPr txBox="1"/>
            <p:nvPr/>
          </p:nvSpPr>
          <p:spPr>
            <a:xfrm>
              <a:off x="8749711" y="3551221"/>
              <a:ext cx="621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F2</a:t>
              </a:r>
              <a:endParaRPr lang="zh-CN" altLang="en-US" dirty="0"/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BF08E698-052B-4A5B-940C-4CA910B48B17}"/>
                </a:ext>
              </a:extLst>
            </p:cNvPr>
            <p:cNvSpPr txBox="1"/>
            <p:nvPr/>
          </p:nvSpPr>
          <p:spPr>
            <a:xfrm>
              <a:off x="8164675" y="478246"/>
              <a:ext cx="61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F1-1</a:t>
              </a:r>
              <a:endParaRPr lang="zh-CN" altLang="en-US" dirty="0"/>
            </a:p>
          </p:txBody>
        </p:sp>
        <p:sp>
          <p:nvSpPr>
            <p:cNvPr id="382" name="文本框 381">
              <a:extLst>
                <a:ext uri="{FF2B5EF4-FFF2-40B4-BE49-F238E27FC236}">
                  <a16:creationId xmlns:a16="http://schemas.microsoft.com/office/drawing/2014/main" id="{740CB923-3202-4ECF-8DAD-3241196805B3}"/>
                </a:ext>
              </a:extLst>
            </p:cNvPr>
            <p:cNvSpPr txBox="1"/>
            <p:nvPr/>
          </p:nvSpPr>
          <p:spPr>
            <a:xfrm>
              <a:off x="7991345" y="1827249"/>
              <a:ext cx="61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F1-2</a:t>
              </a:r>
              <a:endParaRPr lang="zh-CN" altLang="en-US" dirty="0"/>
            </a:p>
          </p:txBody>
        </p: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B143778A-166A-4656-B8D3-E427EAD5B21C}"/>
                </a:ext>
              </a:extLst>
            </p:cNvPr>
            <p:cNvSpPr txBox="1"/>
            <p:nvPr/>
          </p:nvSpPr>
          <p:spPr>
            <a:xfrm>
              <a:off x="7949834" y="3696364"/>
              <a:ext cx="61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F2-1</a:t>
              </a:r>
              <a:endParaRPr lang="zh-CN" altLang="en-US" dirty="0"/>
            </a:p>
          </p:txBody>
        </p: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1D9B6189-54DD-45F3-8529-109807A19130}"/>
                </a:ext>
              </a:extLst>
            </p:cNvPr>
            <p:cNvSpPr txBox="1"/>
            <p:nvPr/>
          </p:nvSpPr>
          <p:spPr>
            <a:xfrm>
              <a:off x="7839115" y="5074419"/>
              <a:ext cx="614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F2-2</a:t>
              </a:r>
              <a:endParaRPr lang="zh-CN" altLang="en-US" dirty="0"/>
            </a:p>
          </p:txBody>
        </p:sp>
      </p:grp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748C55C7-F815-4779-9449-A33E46503F27}"/>
              </a:ext>
            </a:extLst>
          </p:cNvPr>
          <p:cNvCxnSpPr>
            <a:cxnSpLocks/>
          </p:cNvCxnSpPr>
          <p:nvPr/>
        </p:nvCxnSpPr>
        <p:spPr>
          <a:xfrm>
            <a:off x="4801043" y="5182238"/>
            <a:ext cx="1044407" cy="154123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8A3A7EAD-4D29-488A-9AF5-1CCCFAAE617F}"/>
              </a:ext>
            </a:extLst>
          </p:cNvPr>
          <p:cNvCxnSpPr>
            <a:cxnSpLocks/>
            <a:stCxn id="311" idx="3"/>
            <a:endCxn id="308" idx="1"/>
          </p:cNvCxnSpPr>
          <p:nvPr/>
        </p:nvCxnSpPr>
        <p:spPr>
          <a:xfrm flipV="1">
            <a:off x="6897262" y="4847979"/>
            <a:ext cx="349110" cy="16996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53037117-50F4-40F3-82F5-0957CFF841B2}"/>
              </a:ext>
            </a:extLst>
          </p:cNvPr>
          <p:cNvCxnSpPr>
            <a:cxnSpLocks/>
            <a:stCxn id="312" idx="3"/>
            <a:endCxn id="308" idx="1"/>
          </p:cNvCxnSpPr>
          <p:nvPr/>
        </p:nvCxnSpPr>
        <p:spPr>
          <a:xfrm flipV="1">
            <a:off x="6870607" y="4847979"/>
            <a:ext cx="375765" cy="438728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D116807C-45B8-4995-9676-98FDEE4C37FB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6870607" y="4417169"/>
            <a:ext cx="375765" cy="43081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43D011E-5B2E-4D0D-B88A-F549323A47B4}"/>
              </a:ext>
            </a:extLst>
          </p:cNvPr>
          <p:cNvSpPr txBox="1"/>
          <p:nvPr/>
        </p:nvSpPr>
        <p:spPr>
          <a:xfrm>
            <a:off x="7246372" y="4586369"/>
            <a:ext cx="133659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1400" dirty="0"/>
              <a:t>注意力机制</a:t>
            </a:r>
            <a:r>
              <a:rPr lang="en-US" altLang="zh-CN" sz="1400" dirty="0"/>
              <a:t>-</a:t>
            </a:r>
            <a:r>
              <a:rPr lang="zh-CN" altLang="en-US" sz="1400" dirty="0"/>
              <a:t>特征融合</a:t>
            </a:r>
            <a:endParaRPr lang="en-US" altLang="zh-CN" sz="1400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DB8149A1-0BBE-403E-87EA-D0863C221013}"/>
              </a:ext>
            </a:extLst>
          </p:cNvPr>
          <p:cNvSpPr txBox="1"/>
          <p:nvPr/>
        </p:nvSpPr>
        <p:spPr>
          <a:xfrm>
            <a:off x="5891355" y="4711086"/>
            <a:ext cx="10059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特征提取</a:t>
            </a:r>
            <a:endParaRPr lang="en-US" altLang="zh-CN" sz="1400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45ABD3B-AD3C-42BF-B536-A4181A4FB625}"/>
              </a:ext>
            </a:extLst>
          </p:cNvPr>
          <p:cNvSpPr txBox="1"/>
          <p:nvPr/>
        </p:nvSpPr>
        <p:spPr>
          <a:xfrm>
            <a:off x="5864700" y="5132818"/>
            <a:ext cx="10059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特征提取</a:t>
            </a:r>
            <a:endParaRPr lang="en-US" altLang="zh-CN" sz="1400" dirty="0"/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59E88D5-B5FC-4B2C-801D-46A040D863EF}"/>
              </a:ext>
            </a:extLst>
          </p:cNvPr>
          <p:cNvSpPr txBox="1"/>
          <p:nvPr/>
        </p:nvSpPr>
        <p:spPr>
          <a:xfrm>
            <a:off x="5958331" y="4301430"/>
            <a:ext cx="100590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特征提取</a:t>
            </a:r>
            <a:endParaRPr lang="en-US" altLang="zh-CN" sz="1400" dirty="0"/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7FECCD79-B2F7-4530-9B31-B5371B742B0A}"/>
              </a:ext>
            </a:extLst>
          </p:cNvPr>
          <p:cNvCxnSpPr>
            <a:cxnSpLocks/>
            <a:stCxn id="227" idx="3"/>
          </p:cNvCxnSpPr>
          <p:nvPr/>
        </p:nvCxnSpPr>
        <p:spPr>
          <a:xfrm>
            <a:off x="4672358" y="3646786"/>
            <a:ext cx="1192342" cy="7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A94AEC9C-4184-4B81-94AC-8E055FF0B154}"/>
              </a:ext>
            </a:extLst>
          </p:cNvPr>
          <p:cNvCxnSpPr>
            <a:cxnSpLocks/>
            <a:stCxn id="212" idx="3"/>
            <a:endCxn id="311" idx="1"/>
          </p:cNvCxnSpPr>
          <p:nvPr/>
        </p:nvCxnSpPr>
        <p:spPr>
          <a:xfrm>
            <a:off x="4637665" y="4323418"/>
            <a:ext cx="1253690" cy="54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B892C62B-A64A-4DA1-82BF-24341D8C6B60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9460552" y="4087096"/>
            <a:ext cx="1249342" cy="63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2B85499-AF82-4E16-A38F-B3697EA91A7F}"/>
              </a:ext>
            </a:extLst>
          </p:cNvPr>
          <p:cNvSpPr txBox="1"/>
          <p:nvPr/>
        </p:nvSpPr>
        <p:spPr>
          <a:xfrm>
            <a:off x="9964971" y="33835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*w</a:t>
            </a:r>
            <a:endParaRPr lang="zh-CN" altLang="en-US" dirty="0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86373467-5F21-4D49-8217-44C47854B1C6}"/>
              </a:ext>
            </a:extLst>
          </p:cNvPr>
          <p:cNvSpPr txBox="1"/>
          <p:nvPr/>
        </p:nvSpPr>
        <p:spPr>
          <a:xfrm>
            <a:off x="9936367" y="444628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*1-w</a:t>
            </a:r>
            <a:endParaRPr lang="zh-CN" altLang="en-US" dirty="0"/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C307633E-3ABB-4A51-B4BE-F202FE1833F2}"/>
              </a:ext>
            </a:extLst>
          </p:cNvPr>
          <p:cNvCxnSpPr>
            <a:cxnSpLocks/>
            <a:stCxn id="354" idx="3"/>
            <a:endCxn id="326" idx="1"/>
          </p:cNvCxnSpPr>
          <p:nvPr/>
        </p:nvCxnSpPr>
        <p:spPr>
          <a:xfrm>
            <a:off x="9604206" y="6780476"/>
            <a:ext cx="1196044" cy="6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文本框 322">
            <a:extLst>
              <a:ext uri="{FF2B5EF4-FFF2-40B4-BE49-F238E27FC236}">
                <a16:creationId xmlns:a16="http://schemas.microsoft.com/office/drawing/2014/main" id="{51891E24-CDA4-44D0-B906-2495795D4BF8}"/>
              </a:ext>
            </a:extLst>
          </p:cNvPr>
          <p:cNvSpPr txBox="1"/>
          <p:nvPr/>
        </p:nvSpPr>
        <p:spPr>
          <a:xfrm>
            <a:off x="1675584" y="7213906"/>
            <a:ext cx="1180817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三通道振动数据（包含故障</a:t>
            </a:r>
            <a:r>
              <a:rPr lang="en-US" altLang="zh-CN" sz="1400" dirty="0"/>
              <a:t>D</a:t>
            </a:r>
            <a:r>
              <a:rPr lang="zh-CN" altLang="en-US" sz="1400" dirty="0"/>
              <a:t>）（</a:t>
            </a:r>
            <a:r>
              <a:rPr lang="en-US" altLang="zh-CN" sz="1400" dirty="0"/>
              <a:t>3*1600</a:t>
            </a:r>
            <a:r>
              <a:rPr lang="zh-CN" altLang="en-US" sz="1400" dirty="0"/>
              <a:t>）</a:t>
            </a:r>
            <a:endParaRPr lang="en-US" altLang="zh-CN" sz="1400" dirty="0"/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BF7DDB4B-29B6-4862-8C64-75FF09D7D3FF}"/>
              </a:ext>
            </a:extLst>
          </p:cNvPr>
          <p:cNvSpPr txBox="1"/>
          <p:nvPr/>
        </p:nvSpPr>
        <p:spPr>
          <a:xfrm>
            <a:off x="3249763" y="7497037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0CACB93E-4CC2-4936-95ED-89DB6C29A84B}"/>
              </a:ext>
            </a:extLst>
          </p:cNvPr>
          <p:cNvSpPr txBox="1"/>
          <p:nvPr/>
        </p:nvSpPr>
        <p:spPr>
          <a:xfrm>
            <a:off x="4107976" y="7423536"/>
            <a:ext cx="620045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3FB7AE88-AC44-48D2-AE11-AAC80D4432E9}"/>
              </a:ext>
            </a:extLst>
          </p:cNvPr>
          <p:cNvSpPr txBox="1"/>
          <p:nvPr/>
        </p:nvSpPr>
        <p:spPr>
          <a:xfrm>
            <a:off x="10800250" y="6492669"/>
            <a:ext cx="138054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EBV</a:t>
            </a:r>
            <a:r>
              <a:rPr lang="zh-CN" altLang="en-US" sz="1400" dirty="0"/>
              <a:t>的损失函数</a:t>
            </a:r>
            <a:r>
              <a:rPr lang="en-US" altLang="zh-CN" sz="1400" dirty="0"/>
              <a:t> </a:t>
            </a:r>
            <a:r>
              <a:rPr lang="zh-CN" altLang="en-US" sz="1400" dirty="0"/>
              <a:t>替代论文</a:t>
            </a:r>
            <a:r>
              <a:rPr lang="en-US" altLang="zh-CN" sz="1400" dirty="0"/>
              <a:t>4</a:t>
            </a:r>
            <a:r>
              <a:rPr lang="zh-CN" altLang="en-US" sz="1400" dirty="0"/>
              <a:t>的</a:t>
            </a:r>
            <a:r>
              <a:rPr lang="en-US" altLang="zh-CN" sz="1400" dirty="0"/>
              <a:t>3.3.1</a:t>
            </a:r>
          </a:p>
          <a:p>
            <a:endParaRPr lang="en-US" altLang="zh-CN" sz="1400" dirty="0"/>
          </a:p>
          <a:p>
            <a:r>
              <a:rPr lang="zh-CN" altLang="en-US" sz="1400" dirty="0"/>
              <a:t>（论文</a:t>
            </a:r>
            <a:r>
              <a:rPr lang="en-US" altLang="zh-CN" sz="1400" dirty="0"/>
              <a:t>5</a:t>
            </a:r>
            <a:r>
              <a:rPr lang="zh-CN" altLang="en-US" sz="1400" dirty="0"/>
              <a:t>，</a:t>
            </a:r>
            <a:r>
              <a:rPr lang="en-US" altLang="zh-CN" sz="1400" dirty="0"/>
              <a:t>3.2.2</a:t>
            </a:r>
            <a:r>
              <a:rPr lang="zh-CN" altLang="en-US" sz="1400" dirty="0"/>
              <a:t>和</a:t>
            </a:r>
            <a:r>
              <a:rPr lang="en-US" altLang="zh-CN" sz="1400" dirty="0"/>
              <a:t>3.3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创新</a:t>
            </a:r>
            <a:r>
              <a:rPr lang="en-US" altLang="zh-CN" sz="1400" dirty="0"/>
              <a:t>3</a:t>
            </a:r>
          </a:p>
        </p:txBody>
      </p: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B5F0B5E2-B776-4529-A415-FA0764ED1159}"/>
              </a:ext>
            </a:extLst>
          </p:cNvPr>
          <p:cNvCxnSpPr>
            <a:cxnSpLocks/>
            <a:stCxn id="323" idx="3"/>
            <a:endCxn id="330" idx="1"/>
          </p:cNvCxnSpPr>
          <p:nvPr/>
        </p:nvCxnSpPr>
        <p:spPr>
          <a:xfrm>
            <a:off x="2856401" y="7690960"/>
            <a:ext cx="460974" cy="73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C77B3421-463A-458F-B5E9-3882E51BB78D}"/>
              </a:ext>
            </a:extLst>
          </p:cNvPr>
          <p:cNvCxnSpPr>
            <a:cxnSpLocks/>
            <a:stCxn id="324" idx="3"/>
            <a:endCxn id="325" idx="1"/>
          </p:cNvCxnSpPr>
          <p:nvPr/>
        </p:nvCxnSpPr>
        <p:spPr>
          <a:xfrm>
            <a:off x="3859417" y="7622564"/>
            <a:ext cx="248559" cy="1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D7829BBB-9EA6-454C-86E8-0297F8D3047B}"/>
              </a:ext>
            </a:extLst>
          </p:cNvPr>
          <p:cNvCxnSpPr>
            <a:cxnSpLocks/>
            <a:stCxn id="325" idx="3"/>
            <a:endCxn id="356" idx="1"/>
          </p:cNvCxnSpPr>
          <p:nvPr/>
        </p:nvCxnSpPr>
        <p:spPr>
          <a:xfrm flipV="1">
            <a:off x="4728021" y="6824990"/>
            <a:ext cx="1258813" cy="8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文本框 329">
            <a:extLst>
              <a:ext uri="{FF2B5EF4-FFF2-40B4-BE49-F238E27FC236}">
                <a16:creationId xmlns:a16="http://schemas.microsoft.com/office/drawing/2014/main" id="{091C1C76-619A-47D7-B84D-EB431ED51689}"/>
              </a:ext>
            </a:extLst>
          </p:cNvPr>
          <p:cNvSpPr txBox="1"/>
          <p:nvPr/>
        </p:nvSpPr>
        <p:spPr>
          <a:xfrm>
            <a:off x="3317375" y="8303072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A93340E4-35D7-460E-8F2A-3A4A06D93A2A}"/>
              </a:ext>
            </a:extLst>
          </p:cNvPr>
          <p:cNvSpPr txBox="1"/>
          <p:nvPr/>
        </p:nvSpPr>
        <p:spPr>
          <a:xfrm>
            <a:off x="4242098" y="8232702"/>
            <a:ext cx="668551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87842300-ED3E-4545-9B18-5B6F66DAAA6C}"/>
              </a:ext>
            </a:extLst>
          </p:cNvPr>
          <p:cNvCxnSpPr>
            <a:cxnSpLocks/>
            <a:stCxn id="330" idx="3"/>
            <a:endCxn id="331" idx="1"/>
          </p:cNvCxnSpPr>
          <p:nvPr/>
        </p:nvCxnSpPr>
        <p:spPr>
          <a:xfrm>
            <a:off x="3927029" y="8428600"/>
            <a:ext cx="315069" cy="1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EBD3E50A-30C4-4C45-8050-A7BC23BE2791}"/>
              </a:ext>
            </a:extLst>
          </p:cNvPr>
          <p:cNvCxnSpPr>
            <a:cxnSpLocks/>
            <a:stCxn id="331" idx="3"/>
            <a:endCxn id="357" idx="1"/>
          </p:cNvCxnSpPr>
          <p:nvPr/>
        </p:nvCxnSpPr>
        <p:spPr>
          <a:xfrm flipV="1">
            <a:off x="4910649" y="7246722"/>
            <a:ext cx="1049530" cy="119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424478E1-1A91-4B88-804D-3B0773948556}"/>
              </a:ext>
            </a:extLst>
          </p:cNvPr>
          <p:cNvCxnSpPr>
            <a:cxnSpLocks/>
            <a:stCxn id="323" idx="3"/>
            <a:endCxn id="324" idx="1"/>
          </p:cNvCxnSpPr>
          <p:nvPr/>
        </p:nvCxnSpPr>
        <p:spPr>
          <a:xfrm flipV="1">
            <a:off x="2856401" y="7622564"/>
            <a:ext cx="393362" cy="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本框 334">
            <a:extLst>
              <a:ext uri="{FF2B5EF4-FFF2-40B4-BE49-F238E27FC236}">
                <a16:creationId xmlns:a16="http://schemas.microsoft.com/office/drawing/2014/main" id="{7345BE6E-74C9-4B66-8989-5355D9AC0D33}"/>
              </a:ext>
            </a:extLst>
          </p:cNvPr>
          <p:cNvSpPr txBox="1"/>
          <p:nvPr/>
        </p:nvSpPr>
        <p:spPr>
          <a:xfrm>
            <a:off x="3318769" y="6922642"/>
            <a:ext cx="609654" cy="251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CWT</a:t>
            </a: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A61DAF9A-6F76-4804-9C82-3FA020F1774A}"/>
              </a:ext>
            </a:extLst>
          </p:cNvPr>
          <p:cNvSpPr txBox="1"/>
          <p:nvPr/>
        </p:nvSpPr>
        <p:spPr>
          <a:xfrm>
            <a:off x="4142669" y="6746904"/>
            <a:ext cx="620045" cy="426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维图像</a:t>
            </a:r>
            <a:endParaRPr lang="en-US" altLang="zh-CN" sz="1400" dirty="0"/>
          </a:p>
        </p:txBody>
      </p: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FE044A8A-9FA2-40A7-AD31-06F382624C7F}"/>
              </a:ext>
            </a:extLst>
          </p:cNvPr>
          <p:cNvCxnSpPr>
            <a:cxnSpLocks/>
          </p:cNvCxnSpPr>
          <p:nvPr/>
        </p:nvCxnSpPr>
        <p:spPr>
          <a:xfrm flipV="1">
            <a:off x="3928424" y="7004236"/>
            <a:ext cx="214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ABB66CD0-3D44-4749-A75E-988CF3A08011}"/>
              </a:ext>
            </a:extLst>
          </p:cNvPr>
          <p:cNvCxnSpPr>
            <a:cxnSpLocks/>
            <a:stCxn id="336" idx="3"/>
            <a:endCxn id="351" idx="1"/>
          </p:cNvCxnSpPr>
          <p:nvPr/>
        </p:nvCxnSpPr>
        <p:spPr>
          <a:xfrm flipV="1">
            <a:off x="4762714" y="6377184"/>
            <a:ext cx="1197465" cy="5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3ED7C94D-0395-4AD5-8366-A906F8EEC3C7}"/>
              </a:ext>
            </a:extLst>
          </p:cNvPr>
          <p:cNvCxnSpPr>
            <a:cxnSpLocks/>
            <a:stCxn id="323" idx="3"/>
            <a:endCxn id="335" idx="1"/>
          </p:cNvCxnSpPr>
          <p:nvPr/>
        </p:nvCxnSpPr>
        <p:spPr>
          <a:xfrm flipV="1">
            <a:off x="2856401" y="7048169"/>
            <a:ext cx="462368" cy="64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箭头: 下 339">
            <a:extLst>
              <a:ext uri="{FF2B5EF4-FFF2-40B4-BE49-F238E27FC236}">
                <a16:creationId xmlns:a16="http://schemas.microsoft.com/office/drawing/2014/main" id="{33C70047-D5ED-4235-AAAD-3FD3EB6C334B}"/>
              </a:ext>
            </a:extLst>
          </p:cNvPr>
          <p:cNvSpPr/>
          <p:nvPr/>
        </p:nvSpPr>
        <p:spPr>
          <a:xfrm>
            <a:off x="6836143" y="8889503"/>
            <a:ext cx="635649" cy="1054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55540E9B-A944-4C93-BA2D-B0CB9F05BF71}"/>
              </a:ext>
            </a:extLst>
          </p:cNvPr>
          <p:cNvSpPr txBox="1"/>
          <p:nvPr/>
        </p:nvSpPr>
        <p:spPr>
          <a:xfrm>
            <a:off x="7271674" y="9338883"/>
            <a:ext cx="114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特征蒸馏</a:t>
            </a: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8A3FCAAF-2E0F-4C48-BF9E-C315EB703CAF}"/>
              </a:ext>
            </a:extLst>
          </p:cNvPr>
          <p:cNvSpPr/>
          <p:nvPr/>
        </p:nvSpPr>
        <p:spPr>
          <a:xfrm>
            <a:off x="332055" y="7256700"/>
            <a:ext cx="1021452" cy="86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故障种类</a:t>
            </a:r>
            <a:r>
              <a:rPr lang="en-US" altLang="zh-CN" sz="1000" dirty="0"/>
              <a:t>ABC</a:t>
            </a:r>
            <a:endParaRPr lang="zh-CN" altLang="en-US" sz="1000" dirty="0"/>
          </a:p>
        </p:txBody>
      </p: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9D455CAD-F413-4555-8A2E-B492F9525F26}"/>
              </a:ext>
            </a:extLst>
          </p:cNvPr>
          <p:cNvGrpSpPr/>
          <p:nvPr/>
        </p:nvGrpSpPr>
        <p:grpSpPr>
          <a:xfrm>
            <a:off x="1371720" y="7561776"/>
            <a:ext cx="230346" cy="253011"/>
            <a:chOff x="3227019" y="2915563"/>
            <a:chExt cx="230346" cy="253011"/>
          </a:xfrm>
        </p:grpSpPr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9D2EA3E7-922F-44C8-A187-F29D844BEC0F}"/>
                </a:ext>
              </a:extLst>
            </p:cNvPr>
            <p:cNvCxnSpPr/>
            <p:nvPr/>
          </p:nvCxnSpPr>
          <p:spPr>
            <a:xfrm>
              <a:off x="3227019" y="3009900"/>
              <a:ext cx="230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EB6DE6FB-C835-4524-B897-A07D6A341927}"/>
                </a:ext>
              </a:extLst>
            </p:cNvPr>
            <p:cNvCxnSpPr/>
            <p:nvPr/>
          </p:nvCxnSpPr>
          <p:spPr>
            <a:xfrm>
              <a:off x="3342192" y="2915563"/>
              <a:ext cx="0" cy="253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61170FBE-9A17-4EB5-9B74-19CEC5D1A595}"/>
              </a:ext>
            </a:extLst>
          </p:cNvPr>
          <p:cNvGrpSpPr/>
          <p:nvPr/>
        </p:nvGrpSpPr>
        <p:grpSpPr>
          <a:xfrm>
            <a:off x="5390249" y="6160342"/>
            <a:ext cx="4213957" cy="1240268"/>
            <a:chOff x="4741619" y="331025"/>
            <a:chExt cx="4213957" cy="1240268"/>
          </a:xfrm>
        </p:grpSpPr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4A2CF7EB-4107-4669-AAC3-A6B7E7537B00}"/>
                </a:ext>
              </a:extLst>
            </p:cNvPr>
            <p:cNvCxnSpPr>
              <a:cxnSpLocks/>
              <a:stCxn id="356" idx="3"/>
              <a:endCxn id="353" idx="1"/>
            </p:cNvCxnSpPr>
            <p:nvPr/>
          </p:nvCxnSpPr>
          <p:spPr>
            <a:xfrm flipV="1">
              <a:off x="6344111" y="978677"/>
              <a:ext cx="349110" cy="16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80EDC087-9B81-4E45-A81B-488C4BF5A4F8}"/>
                </a:ext>
              </a:extLst>
            </p:cNvPr>
            <p:cNvCxnSpPr>
              <a:cxnSpLocks/>
              <a:stCxn id="357" idx="3"/>
              <a:endCxn id="353" idx="1"/>
            </p:cNvCxnSpPr>
            <p:nvPr/>
          </p:nvCxnSpPr>
          <p:spPr>
            <a:xfrm flipV="1">
              <a:off x="6317456" y="978677"/>
              <a:ext cx="375765" cy="438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8D49E9A9-2851-461E-930C-F1F5DAE0451F}"/>
                </a:ext>
              </a:extLst>
            </p:cNvPr>
            <p:cNvSpPr txBox="1"/>
            <p:nvPr/>
          </p:nvSpPr>
          <p:spPr>
            <a:xfrm>
              <a:off x="5311549" y="393978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F8221D1C-F26D-418C-9C9C-9286713E9B29}"/>
                </a:ext>
              </a:extLst>
            </p:cNvPr>
            <p:cNvCxnSpPr>
              <a:cxnSpLocks/>
              <a:stCxn id="351" idx="3"/>
              <a:endCxn id="353" idx="1"/>
            </p:cNvCxnSpPr>
            <p:nvPr/>
          </p:nvCxnSpPr>
          <p:spPr>
            <a:xfrm>
              <a:off x="6317456" y="547867"/>
              <a:ext cx="375765" cy="43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DE768A7D-016A-4583-A459-A6DDFF4C51FC}"/>
                </a:ext>
              </a:extLst>
            </p:cNvPr>
            <p:cNvSpPr txBox="1"/>
            <p:nvPr/>
          </p:nvSpPr>
          <p:spPr>
            <a:xfrm>
              <a:off x="6693221" y="717067"/>
              <a:ext cx="13365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dirty="0"/>
                <a:t>注意力机制</a:t>
              </a:r>
              <a:r>
                <a:rPr lang="en-US" altLang="zh-CN" sz="1400" dirty="0"/>
                <a:t>-</a:t>
              </a:r>
              <a:r>
                <a:rPr lang="zh-CN" altLang="en-US" sz="1400" dirty="0"/>
                <a:t>特征融合</a:t>
              </a:r>
              <a:endParaRPr lang="en-US" altLang="zh-CN" sz="1400" dirty="0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65F9B6AD-D76E-4373-B399-439B0EFABCF8}"/>
                </a:ext>
              </a:extLst>
            </p:cNvPr>
            <p:cNvSpPr/>
            <p:nvPr/>
          </p:nvSpPr>
          <p:spPr>
            <a:xfrm>
              <a:off x="4741619" y="331025"/>
              <a:ext cx="4213957" cy="124026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F9EF95C4-D005-4913-8B2B-E89A8340E304}"/>
                </a:ext>
              </a:extLst>
            </p:cNvPr>
            <p:cNvSpPr txBox="1"/>
            <p:nvPr/>
          </p:nvSpPr>
          <p:spPr>
            <a:xfrm>
              <a:off x="5338204" y="841784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321B8E0E-885F-43F7-AF13-D4A70945A4CD}"/>
                </a:ext>
              </a:extLst>
            </p:cNvPr>
            <p:cNvSpPr txBox="1"/>
            <p:nvPr/>
          </p:nvSpPr>
          <p:spPr>
            <a:xfrm>
              <a:off x="5311549" y="1263516"/>
              <a:ext cx="1005907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</p:grp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1E40A664-EFCC-4695-9BDC-5A8ADB20FC6A}"/>
              </a:ext>
            </a:extLst>
          </p:cNvPr>
          <p:cNvGrpSpPr/>
          <p:nvPr/>
        </p:nvGrpSpPr>
        <p:grpSpPr>
          <a:xfrm>
            <a:off x="4910649" y="7520084"/>
            <a:ext cx="3804632" cy="1177315"/>
            <a:chOff x="4225181" y="393978"/>
            <a:chExt cx="3804632" cy="1177315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6A06BDF9-0911-4EF0-A272-6EBD3F4C371B}"/>
                </a:ext>
              </a:extLst>
            </p:cNvPr>
            <p:cNvCxnSpPr>
              <a:cxnSpLocks/>
              <a:stCxn id="367" idx="3"/>
              <a:endCxn id="364" idx="1"/>
            </p:cNvCxnSpPr>
            <p:nvPr/>
          </p:nvCxnSpPr>
          <p:spPr>
            <a:xfrm flipV="1">
              <a:off x="6344111" y="978677"/>
              <a:ext cx="349110" cy="16996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1E847129-A9F2-4BEC-AE25-2E063D2A3709}"/>
                </a:ext>
              </a:extLst>
            </p:cNvPr>
            <p:cNvCxnSpPr>
              <a:cxnSpLocks/>
              <a:stCxn id="331" idx="3"/>
              <a:endCxn id="368" idx="1"/>
            </p:cNvCxnSpPr>
            <p:nvPr/>
          </p:nvCxnSpPr>
          <p:spPr>
            <a:xfrm>
              <a:off x="4225181" y="1319992"/>
              <a:ext cx="1086368" cy="974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38CC89B9-AF0C-4115-97E6-83AF40EF4C76}"/>
                </a:ext>
              </a:extLst>
            </p:cNvPr>
            <p:cNvCxnSpPr>
              <a:cxnSpLocks/>
              <a:stCxn id="368" idx="3"/>
              <a:endCxn id="364" idx="1"/>
            </p:cNvCxnSpPr>
            <p:nvPr/>
          </p:nvCxnSpPr>
          <p:spPr>
            <a:xfrm flipV="1">
              <a:off x="6317456" y="978677"/>
              <a:ext cx="375765" cy="43872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2962B2C0-F80D-4FB3-9BE7-99168C12D1DF}"/>
                </a:ext>
              </a:extLst>
            </p:cNvPr>
            <p:cNvSpPr txBox="1"/>
            <p:nvPr/>
          </p:nvSpPr>
          <p:spPr>
            <a:xfrm>
              <a:off x="5311549" y="393978"/>
              <a:ext cx="100590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cxnSp>
          <p:nvCxnSpPr>
            <p:cNvPr id="363" name="直接箭头连接符 362">
              <a:extLst>
                <a:ext uri="{FF2B5EF4-FFF2-40B4-BE49-F238E27FC236}">
                  <a16:creationId xmlns:a16="http://schemas.microsoft.com/office/drawing/2014/main" id="{06FCAF24-6ED9-4E19-B327-3FB5124218C9}"/>
                </a:ext>
              </a:extLst>
            </p:cNvPr>
            <p:cNvCxnSpPr>
              <a:cxnSpLocks/>
              <a:stCxn id="362" idx="3"/>
              <a:endCxn id="364" idx="1"/>
            </p:cNvCxnSpPr>
            <p:nvPr/>
          </p:nvCxnSpPr>
          <p:spPr>
            <a:xfrm>
              <a:off x="6317456" y="547867"/>
              <a:ext cx="375765" cy="43081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655A7397-B856-4593-AA21-58A1A4D78895}"/>
                </a:ext>
              </a:extLst>
            </p:cNvPr>
            <p:cNvSpPr txBox="1"/>
            <p:nvPr/>
          </p:nvSpPr>
          <p:spPr>
            <a:xfrm>
              <a:off x="6693221" y="717067"/>
              <a:ext cx="1336592" cy="523220"/>
            </a:xfrm>
            <a:prstGeom prst="rect">
              <a:avLst/>
            </a:prstGeom>
            <a:grpFill/>
          </p:spPr>
          <p:txBody>
            <a:bodyPr vert="horz" wrap="square" rtlCol="0">
              <a:spAutoFit/>
            </a:bodyPr>
            <a:lstStyle/>
            <a:p>
              <a:r>
                <a:rPr lang="zh-CN" altLang="en-US" sz="1400" dirty="0"/>
                <a:t>注意力机制</a:t>
              </a:r>
              <a:r>
                <a:rPr lang="en-US" altLang="zh-CN" sz="1400" dirty="0"/>
                <a:t>-</a:t>
              </a:r>
              <a:r>
                <a:rPr lang="zh-CN" altLang="en-US" sz="1400" dirty="0"/>
                <a:t>特征融合</a:t>
              </a:r>
              <a:endParaRPr lang="en-US" altLang="zh-CN" sz="1400" dirty="0"/>
            </a:p>
          </p:txBody>
        </p:sp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EBC2BACF-3A5B-4215-9868-ECD48C641450}"/>
                </a:ext>
              </a:extLst>
            </p:cNvPr>
            <p:cNvSpPr txBox="1"/>
            <p:nvPr/>
          </p:nvSpPr>
          <p:spPr>
            <a:xfrm>
              <a:off x="5338204" y="841784"/>
              <a:ext cx="100590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  <p:sp>
          <p:nvSpPr>
            <p:cNvPr id="368" name="文本框 367">
              <a:extLst>
                <a:ext uri="{FF2B5EF4-FFF2-40B4-BE49-F238E27FC236}">
                  <a16:creationId xmlns:a16="http://schemas.microsoft.com/office/drawing/2014/main" id="{92DD3800-7A34-466F-9EF7-38656A958C49}"/>
                </a:ext>
              </a:extLst>
            </p:cNvPr>
            <p:cNvSpPr txBox="1"/>
            <p:nvPr/>
          </p:nvSpPr>
          <p:spPr>
            <a:xfrm>
              <a:off x="5311549" y="1263516"/>
              <a:ext cx="100590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特征提取</a:t>
              </a:r>
              <a:endParaRPr lang="en-US" altLang="zh-CN" sz="1400" dirty="0"/>
            </a:p>
          </p:txBody>
        </p:sp>
      </p:grp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20B92618-47C8-4102-B16F-EE728E83590C}"/>
              </a:ext>
            </a:extLst>
          </p:cNvPr>
          <p:cNvCxnSpPr>
            <a:cxnSpLocks/>
            <a:stCxn id="336" idx="3"/>
            <a:endCxn id="362" idx="1"/>
          </p:cNvCxnSpPr>
          <p:nvPr/>
        </p:nvCxnSpPr>
        <p:spPr>
          <a:xfrm>
            <a:off x="4762714" y="6960300"/>
            <a:ext cx="1172259" cy="7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55CA51B-7BFC-4DC1-89C1-2E43F0A8086E}"/>
              </a:ext>
            </a:extLst>
          </p:cNvPr>
          <p:cNvCxnSpPr>
            <a:cxnSpLocks/>
            <a:stCxn id="325" idx="3"/>
            <a:endCxn id="367" idx="1"/>
          </p:cNvCxnSpPr>
          <p:nvPr/>
        </p:nvCxnSpPr>
        <p:spPr>
          <a:xfrm>
            <a:off x="4728021" y="7636932"/>
            <a:ext cx="1233607" cy="48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ADBF920-1FA2-4026-B431-459956D78E79}"/>
              </a:ext>
            </a:extLst>
          </p:cNvPr>
          <p:cNvCxnSpPr>
            <a:cxnSpLocks/>
            <a:endCxn id="326" idx="1"/>
          </p:cNvCxnSpPr>
          <p:nvPr/>
        </p:nvCxnSpPr>
        <p:spPr>
          <a:xfrm flipV="1">
            <a:off x="9550908" y="7400610"/>
            <a:ext cx="1249342" cy="63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文本框 371">
            <a:extLst>
              <a:ext uri="{FF2B5EF4-FFF2-40B4-BE49-F238E27FC236}">
                <a16:creationId xmlns:a16="http://schemas.microsoft.com/office/drawing/2014/main" id="{70DC9364-C65F-46BA-9EAD-2665C079854D}"/>
              </a:ext>
            </a:extLst>
          </p:cNvPr>
          <p:cNvSpPr txBox="1"/>
          <p:nvPr/>
        </p:nvSpPr>
        <p:spPr>
          <a:xfrm>
            <a:off x="10055327" y="66970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*w</a:t>
            </a:r>
            <a:endParaRPr lang="zh-CN" altLang="en-US" dirty="0"/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1B541E58-4AF5-4124-8553-032B78AD1163}"/>
              </a:ext>
            </a:extLst>
          </p:cNvPr>
          <p:cNvSpPr txBox="1"/>
          <p:nvPr/>
        </p:nvSpPr>
        <p:spPr>
          <a:xfrm>
            <a:off x="10026723" y="77597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*1-w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3D1599A1-2B78-48A9-8A83-FCCAA23301FC}"/>
              </a:ext>
            </a:extLst>
          </p:cNvPr>
          <p:cNvSpPr/>
          <p:nvPr/>
        </p:nvSpPr>
        <p:spPr>
          <a:xfrm>
            <a:off x="5048250" y="2285926"/>
            <a:ext cx="5590371" cy="3298620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78" name="矩形: 圆角 377">
            <a:extLst>
              <a:ext uri="{FF2B5EF4-FFF2-40B4-BE49-F238E27FC236}">
                <a16:creationId xmlns:a16="http://schemas.microsoft.com/office/drawing/2014/main" id="{4FBADB52-A0CA-4EE5-BCB6-85EDB937F68D}"/>
              </a:ext>
            </a:extLst>
          </p:cNvPr>
          <p:cNvSpPr/>
          <p:nvPr/>
        </p:nvSpPr>
        <p:spPr>
          <a:xfrm>
            <a:off x="4988750" y="5890700"/>
            <a:ext cx="5590371" cy="3298620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80" name="弧形 379">
            <a:extLst>
              <a:ext uri="{FF2B5EF4-FFF2-40B4-BE49-F238E27FC236}">
                <a16:creationId xmlns:a16="http://schemas.microsoft.com/office/drawing/2014/main" id="{D0B04FCA-1B7E-404A-937C-28FEE746F447}"/>
              </a:ext>
            </a:extLst>
          </p:cNvPr>
          <p:cNvSpPr/>
          <p:nvPr/>
        </p:nvSpPr>
        <p:spPr>
          <a:xfrm rot="13819061">
            <a:off x="3812442" y="4972774"/>
            <a:ext cx="6483635" cy="4163314"/>
          </a:xfrm>
          <a:prstGeom prst="arc">
            <a:avLst/>
          </a:prstGeom>
          <a:ln>
            <a:solidFill>
              <a:srgbClr val="FF0000"/>
            </a:solidFill>
            <a:prstDash val="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0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232</Words>
  <Application>Microsoft Office PowerPoint</Application>
  <PresentationFormat>宽屏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帅 郭</dc:creator>
  <cp:lastModifiedBy>帅 郭</cp:lastModifiedBy>
  <cp:revision>31</cp:revision>
  <dcterms:created xsi:type="dcterms:W3CDTF">2025-03-02T08:11:07Z</dcterms:created>
  <dcterms:modified xsi:type="dcterms:W3CDTF">2025-04-12T11:25:39Z</dcterms:modified>
</cp:coreProperties>
</file>