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1" r:id="rId6"/>
    <p:sldId id="264" r:id="rId7"/>
    <p:sldId id="260" r:id="rId8"/>
    <p:sldId id="265" r:id="rId9"/>
    <p:sldId id="262"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317967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3358D1-AD86-4499-A542-C3D167BDE848}" type="datetimeFigureOut">
              <a:rPr lang="en-US" smtClean="0"/>
              <a:t>2016-11-29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38520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3358D1-AD86-4499-A542-C3D167BDE848}" type="datetimeFigureOut">
              <a:rPr lang="en-US" smtClean="0"/>
              <a:t>2016-11-29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8F000-8A23-4B4D-A2DC-BDDDEF1D3AC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9822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459468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593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1091711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1681575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07536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358D1-AD86-4499-A542-C3D167BDE848}" type="datetimeFigureOut">
              <a:rPr lang="en-US" smtClean="0"/>
              <a:t>2016-11-29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90729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3358D1-AD86-4499-A542-C3D167BDE848}" type="datetimeFigureOut">
              <a:rPr lang="en-US" smtClean="0"/>
              <a:t>2016-11-29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74090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3358D1-AD86-4499-A542-C3D167BDE848}" type="datetimeFigureOut">
              <a:rPr lang="en-US" smtClean="0"/>
              <a:t>2016-11-29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00740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3358D1-AD86-4499-A542-C3D167BDE848}" type="datetimeFigureOut">
              <a:rPr lang="en-US" smtClean="0"/>
              <a:t>2016-11-29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24762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3358D1-AD86-4499-A542-C3D167BDE848}" type="datetimeFigureOut">
              <a:rPr lang="en-US" smtClean="0"/>
              <a:t>2016-11-29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233947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358D1-AD86-4499-A542-C3D167BDE848}" type="datetimeFigureOut">
              <a:rPr lang="en-US" smtClean="0"/>
              <a:t>2016-11-29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344088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332833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3358D1-AD86-4499-A542-C3D167BDE848}" type="datetimeFigureOut">
              <a:rPr lang="en-US" smtClean="0"/>
              <a:t>2016-11-29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8F000-8A23-4B4D-A2DC-BDDDEF1D3ACD}" type="slidenum">
              <a:rPr lang="en-US" smtClean="0"/>
              <a:t>‹#›</a:t>
            </a:fld>
            <a:endParaRPr lang="en-US"/>
          </a:p>
        </p:txBody>
      </p:sp>
    </p:spTree>
    <p:extLst>
      <p:ext uri="{BB962C8B-B14F-4D97-AF65-F5344CB8AC3E}">
        <p14:creationId xmlns:p14="http://schemas.microsoft.com/office/powerpoint/2010/main" val="409145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53358D1-AD86-4499-A542-C3D167BDE848}" type="datetimeFigureOut">
              <a:rPr lang="en-US" smtClean="0"/>
              <a:t>2016-11-29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88F000-8A23-4B4D-A2DC-BDDDEF1D3ACD}" type="slidenum">
              <a:rPr lang="en-US" smtClean="0"/>
              <a:t>‹#›</a:t>
            </a:fld>
            <a:endParaRPr lang="en-US"/>
          </a:p>
        </p:txBody>
      </p:sp>
    </p:spTree>
    <p:extLst>
      <p:ext uri="{BB962C8B-B14F-4D97-AF65-F5344CB8AC3E}">
        <p14:creationId xmlns:p14="http://schemas.microsoft.com/office/powerpoint/2010/main" val="26733646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0065" y="2514598"/>
            <a:ext cx="9760873" cy="2262781"/>
          </a:xfrm>
        </p:spPr>
        <p:txBody>
          <a:bodyPr anchor="t"/>
          <a:lstStyle/>
          <a:p>
            <a:r>
              <a:rPr lang="en-US" b="1" dirty="0"/>
              <a:t>TEAM 4:</a:t>
            </a:r>
            <a:br>
              <a:rPr lang="en-US" dirty="0"/>
            </a:br>
            <a:r>
              <a:rPr lang="en-US" dirty="0"/>
              <a:t>CLINICAL TRIAL ENROLLMENT</a:t>
            </a:r>
          </a:p>
        </p:txBody>
      </p:sp>
      <p:sp>
        <p:nvSpPr>
          <p:cNvPr id="3" name="Subtitle 2"/>
          <p:cNvSpPr>
            <a:spLocks noGrp="1"/>
          </p:cNvSpPr>
          <p:nvPr>
            <p:ph type="subTitle" idx="1"/>
          </p:nvPr>
        </p:nvSpPr>
        <p:spPr>
          <a:xfrm>
            <a:off x="2589213" y="4327451"/>
            <a:ext cx="8915399" cy="1576211"/>
          </a:xfrm>
        </p:spPr>
        <p:txBody>
          <a:bodyPr>
            <a:normAutofit/>
          </a:bodyPr>
          <a:lstStyle/>
          <a:p>
            <a:pPr marL="285750" indent="-285750">
              <a:buFontTx/>
              <a:buChar char="-"/>
            </a:pPr>
            <a:r>
              <a:rPr lang="en-US" dirty="0"/>
              <a:t>LI SHI</a:t>
            </a:r>
          </a:p>
          <a:p>
            <a:pPr marL="285750" indent="-285750">
              <a:buFontTx/>
              <a:buChar char="-"/>
            </a:pPr>
            <a:r>
              <a:rPr lang="en-US" dirty="0"/>
              <a:t>KARAN HEGDE</a:t>
            </a:r>
          </a:p>
          <a:p>
            <a:pPr marL="285750" indent="-285750">
              <a:buFontTx/>
              <a:buChar char="-"/>
            </a:pPr>
            <a:r>
              <a:rPr lang="en-US" dirty="0"/>
              <a:t>ABHINAV MEDHEKAR </a:t>
            </a:r>
          </a:p>
          <a:p>
            <a:pPr marL="285750" indent="-285750">
              <a:buFontTx/>
              <a:buChar char="-"/>
            </a:pPr>
            <a:r>
              <a:rPr lang="en-US" dirty="0"/>
              <a:t>VENKATA SAIRAJ VURITI </a:t>
            </a:r>
          </a:p>
        </p:txBody>
      </p:sp>
    </p:spTree>
    <p:extLst>
      <p:ext uri="{BB962C8B-B14F-4D97-AF65-F5344CB8AC3E}">
        <p14:creationId xmlns:p14="http://schemas.microsoft.com/office/powerpoint/2010/main" val="345252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104" y="1388962"/>
            <a:ext cx="8721327" cy="5191246"/>
          </a:xfrm>
          <a:prstGeom prst="rect">
            <a:avLst/>
          </a:prstGeom>
        </p:spPr>
      </p:pic>
    </p:spTree>
    <p:extLst>
      <p:ext uri="{BB962C8B-B14F-4D97-AF65-F5344CB8AC3E}">
        <p14:creationId xmlns:p14="http://schemas.microsoft.com/office/powerpoint/2010/main" val="99642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707" y="2739989"/>
            <a:ext cx="5615409" cy="1280890"/>
          </a:xfrm>
        </p:spPr>
        <p:txBody>
          <a:bodyPr>
            <a:normAutofit/>
          </a:bodyPr>
          <a:lstStyle/>
          <a:p>
            <a:r>
              <a:rPr lang="en-US" sz="5400" dirty="0"/>
              <a:t>DEMO</a:t>
            </a:r>
          </a:p>
        </p:txBody>
      </p:sp>
    </p:spTree>
    <p:extLst>
      <p:ext uri="{BB962C8B-B14F-4D97-AF65-F5344CB8AC3E}">
        <p14:creationId xmlns:p14="http://schemas.microsoft.com/office/powerpoint/2010/main" val="47399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FOR IMPROVEMENT	</a:t>
            </a:r>
          </a:p>
        </p:txBody>
      </p:sp>
      <p:sp>
        <p:nvSpPr>
          <p:cNvPr id="3" name="Content Placeholder 2"/>
          <p:cNvSpPr>
            <a:spLocks noGrp="1"/>
          </p:cNvSpPr>
          <p:nvPr>
            <p:ph idx="1"/>
          </p:nvPr>
        </p:nvSpPr>
        <p:spPr/>
        <p:txBody>
          <a:bodyPr>
            <a:noAutofit/>
          </a:bodyPr>
          <a:lstStyle/>
          <a:p>
            <a:r>
              <a:rPr lang="en-US" sz="2400" dirty="0"/>
              <a:t> Expand Geographic boundaries beyond the U.S.</a:t>
            </a:r>
          </a:p>
          <a:p>
            <a:pPr marL="0" indent="0">
              <a:buNone/>
            </a:pPr>
            <a:r>
              <a:rPr lang="en-US" altLang="zh-CN" sz="2400" dirty="0"/>
              <a:t> </a:t>
            </a:r>
          </a:p>
          <a:p>
            <a:r>
              <a:rPr lang="en-US" altLang="zh-CN" sz="2400" dirty="0"/>
              <a:t>Include multiple diseases and disease as a user-selected input</a:t>
            </a:r>
          </a:p>
          <a:p>
            <a:endParaRPr lang="en-US" sz="2400" dirty="0"/>
          </a:p>
          <a:p>
            <a:r>
              <a:rPr lang="en-US" sz="2400" dirty="0"/>
              <a:t> Currently limited to cost by location  – if we can gain access to actual costs of each trial, will yield an improved and more accurate cost for each institution</a:t>
            </a:r>
          </a:p>
        </p:txBody>
      </p:sp>
    </p:spTree>
    <p:extLst>
      <p:ext uri="{BB962C8B-B14F-4D97-AF65-F5344CB8AC3E}">
        <p14:creationId xmlns:p14="http://schemas.microsoft.com/office/powerpoint/2010/main" val="140073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589212" y="1541721"/>
            <a:ext cx="8915400" cy="4880343"/>
          </a:xfrm>
        </p:spPr>
        <p:txBody>
          <a:bodyPr>
            <a:normAutofit/>
          </a:bodyPr>
          <a:lstStyle/>
          <a:p>
            <a:r>
              <a:rPr lang="en-US" dirty="0"/>
              <a:t> OBJECTIVE:</a:t>
            </a:r>
            <a:r>
              <a:rPr lang="zh-CN" altLang="en-US" dirty="0"/>
              <a:t>　</a:t>
            </a:r>
            <a:r>
              <a:rPr lang="en-US" altLang="zh-CN" dirty="0"/>
              <a:t>Recommend the top medical institutions to pharma companies looking to conduct clinical trials </a:t>
            </a:r>
          </a:p>
          <a:p>
            <a:endParaRPr lang="en-US" altLang="zh-CN" dirty="0"/>
          </a:p>
          <a:p>
            <a:r>
              <a:rPr lang="en-US" altLang="zh-CN" dirty="0"/>
              <a:t>WHERE: Within the US</a:t>
            </a:r>
          </a:p>
          <a:p>
            <a:r>
              <a:rPr lang="en-US" altLang="zh-CN" dirty="0"/>
              <a:t>WHAT: Bronchogenic Carcinoma (Lung Cancer)</a:t>
            </a:r>
          </a:p>
          <a:p>
            <a:r>
              <a:rPr lang="en-US" altLang="zh-CN" dirty="0"/>
              <a:t>INPUT PARAMETERS: </a:t>
            </a:r>
          </a:p>
          <a:p>
            <a:pPr lvl="1">
              <a:buFont typeface="Arial" panose="020B0604020202020204" pitchFamily="34" charset="0"/>
              <a:buChar char="•"/>
            </a:pPr>
            <a:r>
              <a:rPr lang="en-US" altLang="zh-CN" dirty="0"/>
              <a:t> Trial Phase </a:t>
            </a:r>
          </a:p>
          <a:p>
            <a:pPr lvl="1">
              <a:buFont typeface="Arial" panose="020B0604020202020204" pitchFamily="34" charset="0"/>
              <a:buChar char="•"/>
            </a:pPr>
            <a:r>
              <a:rPr lang="en-US" altLang="zh-CN" dirty="0"/>
              <a:t> Location </a:t>
            </a:r>
          </a:p>
          <a:p>
            <a:pPr lvl="1">
              <a:buFont typeface="Arial" panose="020B0604020202020204" pitchFamily="34" charset="0"/>
              <a:buChar char="•"/>
            </a:pPr>
            <a:r>
              <a:rPr lang="en-US" altLang="zh-CN" dirty="0"/>
              <a:t> Institution</a:t>
            </a:r>
          </a:p>
          <a:p>
            <a:pPr indent="-285750"/>
            <a:r>
              <a:rPr lang="en-US" altLang="zh-CN" dirty="0"/>
              <a:t>OUTPUT:</a:t>
            </a:r>
          </a:p>
          <a:p>
            <a:pPr lvl="1">
              <a:buFont typeface="Arial" panose="020B0604020202020204" pitchFamily="34" charset="0"/>
              <a:buChar char="•"/>
            </a:pPr>
            <a:r>
              <a:rPr lang="en-US" altLang="zh-CN" dirty="0"/>
              <a:t> Institution Ranking</a:t>
            </a:r>
          </a:p>
          <a:p>
            <a:pPr lvl="1">
              <a:buFont typeface="Arial" panose="020B0604020202020204" pitchFamily="34" charset="0"/>
              <a:buChar char="•"/>
            </a:pPr>
            <a:r>
              <a:rPr lang="en-US" altLang="zh-CN" dirty="0"/>
              <a:t> Estimated Cost</a:t>
            </a:r>
          </a:p>
        </p:txBody>
      </p:sp>
    </p:spTree>
    <p:extLst>
      <p:ext uri="{BB962C8B-B14F-4D97-AF65-F5344CB8AC3E}">
        <p14:creationId xmlns:p14="http://schemas.microsoft.com/office/powerpoint/2010/main" val="49105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CLINICAL TRIALS – PHASE 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a:t> </a:t>
            </a:r>
            <a:r>
              <a:rPr lang="en-US" b="1" dirty="0"/>
              <a:t>Phase I:</a:t>
            </a:r>
            <a:r>
              <a:rPr lang="en-US" dirty="0"/>
              <a:t> Researchers test a new drug or treatment in a small group of people for the first time to evaluate its safety, determine a safe dosage range, and identify side effects.</a:t>
            </a:r>
            <a:br>
              <a:rPr lang="en-US" dirty="0"/>
            </a:br>
            <a:br>
              <a:rPr lang="en-US" dirty="0"/>
            </a:br>
            <a:endParaRPr lang="en-US" dirty="0"/>
          </a:p>
          <a:p>
            <a:r>
              <a:rPr lang="en-US" b="1" dirty="0"/>
              <a:t>Phase II:</a:t>
            </a:r>
            <a:r>
              <a:rPr lang="en-US" dirty="0"/>
              <a:t> The drug or treatment is given to a larger group of people to see if it is effective and to further evaluate its safety.</a:t>
            </a:r>
            <a:br>
              <a:rPr lang="en-US" dirty="0"/>
            </a:br>
            <a:br>
              <a:rPr lang="en-US" dirty="0"/>
            </a:br>
            <a:endParaRPr lang="en-US" dirty="0"/>
          </a:p>
          <a:p>
            <a:r>
              <a:rPr lang="en-US" b="1" dirty="0"/>
              <a:t>Phase III:</a:t>
            </a:r>
            <a:r>
              <a:rPr lang="en-US" dirty="0"/>
              <a:t> The drug or treatment is given to large groups of people to confirm its effectiveness, monitor side effects, compare it to commonly used treatments, and collect information that will allow the drug or treatment to be used safely.</a:t>
            </a:r>
            <a:br>
              <a:rPr lang="en-US" dirty="0"/>
            </a:br>
            <a:br>
              <a:rPr lang="en-US" dirty="0"/>
            </a:br>
            <a:endParaRPr lang="en-US" dirty="0"/>
          </a:p>
          <a:p>
            <a:r>
              <a:rPr lang="en-US" b="1" dirty="0"/>
              <a:t>Phase IV:</a:t>
            </a:r>
            <a:r>
              <a:rPr lang="en-US" dirty="0"/>
              <a:t> Studies are done after the drug or treatment has been marketed to gather information on the drug's effect in various populations and any side effects associated with long-term use.</a:t>
            </a:r>
          </a:p>
          <a:p>
            <a:endParaRPr lang="en-US" dirty="0"/>
          </a:p>
        </p:txBody>
      </p:sp>
    </p:spTree>
    <p:extLst>
      <p:ext uri="{BB962C8B-B14F-4D97-AF65-F5344CB8AC3E}">
        <p14:creationId xmlns:p14="http://schemas.microsoft.com/office/powerpoint/2010/main" val="210640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 Determine the Reputation of an Institution based on:</a:t>
            </a:r>
          </a:p>
          <a:p>
            <a:pPr lvl="1"/>
            <a:r>
              <a:rPr lang="en-US" dirty="0"/>
              <a:t>Number of Trials</a:t>
            </a:r>
          </a:p>
          <a:p>
            <a:pPr lvl="1"/>
            <a:r>
              <a:rPr lang="en-US" dirty="0"/>
              <a:t>Number of Publications </a:t>
            </a:r>
          </a:p>
          <a:p>
            <a:pPr lvl="1"/>
            <a:r>
              <a:rPr lang="en-US" dirty="0"/>
              <a:t> Total Grants</a:t>
            </a:r>
          </a:p>
          <a:p>
            <a:pPr lvl="1"/>
            <a:r>
              <a:rPr lang="en-US" dirty="0"/>
              <a:t>Historical Trial Information:</a:t>
            </a:r>
          </a:p>
          <a:p>
            <a:pPr lvl="2">
              <a:buFont typeface="Arial" panose="020B0604020202020204" pitchFamily="34" charset="0"/>
              <a:buChar char="•"/>
            </a:pPr>
            <a:r>
              <a:rPr lang="en-US" dirty="0"/>
              <a:t>Phase of the Trial </a:t>
            </a:r>
          </a:p>
          <a:p>
            <a:pPr lvl="2">
              <a:buFont typeface="Arial" panose="020B0604020202020204" pitchFamily="34" charset="0"/>
              <a:buChar char="•"/>
            </a:pPr>
            <a:r>
              <a:rPr lang="en-US" dirty="0"/>
              <a:t>Number of people who attended trials in the past</a:t>
            </a:r>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16936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HISTORY</a:t>
            </a:r>
          </a:p>
        </p:txBody>
      </p:sp>
      <p:sp>
        <p:nvSpPr>
          <p:cNvPr id="3" name="Content Placeholder 2"/>
          <p:cNvSpPr>
            <a:spLocks noGrp="1"/>
          </p:cNvSpPr>
          <p:nvPr>
            <p:ph idx="1"/>
          </p:nvPr>
        </p:nvSpPr>
        <p:spPr/>
        <p:txBody>
          <a:bodyPr/>
          <a:lstStyle/>
          <a:p>
            <a:r>
              <a:rPr lang="en-US" dirty="0"/>
              <a:t>SOURCE</a:t>
            </a:r>
            <a:r>
              <a:rPr lang="en-US" altLang="zh-CN" dirty="0"/>
              <a:t>: </a:t>
            </a:r>
            <a:r>
              <a:rPr lang="en-US" altLang="zh-CN" i="1" dirty="0"/>
              <a:t>clinicaltrials.gov</a:t>
            </a:r>
            <a:r>
              <a:rPr lang="en-US" dirty="0"/>
              <a:t> </a:t>
            </a:r>
          </a:p>
          <a:p>
            <a:r>
              <a:rPr lang="en-US" dirty="0"/>
              <a:t> </a:t>
            </a:r>
            <a:r>
              <a:rPr lang="en-US" i="1" dirty="0"/>
              <a:t>Explain methods? Logic?</a:t>
            </a:r>
            <a:endParaRPr lang="en-US" dirty="0"/>
          </a:p>
        </p:txBody>
      </p:sp>
    </p:spTree>
    <p:extLst>
      <p:ext uri="{BB962C8B-B14F-4D97-AF65-F5344CB8AC3E}">
        <p14:creationId xmlns:p14="http://schemas.microsoft.com/office/powerpoint/2010/main" val="60443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HISTORY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894" y="1539720"/>
            <a:ext cx="9259747" cy="4934917"/>
          </a:xfrm>
          <a:prstGeom prst="rect">
            <a:avLst/>
          </a:prstGeom>
        </p:spPr>
      </p:pic>
    </p:spTree>
    <p:extLst>
      <p:ext uri="{BB962C8B-B14F-4D97-AF65-F5344CB8AC3E}">
        <p14:creationId xmlns:p14="http://schemas.microsoft.com/office/powerpoint/2010/main" val="236826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REPUTATION</a:t>
            </a:r>
          </a:p>
        </p:txBody>
      </p:sp>
      <p:sp>
        <p:nvSpPr>
          <p:cNvPr id="3" name="Content Placeholder 2"/>
          <p:cNvSpPr>
            <a:spLocks noGrp="1"/>
          </p:cNvSpPr>
          <p:nvPr>
            <p:ph idx="1"/>
          </p:nvPr>
        </p:nvSpPr>
        <p:spPr/>
        <p:txBody>
          <a:bodyPr/>
          <a:lstStyle/>
          <a:p>
            <a:r>
              <a:rPr lang="en-US" i="1" dirty="0"/>
              <a:t>Explain weight order decision process for factors and how they’re calculated</a:t>
            </a:r>
          </a:p>
        </p:txBody>
      </p:sp>
    </p:spTree>
    <p:extLst>
      <p:ext uri="{BB962C8B-B14F-4D97-AF65-F5344CB8AC3E}">
        <p14:creationId xmlns:p14="http://schemas.microsoft.com/office/powerpoint/2010/main" val="226135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REPUTATION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610" y="1458410"/>
            <a:ext cx="9196315" cy="4907843"/>
          </a:xfrm>
          <a:prstGeom prst="rect">
            <a:avLst/>
          </a:prstGeom>
        </p:spPr>
      </p:pic>
    </p:spTree>
    <p:extLst>
      <p:ext uri="{BB962C8B-B14F-4D97-AF65-F5344CB8AC3E}">
        <p14:creationId xmlns:p14="http://schemas.microsoft.com/office/powerpoint/2010/main" val="378875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a:t>
            </a:r>
          </a:p>
        </p:txBody>
      </p:sp>
      <p:sp>
        <p:nvSpPr>
          <p:cNvPr id="3" name="Content Placeholder 2"/>
          <p:cNvSpPr>
            <a:spLocks noGrp="1"/>
          </p:cNvSpPr>
          <p:nvPr>
            <p:ph idx="1"/>
          </p:nvPr>
        </p:nvSpPr>
        <p:spPr/>
        <p:txBody>
          <a:bodyPr/>
          <a:lstStyle/>
          <a:p>
            <a:r>
              <a:rPr lang="en-US" dirty="0"/>
              <a:t>Obtained average national costs and standard deviations of oncological clinical trials per phase</a:t>
            </a:r>
          </a:p>
          <a:p>
            <a:r>
              <a:rPr lang="en-US" dirty="0"/>
              <a:t> Average Health Expenditure for each state  </a:t>
            </a:r>
          </a:p>
          <a:p>
            <a:r>
              <a:rPr lang="en-US" dirty="0"/>
              <a:t> Calculated the percentage difference from the national average expenditure for each state</a:t>
            </a:r>
          </a:p>
          <a:p>
            <a:r>
              <a:rPr lang="en-US" dirty="0"/>
              <a:t> Approximate cost per phase for every state obtained</a:t>
            </a:r>
          </a:p>
          <a:p>
            <a:r>
              <a:rPr lang="en-US" dirty="0"/>
              <a:t>  SOURCES:  </a:t>
            </a:r>
            <a:r>
              <a:rPr lang="en-US" i="1" dirty="0"/>
              <a:t>U.S. Department of Health &amp; Human Services</a:t>
            </a:r>
          </a:p>
          <a:p>
            <a:pPr marL="0" indent="0">
              <a:buNone/>
            </a:pPr>
            <a:r>
              <a:rPr lang="en-US" i="1" dirty="0"/>
              <a:t>                          Kaiser Family Foundation (kff.org)   </a:t>
            </a:r>
          </a:p>
          <a:p>
            <a:pPr marL="0" indent="0">
              <a:buNone/>
            </a:pPr>
            <a:endParaRPr lang="en-US" i="1" dirty="0"/>
          </a:p>
          <a:p>
            <a:endParaRPr lang="en-US" dirty="0"/>
          </a:p>
        </p:txBody>
      </p:sp>
    </p:spTree>
    <p:extLst>
      <p:ext uri="{BB962C8B-B14F-4D97-AF65-F5344CB8AC3E}">
        <p14:creationId xmlns:p14="http://schemas.microsoft.com/office/powerpoint/2010/main" val="16654067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69</TotalTime>
  <Words>207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幼圆</vt:lpstr>
      <vt:lpstr>Arial</vt:lpstr>
      <vt:lpstr>Century Gothic</vt:lpstr>
      <vt:lpstr>Wingdings 3</vt:lpstr>
      <vt:lpstr>Wisp</vt:lpstr>
      <vt:lpstr>TEAM 4: CLINICAL TRIAL ENROLLMENT</vt:lpstr>
      <vt:lpstr>INTRODUCTION</vt:lpstr>
      <vt:lpstr>CLINICAL TRIALS – PHASE OVERVIEW</vt:lpstr>
      <vt:lpstr>METHODOLOGY</vt:lpstr>
      <vt:lpstr>CLINICAL TRIAL HISTORY</vt:lpstr>
      <vt:lpstr>CLINICAL TRIAL HISTORY</vt:lpstr>
      <vt:lpstr>REPUTATION</vt:lpstr>
      <vt:lpstr>REPUTATION</vt:lpstr>
      <vt:lpstr>ESTIMATED COST </vt:lpstr>
      <vt:lpstr>ESTIMATED COST</vt:lpstr>
      <vt:lpstr>DEMO</vt:lpstr>
      <vt:lpstr>SCOPE FOR IMPROVEMENT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CLINICAL TRIAL ENROLLMENT</dc:title>
  <dc:creator>Leon</dc:creator>
  <cp:lastModifiedBy>Leon</cp:lastModifiedBy>
  <cp:revision>10</cp:revision>
  <dcterms:created xsi:type="dcterms:W3CDTF">2016-11-29T02:21:19Z</dcterms:created>
  <dcterms:modified xsi:type="dcterms:W3CDTF">2016-11-29T07:54:14Z</dcterms:modified>
</cp:coreProperties>
</file>