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E103E-E1E0-4C95-9C99-13EA1B8B5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66888-309B-40B4-92D8-F0C64B5E3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454A2-A316-4516-B02A-8E196402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1890-EC0E-4089-816A-C921AFE519A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F6C3D-99B8-4B6B-ADC2-1E349DAB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FB8FE-5C05-4B64-8579-9C34DF14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72F-67F2-41DC-ADAE-20B60FAC3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92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362C5-47B6-4FA0-8DC8-024FA196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74E19-5148-4E4F-B5F4-8CE460659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642F7-0E91-4610-9B20-85D010DB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1890-EC0E-4089-816A-C921AFE519A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44234-F52C-4A61-8C03-2C3A753C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90C88-B6D6-46D2-B98C-2D0323DC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72F-67F2-41DC-ADAE-20B60FAC3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68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FEDD4C-5F4E-460E-A4A0-7E7488AE1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1A69D7-70CE-4D8A-9EC9-1064B9FDB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6A5CC-725E-4B8B-BABC-4C6827B0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1890-EC0E-4089-816A-C921AFE519A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2787F-EC79-449A-924A-FBFADA2C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8017E-B72C-47C7-BC48-A4F1857E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72F-67F2-41DC-ADAE-20B60FAC3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7D375-342D-4E7C-ACDF-53CCCF17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CF9A0-8E84-4695-A3AF-F04F69EF6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5B594-DB7F-4093-A734-797D7089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1890-EC0E-4089-816A-C921AFE519A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107D2-DBEA-4B8B-B2C2-6D18EE50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6F8DF-B109-4702-923C-7A4078EE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72F-67F2-41DC-ADAE-20B60FAC3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5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95D9F-DA83-4A15-8480-88D86F88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F1B474-9353-4069-BE05-81B525FC3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7DDC9-6BBB-4CE2-B4E0-35A4F7F8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1890-EC0E-4089-816A-C921AFE519A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B293C-8B32-4373-A572-A6088405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05CAA-420A-4125-9CFE-457999E7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72F-67F2-41DC-ADAE-20B60FAC3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A1907-7291-43C5-843A-6F557581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633BD-F964-4302-B22B-F4D26F4D7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111AF-1CAF-49DE-87DC-77D0F4124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FB96A7-29A3-449C-A3C8-DAA8D280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1890-EC0E-4089-816A-C921AFE519A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CE0800-D55A-4550-9C45-63651ABC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8ACDBC-B84E-4BE0-9654-32BED44C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72F-67F2-41DC-ADAE-20B60FAC3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12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62C28-38C1-4775-A4F8-B2922BAE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3A5D5-5B6D-4704-8EF1-92FD3037B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074E82-6C70-4A77-A63D-AFA04761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1F3136-1F5F-40B9-AA01-E652A02F5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61410F-D1A2-493E-930A-208F6585A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42DE80-77F1-48E7-9836-0621205B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1890-EC0E-4089-816A-C921AFE519A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B09DB5-46B9-4FE8-904F-6CAC8F9A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A48670-6436-4E28-AEE9-6D786172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72F-67F2-41DC-ADAE-20B60FAC3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00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61403-DAE5-41D9-8114-F1D216A3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2BD072-C319-4C16-86B0-103927E7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1890-EC0E-4089-816A-C921AFE519A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663350-E665-4D52-AD80-AF75DE4E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0B1879-AF4C-4C35-B2FF-8FB69DC6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72F-67F2-41DC-ADAE-20B60FAC3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73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89D839-A854-4E79-98EE-F20F2155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1890-EC0E-4089-816A-C921AFE519A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A38954-4B40-495F-8694-861A4544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1B06BF-2171-476E-9A13-B83CEB5F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72F-67F2-41DC-ADAE-20B60FAC3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51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6CCDF-B9C0-4F1E-84CE-1B20AFAF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6E81B-7450-40FE-9EAD-659B4FD56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1D0B8A-F4B6-4503-B2FC-AD2EA6B90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0CF0A3-89F2-424A-B497-53A321BE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1890-EC0E-4089-816A-C921AFE519A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898C04-925D-426A-A5B9-1F4EEC3E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819481-E67D-43E4-970F-F5DCC784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72F-67F2-41DC-ADAE-20B60FAC3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06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8AABC-C7C6-4BA4-948B-2148ECB4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4E660E-B5A8-4739-A84D-1702BDF6A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B55CDC-50A7-4DD9-B106-C80F0FC47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F79C3C-2391-4A8C-88D3-7AF1C7D4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1890-EC0E-4089-816A-C921AFE519A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8A8AF9-2366-4FA0-99F6-47B13E01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1B99B-7B9F-4130-9108-BEE12CD3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472F-67F2-41DC-ADAE-20B60FAC3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4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3B833A-ECF2-4842-A069-659DB4F9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F20D4E-A917-4EF8-B689-6B5FEA97E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2E19D-179A-450B-A442-75486DDB8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61890-EC0E-4089-816A-C921AFE519A4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F188D-6175-4A73-9765-E1EA24B5A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3D8F6-B63B-4592-B70D-C274B447F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472F-67F2-41DC-ADAE-20B60FAC3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33458-B75E-4DD6-BDCC-D1606000E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计算机视觉</a:t>
            </a:r>
            <a:br>
              <a:rPr lang="en-US" altLang="zh-CN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二值腐蚀与膨胀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20808B-CC8B-46A9-9BCC-B9506A42E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270" y="4079875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罗宇辰 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516030910101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05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CFF663-2F35-4F1A-8081-3EA7DFA0FF81}"/>
              </a:ext>
            </a:extLst>
          </p:cNvPr>
          <p:cNvSpPr txBox="1"/>
          <p:nvPr/>
        </p:nvSpPr>
        <p:spPr>
          <a:xfrm>
            <a:off x="1729408" y="2196548"/>
            <a:ext cx="91042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bi_op.py &amp; main.py</a:t>
            </a:r>
          </a:p>
          <a:p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example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（示例图片）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result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（处理结果）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959859-EB15-42FF-A2E9-FD07E92A8D85}"/>
              </a:ext>
            </a:extLst>
          </p:cNvPr>
          <p:cNvSpPr txBox="1"/>
          <p:nvPr/>
        </p:nvSpPr>
        <p:spPr>
          <a:xfrm>
            <a:off x="765313" y="755374"/>
            <a:ext cx="3091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提交内容</a:t>
            </a:r>
          </a:p>
        </p:txBody>
      </p:sp>
    </p:spTree>
    <p:extLst>
      <p:ext uri="{BB962C8B-B14F-4D97-AF65-F5344CB8AC3E}">
        <p14:creationId xmlns:p14="http://schemas.microsoft.com/office/powerpoint/2010/main" val="303155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0D4B348-47EC-4FE8-B6D4-D58DA9AB0487}"/>
              </a:ext>
            </a:extLst>
          </p:cNvPr>
          <p:cNvSpPr txBox="1"/>
          <p:nvPr/>
        </p:nvSpPr>
        <p:spPr>
          <a:xfrm>
            <a:off x="651012" y="1695775"/>
            <a:ext cx="100931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bi_op.py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二值图像的数学形态学操作实现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dirty="0"/>
              <a:t>Function</a:t>
            </a:r>
            <a:r>
              <a:rPr lang="zh-CN" altLang="en-US" dirty="0"/>
              <a:t>：</a:t>
            </a:r>
            <a:r>
              <a:rPr lang="en-US" altLang="zh-CN" dirty="0" err="1"/>
              <a:t>toBiImge</a:t>
            </a:r>
            <a:endParaRPr lang="en-US" altLang="zh-CN" dirty="0"/>
          </a:p>
          <a:p>
            <a:pPr lvl="1"/>
            <a:r>
              <a:rPr lang="en-US" altLang="zh-CN" dirty="0"/>
              <a:t>	@param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img</a:t>
            </a:r>
            <a:r>
              <a:rPr lang="zh-CN" altLang="en-US" dirty="0"/>
              <a:t>矩阵</a:t>
            </a:r>
            <a:endParaRPr lang="en-US" altLang="zh-CN" dirty="0"/>
          </a:p>
          <a:p>
            <a:pPr lvl="1"/>
            <a:r>
              <a:rPr lang="en-US" altLang="zh-CN" dirty="0"/>
              <a:t>	@</a:t>
            </a:r>
            <a:r>
              <a:rPr lang="zh-CN" altLang="en-US" dirty="0"/>
              <a:t>功能：将一个多通道普通图像进行简单二值化处理，返回单通道二值图像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dirty="0"/>
              <a:t>Class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BiImage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Dilation</a:t>
            </a:r>
            <a:r>
              <a:rPr lang="zh-CN" altLang="en-US" dirty="0"/>
              <a:t>（</a:t>
            </a:r>
            <a:r>
              <a:rPr lang="en-US" altLang="zh-CN" dirty="0" err="1"/>
              <a:t>img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膨胀操作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Erosion</a:t>
            </a:r>
            <a:r>
              <a:rPr lang="zh-CN" altLang="en-US" dirty="0"/>
              <a:t>（</a:t>
            </a:r>
            <a:r>
              <a:rPr lang="en-US" altLang="zh-CN" dirty="0" err="1"/>
              <a:t>img</a:t>
            </a:r>
            <a:r>
              <a:rPr lang="zh-CN" altLang="en-US" dirty="0"/>
              <a:t>）腐蚀操作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Open</a:t>
            </a:r>
            <a:r>
              <a:rPr lang="zh-CN" altLang="en-US" dirty="0"/>
              <a:t>（</a:t>
            </a:r>
            <a:r>
              <a:rPr lang="en-US" altLang="zh-CN" dirty="0" err="1"/>
              <a:t>img</a:t>
            </a:r>
            <a:r>
              <a:rPr lang="zh-CN" altLang="en-US" dirty="0"/>
              <a:t>）开操作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Close</a:t>
            </a:r>
            <a:r>
              <a:rPr lang="zh-CN" altLang="en-US" dirty="0"/>
              <a:t>（</a:t>
            </a:r>
            <a:r>
              <a:rPr lang="en-US" altLang="zh-CN" dirty="0" err="1"/>
              <a:t>img</a:t>
            </a:r>
            <a:r>
              <a:rPr lang="zh-CN" altLang="en-US" dirty="0"/>
              <a:t>）闭操作</a:t>
            </a:r>
          </a:p>
          <a:p>
            <a:endParaRPr lang="zh-CN" altLang="en-US" dirty="0"/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2A8584-B65C-477A-B097-F0E5EB0ADA05}"/>
              </a:ext>
            </a:extLst>
          </p:cNvPr>
          <p:cNvSpPr txBox="1"/>
          <p:nvPr/>
        </p:nvSpPr>
        <p:spPr>
          <a:xfrm>
            <a:off x="651012" y="5342927"/>
            <a:ext cx="8736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main.py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程序启动入口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可以修改参数，设置结构元的大小、内容和中心点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6CFB1D-17EA-485F-B959-6B86A64DA265}"/>
              </a:ext>
            </a:extLst>
          </p:cNvPr>
          <p:cNvSpPr txBox="1"/>
          <p:nvPr/>
        </p:nvSpPr>
        <p:spPr>
          <a:xfrm>
            <a:off x="576469" y="535754"/>
            <a:ext cx="4785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函数和实现类介绍</a:t>
            </a:r>
          </a:p>
        </p:txBody>
      </p:sp>
    </p:spTree>
    <p:extLst>
      <p:ext uri="{BB962C8B-B14F-4D97-AF65-F5344CB8AC3E}">
        <p14:creationId xmlns:p14="http://schemas.microsoft.com/office/powerpoint/2010/main" val="148728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CE98FAF-254D-4C9E-8FEC-4F3A1DB3A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9" y="2276475"/>
            <a:ext cx="6810375" cy="230505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4088629F-7FAB-4470-910C-3DE76BE0A0DF}"/>
              </a:ext>
            </a:extLst>
          </p:cNvPr>
          <p:cNvSpPr/>
          <p:nvPr/>
        </p:nvSpPr>
        <p:spPr>
          <a:xfrm>
            <a:off x="1972937" y="3518452"/>
            <a:ext cx="2331244" cy="75537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D2C5B4A-2A07-49E5-A208-5C712392482B}"/>
              </a:ext>
            </a:extLst>
          </p:cNvPr>
          <p:cNvSpPr/>
          <p:nvPr/>
        </p:nvSpPr>
        <p:spPr>
          <a:xfrm>
            <a:off x="6426585" y="2802835"/>
            <a:ext cx="2331245" cy="71561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简易的二值化处理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8EE3424B-AA08-4D89-871C-AD027EEE726C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304181" y="3160644"/>
            <a:ext cx="2122404" cy="735495"/>
          </a:xfrm>
          <a:prstGeom prst="bentConnector3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A64AD70-5AAA-4A41-9175-D20B1AD49721}"/>
              </a:ext>
            </a:extLst>
          </p:cNvPr>
          <p:cNvSpPr/>
          <p:nvPr/>
        </p:nvSpPr>
        <p:spPr>
          <a:xfrm>
            <a:off x="869694" y="4273826"/>
            <a:ext cx="3543818" cy="2087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1BA5511-F1F0-4279-B30D-7D9A153EC83C}"/>
              </a:ext>
            </a:extLst>
          </p:cNvPr>
          <p:cNvSpPr/>
          <p:nvPr/>
        </p:nvSpPr>
        <p:spPr>
          <a:xfrm>
            <a:off x="5721668" y="4148759"/>
            <a:ext cx="3036162" cy="41744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返回第一个通道的灰度值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A212850F-5E63-460D-8146-6AE3D9C6531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413512" y="4357481"/>
            <a:ext cx="1308156" cy="20706"/>
          </a:xfrm>
          <a:prstGeom prst="bentConnector3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E4061A1-4B38-4665-9FB9-DE12B15A168C}"/>
              </a:ext>
            </a:extLst>
          </p:cNvPr>
          <p:cNvSpPr txBox="1"/>
          <p:nvPr/>
        </p:nvSpPr>
        <p:spPr>
          <a:xfrm>
            <a:off x="576469" y="1498216"/>
            <a:ext cx="560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简易的灰度图像二值化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86A055-08AB-4234-9C80-34CDB30F7CFC}"/>
              </a:ext>
            </a:extLst>
          </p:cNvPr>
          <p:cNvSpPr txBox="1"/>
          <p:nvPr/>
        </p:nvSpPr>
        <p:spPr>
          <a:xfrm>
            <a:off x="576469" y="535754"/>
            <a:ext cx="4785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具体函数实现解释</a:t>
            </a:r>
          </a:p>
        </p:txBody>
      </p:sp>
    </p:spTree>
    <p:extLst>
      <p:ext uri="{BB962C8B-B14F-4D97-AF65-F5344CB8AC3E}">
        <p14:creationId xmlns:p14="http://schemas.microsoft.com/office/powerpoint/2010/main" val="47429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3C51512-101F-4257-A380-3B56933FC6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7"/>
          <a:stretch/>
        </p:blipFill>
        <p:spPr>
          <a:xfrm>
            <a:off x="676895" y="2131944"/>
            <a:ext cx="7423495" cy="411617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0D59E8A-FE93-40D5-8836-4EED6A18ADB0}"/>
              </a:ext>
            </a:extLst>
          </p:cNvPr>
          <p:cNvSpPr txBox="1"/>
          <p:nvPr/>
        </p:nvSpPr>
        <p:spPr>
          <a:xfrm>
            <a:off x="576469" y="1391478"/>
            <a:ext cx="527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膨胀操作（腐蚀与其类似）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4781FB8-E024-4C0C-838A-C179D3AA190C}"/>
              </a:ext>
            </a:extLst>
          </p:cNvPr>
          <p:cNvSpPr/>
          <p:nvPr/>
        </p:nvSpPr>
        <p:spPr>
          <a:xfrm>
            <a:off x="1575869" y="3597965"/>
            <a:ext cx="2812774" cy="2087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44C0E2D-0C63-4E43-9778-851D8ECF90E8}"/>
              </a:ext>
            </a:extLst>
          </p:cNvPr>
          <p:cNvSpPr/>
          <p:nvPr/>
        </p:nvSpPr>
        <p:spPr>
          <a:xfrm>
            <a:off x="5218043" y="2026001"/>
            <a:ext cx="2710639" cy="41744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选中要进行匹配的区域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A96C3AC0-940B-4C63-B365-D1C82905866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4388643" y="2234723"/>
            <a:ext cx="829400" cy="1467603"/>
          </a:xfrm>
          <a:prstGeom prst="bentConnector3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E5EB961-EF2C-4626-9C43-DA8804800D19}"/>
              </a:ext>
            </a:extLst>
          </p:cNvPr>
          <p:cNvSpPr/>
          <p:nvPr/>
        </p:nvSpPr>
        <p:spPr>
          <a:xfrm>
            <a:off x="1575869" y="4114799"/>
            <a:ext cx="6686861" cy="97070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AA8D1B3-B71F-4EDB-BBEE-CA135D03C48E}"/>
              </a:ext>
            </a:extLst>
          </p:cNvPr>
          <p:cNvSpPr/>
          <p:nvPr/>
        </p:nvSpPr>
        <p:spPr>
          <a:xfrm>
            <a:off x="8698446" y="2443445"/>
            <a:ext cx="3113692" cy="145809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将结构元和选中区域中的元素一一比对，若至少有一个命中，则判断结构元与选中区域匹配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CABF5746-B381-4182-9A90-DC01409B5BC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8262730" y="3172493"/>
            <a:ext cx="435716" cy="1427660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B3AB988-A848-4606-944F-E6AE87510470}"/>
              </a:ext>
            </a:extLst>
          </p:cNvPr>
          <p:cNvSpPr/>
          <p:nvPr/>
        </p:nvSpPr>
        <p:spPr>
          <a:xfrm>
            <a:off x="1575869" y="5168347"/>
            <a:ext cx="4586391" cy="72058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D17BAEA-1D19-4385-8980-09DDD9916ACE}"/>
              </a:ext>
            </a:extLst>
          </p:cNvPr>
          <p:cNvSpPr/>
          <p:nvPr/>
        </p:nvSpPr>
        <p:spPr>
          <a:xfrm>
            <a:off x="7871610" y="5333606"/>
            <a:ext cx="2703729" cy="98217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若匹配，则结果区域中结构元中心点位置处元素指为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255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，否则为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28EE559A-AAE3-47DB-AECE-D0790BCEC5CC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6162260" y="5528641"/>
            <a:ext cx="1709350" cy="296053"/>
          </a:xfrm>
          <a:prstGeom prst="bentConnector3">
            <a:avLst>
              <a:gd name="adj1" fmla="val 50000"/>
            </a:avLst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07C0770-B9B2-4C41-90D3-2870E518CC2D}"/>
              </a:ext>
            </a:extLst>
          </p:cNvPr>
          <p:cNvSpPr txBox="1"/>
          <p:nvPr/>
        </p:nvSpPr>
        <p:spPr>
          <a:xfrm>
            <a:off x="576469" y="535754"/>
            <a:ext cx="4785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具体函数实现解释</a:t>
            </a:r>
          </a:p>
        </p:txBody>
      </p:sp>
    </p:spTree>
    <p:extLst>
      <p:ext uri="{BB962C8B-B14F-4D97-AF65-F5344CB8AC3E}">
        <p14:creationId xmlns:p14="http://schemas.microsoft.com/office/powerpoint/2010/main" val="228645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0FEA76-4761-4998-80E5-7B1CF53656BB}"/>
              </a:ext>
            </a:extLst>
          </p:cNvPr>
          <p:cNvSpPr txBox="1"/>
          <p:nvPr/>
        </p:nvSpPr>
        <p:spPr>
          <a:xfrm>
            <a:off x="4432852" y="535754"/>
            <a:ext cx="38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结构元：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048B117-A010-4410-91E0-9614857F3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12336"/>
              </p:ext>
            </p:extLst>
          </p:nvPr>
        </p:nvGraphicFramePr>
        <p:xfrm>
          <a:off x="5510696" y="585213"/>
          <a:ext cx="1864140" cy="1381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380">
                  <a:extLst>
                    <a:ext uri="{9D8B030D-6E8A-4147-A177-3AD203B41FA5}">
                      <a16:colId xmlns:a16="http://schemas.microsoft.com/office/drawing/2014/main" val="472092922"/>
                    </a:ext>
                  </a:extLst>
                </a:gridCol>
                <a:gridCol w="621380">
                  <a:extLst>
                    <a:ext uri="{9D8B030D-6E8A-4147-A177-3AD203B41FA5}">
                      <a16:colId xmlns:a16="http://schemas.microsoft.com/office/drawing/2014/main" val="2513831868"/>
                    </a:ext>
                  </a:extLst>
                </a:gridCol>
                <a:gridCol w="621380">
                  <a:extLst>
                    <a:ext uri="{9D8B030D-6E8A-4147-A177-3AD203B41FA5}">
                      <a16:colId xmlns:a16="http://schemas.microsoft.com/office/drawing/2014/main" val="3591639389"/>
                    </a:ext>
                  </a:extLst>
                </a:gridCol>
              </a:tblGrid>
              <a:tr h="474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32006"/>
                  </a:ext>
                </a:extLst>
              </a:tr>
              <a:tr h="443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219172"/>
                  </a:ext>
                </a:extLst>
              </a:tr>
              <a:tr h="464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052199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4D12DB60-8419-4DE0-9B4B-03B48E6A9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27" y="2285740"/>
            <a:ext cx="2729946" cy="38171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E139AF-056E-4D7A-869A-6B083917D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2" y="2285740"/>
            <a:ext cx="2729948" cy="38171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E5486F-D9EE-4508-A3B7-9787E56B6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680" y="2285740"/>
            <a:ext cx="2729946" cy="381714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BE8865D-7742-4694-9F4B-C7D64F7FDAF9}"/>
              </a:ext>
            </a:extLst>
          </p:cNvPr>
          <p:cNvSpPr txBox="1"/>
          <p:nvPr/>
        </p:nvSpPr>
        <p:spPr>
          <a:xfrm>
            <a:off x="5821016" y="6258340"/>
            <a:ext cx="163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原图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68CA8F37-2AD6-46EE-BAE8-895D694A8C94}"/>
              </a:ext>
            </a:extLst>
          </p:cNvPr>
          <p:cNvSpPr/>
          <p:nvPr/>
        </p:nvSpPr>
        <p:spPr>
          <a:xfrm>
            <a:off x="7500730" y="3826565"/>
            <a:ext cx="1166193" cy="934278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腐蚀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C42B1379-D9C1-419C-A43B-7F2F710C1A10}"/>
              </a:ext>
            </a:extLst>
          </p:cNvPr>
          <p:cNvSpPr/>
          <p:nvPr/>
        </p:nvSpPr>
        <p:spPr>
          <a:xfrm flipH="1">
            <a:off x="3379304" y="3727174"/>
            <a:ext cx="1268895" cy="934278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膨胀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F3B730-ECE3-492F-AFD3-418656404718}"/>
              </a:ext>
            </a:extLst>
          </p:cNvPr>
          <p:cNvSpPr txBox="1"/>
          <p:nvPr/>
        </p:nvSpPr>
        <p:spPr>
          <a:xfrm>
            <a:off x="576469" y="535754"/>
            <a:ext cx="3170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图像处理结果</a:t>
            </a:r>
          </a:p>
        </p:txBody>
      </p:sp>
    </p:spTree>
    <p:extLst>
      <p:ext uri="{BB962C8B-B14F-4D97-AF65-F5344CB8AC3E}">
        <p14:creationId xmlns:p14="http://schemas.microsoft.com/office/powerpoint/2010/main" val="318440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BB335F-EFE6-48FD-9E15-8D143E1E1914}"/>
              </a:ext>
            </a:extLst>
          </p:cNvPr>
          <p:cNvSpPr txBox="1"/>
          <p:nvPr/>
        </p:nvSpPr>
        <p:spPr>
          <a:xfrm>
            <a:off x="4729647" y="602109"/>
            <a:ext cx="38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结构元：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9BA1DF1-213A-4390-8AFB-2A71CE9B5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418621"/>
              </p:ext>
            </p:extLst>
          </p:nvPr>
        </p:nvGraphicFramePr>
        <p:xfrm>
          <a:off x="5844209" y="602109"/>
          <a:ext cx="1864140" cy="1381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380">
                  <a:extLst>
                    <a:ext uri="{9D8B030D-6E8A-4147-A177-3AD203B41FA5}">
                      <a16:colId xmlns:a16="http://schemas.microsoft.com/office/drawing/2014/main" val="472092922"/>
                    </a:ext>
                  </a:extLst>
                </a:gridCol>
                <a:gridCol w="621380">
                  <a:extLst>
                    <a:ext uri="{9D8B030D-6E8A-4147-A177-3AD203B41FA5}">
                      <a16:colId xmlns:a16="http://schemas.microsoft.com/office/drawing/2014/main" val="2513831868"/>
                    </a:ext>
                  </a:extLst>
                </a:gridCol>
                <a:gridCol w="621380">
                  <a:extLst>
                    <a:ext uri="{9D8B030D-6E8A-4147-A177-3AD203B41FA5}">
                      <a16:colId xmlns:a16="http://schemas.microsoft.com/office/drawing/2014/main" val="3591639389"/>
                    </a:ext>
                  </a:extLst>
                </a:gridCol>
              </a:tblGrid>
              <a:tr h="474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32006"/>
                  </a:ext>
                </a:extLst>
              </a:tr>
              <a:tr h="443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219172"/>
                  </a:ext>
                </a:extLst>
              </a:tr>
              <a:tr h="46435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052199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92E68F17-F84F-4513-A6E7-5914FCDE0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44" y="2169215"/>
            <a:ext cx="2857500" cy="2857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FFF308-3A7E-4859-A835-20D6B484B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37" y="806654"/>
            <a:ext cx="2857500" cy="2857500"/>
          </a:xfrm>
          <a:prstGeom prst="rect">
            <a:avLst/>
          </a:prstGeom>
        </p:spPr>
      </p:pic>
      <p:sp>
        <p:nvSpPr>
          <p:cNvPr id="10" name="箭头: 左 9">
            <a:extLst>
              <a:ext uri="{FF2B5EF4-FFF2-40B4-BE49-F238E27FC236}">
                <a16:creationId xmlns:a16="http://schemas.microsoft.com/office/drawing/2014/main" id="{DBEF48EF-EDEF-4DC8-85AA-C7E981AD7977}"/>
              </a:ext>
            </a:extLst>
          </p:cNvPr>
          <p:cNvSpPr/>
          <p:nvPr/>
        </p:nvSpPr>
        <p:spPr>
          <a:xfrm>
            <a:off x="3559037" y="2067339"/>
            <a:ext cx="1072598" cy="665923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腐蚀</a:t>
            </a:r>
          </a:p>
        </p:txBody>
      </p:sp>
      <p:sp>
        <p:nvSpPr>
          <p:cNvPr id="12" name="箭头: 左 11">
            <a:extLst>
              <a:ext uri="{FF2B5EF4-FFF2-40B4-BE49-F238E27FC236}">
                <a16:creationId xmlns:a16="http://schemas.microsoft.com/office/drawing/2014/main" id="{7ED8CEA3-9A3E-4B20-A219-29AE3D7BAFEF}"/>
              </a:ext>
            </a:extLst>
          </p:cNvPr>
          <p:cNvSpPr/>
          <p:nvPr/>
        </p:nvSpPr>
        <p:spPr>
          <a:xfrm flipH="1">
            <a:off x="7743825" y="2067338"/>
            <a:ext cx="1076325" cy="665923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</a:t>
            </a:r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F782305F-C130-4702-A3E2-29635A6ADD84}"/>
              </a:ext>
            </a:extLst>
          </p:cNvPr>
          <p:cNvSpPr/>
          <p:nvPr/>
        </p:nvSpPr>
        <p:spPr>
          <a:xfrm>
            <a:off x="3562764" y="4360792"/>
            <a:ext cx="1072598" cy="665923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膨胀</a:t>
            </a:r>
          </a:p>
        </p:txBody>
      </p:sp>
      <p:sp>
        <p:nvSpPr>
          <p:cNvPr id="14" name="箭头: 左 13">
            <a:extLst>
              <a:ext uri="{FF2B5EF4-FFF2-40B4-BE49-F238E27FC236}">
                <a16:creationId xmlns:a16="http://schemas.microsoft.com/office/drawing/2014/main" id="{A1E6ED40-1B88-4989-A6F2-F5CCEA9B3B00}"/>
              </a:ext>
            </a:extLst>
          </p:cNvPr>
          <p:cNvSpPr/>
          <p:nvPr/>
        </p:nvSpPr>
        <p:spPr>
          <a:xfrm flipH="1">
            <a:off x="7743825" y="4360791"/>
            <a:ext cx="1076326" cy="665923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闭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3BE2A02-40EC-470A-B206-FD741D142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47" y="3809171"/>
            <a:ext cx="2857500" cy="28575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D923F2B-1BFF-4E3C-8E37-18D5B02D6A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937" y="806654"/>
            <a:ext cx="2857500" cy="28575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F3A70C5-5AA8-4EE5-B41D-626E525586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937" y="3809171"/>
            <a:ext cx="2857500" cy="28575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A6054D7-903C-4A12-944E-C961F630C5D4}"/>
              </a:ext>
            </a:extLst>
          </p:cNvPr>
          <p:cNvSpPr txBox="1"/>
          <p:nvPr/>
        </p:nvSpPr>
        <p:spPr>
          <a:xfrm>
            <a:off x="5844209" y="5192404"/>
            <a:ext cx="82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原图</a:t>
            </a:r>
          </a:p>
        </p:txBody>
      </p:sp>
    </p:spTree>
    <p:extLst>
      <p:ext uri="{BB962C8B-B14F-4D97-AF65-F5344CB8AC3E}">
        <p14:creationId xmlns:p14="http://schemas.microsoft.com/office/powerpoint/2010/main" val="260669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BB335F-EFE6-48FD-9E15-8D143E1E1914}"/>
              </a:ext>
            </a:extLst>
          </p:cNvPr>
          <p:cNvSpPr txBox="1"/>
          <p:nvPr/>
        </p:nvSpPr>
        <p:spPr>
          <a:xfrm>
            <a:off x="4696239" y="767113"/>
            <a:ext cx="38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结构元：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9BA1DF1-213A-4390-8AFB-2A71CE9B5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297208"/>
              </p:ext>
            </p:extLst>
          </p:nvPr>
        </p:nvGraphicFramePr>
        <p:xfrm>
          <a:off x="5844209" y="806654"/>
          <a:ext cx="1242760" cy="917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380">
                  <a:extLst>
                    <a:ext uri="{9D8B030D-6E8A-4147-A177-3AD203B41FA5}">
                      <a16:colId xmlns:a16="http://schemas.microsoft.com/office/drawing/2014/main" val="472092922"/>
                    </a:ext>
                  </a:extLst>
                </a:gridCol>
                <a:gridCol w="621380">
                  <a:extLst>
                    <a:ext uri="{9D8B030D-6E8A-4147-A177-3AD203B41FA5}">
                      <a16:colId xmlns:a16="http://schemas.microsoft.com/office/drawing/2014/main" val="2513831868"/>
                    </a:ext>
                  </a:extLst>
                </a:gridCol>
              </a:tblGrid>
              <a:tr h="474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32006"/>
                  </a:ext>
                </a:extLst>
              </a:tr>
              <a:tr h="443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219172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92E68F17-F84F-4513-A6E7-5914FCDE0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44" y="2169215"/>
            <a:ext cx="2857500" cy="2857500"/>
          </a:xfrm>
          <a:prstGeom prst="rect">
            <a:avLst/>
          </a:prstGeom>
        </p:spPr>
      </p:pic>
      <p:sp>
        <p:nvSpPr>
          <p:cNvPr id="10" name="箭头: 左 9">
            <a:extLst>
              <a:ext uri="{FF2B5EF4-FFF2-40B4-BE49-F238E27FC236}">
                <a16:creationId xmlns:a16="http://schemas.microsoft.com/office/drawing/2014/main" id="{DBEF48EF-EDEF-4DC8-85AA-C7E981AD7977}"/>
              </a:ext>
            </a:extLst>
          </p:cNvPr>
          <p:cNvSpPr/>
          <p:nvPr/>
        </p:nvSpPr>
        <p:spPr>
          <a:xfrm>
            <a:off x="3559037" y="2067339"/>
            <a:ext cx="1072598" cy="665923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腐蚀</a:t>
            </a:r>
          </a:p>
        </p:txBody>
      </p:sp>
      <p:sp>
        <p:nvSpPr>
          <p:cNvPr id="12" name="箭头: 左 11">
            <a:extLst>
              <a:ext uri="{FF2B5EF4-FFF2-40B4-BE49-F238E27FC236}">
                <a16:creationId xmlns:a16="http://schemas.microsoft.com/office/drawing/2014/main" id="{7ED8CEA3-9A3E-4B20-A219-29AE3D7BAFEF}"/>
              </a:ext>
            </a:extLst>
          </p:cNvPr>
          <p:cNvSpPr/>
          <p:nvPr/>
        </p:nvSpPr>
        <p:spPr>
          <a:xfrm flipH="1">
            <a:off x="7743825" y="2067338"/>
            <a:ext cx="1076325" cy="665923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</a:t>
            </a:r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F782305F-C130-4702-A3E2-29635A6ADD84}"/>
              </a:ext>
            </a:extLst>
          </p:cNvPr>
          <p:cNvSpPr/>
          <p:nvPr/>
        </p:nvSpPr>
        <p:spPr>
          <a:xfrm>
            <a:off x="3562764" y="4360792"/>
            <a:ext cx="1072598" cy="665923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膨胀</a:t>
            </a:r>
          </a:p>
        </p:txBody>
      </p:sp>
      <p:sp>
        <p:nvSpPr>
          <p:cNvPr id="14" name="箭头: 左 13">
            <a:extLst>
              <a:ext uri="{FF2B5EF4-FFF2-40B4-BE49-F238E27FC236}">
                <a16:creationId xmlns:a16="http://schemas.microsoft.com/office/drawing/2014/main" id="{A1E6ED40-1B88-4989-A6F2-F5CCEA9B3B00}"/>
              </a:ext>
            </a:extLst>
          </p:cNvPr>
          <p:cNvSpPr/>
          <p:nvPr/>
        </p:nvSpPr>
        <p:spPr>
          <a:xfrm flipH="1">
            <a:off x="7743825" y="4360791"/>
            <a:ext cx="1076326" cy="665923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闭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A6054D7-903C-4A12-944E-C961F630C5D4}"/>
              </a:ext>
            </a:extLst>
          </p:cNvPr>
          <p:cNvSpPr txBox="1"/>
          <p:nvPr/>
        </p:nvSpPr>
        <p:spPr>
          <a:xfrm>
            <a:off x="5844209" y="5192404"/>
            <a:ext cx="82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B5A56C-12AB-4239-B9FF-40D401857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3" y="806654"/>
            <a:ext cx="2857500" cy="2857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A2D5A8-989D-4874-8570-FE57C3A08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3" y="3763654"/>
            <a:ext cx="2857500" cy="28575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0F153C0-EA4C-4AA7-B53F-C749B787A0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0" y="806654"/>
            <a:ext cx="2857500" cy="28575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EC40DB0-B1BF-4008-96C7-13632509CD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0" y="3763654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1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156</Words>
  <Application>Microsoft Office PowerPoint</Application>
  <PresentationFormat>宽屏</PresentationFormat>
  <Paragraphs>74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微软雅黑</vt:lpstr>
      <vt:lpstr>微软雅黑 Light</vt:lpstr>
      <vt:lpstr>Arial</vt:lpstr>
      <vt:lpstr>Wingdings</vt:lpstr>
      <vt:lpstr>Office 主题​​</vt:lpstr>
      <vt:lpstr>计算机视觉                             ——二值腐蚀与膨胀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计算机视觉 hw1</dc:title>
  <dc:creator>罗 宇辰</dc:creator>
  <cp:lastModifiedBy>罗 宇辰</cp:lastModifiedBy>
  <cp:revision>8</cp:revision>
  <dcterms:created xsi:type="dcterms:W3CDTF">2018-11-05T03:19:02Z</dcterms:created>
  <dcterms:modified xsi:type="dcterms:W3CDTF">2018-11-05T07:25:45Z</dcterms:modified>
</cp:coreProperties>
</file>