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22C2-5E78-44C8-815E-C5E7EA6F1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462FA-CA19-442D-978A-7E9BA0BC7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F9A4E-13DE-4017-BF78-62C08A2A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4F12-4903-4086-82A6-0661A426F852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384BF-845C-42EA-B202-C2EBCE41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A0C4F-3C2D-4B8C-9634-BEB905513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0B80-0BD9-429A-95B3-E13A0E62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A15E1-0328-4A2B-9BD1-1DDF79B48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32C78-FD51-425C-9C45-E2D17A07E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64186-DDB0-4103-A0C8-BFBFCCA2F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4F12-4903-4086-82A6-0661A426F852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3DA59-AC99-461B-ADB4-87AE2FFD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B3E69-1A66-418C-8003-D17A6B81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0B80-0BD9-429A-95B3-E13A0E62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3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AD6A57-B16E-4F87-B1D6-4AA966305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C0DCB-B219-430C-B758-71CC09713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A6A91-4A9A-490E-B796-2F18F94E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4F12-4903-4086-82A6-0661A426F852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C7FEE-B967-4479-BD4C-38BB052A1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0B009-ADB0-4A99-8479-5781104F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0B80-0BD9-429A-95B3-E13A0E62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7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9331-79A6-49BA-8CC3-B8E4CEDA8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34085-E30C-4681-81A4-82787517C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52FA7-3F4D-45F2-93D1-4BA011E0A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4F12-4903-4086-82A6-0661A426F852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94BA8-05AB-43C7-8C20-55FB4679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DBA6F-8FC6-4D8C-AF70-8616E10FA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0B80-0BD9-429A-95B3-E13A0E62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7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7409-A08A-4642-B134-EE7CA9DD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27BBC-AADD-4B73-AF34-58E73CB28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76113-16C3-4B14-A106-49882656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4F12-4903-4086-82A6-0661A426F852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59513-3F03-48B4-AE1C-77DECC3F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0BDA5-DFEC-4838-8BF8-B4F84271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0B80-0BD9-429A-95B3-E13A0E62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4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A1C1-36FD-43CE-96C8-65988DAC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B21B5-DF83-4C91-A11C-58EFB4059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53CB6-9EC4-4BE3-A29D-479D9ADF5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2B41E-6CBB-4909-BEDE-096D737CE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4F12-4903-4086-82A6-0661A426F852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68C5F-461B-4991-B3BB-ADD01226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B26A7-3ADB-462B-9002-5C99A0A6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0B80-0BD9-429A-95B3-E13A0E62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8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C167B-2FAD-4081-A69D-2A93C97D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E406A-EC2D-4355-892D-B871EE720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46D50-6E4B-48D0-856E-40BE93B25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99C101-CE08-4087-9EF8-7967964CD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F43E5-50D1-4E42-B783-62A62CE69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A424E-968F-4303-9CD4-6624217D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4F12-4903-4086-82A6-0661A426F852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C7A83-8B83-49F6-A5ED-3563A431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DB89A-722F-41E4-9837-E534525D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0B80-0BD9-429A-95B3-E13A0E62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6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6BA5-BAA5-48BD-8610-9DF8FCE8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BECA86-A266-4201-9C2D-9DAF8DE7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4F12-4903-4086-82A6-0661A426F852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51E7A-E917-4B4F-A35D-D01CBEA0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EF36C-91CA-46F3-82D9-0A7AC866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0B80-0BD9-429A-95B3-E13A0E62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3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730C0-D19D-4172-A8FB-A93A3D83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4F12-4903-4086-82A6-0661A426F852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DB07D-112C-4CBF-8D8E-66996C64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19F2C-1BE1-4015-BAB2-71D69DB2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0B80-0BD9-429A-95B3-E13A0E62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0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B840-A93F-4429-9FF6-8A630D9C1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C132-DA46-41A1-AAE0-A04164E52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77B23-8ECD-4416-8096-332D0D385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33DDC-B9E5-4759-A6A6-162C89E74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4F12-4903-4086-82A6-0661A426F852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694C4-6982-406D-9595-63C64110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70EA2-68DE-45B4-9CB5-8ED28C71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0B80-0BD9-429A-95B3-E13A0E62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6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5890-BE07-4103-A3DA-BD7C75F4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4B9C22-8744-46E6-863F-910850D9C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AEEC6-54CC-4C37-A63F-2DF605505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047D4-CBB5-4554-B585-00E6C3757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4F12-4903-4086-82A6-0661A426F852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EB197-6AE6-4089-8CBF-BED01A0E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D7343-2DFD-4282-AB75-C61D1282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0B80-0BD9-429A-95B3-E13A0E62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0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38080D-7906-4FEC-A7B2-608D0BE79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C5DE1-EA1C-4D24-B789-F0D967FD1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384E3-F066-405B-AC41-685AC5EB4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84F12-4903-4086-82A6-0661A426F852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258C5-17C1-4CCB-B41D-10CF3A0F8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349FA-810D-445B-8765-19A963678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A0B80-0BD9-429A-95B3-E13A0E62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8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0E8F-5683-453E-AD40-5A17DDE2D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1409" y="-1193800"/>
            <a:ext cx="9144000" cy="2387600"/>
          </a:xfrm>
        </p:spPr>
        <p:txBody>
          <a:bodyPr>
            <a:normAutofit/>
          </a:bodyPr>
          <a:lstStyle/>
          <a:p>
            <a:r>
              <a:rPr lang="th-TH" sz="48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หลักการออกแบบ </a:t>
            </a:r>
            <a:r>
              <a:rPr lang="en-US" sz="48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HCI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EA8AA4E-9ED0-4594-A883-6A08F267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3894" y="1437184"/>
            <a:ext cx="8599080" cy="4485944"/>
          </a:xfrm>
        </p:spPr>
        <p:txBody>
          <a:bodyPr>
            <a:normAutofit fontScale="70000" lnSpcReduction="20000"/>
          </a:bodyPr>
          <a:lstStyle/>
          <a:p>
            <a:pPr algn="l">
              <a:lnSpc>
                <a:spcPct val="120000"/>
              </a:lnSpc>
            </a:pPr>
            <a:r>
              <a:rPr lang="th-TH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 </a:t>
            </a:r>
            <a:r>
              <a:rPr lang="en-US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1. </a:t>
            </a:r>
            <a:r>
              <a:rPr lang="th-TH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 ตรงตามหลักการ </a:t>
            </a:r>
            <a:r>
              <a:rPr lang="en-US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Visibility </a:t>
            </a:r>
            <a:r>
              <a:rPr lang="th-TH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ที่มองเห็นชัดเจน</a:t>
            </a:r>
            <a:r>
              <a:rPr lang="en-US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 </a:t>
            </a:r>
            <a:r>
              <a:rPr lang="th-TH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สัดส่วนไอคอนมองแล้วเข้าใจ แยกชัดเจน</a:t>
            </a:r>
            <a:endParaRPr lang="en-US" b="1" dirty="0">
              <a:latin typeface="Ekkamai Standard" panose="02000506000000020003" pitchFamily="2" charset="0"/>
              <a:cs typeface="Ekkamai Standard" panose="02000506000000020003" pitchFamily="2" charset="0"/>
            </a:endParaRPr>
          </a:p>
          <a:p>
            <a:pPr algn="l">
              <a:lnSpc>
                <a:spcPct val="120000"/>
              </a:lnSpc>
            </a:pPr>
            <a:r>
              <a:rPr lang="en-US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2. </a:t>
            </a:r>
            <a:r>
              <a:rPr lang="th-TH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 ใช้กฎของ </a:t>
            </a:r>
            <a:r>
              <a:rPr lang="en-US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Nielsen’s </a:t>
            </a:r>
            <a:r>
              <a:rPr lang="th-TH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ข้อ 4 ตรงตามหลักการ </a:t>
            </a:r>
            <a:r>
              <a:rPr lang="en-US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Consistency</a:t>
            </a:r>
            <a:r>
              <a:rPr lang="th-TH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 </a:t>
            </a:r>
            <a:r>
              <a:rPr lang="en-US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and Standards </a:t>
            </a:r>
            <a:r>
              <a:rPr lang="th-TH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ที่มีความสม่ำเสมอ</a:t>
            </a:r>
            <a:r>
              <a:rPr lang="en-US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 </a:t>
            </a:r>
            <a:r>
              <a:rPr lang="th-TH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ช่องชั่วโมงการใช้งาน ช่องการแจ้งเตือน ช่องการใช้งานแอพพลิเคชั่น ลักษณะของไอคอน แบ่งช่องชัดเจน</a:t>
            </a:r>
            <a:r>
              <a:rPr lang="en-US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 </a:t>
            </a:r>
            <a:r>
              <a:rPr lang="th-TH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มีมาตรฐาน</a:t>
            </a:r>
          </a:p>
          <a:p>
            <a:pPr algn="l">
              <a:lnSpc>
                <a:spcPct val="120000"/>
              </a:lnSpc>
            </a:pPr>
            <a:r>
              <a:rPr lang="en-US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3. </a:t>
            </a:r>
            <a:r>
              <a:rPr lang="th-TH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 ตรงกับหลักการ </a:t>
            </a:r>
            <a:r>
              <a:rPr lang="en-US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Affordance </a:t>
            </a:r>
            <a:r>
              <a:rPr lang="th-TH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มีการให้เบาะแสว่าแต่ละเมนูคืออะไร โดยใช้ไอคอนสื่อความหมาย </a:t>
            </a:r>
            <a:r>
              <a:rPr lang="en-US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   </a:t>
            </a:r>
            <a:r>
              <a:rPr lang="th-TH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ให้ผู้ใช้เข้าใจได้ง่าย </a:t>
            </a:r>
          </a:p>
          <a:p>
            <a:pPr algn="l">
              <a:lnSpc>
                <a:spcPct val="120000"/>
              </a:lnSpc>
            </a:pPr>
            <a:r>
              <a:rPr lang="en-US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4. </a:t>
            </a:r>
            <a:r>
              <a:rPr lang="th-TH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 ใช้กฎของ </a:t>
            </a:r>
            <a:r>
              <a:rPr lang="en-US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Nielsen’s </a:t>
            </a:r>
            <a:r>
              <a:rPr lang="th-TH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ข้อ 2  ให้ระบบและโลกความเป็นจริงเข้ากันได้ โดยใช้ภาษาที่เข้าใจง่ายไม่กำกวม ผู้ใช้อ่านแล้วเข้าใจ</a:t>
            </a:r>
          </a:p>
          <a:p>
            <a:pPr algn="l">
              <a:lnSpc>
                <a:spcPct val="120000"/>
              </a:lnSpc>
            </a:pPr>
            <a:r>
              <a:rPr lang="en-US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5. </a:t>
            </a:r>
            <a:r>
              <a:rPr lang="th-TH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 ใช้หลักการ  </a:t>
            </a:r>
            <a:r>
              <a:rPr lang="en-US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Constraints </a:t>
            </a:r>
            <a:r>
              <a:rPr lang="th-TH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จำกัด </a:t>
            </a:r>
            <a:r>
              <a:rPr lang="en-US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Action </a:t>
            </a:r>
            <a:r>
              <a:rPr lang="th-TH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ไม่ให้เห็น ดังตัวอย่างแถวไอคอนด้านล่าง โดยไอคอนหน้าที่กำลังใช้งานอยู่จะแสดงไอคอนชัดเจน สีเข้ม ส่วนไอคอนที่ยังไม่ได้ใช้งาน  จะ </a:t>
            </a:r>
            <a:r>
              <a:rPr lang="en-US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Hide </a:t>
            </a:r>
            <a:r>
              <a:rPr lang="th-TH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ไว้เป็นสีที่อ่อนกว่า</a:t>
            </a:r>
          </a:p>
          <a:p>
            <a:pPr algn="l">
              <a:lnSpc>
                <a:spcPct val="120000"/>
              </a:lnSpc>
            </a:pPr>
            <a:r>
              <a:rPr lang="en-US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6. </a:t>
            </a:r>
            <a:r>
              <a:rPr lang="th-TH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 ใช้กฎของ </a:t>
            </a:r>
            <a:r>
              <a:rPr lang="en-US" b="1" dirty="0" err="1">
                <a:latin typeface="Ekkamai Standard" panose="02000506000000020003" pitchFamily="2" charset="0"/>
                <a:cs typeface="Ekkamai Standard" panose="02000506000000020003" pitchFamily="2" charset="0"/>
              </a:rPr>
              <a:t>Shneiderman’s</a:t>
            </a:r>
            <a:r>
              <a:rPr lang="en-US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 </a:t>
            </a:r>
            <a:r>
              <a:rPr lang="th-TH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ข้อ 2 มีการใช้งานแบบสากล ผู้ใช้งานใช้งานได้ครอบคลุม ทั้งผู้สูงอายุ ผู้พิการ เข้าใจฟังก์ชั่นต่างได้</a:t>
            </a:r>
          </a:p>
          <a:p>
            <a:pPr algn="l">
              <a:lnSpc>
                <a:spcPct val="120000"/>
              </a:lnSpc>
            </a:pPr>
            <a:r>
              <a:rPr lang="th-TH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7.  ใช้กฎของ </a:t>
            </a:r>
            <a:r>
              <a:rPr lang="en-US" b="1" dirty="0" err="1">
                <a:latin typeface="Ekkamai Standard" panose="02000506000000020003" pitchFamily="2" charset="0"/>
                <a:cs typeface="Ekkamai Standard" panose="02000506000000020003" pitchFamily="2" charset="0"/>
              </a:rPr>
              <a:t>Shneiderman’s</a:t>
            </a:r>
            <a:r>
              <a:rPr lang="en-US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 </a:t>
            </a:r>
            <a:r>
              <a:rPr lang="th-TH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ข้อ 8 ลดภาระหน่วยความจำระยะสั้น มีการออกแบบที่ใช้งานง่าย เรียนรู้ง่าย เข้าใจง่าย </a:t>
            </a:r>
            <a:endParaRPr lang="en-US" b="1" dirty="0">
              <a:latin typeface="Ekkamai Standard" panose="02000506000000020003" pitchFamily="2" charset="0"/>
              <a:cs typeface="Ekkamai Standard" panose="02000506000000020003" pitchFamily="2" charset="0"/>
            </a:endParaRPr>
          </a:p>
          <a:p>
            <a:pPr algn="l">
              <a:lnSpc>
                <a:spcPct val="120000"/>
              </a:lnSpc>
            </a:pPr>
            <a:endParaRPr lang="th-TH" b="1" dirty="0">
              <a:latin typeface="Ekkamai Standard" panose="02000506000000020003" pitchFamily="2" charset="0"/>
              <a:cs typeface="Ekkamai Standard" panose="02000506000000020003" pitchFamily="2" charset="0"/>
            </a:endParaRPr>
          </a:p>
          <a:p>
            <a:pPr marL="457200" indent="-457200" algn="l">
              <a:lnSpc>
                <a:spcPct val="120000"/>
              </a:lnSpc>
              <a:buAutoNum type="arabicPeriod" startAt="4"/>
            </a:pPr>
            <a:endParaRPr lang="th-TH" b="1" dirty="0">
              <a:latin typeface="Ekkamai Standard" panose="02000506000000020003" pitchFamily="2" charset="0"/>
              <a:cs typeface="Ekkamai Standard" panose="02000506000000020003" pitchFamily="2" charset="0"/>
            </a:endParaRPr>
          </a:p>
          <a:p>
            <a:pPr algn="l">
              <a:lnSpc>
                <a:spcPct val="120000"/>
              </a:lnSpc>
            </a:pPr>
            <a:endParaRPr lang="th-TH" sz="1600" b="1" dirty="0">
              <a:latin typeface="Ekkamai Standard" panose="02000506000000020003" pitchFamily="2" charset="0"/>
              <a:cs typeface="Ekkamai Standard" panose="02000506000000020003" pitchFamily="2" charset="0"/>
            </a:endParaRPr>
          </a:p>
          <a:p>
            <a:pPr algn="l">
              <a:lnSpc>
                <a:spcPct val="120000"/>
              </a:lnSpc>
            </a:pPr>
            <a:endParaRPr lang="en-US" sz="1600" b="1" dirty="0">
              <a:latin typeface="Ekkamai Standard" panose="02000506000000020003" pitchFamily="2" charset="0"/>
              <a:cs typeface="Ekkamai Standard" panose="02000506000000020003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000DF0-9F90-49A3-875E-FE723059B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47" y="948519"/>
            <a:ext cx="2803263" cy="49609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446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0E8F-5683-453E-AD40-5A17DDE2D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3443" y="-1193800"/>
            <a:ext cx="9144000" cy="2387600"/>
          </a:xfrm>
        </p:spPr>
        <p:txBody>
          <a:bodyPr>
            <a:normAutofit/>
          </a:bodyPr>
          <a:lstStyle/>
          <a:p>
            <a:r>
              <a:rPr lang="th-TH" sz="48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หลักการออกแบบ </a:t>
            </a:r>
            <a:r>
              <a:rPr lang="en-US" sz="48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HCI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EA8AA4E-9ED0-4594-A883-6A08F267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7146" y="1698031"/>
            <a:ext cx="8585828" cy="4485944"/>
          </a:xfrm>
        </p:spPr>
        <p:txBody>
          <a:bodyPr>
            <a:normAutofit/>
          </a:bodyPr>
          <a:lstStyle/>
          <a:p>
            <a:pPr algn="l"/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 </a:t>
            </a:r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1.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 ตรงตามหลักการ </a:t>
            </a:r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Visibility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ที่มองเห็นชัดเจน</a:t>
            </a:r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สัดส่วนไอคอนมองแล้วเข้าใจ แยกชัดเจน</a:t>
            </a:r>
            <a:endParaRPr lang="en-US" sz="1700" b="1" dirty="0">
              <a:latin typeface="Ekkamai Standard" panose="02000506000000020003" pitchFamily="2" charset="0"/>
              <a:cs typeface="Ekkamai Standard" panose="02000506000000020003" pitchFamily="2" charset="0"/>
            </a:endParaRPr>
          </a:p>
          <a:p>
            <a:pPr algn="l"/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2.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 ใช้กฎของ </a:t>
            </a:r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Nielsen’s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ข้อ 4 ตรงตามหลักการ </a:t>
            </a:r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Consistency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 </a:t>
            </a:r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and Standards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ที่มีความสม่ำเสมอ</a:t>
            </a:r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ช่องชั่วโมงการใช้งาน ช่องการแจ้งเตือน ช่องการใช้งานแอพพลิเคชั่น ลักษณะของไอคอน แบ่งช่องชัดเจน</a:t>
            </a:r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มีมาตรฐาน</a:t>
            </a:r>
          </a:p>
          <a:p>
            <a:pPr algn="l"/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3.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 ตรงกับหลักการ </a:t>
            </a:r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Affordance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มีการให้เบาะแสว่าแต่ละเมนูคืออะไร โดยใช้ไอคอนสื่อความหมาย</a:t>
            </a:r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  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 ให้ผู้ใช้เข้าใจได้ง่าย </a:t>
            </a:r>
          </a:p>
          <a:p>
            <a:pPr algn="l"/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4.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 ใช้กฎของ </a:t>
            </a:r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Nielsen’s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ข้อ 2  ให้ระบบและโลกความเป็นจริงเข้ากันได้ โดยใช้ภาษาที่เข้าใจง่ายไม่กำกวม ผู้ใช้อ่านแล้วเข้าใจ</a:t>
            </a:r>
          </a:p>
          <a:p>
            <a:pPr algn="l"/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5.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 ใช้หลักการ  </a:t>
            </a:r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Constraints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จำกัด </a:t>
            </a:r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Action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ไม่ให้เห็น ดังตัวอย่างแถวไอคอนความสำเร็จ โดยไอคอนที่ทำสำเร็จจะมีสีไอคอนและข้อความที่สีเข้มชัดเจน ส่วนไอคอนที่ยังทำไม่สำเร็จจะแสดงสีเทา พร้อมกับข้อความที่สีอ่อน</a:t>
            </a:r>
          </a:p>
          <a:p>
            <a:pPr algn="l"/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6.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 ใช้กฎของ </a:t>
            </a:r>
            <a:r>
              <a:rPr lang="en-US" sz="1700" b="1" dirty="0" err="1">
                <a:latin typeface="Ekkamai Standard" panose="02000506000000020003" pitchFamily="2" charset="0"/>
                <a:cs typeface="Ekkamai Standard" panose="02000506000000020003" pitchFamily="2" charset="0"/>
              </a:rPr>
              <a:t>Shneiderman’s</a:t>
            </a:r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ข้อ 4 ออกแบบบทสนทนาให้จบ ดังตัวอย่างมีแถวสีฟ้าบ่งบอก</a:t>
            </a:r>
          </a:p>
          <a:p>
            <a:pPr algn="l"/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การเริ่มต้นและสิ้นสุด ให้ผู้ใช้ทราบว่า ณ ขนาดนั้น ผู้ใช้ทำถึงไหนแล้ว</a:t>
            </a:r>
          </a:p>
          <a:p>
            <a:pPr algn="l"/>
            <a:endParaRPr lang="th-TH" sz="1700" b="1" dirty="0">
              <a:latin typeface="Ekkamai Standard" panose="02000506000000020003" pitchFamily="2" charset="0"/>
              <a:cs typeface="Ekkamai Standard" panose="02000506000000020003" pitchFamily="2" charset="0"/>
            </a:endParaRPr>
          </a:p>
          <a:p>
            <a:pPr algn="l"/>
            <a:endParaRPr lang="en-US" sz="1700" b="1" dirty="0">
              <a:latin typeface="Ekkamai Standard" panose="02000506000000020003" pitchFamily="2" charset="0"/>
              <a:cs typeface="Ekkamai Standard" panose="02000506000000020003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62D523-59CE-469E-9D31-F6E917BFC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" y="1078958"/>
            <a:ext cx="2831694" cy="49554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514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0E8F-5683-453E-AD40-5A17DDE2D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1652" y="-1008269"/>
            <a:ext cx="9144000" cy="2387600"/>
          </a:xfrm>
        </p:spPr>
        <p:txBody>
          <a:bodyPr>
            <a:normAutofit/>
          </a:bodyPr>
          <a:lstStyle/>
          <a:p>
            <a:r>
              <a:rPr lang="th-TH" sz="48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หลักการออกแบบ </a:t>
            </a:r>
            <a:r>
              <a:rPr lang="en-US" sz="48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HCI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EA8AA4E-9ED0-4594-A883-6A08F267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6078" y="1952987"/>
            <a:ext cx="8758106" cy="4485944"/>
          </a:xfrm>
        </p:spPr>
        <p:txBody>
          <a:bodyPr>
            <a:normAutofit/>
          </a:bodyPr>
          <a:lstStyle/>
          <a:p>
            <a:pPr algn="l"/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 </a:t>
            </a:r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1.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 ตรงตามหลักการ </a:t>
            </a:r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Visibility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ที่มองเห็นชัดเจน</a:t>
            </a:r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สัดส่วนไอคอนมองแล้วเข้าใจ แยกชัดเจน</a:t>
            </a:r>
            <a:endParaRPr lang="en-US" sz="1700" b="1" dirty="0">
              <a:latin typeface="Ekkamai Standard" panose="02000506000000020003" pitchFamily="2" charset="0"/>
              <a:cs typeface="Ekkamai Standard" panose="02000506000000020003" pitchFamily="2" charset="0"/>
            </a:endParaRPr>
          </a:p>
          <a:p>
            <a:pPr algn="l"/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2. 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ใช้กฎของ </a:t>
            </a:r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Nielsen’s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ข้อ 4 ตรงตามหลักการ </a:t>
            </a:r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Consistency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 </a:t>
            </a:r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and Standards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ที่มีความสม่ำเสมอ</a:t>
            </a:r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ช่องชั่วโมงการใช้งาน ช่องการแจ้งเตือน ช่องการใช้งานแอพพลิเคชั่น ลักษณะของไอคอน แบ่งช่องชัดเจน</a:t>
            </a:r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  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มีมาตรฐาน</a:t>
            </a:r>
          </a:p>
          <a:p>
            <a:pPr algn="l"/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3. 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มีการจัดหมวดหมู่ชัดเจน ใช้สีขาวเป็นฟังก์ชั่นย่อย ส่วนหัวข้อใช้แถบสีที่อ่อนกว่า</a:t>
            </a:r>
          </a:p>
          <a:p>
            <a:pPr algn="l"/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4. 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ใช้กฎของ </a:t>
            </a:r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Nielsen’s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ข้อ 2  ให้ระบบและโลกความเป็นจริงเข้ากันได้ โดยใช้ภาษาที่เข้าใจง่ายไม่กำกวม ผู้ใช้อ่านแล้วเข้าใจ</a:t>
            </a:r>
          </a:p>
          <a:p>
            <a:pPr algn="l"/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5. 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ใช้หลักการ  </a:t>
            </a:r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Constraints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จำกัด </a:t>
            </a:r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Action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ไม่ให้เห็น ดังตัวอย่างแถวไอคอนความสำเร็จ โดยไอคอนที่ทำสำเร็จจะมีสีไอคอนและข้อความที่สีเช้มชัดเจน ส่วนไอคอนที่ยังทำไม่สำเร็จจะแสดงสีเทา พร้อมกับข้อความที่สีอ่อน</a:t>
            </a:r>
          </a:p>
          <a:p>
            <a:pPr algn="l"/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6. 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ใช้กฎของ </a:t>
            </a:r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Nielsen’s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ข้อ 10 คำอธิบายและเอกสารกำกับของโปรแกรม ตัวตัวอย่างเป็นหน้าฟังก์ชั่น ช่วยเหลือ มีการจัดหมวดหมู่ที่เข้าใจง่าย การเรียงลำดับหัวข้อที่ชัดเจน ไม่คลุมเครือ</a:t>
            </a:r>
          </a:p>
          <a:p>
            <a:pPr algn="l"/>
            <a:endParaRPr lang="th-TH" sz="1700" b="1" dirty="0">
              <a:latin typeface="Ekkamai Standard" panose="02000506000000020003" pitchFamily="2" charset="0"/>
              <a:cs typeface="Ekkamai Standard" panose="02000506000000020003" pitchFamily="2" charset="0"/>
            </a:endParaRPr>
          </a:p>
          <a:p>
            <a:pPr algn="l"/>
            <a:endParaRPr lang="en-US" sz="1700" b="1" dirty="0">
              <a:latin typeface="Ekkamai Standard" panose="02000506000000020003" pitchFamily="2" charset="0"/>
              <a:cs typeface="Ekkamai Standard" panose="02000506000000020003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E625B2-F738-4F78-A21D-FF013FB9B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4" y="752613"/>
            <a:ext cx="2606239" cy="53527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881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0E8F-5683-453E-AD40-5A17DDE2D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3544" y="-967477"/>
            <a:ext cx="9144000" cy="2387600"/>
          </a:xfrm>
        </p:spPr>
        <p:txBody>
          <a:bodyPr>
            <a:normAutofit/>
          </a:bodyPr>
          <a:lstStyle/>
          <a:p>
            <a:r>
              <a:rPr lang="th-TH" sz="48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หลักการออกแบบ </a:t>
            </a:r>
            <a:r>
              <a:rPr lang="en-US" sz="48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HCI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EA8AA4E-9ED0-4594-A883-6A08F267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6173" y="1929260"/>
            <a:ext cx="8313650" cy="4485944"/>
          </a:xfrm>
        </p:spPr>
        <p:txBody>
          <a:bodyPr>
            <a:normAutofit/>
          </a:bodyPr>
          <a:lstStyle/>
          <a:p>
            <a:pPr algn="l"/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 </a:t>
            </a:r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1.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 ตรงตามหลักการ </a:t>
            </a:r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Visibility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ที่มองเห็นชัดเจน</a:t>
            </a:r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สัดส่วนไอคอนมองแล้วเข้าใจ แยกชัดเจน</a:t>
            </a:r>
            <a:endParaRPr lang="en-US" sz="1700" b="1" dirty="0">
              <a:latin typeface="Ekkamai Standard" panose="02000506000000020003" pitchFamily="2" charset="0"/>
              <a:cs typeface="Ekkamai Standard" panose="02000506000000020003" pitchFamily="2" charset="0"/>
            </a:endParaRPr>
          </a:p>
          <a:p>
            <a:pPr algn="l"/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2. 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ใช้กฎของ </a:t>
            </a:r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Nielsen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ข้อ 4 ตรงตามหลักการ </a:t>
            </a:r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Consistency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 </a:t>
            </a:r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and Standards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ที่มีความสม่ำเสมอ</a:t>
            </a:r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ช่องชั่วโมงการใช้งาน ช่องการแจ้งเตือน ช่องการใช้งานแอพพลิเคชั่น ลักษณะของไอคอน แบ่งช่องชัดเจน</a:t>
            </a:r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มีมาตรฐาน</a:t>
            </a:r>
          </a:p>
          <a:p>
            <a:pPr algn="l"/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3. 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ใช้แถบสีแบ่งชัดเจน ลักษณะไอคอน เหรียญทอง เหรียญเงิน เหรียญทองแดง บ่งบอกลำดับกระดานผู้นำ</a:t>
            </a:r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4.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ใช้กฎของ </a:t>
            </a:r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Nielsen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ข้อ 2  ให้ระบบและโลกความเป็นจริงเข้ากันได้ โดยใช้ภาษาที่เข้าใจง่ายไม่กำกวม ผู้ใช้อ่านแล้วเข้าใจ</a:t>
            </a:r>
          </a:p>
          <a:p>
            <a:pPr algn="l"/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5. 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ใช้หลักการ  </a:t>
            </a:r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Constraints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จำกัด </a:t>
            </a:r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Action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ไม่ให้เห็น ดังตัวอย่างแถวไอคอนความสำเร็จ โดยไอคอนที่ทำสำเร็จจะมีสีไอคอนและข้อความที่สีเช้มชัดเจน ส่วนไอคอนที่ยังทำไม่สำเร็จจะแสดงสีเทา พร้อมกับข้อความที่สีอ่อน</a:t>
            </a:r>
          </a:p>
          <a:p>
            <a:pPr algn="l"/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6. 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ใช้หลังการ </a:t>
            </a:r>
            <a:r>
              <a:rPr lang="en-US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Affordances </a:t>
            </a:r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เบาะแส ดังในตัวอย่าง มีเลข 1 วงกลมสีแดงบ่งบอกว่า ไอคอนนั้น </a:t>
            </a:r>
            <a:endParaRPr lang="en-US" sz="1700" b="1" dirty="0">
              <a:latin typeface="Ekkamai Standard" panose="02000506000000020003" pitchFamily="2" charset="0"/>
              <a:cs typeface="Ekkamai Standard" panose="02000506000000020003" pitchFamily="2" charset="0"/>
            </a:endParaRPr>
          </a:p>
          <a:p>
            <a:pPr algn="l"/>
            <a:r>
              <a:rPr lang="th-TH" sz="1700" b="1" dirty="0">
                <a:latin typeface="Ekkamai Standard" panose="02000506000000020003" pitchFamily="2" charset="0"/>
                <a:cs typeface="Ekkamai Standard" panose="02000506000000020003" pitchFamily="2" charset="0"/>
              </a:rPr>
              <a:t>มีการแจ้งเตือน เพื่อให้ผู้ใช้คลิกเข้าไปตรวจสอบ</a:t>
            </a:r>
          </a:p>
          <a:p>
            <a:pPr algn="l"/>
            <a:endParaRPr lang="th-TH" sz="1700" b="1" dirty="0">
              <a:latin typeface="Ekkamai Standard" panose="02000506000000020003" pitchFamily="2" charset="0"/>
              <a:cs typeface="Ekkamai Standard" panose="02000506000000020003" pitchFamily="2" charset="0"/>
            </a:endParaRPr>
          </a:p>
          <a:p>
            <a:pPr algn="l"/>
            <a:endParaRPr lang="en-US" sz="1700" b="1" dirty="0">
              <a:latin typeface="Ekkamai Standard" panose="02000506000000020003" pitchFamily="2" charset="0"/>
              <a:cs typeface="Ekkamai Standard" panose="02000506000000020003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9574E5-F411-43BD-A54C-78ED952D1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56" y="1168331"/>
            <a:ext cx="2825087" cy="49950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915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785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Ekkamai Standard</vt:lpstr>
      <vt:lpstr>Office Theme</vt:lpstr>
      <vt:lpstr>หลักการออกแบบ HCI</vt:lpstr>
      <vt:lpstr>หลักการออกแบบ HCI</vt:lpstr>
      <vt:lpstr>หลักการออกแบบ HCI</vt:lpstr>
      <vt:lpstr>หลักการออกแบบ HCI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หลักการออกแบบ HCI</dc:title>
  <dc:creator>milk</dc:creator>
  <cp:lastModifiedBy>milk</cp:lastModifiedBy>
  <cp:revision>10</cp:revision>
  <dcterms:created xsi:type="dcterms:W3CDTF">2018-04-22T03:27:59Z</dcterms:created>
  <dcterms:modified xsi:type="dcterms:W3CDTF">2018-04-22T04:54:54Z</dcterms:modified>
</cp:coreProperties>
</file>