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8" r:id="rId4"/>
    <p:sldId id="291" r:id="rId5"/>
    <p:sldId id="289" r:id="rId6"/>
    <p:sldId id="290" r:id="rId7"/>
    <p:sldId id="292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3CCFF"/>
    <a:srgbClr val="E7E7E7"/>
    <a:srgbClr val="CBCBCB"/>
    <a:srgbClr val="FFFF00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6" autoAdjust="0"/>
  </p:normalViewPr>
  <p:slideViewPr>
    <p:cSldViewPr snapToGrid="0">
      <p:cViewPr varScale="1">
        <p:scale>
          <a:sx n="80" d="100"/>
          <a:sy n="80" d="100"/>
        </p:scale>
        <p:origin x="-504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9BB53-F9CD-4DE6-BA58-C791AA274E5B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CB3E-811E-415F-BAA2-DBD8CDD6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9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5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0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8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8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8CB3E-811E-415F-BAA2-DBD8CDD6EE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1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1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76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2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7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5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5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6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7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9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00B7-5DAA-40CA-AD07-D15126F68A57}" type="datetimeFigureOut">
              <a:rPr lang="zh-CN" altLang="en-US" smtClean="0"/>
              <a:t>2015/12/1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91E0-6F0B-4C2A-83EB-F4E2B4C3E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71056" y="1524000"/>
            <a:ext cx="8285019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40569" y="2868230"/>
            <a:ext cx="7620000" cy="13853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0038" y="1812799"/>
            <a:ext cx="8617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数据库安全实验课</a:t>
            </a:r>
            <a:endParaRPr lang="zh-CN" altLang="en-US" sz="4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825893" y="-864790"/>
            <a:ext cx="4099201" cy="3676924"/>
            <a:chOff x="8825892" y="-864791"/>
            <a:chExt cx="4099201" cy="3676924"/>
          </a:xfrm>
        </p:grpSpPr>
        <p:sp>
          <p:nvSpPr>
            <p:cNvPr id="12" name="六边形 11"/>
            <p:cNvSpPr/>
            <p:nvPr/>
          </p:nvSpPr>
          <p:spPr>
            <a:xfrm rot="16200000">
              <a:off x="8825892" y="215209"/>
              <a:ext cx="2160000" cy="2160000"/>
            </a:xfrm>
            <a:prstGeom prst="hexagon">
              <a:avLst/>
            </a:prstGeom>
            <a:noFill/>
            <a:ln w="3175" cap="rnd">
              <a:solidFill>
                <a:schemeClr val="bg1">
                  <a:alpha val="5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六边形 12"/>
            <p:cNvSpPr/>
            <p:nvPr/>
          </p:nvSpPr>
          <p:spPr>
            <a:xfrm rot="16200000">
              <a:off x="9567165" y="1552133"/>
              <a:ext cx="1260000" cy="1260000"/>
            </a:xfrm>
            <a:prstGeom prst="hexagon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 rot="16200000">
              <a:off x="10380492" y="1282091"/>
              <a:ext cx="900000" cy="900000"/>
            </a:xfrm>
            <a:prstGeom prst="hexagon">
              <a:avLst/>
            </a:prstGeom>
            <a:noFill/>
            <a:ln w="317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 rot="16200000">
              <a:off x="10045093" y="-864791"/>
              <a:ext cx="2880000" cy="2880000"/>
            </a:xfrm>
            <a:prstGeom prst="hexagon">
              <a:avLst/>
            </a:prstGeom>
            <a:noFill/>
            <a:ln w="3175" cap="rnd">
              <a:solidFill>
                <a:schemeClr val="bg1">
                  <a:alpha val="5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3641" y="6123712"/>
            <a:ext cx="12192000" cy="789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92728" y="4696694"/>
            <a:ext cx="3240000" cy="13855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20435" y="5352430"/>
            <a:ext cx="3240000" cy="13853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2730" y="4824039"/>
            <a:ext cx="365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信息安全专业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3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623456" y="1676400"/>
            <a:ext cx="8285019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5856" y="1828800"/>
            <a:ext cx="8285019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3219" y="249645"/>
            <a:ext cx="2379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录</a:t>
            </a:r>
            <a:endParaRPr lang="zh-CN" altLang="en-US" sz="4000" b="1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" y="1111345"/>
            <a:ext cx="2563091" cy="900000"/>
            <a:chOff x="1" y="1252025"/>
            <a:chExt cx="2563091" cy="900000"/>
          </a:xfrm>
        </p:grpSpPr>
        <p:sp>
          <p:nvSpPr>
            <p:cNvPr id="21" name="矩形 20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-7670" y="202851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-17613" y="390879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48890" y="4846755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630441" y="3674310"/>
            <a:ext cx="7920000" cy="746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51"/>
          <p:cNvSpPr txBox="1"/>
          <p:nvPr/>
        </p:nvSpPr>
        <p:spPr>
          <a:xfrm>
            <a:off x="5296644" y="2469556"/>
            <a:ext cx="182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32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465106" y="1834664"/>
            <a:ext cx="1" cy="18471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54"/>
          <p:cNvSpPr txBox="1"/>
          <p:nvPr/>
        </p:nvSpPr>
        <p:spPr>
          <a:xfrm>
            <a:off x="7915639" y="2484015"/>
            <a:ext cx="187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32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文本框 56"/>
          <p:cNvSpPr txBox="1"/>
          <p:nvPr/>
        </p:nvSpPr>
        <p:spPr>
          <a:xfrm>
            <a:off x="6523581" y="3888709"/>
            <a:ext cx="188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32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文本框 4"/>
          <p:cNvSpPr txBox="1"/>
          <p:nvPr/>
        </p:nvSpPr>
        <p:spPr>
          <a:xfrm>
            <a:off x="3168773" y="5358264"/>
            <a:ext cx="8843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Oracle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设计学生成绩管理数据库系统</a:t>
            </a:r>
          </a:p>
        </p:txBody>
      </p:sp>
      <p:sp>
        <p:nvSpPr>
          <p:cNvPr id="46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029382" y="1513707"/>
            <a:ext cx="8752319" cy="7770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2715" y="1459763"/>
            <a:ext cx="88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掌握数据库设计，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应用数据库建立完整系统，从系统的角度考虑数据库安全。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3219" y="249645"/>
            <a:ext cx="2379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4000" b="1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11216" y="2038633"/>
            <a:ext cx="2563091" cy="900000"/>
            <a:chOff x="1" y="1252025"/>
            <a:chExt cx="2563091" cy="900000"/>
          </a:xfrm>
        </p:grpSpPr>
        <p:sp>
          <p:nvSpPr>
            <p:cNvPr id="21" name="矩形 20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-7670" y="202851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-17613" y="390879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48890" y="4846755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74203" y="2746099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数据库需求分析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5282" y="2746099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数据库概念结构设计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45061" y="2746099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数据库逻辑结构设计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64840" y="2746099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6" name="直接连接符 35"/>
          <p:cNvCxnSpPr>
            <a:stCxn id="28" idx="6"/>
            <a:endCxn id="29" idx="2"/>
          </p:cNvCxnSpPr>
          <p:nvPr/>
        </p:nvCxnSpPr>
        <p:spPr>
          <a:xfrm>
            <a:off x="4714203" y="3466099"/>
            <a:ext cx="7110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9" idx="6"/>
            <a:endCxn id="31" idx="2"/>
          </p:cNvCxnSpPr>
          <p:nvPr/>
        </p:nvCxnSpPr>
        <p:spPr>
          <a:xfrm>
            <a:off x="6865282" y="3466099"/>
            <a:ext cx="8797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6"/>
            <a:endCxn id="33" idx="2"/>
          </p:cNvCxnSpPr>
          <p:nvPr/>
        </p:nvCxnSpPr>
        <p:spPr>
          <a:xfrm>
            <a:off x="9185061" y="3466099"/>
            <a:ext cx="8797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12601" y="4391475"/>
            <a:ext cx="931683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"/>
          <p:cNvSpPr txBox="1"/>
          <p:nvPr/>
        </p:nvSpPr>
        <p:spPr>
          <a:xfrm>
            <a:off x="4125915" y="4285258"/>
            <a:ext cx="772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信息提供、保存、更新和查询方面，满足输入输出要求。收集基本数据结构及数据处理流程。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9382" y="5464481"/>
            <a:ext cx="931683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文本框 4"/>
          <p:cNvSpPr txBox="1"/>
          <p:nvPr/>
        </p:nvSpPr>
        <p:spPr>
          <a:xfrm>
            <a:off x="4125915" y="5549645"/>
            <a:ext cx="772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根据需求分析数据项和数据结构，构建实体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E-R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029382" y="1513707"/>
            <a:ext cx="8752319" cy="7770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2715" y="1459763"/>
            <a:ext cx="88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掌握数据库设计，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应用数据库建立完整系统，从系统的角度考虑数据库安全。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3219" y="249645"/>
            <a:ext cx="2379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4000" b="1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11216" y="2038633"/>
            <a:ext cx="2563091" cy="900000"/>
            <a:chOff x="1" y="1252025"/>
            <a:chExt cx="2563091" cy="900000"/>
          </a:xfrm>
        </p:grpSpPr>
        <p:sp>
          <p:nvSpPr>
            <p:cNvPr id="21" name="矩形 20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-7670" y="202851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-17613" y="390879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48890" y="4846755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74203" y="2746099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数据库需求分析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5282" y="2746099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数据库概念结构设计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45061" y="2746099"/>
            <a:ext cx="1440000" cy="14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数据库逻辑结构设计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064840" y="2746099"/>
            <a:ext cx="1440000" cy="144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物理结构设计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6" name="直接连接符 35"/>
          <p:cNvCxnSpPr>
            <a:stCxn id="28" idx="6"/>
            <a:endCxn id="29" idx="2"/>
          </p:cNvCxnSpPr>
          <p:nvPr/>
        </p:nvCxnSpPr>
        <p:spPr>
          <a:xfrm>
            <a:off x="4714203" y="3466099"/>
            <a:ext cx="7110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9" idx="6"/>
            <a:endCxn id="31" idx="2"/>
          </p:cNvCxnSpPr>
          <p:nvPr/>
        </p:nvCxnSpPr>
        <p:spPr>
          <a:xfrm>
            <a:off x="6865282" y="3466099"/>
            <a:ext cx="8797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1" idx="6"/>
            <a:endCxn id="33" idx="2"/>
          </p:cNvCxnSpPr>
          <p:nvPr/>
        </p:nvCxnSpPr>
        <p:spPr>
          <a:xfrm>
            <a:off x="9185061" y="3466099"/>
            <a:ext cx="879779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12601" y="4391475"/>
            <a:ext cx="931683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三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"/>
          <p:cNvSpPr txBox="1"/>
          <p:nvPr/>
        </p:nvSpPr>
        <p:spPr>
          <a:xfrm>
            <a:off x="4125915" y="4469924"/>
            <a:ext cx="772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将数据库概念结构设计转化为数据库模型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9382" y="5464481"/>
            <a:ext cx="931683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四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文本框 4"/>
          <p:cNvSpPr txBox="1"/>
          <p:nvPr/>
        </p:nvSpPr>
        <p:spPr>
          <a:xfrm>
            <a:off x="4125915" y="5549645"/>
            <a:ext cx="772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数据库表的设计与建立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993395" y="1497096"/>
            <a:ext cx="9014201" cy="161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0667" y="94366"/>
            <a:ext cx="752822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4000" b="1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842" y="2971437"/>
            <a:ext cx="2563091" cy="900000"/>
            <a:chOff x="1" y="1252025"/>
            <a:chExt cx="2563091" cy="900000"/>
          </a:xfrm>
        </p:grpSpPr>
        <p:sp>
          <p:nvSpPr>
            <p:cNvPr id="21" name="矩形 20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-7670" y="202851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-17613" y="390879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48890" y="4846755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29383" y="1301330"/>
            <a:ext cx="8942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学生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和教师对学生成绩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信息查询、学校管理员管理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和查询学生信息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，提高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信息处理的速度和准确性，能够及时、准确、有效的查询和修改学生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93393" y="3272571"/>
            <a:ext cx="1458289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访问控制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3393" y="4149227"/>
            <a:ext cx="1458290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角色管理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93392" y="5019888"/>
            <a:ext cx="1458290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成绩管理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46"/>
          <p:cNvSpPr txBox="1"/>
          <p:nvPr/>
        </p:nvSpPr>
        <p:spPr>
          <a:xfrm>
            <a:off x="4657992" y="3285546"/>
            <a:ext cx="7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实现身份认证、角色管理、权限管理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46"/>
          <p:cNvSpPr txBox="1"/>
          <p:nvPr/>
        </p:nvSpPr>
        <p:spPr>
          <a:xfrm>
            <a:off x="4657992" y="4199371"/>
            <a:ext cx="7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管理员信息、学生信息、教师信息管理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57992" y="4821339"/>
            <a:ext cx="731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主要实现成绩的</a:t>
            </a:r>
            <a:r>
              <a:rPr lang="zh-CN" altLang="en-US" sz="2000" b="1" u="sng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增删改查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功能：查询可以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按学号、班级、院系、教师工号等对学生成绩分别进行查询、查某门课程的排名、最高分、最低分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、不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及格人数等、查某班级某科目分数段的人数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93392" y="5952308"/>
            <a:ext cx="1458290" cy="618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DB</a:t>
            </a:r>
            <a:r>
              <a:rPr lang="zh-CN" altLang="en-US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安全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6"/>
          <p:cNvSpPr txBox="1"/>
          <p:nvPr/>
        </p:nvSpPr>
        <p:spPr>
          <a:xfrm>
            <a:off x="4659105" y="6061535"/>
            <a:ext cx="731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考虑数据隐私保护、防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注入攻击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0667" y="94366"/>
            <a:ext cx="752822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968978" y="3762660"/>
            <a:ext cx="8856984" cy="72008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348487" y="3727709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474664" y="3744449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847831" y="370866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29" idx="0"/>
            <a:endCxn id="47" idx="2"/>
          </p:cNvCxnSpPr>
          <p:nvPr/>
        </p:nvCxnSpPr>
        <p:spPr>
          <a:xfrm flipV="1">
            <a:off x="3438487" y="3489899"/>
            <a:ext cx="397504" cy="23781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6" idx="5"/>
            <a:endCxn id="50" idx="0"/>
          </p:cNvCxnSpPr>
          <p:nvPr/>
        </p:nvCxnSpPr>
        <p:spPr>
          <a:xfrm flipH="1">
            <a:off x="5270471" y="3898089"/>
            <a:ext cx="357833" cy="2843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52" idx="2"/>
            <a:endCxn id="37" idx="7"/>
          </p:cNvCxnSpPr>
          <p:nvPr/>
        </p:nvCxnSpPr>
        <p:spPr>
          <a:xfrm flipH="1">
            <a:off x="8001471" y="3414878"/>
            <a:ext cx="523433" cy="32014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854712" y="4119901"/>
            <a:ext cx="1347549" cy="4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步骤一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63219" y="2581237"/>
            <a:ext cx="1345543" cy="908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需求分析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54529" y="3148135"/>
            <a:ext cx="1347549" cy="4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52945" y="4182450"/>
            <a:ext cx="1835052" cy="908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总体设计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33717" y="4161425"/>
            <a:ext cx="1347549" cy="4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步骤三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90346" y="2506216"/>
            <a:ext cx="2469116" cy="908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详细设计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374155" y="370866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53" idx="3"/>
            <a:endCxn id="56" idx="0"/>
          </p:cNvCxnSpPr>
          <p:nvPr/>
        </p:nvCxnSpPr>
        <p:spPr>
          <a:xfrm flipH="1">
            <a:off x="10143033" y="3862304"/>
            <a:ext cx="257482" cy="38616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0073955" y="3129171"/>
            <a:ext cx="1347549" cy="4005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步骤四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08475" y="4248473"/>
            <a:ext cx="2469116" cy="908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系统实现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-10635" y="3955893"/>
            <a:ext cx="2563091" cy="900000"/>
            <a:chOff x="1" y="1252025"/>
            <a:chExt cx="2563091" cy="900000"/>
          </a:xfrm>
        </p:grpSpPr>
        <p:sp>
          <p:nvSpPr>
            <p:cNvPr id="76" name="矩形 75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7092" y="2011345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-3544" y="392444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092" y="29698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-3544" y="4883966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092" y="3929364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4491738" y="3012456"/>
            <a:ext cx="5272644" cy="764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1738" y="1720220"/>
            <a:ext cx="5272644" cy="764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560323" y="1097282"/>
            <a:ext cx="9411287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0667" y="94366"/>
            <a:ext cx="752822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4000" b="1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1"/>
            <a:ext cx="25603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23"/>
          <p:cNvSpPr txBox="1"/>
          <p:nvPr/>
        </p:nvSpPr>
        <p:spPr>
          <a:xfrm>
            <a:off x="458541" y="134699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目        录 </a:t>
            </a:r>
          </a:p>
        </p:txBody>
      </p:sp>
      <p:cxnSp>
        <p:nvCxnSpPr>
          <p:cNvPr id="63" name="直接连接符 62"/>
          <p:cNvCxnSpPr/>
          <p:nvPr/>
        </p:nvCxnSpPr>
        <p:spPr>
          <a:xfrm flipV="1">
            <a:off x="-3544" y="29659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-10635" y="4896258"/>
            <a:ext cx="2563091" cy="900000"/>
            <a:chOff x="1" y="1252025"/>
            <a:chExt cx="2563091" cy="900000"/>
          </a:xfrm>
        </p:grpSpPr>
        <p:sp>
          <p:nvSpPr>
            <p:cNvPr id="76" name="矩形 75"/>
            <p:cNvSpPr/>
            <p:nvPr/>
          </p:nvSpPr>
          <p:spPr>
            <a:xfrm>
              <a:off x="1" y="1252025"/>
              <a:ext cx="2556000" cy="90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6200000">
              <a:off x="2275092" y="1605281"/>
              <a:ext cx="288000" cy="288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文本框 44"/>
          <p:cNvSpPr txBox="1"/>
          <p:nvPr/>
        </p:nvSpPr>
        <p:spPr>
          <a:xfrm>
            <a:off x="430591" y="4119901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设计思路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文本框 42"/>
          <p:cNvSpPr txBox="1"/>
          <p:nvPr/>
        </p:nvSpPr>
        <p:spPr>
          <a:xfrm>
            <a:off x="437625" y="2207946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设计目的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文本框 43"/>
          <p:cNvSpPr txBox="1"/>
          <p:nvPr/>
        </p:nvSpPr>
        <p:spPr>
          <a:xfrm>
            <a:off x="430591" y="3204489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功能实现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7092" y="2011345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-3544" y="3924449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7092" y="2969847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-3544" y="4883966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7092" y="3929364"/>
            <a:ext cx="2556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-38714" y="5773763"/>
            <a:ext cx="2592000" cy="7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44"/>
          <p:cNvSpPr txBox="1"/>
          <p:nvPr/>
        </p:nvSpPr>
        <p:spPr>
          <a:xfrm>
            <a:off x="437625" y="5084648"/>
            <a:ext cx="198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提交形式</a:t>
            </a:r>
            <a:endParaRPr lang="zh-CN" altLang="en-US" sz="2800" dirty="0"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文本框 46"/>
          <p:cNvSpPr txBox="1"/>
          <p:nvPr/>
        </p:nvSpPr>
        <p:spPr>
          <a:xfrm>
            <a:off x="4491738" y="1854056"/>
            <a:ext cx="73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5-8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一组，自行组队，分工明确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46"/>
          <p:cNvSpPr txBox="1"/>
          <p:nvPr/>
        </p:nvSpPr>
        <p:spPr>
          <a:xfrm>
            <a:off x="4491737" y="3159127"/>
            <a:ext cx="73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撰写设计说明书、答辩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PPT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91739" y="4332338"/>
            <a:ext cx="5272644" cy="764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文本框 46"/>
          <p:cNvSpPr txBox="1"/>
          <p:nvPr/>
        </p:nvSpPr>
        <p:spPr>
          <a:xfrm>
            <a:off x="4491737" y="4452761"/>
            <a:ext cx="73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系统答辩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581276" y="1793184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581276" y="3106099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581276" y="4354370"/>
            <a:ext cx="720000" cy="72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三</a:t>
            </a:r>
            <a:endParaRPr lang="zh-CN" altLang="en-US" sz="20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3641" y="6123712"/>
            <a:ext cx="12192000" cy="7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5400000">
            <a:off x="1246268" y="970671"/>
            <a:ext cx="1080000" cy="1080000"/>
          </a:xfrm>
          <a:prstGeom prst="hexagon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 rot="5400000">
            <a:off x="1820697" y="1853723"/>
            <a:ext cx="1080000" cy="1080000"/>
          </a:xfrm>
          <a:prstGeom prst="hexagon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232200" y="2736775"/>
            <a:ext cx="1080000" cy="1080000"/>
          </a:xfrm>
          <a:prstGeom prst="hexagon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2402567" y="970671"/>
            <a:ext cx="1080000" cy="1080000"/>
          </a:xfrm>
          <a:prstGeom prst="hexagon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5400000">
            <a:off x="2381059" y="2750843"/>
            <a:ext cx="1080000" cy="1080000"/>
          </a:xfrm>
          <a:prstGeom prst="hexagon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>
            <a:off x="2970703" y="1867791"/>
            <a:ext cx="1080000" cy="1080000"/>
          </a:xfrm>
          <a:prstGeom prst="hexagon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4050705" y="2407791"/>
            <a:ext cx="815493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42027" y="970672"/>
            <a:ext cx="479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</a:rPr>
              <a:t>END</a:t>
            </a:r>
            <a:endParaRPr lang="zh-CN" altLang="en-US" sz="96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3649" y="2597354"/>
            <a:ext cx="44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信息安全专业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</TotalTime>
  <Words>366</Words>
  <Application>Microsoft Office PowerPoint</Application>
  <PresentationFormat>自定义</PresentationFormat>
  <Paragraphs>93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yoyo</dc:creator>
  <cp:lastModifiedBy>whu</cp:lastModifiedBy>
  <cp:revision>156</cp:revision>
  <dcterms:created xsi:type="dcterms:W3CDTF">2015-08-31T03:46:21Z</dcterms:created>
  <dcterms:modified xsi:type="dcterms:W3CDTF">2015-12-01T07:18:34Z</dcterms:modified>
</cp:coreProperties>
</file>