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handoutMasterIdLst>
    <p:handoutMasterId r:id="rId60"/>
  </p:handoutMasterIdLst>
  <p:sldIdLst>
    <p:sldId id="642" r:id="rId2"/>
    <p:sldId id="660" r:id="rId3"/>
    <p:sldId id="675" r:id="rId4"/>
    <p:sldId id="903" r:id="rId5"/>
    <p:sldId id="904" r:id="rId6"/>
    <p:sldId id="905" r:id="rId7"/>
    <p:sldId id="906" r:id="rId8"/>
    <p:sldId id="907" r:id="rId9"/>
    <p:sldId id="908" r:id="rId10"/>
    <p:sldId id="909" r:id="rId11"/>
    <p:sldId id="910" r:id="rId12"/>
    <p:sldId id="911" r:id="rId13"/>
    <p:sldId id="912" r:id="rId14"/>
    <p:sldId id="913" r:id="rId15"/>
    <p:sldId id="914" r:id="rId16"/>
    <p:sldId id="915" r:id="rId17"/>
    <p:sldId id="898" r:id="rId18"/>
    <p:sldId id="916" r:id="rId19"/>
    <p:sldId id="917" r:id="rId20"/>
    <p:sldId id="919" r:id="rId21"/>
    <p:sldId id="920" r:id="rId22"/>
    <p:sldId id="921" r:id="rId23"/>
    <p:sldId id="922" r:id="rId24"/>
    <p:sldId id="899" r:id="rId25"/>
    <p:sldId id="924" r:id="rId26"/>
    <p:sldId id="926" r:id="rId27"/>
    <p:sldId id="927" r:id="rId28"/>
    <p:sldId id="928" r:id="rId29"/>
    <p:sldId id="929" r:id="rId30"/>
    <p:sldId id="930" r:id="rId31"/>
    <p:sldId id="931" r:id="rId32"/>
    <p:sldId id="932" r:id="rId33"/>
    <p:sldId id="933" r:id="rId34"/>
    <p:sldId id="934" r:id="rId35"/>
    <p:sldId id="900" r:id="rId36"/>
    <p:sldId id="935" r:id="rId37"/>
    <p:sldId id="937" r:id="rId38"/>
    <p:sldId id="938" r:id="rId39"/>
    <p:sldId id="936" r:id="rId40"/>
    <p:sldId id="901" r:id="rId41"/>
    <p:sldId id="939" r:id="rId42"/>
    <p:sldId id="940" r:id="rId43"/>
    <p:sldId id="941" r:id="rId44"/>
    <p:sldId id="942" r:id="rId45"/>
    <p:sldId id="943" r:id="rId46"/>
    <p:sldId id="944" r:id="rId47"/>
    <p:sldId id="945" r:id="rId48"/>
    <p:sldId id="902" r:id="rId49"/>
    <p:sldId id="946" r:id="rId50"/>
    <p:sldId id="947" r:id="rId51"/>
    <p:sldId id="948" r:id="rId52"/>
    <p:sldId id="949" r:id="rId53"/>
    <p:sldId id="951" r:id="rId54"/>
    <p:sldId id="953" r:id="rId55"/>
    <p:sldId id="955" r:id="rId56"/>
    <p:sldId id="954" r:id="rId57"/>
    <p:sldId id="956" r:id="rId5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33">
          <p15:clr>
            <a:srgbClr val="A4A3A4"/>
          </p15:clr>
        </p15:guide>
        <p15:guide id="2" pos="3761">
          <p15:clr>
            <a:srgbClr val="A4A3A4"/>
          </p15:clr>
        </p15:guide>
        <p15:guide id="3" pos="222">
          <p15:clr>
            <a:srgbClr val="A4A3A4"/>
          </p15:clr>
        </p15:guide>
        <p15:guide id="4" pos="748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0002"/>
    <a:srgbClr val="9B0000"/>
    <a:srgbClr val="FBFBFB"/>
    <a:srgbClr val="580000"/>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25" autoAdjust="0"/>
    <p:restoredTop sz="93939" autoAdjust="0"/>
  </p:normalViewPr>
  <p:slideViewPr>
    <p:cSldViewPr snapToGrid="0" showGuides="1">
      <p:cViewPr varScale="1">
        <p:scale>
          <a:sx n="66" d="100"/>
          <a:sy n="66" d="100"/>
        </p:scale>
        <p:origin x="696" y="44"/>
      </p:cViewPr>
      <p:guideLst>
        <p:guide orient="horz" pos="2033"/>
        <p:guide pos="3761"/>
        <p:guide pos="222"/>
        <p:guide pos="748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F6FF20D-3DDA-4DD0-B6BA-5F85C7D1483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28C8C14-08DD-4B3E-A551-7B90962C176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787691-2ADB-4002-AADF-848337C98A8E}" type="datetimeFigureOut">
              <a:rPr lang="zh-CN" altLang="en-US" smtClean="0"/>
              <a:t>2020/10/10</a:t>
            </a:fld>
            <a:endParaRPr lang="zh-CN" altLang="en-US"/>
          </a:p>
        </p:txBody>
      </p:sp>
      <p:sp>
        <p:nvSpPr>
          <p:cNvPr id="4" name="页脚占位符 3">
            <a:extLst>
              <a:ext uri="{FF2B5EF4-FFF2-40B4-BE49-F238E27FC236}">
                <a16:creationId xmlns:a16="http://schemas.microsoft.com/office/drawing/2014/main" id="{2E468382-B151-43D7-807F-5D9D7D9DD35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2E863B7-0924-43B9-93CA-AA6FDFB27D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ABBAB1-1164-450A-BB75-1C8EDBCA220B}" type="slidenum">
              <a:rPr lang="zh-CN" altLang="en-US" smtClean="0"/>
              <a:t>‹#›</a:t>
            </a:fld>
            <a:endParaRPr lang="zh-CN" altLang="en-US"/>
          </a:p>
        </p:txBody>
      </p:sp>
    </p:spTree>
    <p:extLst>
      <p:ext uri="{BB962C8B-B14F-4D97-AF65-F5344CB8AC3E}">
        <p14:creationId xmlns:p14="http://schemas.microsoft.com/office/powerpoint/2010/main" val="329332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F7E14C-52D0-4314-A494-9489873947A9}" type="datetimeFigureOut">
              <a:rPr lang="zh-CN" altLang="en-US" smtClean="0"/>
              <a:t>2020/10/10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1D0AB8-341E-46D0-B384-DEE42B9FE01A}"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baike.baidu.com/item/%E5%90%91%E9%87%8F/1396519" TargetMode="External"/><Relationship Id="rId2" Type="http://schemas.openxmlformats.org/officeDocument/2006/relationships/slide" Target="../slides/slide26.xml"/><Relationship Id="rId1" Type="http://schemas.openxmlformats.org/officeDocument/2006/relationships/notesMaster" Target="../notesMasters/notesMaster1.xml"/><Relationship Id="rId5" Type="http://schemas.openxmlformats.org/officeDocument/2006/relationships/hyperlink" Target="https://baike.baidu.com/item/%E6%AC%A7%E6%B0%8F%E5%87%A0%E4%BD%95/2650993" TargetMode="External"/><Relationship Id="rId4" Type="http://schemas.openxmlformats.org/officeDocument/2006/relationships/hyperlink" Target="https://baike.baidu.com/item/%E5%9D%90%E6%A0%87%E7%B3%BB%E7%BB%9F/4725756"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F1D0AB8-341E-46D0-B384-DEE42B9FE01A}"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F1D0AB8-341E-46D0-B384-DEE42B9FE01A}" type="slidenum">
              <a:rPr lang="zh-CN" altLang="en-US" smtClean="0"/>
              <a:t>10</a:t>
            </a:fld>
            <a:endParaRPr lang="zh-CN" altLang="en-US"/>
          </a:p>
        </p:txBody>
      </p:sp>
    </p:spTree>
    <p:extLst>
      <p:ext uri="{BB962C8B-B14F-4D97-AF65-F5344CB8AC3E}">
        <p14:creationId xmlns:p14="http://schemas.microsoft.com/office/powerpoint/2010/main" val="1434295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F1D0AB8-341E-46D0-B384-DEE42B9FE01A}" type="slidenum">
              <a:rPr lang="zh-CN" altLang="en-US" smtClean="0"/>
              <a:t>11</a:t>
            </a:fld>
            <a:endParaRPr lang="zh-CN" altLang="en-US"/>
          </a:p>
        </p:txBody>
      </p:sp>
    </p:spTree>
    <p:extLst>
      <p:ext uri="{BB962C8B-B14F-4D97-AF65-F5344CB8AC3E}">
        <p14:creationId xmlns:p14="http://schemas.microsoft.com/office/powerpoint/2010/main" val="3051512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F1D0AB8-341E-46D0-B384-DEE42B9FE01A}" type="slidenum">
              <a:rPr lang="zh-CN" altLang="en-US" smtClean="0"/>
              <a:t>12</a:t>
            </a:fld>
            <a:endParaRPr lang="zh-CN" altLang="en-US"/>
          </a:p>
        </p:txBody>
      </p:sp>
    </p:spTree>
    <p:extLst>
      <p:ext uri="{BB962C8B-B14F-4D97-AF65-F5344CB8AC3E}">
        <p14:creationId xmlns:p14="http://schemas.microsoft.com/office/powerpoint/2010/main" val="3698519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F1D0AB8-341E-46D0-B384-DEE42B9FE01A}" type="slidenum">
              <a:rPr lang="zh-CN" altLang="en-US" smtClean="0"/>
              <a:t>13</a:t>
            </a:fld>
            <a:endParaRPr lang="zh-CN" altLang="en-US"/>
          </a:p>
        </p:txBody>
      </p:sp>
    </p:spTree>
    <p:extLst>
      <p:ext uri="{BB962C8B-B14F-4D97-AF65-F5344CB8AC3E}">
        <p14:creationId xmlns:p14="http://schemas.microsoft.com/office/powerpoint/2010/main" val="1992146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乘法运算</a:t>
            </a:r>
            <a:r>
              <a:rPr lang="zh-CN" altLang="en-US" dirty="0"/>
              <a:t>可以用来实现掩模处理，即屏蔽掉图象的某些部分。</a:t>
            </a:r>
            <a:endParaRPr lang="en-US" altLang="zh-CN" dirty="0"/>
          </a:p>
          <a:p>
            <a:endParaRPr lang="en-US" altLang="zh-CN" dirty="0"/>
          </a:p>
          <a:p>
            <a:r>
              <a:rPr lang="zh-CN" altLang="en-US" dirty="0"/>
              <a:t>此外由于  </a:t>
            </a:r>
            <a:r>
              <a:rPr lang="zh-CN" altLang="en-US" b="1" dirty="0"/>
              <a:t>时域的卷积和相关运算</a:t>
            </a:r>
            <a:r>
              <a:rPr lang="zh-CN" altLang="en-US" dirty="0"/>
              <a:t>   与  </a:t>
            </a:r>
            <a:r>
              <a:rPr lang="zh-CN" altLang="en-US" b="1" dirty="0"/>
              <a:t>频域的乘积运算  </a:t>
            </a:r>
            <a:r>
              <a:rPr lang="zh-CN" altLang="en-US" dirty="0"/>
              <a:t>对应，因此乘法运算有时也被用来做为一种技巧来实现</a:t>
            </a:r>
            <a:r>
              <a:rPr lang="zh-CN" altLang="en-US" b="1" dirty="0"/>
              <a:t>卷积或相关</a:t>
            </a:r>
            <a:r>
              <a:rPr lang="zh-CN" altLang="en-US" dirty="0"/>
              <a:t>处理。</a:t>
            </a:r>
          </a:p>
        </p:txBody>
      </p:sp>
      <p:sp>
        <p:nvSpPr>
          <p:cNvPr id="4" name="灯片编号占位符 3"/>
          <p:cNvSpPr>
            <a:spLocks noGrp="1"/>
          </p:cNvSpPr>
          <p:nvPr>
            <p:ph type="sldNum" sz="quarter" idx="5"/>
          </p:nvPr>
        </p:nvSpPr>
        <p:spPr/>
        <p:txBody>
          <a:bodyPr/>
          <a:lstStyle/>
          <a:p>
            <a:fld id="{EF1D0AB8-341E-46D0-B384-DEE42B9FE01A}" type="slidenum">
              <a:rPr lang="zh-CN" altLang="en-US" smtClean="0"/>
              <a:t>14</a:t>
            </a:fld>
            <a:endParaRPr lang="zh-CN" altLang="en-US"/>
          </a:p>
        </p:txBody>
      </p:sp>
    </p:spTree>
    <p:extLst>
      <p:ext uri="{BB962C8B-B14F-4D97-AF65-F5344CB8AC3E}">
        <p14:creationId xmlns:p14="http://schemas.microsoft.com/office/powerpoint/2010/main" val="2728376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F1D0AB8-341E-46D0-B384-DEE42B9FE01A}" type="slidenum">
              <a:rPr lang="zh-CN" altLang="en-US" smtClean="0"/>
              <a:t>15</a:t>
            </a:fld>
            <a:endParaRPr lang="zh-CN" altLang="en-US"/>
          </a:p>
        </p:txBody>
      </p:sp>
    </p:spTree>
    <p:extLst>
      <p:ext uri="{BB962C8B-B14F-4D97-AF65-F5344CB8AC3E}">
        <p14:creationId xmlns:p14="http://schemas.microsoft.com/office/powerpoint/2010/main" val="2432959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除法运算</a:t>
            </a:r>
            <a:r>
              <a:rPr lang="zh-CN" altLang="en-US" dirty="0"/>
              <a:t>可用于校正</a:t>
            </a:r>
            <a:r>
              <a:rPr lang="zh-CN" altLang="en-US" b="1" dirty="0"/>
              <a:t>成像设备</a:t>
            </a:r>
            <a:r>
              <a:rPr lang="zh-CN" altLang="en-US" dirty="0"/>
              <a:t>的非线性影响，在特殊形态的图象（如断层扫描等医学图象）处理中用到。</a:t>
            </a:r>
          </a:p>
        </p:txBody>
      </p:sp>
      <p:sp>
        <p:nvSpPr>
          <p:cNvPr id="4" name="灯片编号占位符 3"/>
          <p:cNvSpPr>
            <a:spLocks noGrp="1"/>
          </p:cNvSpPr>
          <p:nvPr>
            <p:ph type="sldNum" sz="quarter" idx="5"/>
          </p:nvPr>
        </p:nvSpPr>
        <p:spPr/>
        <p:txBody>
          <a:bodyPr/>
          <a:lstStyle/>
          <a:p>
            <a:fld id="{EF1D0AB8-341E-46D0-B384-DEE42B9FE01A}" type="slidenum">
              <a:rPr lang="zh-CN" altLang="en-US" smtClean="0"/>
              <a:t>16</a:t>
            </a:fld>
            <a:endParaRPr lang="zh-CN" altLang="en-US"/>
          </a:p>
        </p:txBody>
      </p:sp>
    </p:spTree>
    <p:extLst>
      <p:ext uri="{BB962C8B-B14F-4D97-AF65-F5344CB8AC3E}">
        <p14:creationId xmlns:p14="http://schemas.microsoft.com/office/powerpoint/2010/main" val="3799471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17</a:t>
            </a:fld>
            <a:endParaRPr lang="zh-CN" altLang="en-US"/>
          </a:p>
        </p:txBody>
      </p:sp>
    </p:spTree>
    <p:extLst>
      <p:ext uri="{BB962C8B-B14F-4D97-AF65-F5344CB8AC3E}">
        <p14:creationId xmlns:p14="http://schemas.microsoft.com/office/powerpoint/2010/main" val="498482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18</a:t>
            </a:fld>
            <a:endParaRPr lang="zh-CN" altLang="en-US"/>
          </a:p>
        </p:txBody>
      </p:sp>
    </p:spTree>
    <p:extLst>
      <p:ext uri="{BB962C8B-B14F-4D97-AF65-F5344CB8AC3E}">
        <p14:creationId xmlns:p14="http://schemas.microsoft.com/office/powerpoint/2010/main" val="1499900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F1D0AB8-341E-46D0-B384-DEE42B9FE01A}" type="slidenum">
              <a:rPr lang="zh-CN" altLang="en-US" smtClean="0"/>
              <a:t>19</a:t>
            </a:fld>
            <a:endParaRPr lang="zh-CN" altLang="en-US"/>
          </a:p>
        </p:txBody>
      </p:sp>
    </p:spTree>
    <p:extLst>
      <p:ext uri="{BB962C8B-B14F-4D97-AF65-F5344CB8AC3E}">
        <p14:creationId xmlns:p14="http://schemas.microsoft.com/office/powerpoint/2010/main" val="2838220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代数运算：</a:t>
            </a: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a:t>
            </a:r>
          </a:p>
          <a:p>
            <a:r>
              <a:rPr lang="zh-CN" altLang="en-US" dirty="0"/>
              <a:t>逻辑运算：或、与、非</a:t>
            </a:r>
            <a:endParaRPr lang="en-US" altLang="zh-CN" dirty="0"/>
          </a:p>
          <a:p>
            <a:r>
              <a:rPr lang="zh-CN" altLang="en-US" dirty="0"/>
              <a:t>几何变换：平移、旋转、镜像</a:t>
            </a:r>
          </a:p>
        </p:txBody>
      </p:sp>
      <p:sp>
        <p:nvSpPr>
          <p:cNvPr id="4" name="灯片编号占位符 3"/>
          <p:cNvSpPr>
            <a:spLocks noGrp="1"/>
          </p:cNvSpPr>
          <p:nvPr>
            <p:ph type="sldNum" sz="quarter" idx="5"/>
          </p:nvPr>
        </p:nvSpPr>
        <p:spPr/>
        <p:txBody>
          <a:bodyPr/>
          <a:lstStyle/>
          <a:p>
            <a:fld id="{EF1D0AB8-341E-46D0-B384-DEE42B9FE01A}"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F1D0AB8-341E-46D0-B384-DEE42B9FE01A}" type="slidenum">
              <a:rPr lang="zh-CN" altLang="en-US" smtClean="0"/>
              <a:t>20</a:t>
            </a:fld>
            <a:endParaRPr lang="zh-CN" altLang="en-US"/>
          </a:p>
        </p:txBody>
      </p:sp>
    </p:spTree>
    <p:extLst>
      <p:ext uri="{BB962C8B-B14F-4D97-AF65-F5344CB8AC3E}">
        <p14:creationId xmlns:p14="http://schemas.microsoft.com/office/powerpoint/2010/main" val="673565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F1D0AB8-341E-46D0-B384-DEE42B9FE01A}" type="slidenum">
              <a:rPr lang="zh-CN" altLang="en-US" smtClean="0"/>
              <a:t>21</a:t>
            </a:fld>
            <a:endParaRPr lang="zh-CN" altLang="en-US"/>
          </a:p>
        </p:txBody>
      </p:sp>
    </p:spTree>
    <p:extLst>
      <p:ext uri="{BB962C8B-B14F-4D97-AF65-F5344CB8AC3E}">
        <p14:creationId xmlns:p14="http://schemas.microsoft.com/office/powerpoint/2010/main" val="974153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F1D0AB8-341E-46D0-B384-DEE42B9FE01A}" type="slidenum">
              <a:rPr lang="zh-CN" altLang="en-US" smtClean="0"/>
              <a:t>22</a:t>
            </a:fld>
            <a:endParaRPr lang="zh-CN" altLang="en-US"/>
          </a:p>
        </p:txBody>
      </p:sp>
    </p:spTree>
    <p:extLst>
      <p:ext uri="{BB962C8B-B14F-4D97-AF65-F5344CB8AC3E}">
        <p14:creationId xmlns:p14="http://schemas.microsoft.com/office/powerpoint/2010/main" val="4091871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F1D0AB8-341E-46D0-B384-DEE42B9FE01A}" type="slidenum">
              <a:rPr lang="zh-CN" altLang="en-US" smtClean="0"/>
              <a:t>23</a:t>
            </a:fld>
            <a:endParaRPr lang="zh-CN" altLang="en-US"/>
          </a:p>
        </p:txBody>
      </p:sp>
    </p:spTree>
    <p:extLst>
      <p:ext uri="{BB962C8B-B14F-4D97-AF65-F5344CB8AC3E}">
        <p14:creationId xmlns:p14="http://schemas.microsoft.com/office/powerpoint/2010/main" val="32927745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F1D0AB8-341E-46D0-B384-DEE42B9FE01A}" type="slidenum">
              <a:rPr lang="zh-CN" altLang="en-US" smtClean="0"/>
              <a:t>24</a:t>
            </a:fld>
            <a:endParaRPr lang="zh-CN" altLang="en-US"/>
          </a:p>
        </p:txBody>
      </p:sp>
    </p:spTree>
    <p:extLst>
      <p:ext uri="{BB962C8B-B14F-4D97-AF65-F5344CB8AC3E}">
        <p14:creationId xmlns:p14="http://schemas.microsoft.com/office/powerpoint/2010/main" val="38387617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F1D0AB8-341E-46D0-B384-DEE42B9FE01A}" type="slidenum">
              <a:rPr lang="zh-CN" altLang="en-US" smtClean="0"/>
              <a:t>25</a:t>
            </a:fld>
            <a:endParaRPr lang="zh-CN" altLang="en-US"/>
          </a:p>
        </p:txBody>
      </p:sp>
    </p:spTree>
    <p:extLst>
      <p:ext uri="{BB962C8B-B14F-4D97-AF65-F5344CB8AC3E}">
        <p14:creationId xmlns:p14="http://schemas.microsoft.com/office/powerpoint/2010/main" val="26171707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齐次坐标 </a:t>
            </a:r>
            <a:r>
              <a:rPr lang="zh-CN" altLang="en-US" dirty="0"/>
              <a:t>就是将一个原本是</a:t>
            </a:r>
            <a:r>
              <a:rPr lang="en-US" altLang="zh-CN" dirty="0"/>
              <a:t>n</a:t>
            </a:r>
            <a:r>
              <a:rPr lang="zh-CN" altLang="en-US" dirty="0"/>
              <a:t>维的</a:t>
            </a:r>
            <a:r>
              <a:rPr lang="zh-CN" altLang="en-US" dirty="0">
                <a:hlinkClick r:id="rId3"/>
              </a:rPr>
              <a:t>向量</a:t>
            </a:r>
            <a:r>
              <a:rPr lang="zh-CN" altLang="en-US" dirty="0"/>
              <a:t>用一个</a:t>
            </a:r>
            <a:r>
              <a:rPr lang="en-US" altLang="zh-CN" dirty="0"/>
              <a:t>n+1</a:t>
            </a:r>
            <a:r>
              <a:rPr lang="zh-CN" altLang="en-US" dirty="0"/>
              <a:t>维向量来表示，是指一个用于</a:t>
            </a:r>
            <a:r>
              <a:rPr lang="zh-CN" altLang="en-US" b="1" dirty="0"/>
              <a:t>投影几何</a:t>
            </a:r>
            <a:r>
              <a:rPr lang="zh-CN" altLang="en-US" dirty="0"/>
              <a:t>里的</a:t>
            </a:r>
            <a:r>
              <a:rPr lang="zh-CN" altLang="en-US" dirty="0">
                <a:hlinkClick r:id="rId4"/>
              </a:rPr>
              <a:t>坐标系统</a:t>
            </a:r>
            <a:r>
              <a:rPr lang="zh-CN" altLang="en-US" dirty="0"/>
              <a:t>，如同用于</a:t>
            </a:r>
            <a:r>
              <a:rPr lang="zh-CN" altLang="en-US" dirty="0">
                <a:hlinkClick r:id="rId5"/>
              </a:rPr>
              <a:t>欧氏几何</a:t>
            </a:r>
            <a:r>
              <a:rPr lang="zh-CN" altLang="en-US" dirty="0"/>
              <a:t>里的笛卡儿坐标一般。</a:t>
            </a:r>
          </a:p>
          <a:p>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26</a:t>
            </a:fld>
            <a:endParaRPr lang="zh-CN" altLang="en-US"/>
          </a:p>
        </p:txBody>
      </p:sp>
    </p:spTree>
    <p:extLst>
      <p:ext uri="{BB962C8B-B14F-4D97-AF65-F5344CB8AC3E}">
        <p14:creationId xmlns:p14="http://schemas.microsoft.com/office/powerpoint/2010/main" val="1352427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effectLst/>
              </a:rPr>
              <a:t>假设原来的像素的位置坐标为（</a:t>
            </a:r>
            <a:r>
              <a:rPr lang="en-US" altLang="zh-CN" sz="1800" dirty="0">
                <a:effectLst/>
                <a:latin typeface="Calibri" panose="020F0502020204030204" pitchFamily="34" charset="0"/>
              </a:rPr>
              <a:t>x0,y0</a:t>
            </a:r>
            <a:r>
              <a:rPr lang="zh-CN" altLang="en-US" sz="1800" dirty="0">
                <a:effectLst/>
                <a:latin typeface="宋体" panose="02010600030101010101" pitchFamily="2" charset="-122"/>
                <a:ea typeface="宋体" panose="02010600030101010101" pitchFamily="2" charset="-122"/>
              </a:rPr>
              <a:t>），经过平移量（△</a:t>
            </a:r>
            <a:r>
              <a:rPr lang="en-US" altLang="zh-CN" sz="1800" dirty="0">
                <a:effectLst/>
                <a:latin typeface="Calibri" panose="020F0502020204030204" pitchFamily="34" charset="0"/>
              </a:rPr>
              <a:t>x</a:t>
            </a:r>
            <a:r>
              <a:rPr lang="zh-CN" altLang="en-US" sz="1800" dirty="0">
                <a:effectLst/>
                <a:latin typeface="宋体" panose="02010600030101010101" pitchFamily="2" charset="-122"/>
                <a:ea typeface="宋体" panose="02010600030101010101" pitchFamily="2" charset="-122"/>
              </a:rPr>
              <a:t>，△</a:t>
            </a:r>
            <a:r>
              <a:rPr lang="en-US" altLang="zh-CN" sz="1800" dirty="0">
                <a:effectLst/>
                <a:latin typeface="Calibri" panose="020F0502020204030204" pitchFamily="34" charset="0"/>
              </a:rPr>
              <a:t>y</a:t>
            </a:r>
            <a:r>
              <a:rPr lang="zh-CN" altLang="en-US" sz="1800" dirty="0">
                <a:effectLst/>
                <a:latin typeface="宋体" panose="02010600030101010101" pitchFamily="2" charset="-122"/>
                <a:ea typeface="宋体" panose="02010600030101010101" pitchFamily="2" charset="-122"/>
              </a:rPr>
              <a:t>）后，坐标变为（</a:t>
            </a:r>
            <a:r>
              <a:rPr lang="en-US" altLang="zh-CN" sz="1800" dirty="0">
                <a:effectLst/>
                <a:latin typeface="Calibri" panose="020F0502020204030204" pitchFamily="34" charset="0"/>
              </a:rPr>
              <a:t>x1,y1</a:t>
            </a:r>
            <a:r>
              <a:rPr lang="zh-CN" altLang="en-US" sz="1800" dirty="0">
                <a:effectLst/>
                <a:latin typeface="宋体" panose="02010600030101010101" pitchFamily="2" charset="-122"/>
                <a:ea typeface="宋体" panose="02010600030101010101" pitchFamily="2" charset="-122"/>
              </a:rPr>
              <a:t>），如上图所示</a:t>
            </a:r>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27</a:t>
            </a:fld>
            <a:endParaRPr lang="zh-CN" altLang="en-US"/>
          </a:p>
        </p:txBody>
      </p:sp>
    </p:spTree>
    <p:extLst>
      <p:ext uri="{BB962C8B-B14F-4D97-AF65-F5344CB8AC3E}">
        <p14:creationId xmlns:p14="http://schemas.microsoft.com/office/powerpoint/2010/main" val="37947420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28</a:t>
            </a:fld>
            <a:endParaRPr lang="zh-CN" altLang="en-US"/>
          </a:p>
        </p:txBody>
      </p:sp>
    </p:spTree>
    <p:extLst>
      <p:ext uri="{BB962C8B-B14F-4D97-AF65-F5344CB8AC3E}">
        <p14:creationId xmlns:p14="http://schemas.microsoft.com/office/powerpoint/2010/main" val="28140397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b="1" dirty="0">
                <a:solidFill>
                  <a:srgbClr val="FF0000"/>
                </a:solidFill>
                <a:effectLst/>
              </a:rPr>
              <a:t>平移变换矩阵（因子），</a:t>
            </a:r>
            <a:r>
              <a:rPr lang="zh-CN" altLang="en-US" sz="1800" dirty="0">
                <a:effectLst/>
              </a:rPr>
              <a:t>其中，△</a:t>
            </a:r>
            <a:r>
              <a:rPr lang="en-US" altLang="zh-CN" sz="1800" dirty="0">
                <a:effectLst/>
                <a:latin typeface="Calibri" panose="020F0502020204030204" pitchFamily="34" charset="0"/>
              </a:rPr>
              <a:t>x</a:t>
            </a:r>
            <a:r>
              <a:rPr lang="zh-CN" altLang="en-US" sz="1800" dirty="0">
                <a:effectLst/>
                <a:latin typeface="宋体" panose="02010600030101010101" pitchFamily="2" charset="-122"/>
                <a:ea typeface="宋体" panose="02010600030101010101" pitchFamily="2" charset="-122"/>
              </a:rPr>
              <a:t>和△</a:t>
            </a:r>
            <a:r>
              <a:rPr lang="en-US" altLang="zh-CN" sz="1800" dirty="0">
                <a:effectLst/>
                <a:latin typeface="Calibri" panose="020F0502020204030204" pitchFamily="34" charset="0"/>
              </a:rPr>
              <a:t>y</a:t>
            </a:r>
            <a:r>
              <a:rPr lang="zh-CN" altLang="en-US" sz="1800" dirty="0">
                <a:effectLst/>
                <a:latin typeface="宋体" panose="02010600030101010101" pitchFamily="2" charset="-122"/>
                <a:ea typeface="宋体" panose="02010600030101010101" pitchFamily="2" charset="-122"/>
              </a:rPr>
              <a:t>为平移量</a:t>
            </a:r>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29</a:t>
            </a:fld>
            <a:endParaRPr lang="zh-CN" altLang="en-US"/>
          </a:p>
        </p:txBody>
      </p:sp>
    </p:spTree>
    <p:extLst>
      <p:ext uri="{BB962C8B-B14F-4D97-AF65-F5344CB8AC3E}">
        <p14:creationId xmlns:p14="http://schemas.microsoft.com/office/powerpoint/2010/main" val="591875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F1D0AB8-341E-46D0-B384-DEE42B9FE01A}"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30</a:t>
            </a:fld>
            <a:endParaRPr lang="zh-CN" altLang="en-US"/>
          </a:p>
        </p:txBody>
      </p:sp>
    </p:spTree>
    <p:extLst>
      <p:ext uri="{BB962C8B-B14F-4D97-AF65-F5344CB8AC3E}">
        <p14:creationId xmlns:p14="http://schemas.microsoft.com/office/powerpoint/2010/main" val="309225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F1D0AB8-341E-46D0-B384-DEE42B9FE01A}" type="slidenum">
              <a:rPr lang="zh-CN" altLang="en-US" smtClean="0"/>
              <a:t>31</a:t>
            </a:fld>
            <a:endParaRPr lang="zh-CN" altLang="en-US"/>
          </a:p>
        </p:txBody>
      </p:sp>
    </p:spTree>
    <p:extLst>
      <p:ext uri="{BB962C8B-B14F-4D97-AF65-F5344CB8AC3E}">
        <p14:creationId xmlns:p14="http://schemas.microsoft.com/office/powerpoint/2010/main" val="3158640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F1D0AB8-341E-46D0-B384-DEE42B9FE01A}" type="slidenum">
              <a:rPr lang="zh-CN" altLang="en-US" smtClean="0"/>
              <a:t>32</a:t>
            </a:fld>
            <a:endParaRPr lang="zh-CN" altLang="en-US"/>
          </a:p>
        </p:txBody>
      </p:sp>
    </p:spTree>
    <p:extLst>
      <p:ext uri="{BB962C8B-B14F-4D97-AF65-F5344CB8AC3E}">
        <p14:creationId xmlns:p14="http://schemas.microsoft.com/office/powerpoint/2010/main" val="503835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F1D0AB8-341E-46D0-B384-DEE42B9FE01A}" type="slidenum">
              <a:rPr lang="zh-CN" altLang="en-US" smtClean="0"/>
              <a:t>33</a:t>
            </a:fld>
            <a:endParaRPr lang="zh-CN" altLang="en-US"/>
          </a:p>
        </p:txBody>
      </p:sp>
    </p:spTree>
    <p:extLst>
      <p:ext uri="{BB962C8B-B14F-4D97-AF65-F5344CB8AC3E}">
        <p14:creationId xmlns:p14="http://schemas.microsoft.com/office/powerpoint/2010/main" val="1046694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F1D0AB8-341E-46D0-B384-DEE42B9FE01A}" type="slidenum">
              <a:rPr lang="zh-CN" altLang="en-US" smtClean="0"/>
              <a:t>34</a:t>
            </a:fld>
            <a:endParaRPr lang="zh-CN" altLang="en-US"/>
          </a:p>
        </p:txBody>
      </p:sp>
    </p:spTree>
    <p:extLst>
      <p:ext uri="{BB962C8B-B14F-4D97-AF65-F5344CB8AC3E}">
        <p14:creationId xmlns:p14="http://schemas.microsoft.com/office/powerpoint/2010/main" val="18099293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F1D0AB8-341E-46D0-B384-DEE42B9FE01A}" type="slidenum">
              <a:rPr lang="zh-CN" altLang="en-US" smtClean="0"/>
              <a:t>35</a:t>
            </a:fld>
            <a:endParaRPr lang="zh-CN" altLang="en-US"/>
          </a:p>
        </p:txBody>
      </p:sp>
    </p:spTree>
    <p:extLst>
      <p:ext uri="{BB962C8B-B14F-4D97-AF65-F5344CB8AC3E}">
        <p14:creationId xmlns:p14="http://schemas.microsoft.com/office/powerpoint/2010/main" val="20991638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36</a:t>
            </a:fld>
            <a:endParaRPr lang="zh-CN" altLang="en-US"/>
          </a:p>
        </p:txBody>
      </p:sp>
    </p:spTree>
    <p:extLst>
      <p:ext uri="{BB962C8B-B14F-4D97-AF65-F5344CB8AC3E}">
        <p14:creationId xmlns:p14="http://schemas.microsoft.com/office/powerpoint/2010/main" val="36137286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37</a:t>
            </a:fld>
            <a:endParaRPr lang="zh-CN" altLang="en-US"/>
          </a:p>
        </p:txBody>
      </p:sp>
    </p:spTree>
    <p:extLst>
      <p:ext uri="{BB962C8B-B14F-4D97-AF65-F5344CB8AC3E}">
        <p14:creationId xmlns:p14="http://schemas.microsoft.com/office/powerpoint/2010/main" val="1680224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38</a:t>
            </a:fld>
            <a:endParaRPr lang="zh-CN" altLang="en-US"/>
          </a:p>
        </p:txBody>
      </p:sp>
    </p:spTree>
    <p:extLst>
      <p:ext uri="{BB962C8B-B14F-4D97-AF65-F5344CB8AC3E}">
        <p14:creationId xmlns:p14="http://schemas.microsoft.com/office/powerpoint/2010/main" val="35964442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F1D0AB8-341E-46D0-B384-DEE42B9FE01A}" type="slidenum">
              <a:rPr lang="zh-CN" altLang="en-US" smtClean="0"/>
              <a:t>39</a:t>
            </a:fld>
            <a:endParaRPr lang="zh-CN" altLang="en-US"/>
          </a:p>
        </p:txBody>
      </p:sp>
    </p:spTree>
    <p:extLst>
      <p:ext uri="{BB962C8B-B14F-4D97-AF65-F5344CB8AC3E}">
        <p14:creationId xmlns:p14="http://schemas.microsoft.com/office/powerpoint/2010/main" val="4256687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图象相加一般用于对同一场景的多幅图象求平均，以便有效地降低加性（</a:t>
            </a:r>
            <a:r>
              <a:rPr lang="en-US" altLang="zh-CN" dirty="0"/>
              <a:t>additive</a:t>
            </a:r>
            <a:r>
              <a:rPr lang="zh-CN" altLang="en-US" dirty="0"/>
              <a:t>）随机噪声。</a:t>
            </a:r>
            <a:endParaRPr lang="en-US" altLang="zh-CN" dirty="0"/>
          </a:p>
          <a:p>
            <a:r>
              <a:rPr lang="zh-CN" altLang="en-US" dirty="0"/>
              <a:t>通常图象采集系统中采集图象时有这样的参数可供选择。</a:t>
            </a:r>
            <a:endParaRPr lang="en-US" altLang="zh-CN" dirty="0"/>
          </a:p>
          <a:p>
            <a:r>
              <a:rPr lang="zh-CN" altLang="en-US" dirty="0"/>
              <a:t>通常直接采集的图象品质较好，不需要这样的处理，但是对于经过长距离模拟通讯方式传送的图象（如太空航天器传回的星际图象）这种处理是不可缺少的。</a:t>
            </a:r>
            <a:endParaRPr lang="en-US" altLang="zh-CN" dirty="0"/>
          </a:p>
          <a:p>
            <a:r>
              <a:rPr lang="zh-CN" altLang="en-US" dirty="0"/>
              <a:t>利用求平均的方法降低噪声信号提高信噪比的做法，只有当噪声可以用同一个独立分布的随机模型描述时才会有效。</a:t>
            </a:r>
          </a:p>
        </p:txBody>
      </p:sp>
      <p:sp>
        <p:nvSpPr>
          <p:cNvPr id="4" name="灯片编号占位符 3"/>
          <p:cNvSpPr>
            <a:spLocks noGrp="1"/>
          </p:cNvSpPr>
          <p:nvPr>
            <p:ph type="sldNum" sz="quarter" idx="5"/>
          </p:nvPr>
        </p:nvSpPr>
        <p:spPr/>
        <p:txBody>
          <a:bodyPr/>
          <a:lstStyle/>
          <a:p>
            <a:fld id="{EF1D0AB8-341E-46D0-B384-DEE42B9FE01A}" type="slidenum">
              <a:rPr lang="zh-CN" altLang="en-US" smtClean="0"/>
              <a:t>4</a:t>
            </a:fld>
            <a:endParaRPr lang="zh-CN" altLang="en-US"/>
          </a:p>
        </p:txBody>
      </p:sp>
    </p:spTree>
    <p:extLst>
      <p:ext uri="{BB962C8B-B14F-4D97-AF65-F5344CB8AC3E}">
        <p14:creationId xmlns:p14="http://schemas.microsoft.com/office/powerpoint/2010/main" val="18982040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F1D0AB8-341E-46D0-B384-DEE42B9FE01A}" type="slidenum">
              <a:rPr lang="zh-CN" altLang="en-US" smtClean="0"/>
              <a:t>40</a:t>
            </a:fld>
            <a:endParaRPr lang="zh-CN" altLang="en-US"/>
          </a:p>
        </p:txBody>
      </p:sp>
    </p:spTree>
    <p:extLst>
      <p:ext uri="{BB962C8B-B14F-4D97-AF65-F5344CB8AC3E}">
        <p14:creationId xmlns:p14="http://schemas.microsoft.com/office/powerpoint/2010/main" val="16022604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41</a:t>
            </a:fld>
            <a:endParaRPr lang="zh-CN" altLang="en-US"/>
          </a:p>
        </p:txBody>
      </p:sp>
    </p:spTree>
    <p:extLst>
      <p:ext uri="{BB962C8B-B14F-4D97-AF65-F5344CB8AC3E}">
        <p14:creationId xmlns:p14="http://schemas.microsoft.com/office/powerpoint/2010/main" val="21515687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42</a:t>
            </a:fld>
            <a:endParaRPr lang="zh-CN" altLang="en-US"/>
          </a:p>
        </p:txBody>
      </p:sp>
    </p:spTree>
    <p:extLst>
      <p:ext uri="{BB962C8B-B14F-4D97-AF65-F5344CB8AC3E}">
        <p14:creationId xmlns:p14="http://schemas.microsoft.com/office/powerpoint/2010/main" val="14406892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43</a:t>
            </a:fld>
            <a:endParaRPr lang="zh-CN" altLang="en-US"/>
          </a:p>
        </p:txBody>
      </p:sp>
    </p:spTree>
    <p:extLst>
      <p:ext uri="{BB962C8B-B14F-4D97-AF65-F5344CB8AC3E}">
        <p14:creationId xmlns:p14="http://schemas.microsoft.com/office/powerpoint/2010/main" val="21925456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44</a:t>
            </a:fld>
            <a:endParaRPr lang="zh-CN" altLang="en-US"/>
          </a:p>
        </p:txBody>
      </p:sp>
    </p:spTree>
    <p:extLst>
      <p:ext uri="{BB962C8B-B14F-4D97-AF65-F5344CB8AC3E}">
        <p14:creationId xmlns:p14="http://schemas.microsoft.com/office/powerpoint/2010/main" val="19525412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accent1">
                    <a:lumMod val="50000"/>
                  </a:schemeClr>
                </a:solidFill>
                <a:latin typeface="+mj-ea"/>
                <a:ea typeface="+mn-ea"/>
                <a:cs typeface="+mn-cs"/>
              </a:rPr>
              <a:t>相比最近邻插值法，双线性插值法的计算量大很多，但缩放后图像质量高，不会出现像素不连续的情况。</a:t>
            </a:r>
            <a:endParaRPr lang="en-US" altLang="zh-CN" sz="1200" kern="1200" dirty="0">
              <a:solidFill>
                <a:schemeClr val="accent1">
                  <a:lumMod val="50000"/>
                </a:schemeClr>
              </a:solidFill>
              <a:latin typeface="+mj-ea"/>
              <a:ea typeface="+mn-ea"/>
              <a:cs typeface="+mn-cs"/>
            </a:endParaRPr>
          </a:p>
          <a:p>
            <a:r>
              <a:rPr lang="zh-CN" altLang="en-US" sz="1200" kern="1200" dirty="0">
                <a:solidFill>
                  <a:schemeClr val="accent1">
                    <a:lumMod val="50000"/>
                  </a:schemeClr>
                </a:solidFill>
                <a:latin typeface="+mj-ea"/>
                <a:ea typeface="+mn-ea"/>
                <a:cs typeface="+mn-cs"/>
              </a:rPr>
              <a:t>由于双线性插值具有低通滤波器的性质，会使高频分量受损，所以图像轮廓在一定程度上会变得模糊。</a:t>
            </a:r>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45</a:t>
            </a:fld>
            <a:endParaRPr lang="zh-CN" altLang="en-US"/>
          </a:p>
        </p:txBody>
      </p:sp>
    </p:spTree>
    <p:extLst>
      <p:ext uri="{BB962C8B-B14F-4D97-AF65-F5344CB8AC3E}">
        <p14:creationId xmlns:p14="http://schemas.microsoft.com/office/powerpoint/2010/main" val="14055895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46</a:t>
            </a:fld>
            <a:endParaRPr lang="zh-CN" altLang="en-US"/>
          </a:p>
        </p:txBody>
      </p:sp>
    </p:spTree>
    <p:extLst>
      <p:ext uri="{BB962C8B-B14F-4D97-AF65-F5344CB8AC3E}">
        <p14:creationId xmlns:p14="http://schemas.microsoft.com/office/powerpoint/2010/main" val="36450956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假设 </a:t>
            </a:r>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的坐标为</a:t>
            </a:r>
            <a:r>
              <a:rPr lang="en-US" altLang="zh-CN" sz="1200" b="0" i="0" kern="1200" dirty="0">
                <a:solidFill>
                  <a:schemeClr val="tx1"/>
                </a:solidFill>
                <a:effectLst/>
                <a:latin typeface="+mn-lt"/>
                <a:ea typeface="+mn-ea"/>
                <a:cs typeface="+mn-cs"/>
              </a:rPr>
              <a:t>P(</a:t>
            </a:r>
            <a:r>
              <a:rPr lang="en-US" altLang="zh-CN" sz="1200" b="0" i="0" kern="1200" dirty="0" err="1">
                <a:solidFill>
                  <a:schemeClr val="tx1"/>
                </a:solidFill>
                <a:effectLst/>
                <a:latin typeface="+mn-lt"/>
                <a:ea typeface="+mn-ea"/>
                <a:cs typeface="+mn-cs"/>
              </a:rPr>
              <a:t>x+u,y+v</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，其中</a:t>
            </a:r>
            <a:r>
              <a:rPr lang="en-US" altLang="zh-CN" sz="1200" b="0" i="0" kern="1200" dirty="0" err="1">
                <a:solidFill>
                  <a:schemeClr val="tx1"/>
                </a:solidFill>
                <a:effectLst/>
                <a:latin typeface="+mn-lt"/>
                <a:ea typeface="+mn-ea"/>
                <a:cs typeface="+mn-cs"/>
              </a:rPr>
              <a:t>x,y</a:t>
            </a:r>
            <a:r>
              <a:rPr lang="zh-CN" altLang="en-US" sz="1200" b="0" i="0" kern="1200" dirty="0">
                <a:solidFill>
                  <a:schemeClr val="tx1"/>
                </a:solidFill>
                <a:effectLst/>
                <a:latin typeface="+mn-lt"/>
                <a:ea typeface="+mn-ea"/>
                <a:cs typeface="+mn-cs"/>
              </a:rPr>
              <a:t>分别表示整数部分，</a:t>
            </a:r>
            <a:r>
              <a:rPr lang="en-US" altLang="zh-CN" sz="1200" b="0" i="0" kern="1200" dirty="0" err="1">
                <a:solidFill>
                  <a:schemeClr val="tx1"/>
                </a:solidFill>
                <a:effectLst/>
                <a:latin typeface="+mn-lt"/>
                <a:ea typeface="+mn-ea"/>
                <a:cs typeface="+mn-cs"/>
              </a:rPr>
              <a:t>u,v</a:t>
            </a:r>
            <a:r>
              <a:rPr lang="zh-CN" altLang="en-US" sz="1200" b="0" i="0" kern="1200" dirty="0">
                <a:solidFill>
                  <a:schemeClr val="tx1"/>
                </a:solidFill>
                <a:effectLst/>
                <a:latin typeface="+mn-lt"/>
                <a:ea typeface="+mn-ea"/>
                <a:cs typeface="+mn-cs"/>
              </a:rPr>
              <a:t>分别表示小数部分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相对于</a:t>
            </a:r>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点左上角整数值点的水平垂直距离</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 我们要做的就是求出</a:t>
            </a:r>
            <a:r>
              <a:rPr lang="en-US" altLang="zh-CN" sz="1200" b="0" i="0" kern="1200" dirty="0" err="1">
                <a:solidFill>
                  <a:schemeClr val="tx1"/>
                </a:solidFill>
                <a:effectLst/>
                <a:latin typeface="+mn-lt"/>
                <a:ea typeface="+mn-ea"/>
                <a:cs typeface="+mn-cs"/>
              </a:rPr>
              <a:t>BiCubic</a:t>
            </a:r>
            <a:r>
              <a:rPr lang="zh-CN" altLang="en-US" sz="1200" b="0" i="0" kern="1200" dirty="0">
                <a:solidFill>
                  <a:schemeClr val="tx1"/>
                </a:solidFill>
                <a:effectLst/>
                <a:latin typeface="+mn-lt"/>
                <a:ea typeface="+mn-ea"/>
                <a:cs typeface="+mn-cs"/>
              </a:rPr>
              <a:t>函数中的参数</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从而获得上面所说的</a:t>
            </a:r>
            <a:r>
              <a:rPr lang="en-US" altLang="zh-CN" sz="1200" b="0" i="0" kern="1200" dirty="0">
                <a:solidFill>
                  <a:schemeClr val="tx1"/>
                </a:solidFill>
                <a:effectLst/>
                <a:latin typeface="+mn-lt"/>
                <a:ea typeface="+mn-ea"/>
                <a:cs typeface="+mn-cs"/>
              </a:rPr>
              <a:t>16</a:t>
            </a:r>
            <a:r>
              <a:rPr lang="zh-CN" altLang="en-US" sz="1200" b="0" i="0" kern="1200" dirty="0">
                <a:solidFill>
                  <a:schemeClr val="tx1"/>
                </a:solidFill>
                <a:effectLst/>
                <a:latin typeface="+mn-lt"/>
                <a:ea typeface="+mn-ea"/>
                <a:cs typeface="+mn-cs"/>
              </a:rPr>
              <a:t>个像素所对应的权重</a:t>
            </a:r>
            <a:r>
              <a:rPr lang="en-US" altLang="zh-CN" sz="1200" b="0" i="0" kern="1200" dirty="0">
                <a:solidFill>
                  <a:schemeClr val="tx1"/>
                </a:solidFill>
                <a:effectLst/>
                <a:latin typeface="+mn-lt"/>
                <a:ea typeface="+mn-ea"/>
                <a:cs typeface="+mn-cs"/>
              </a:rPr>
              <a:t>W(x)</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BiCubic</a:t>
            </a:r>
            <a:r>
              <a:rPr lang="zh-CN" altLang="en-US" sz="1200" b="0" i="0" kern="1200" dirty="0">
                <a:solidFill>
                  <a:schemeClr val="tx1"/>
                </a:solidFill>
                <a:effectLst/>
                <a:latin typeface="+mn-lt"/>
                <a:ea typeface="+mn-ea"/>
                <a:cs typeface="+mn-cs"/>
              </a:rPr>
              <a:t>基函数是一维的，而像素是二维的，所以我们将像素点的行与列分开计算。</a:t>
            </a:r>
            <a:r>
              <a:rPr lang="en-US" altLang="zh-CN" sz="1200" b="0" i="0" kern="1200" dirty="0" err="1">
                <a:solidFill>
                  <a:schemeClr val="tx1"/>
                </a:solidFill>
                <a:effectLst/>
                <a:latin typeface="+mn-lt"/>
                <a:ea typeface="+mn-ea"/>
                <a:cs typeface="+mn-cs"/>
              </a:rPr>
              <a:t>BiCubic</a:t>
            </a:r>
            <a:r>
              <a:rPr lang="zh-CN" altLang="en-US" sz="1200" b="0" i="0" kern="1200" dirty="0">
                <a:solidFill>
                  <a:schemeClr val="tx1"/>
                </a:solidFill>
                <a:effectLst/>
                <a:latin typeface="+mn-lt"/>
                <a:ea typeface="+mn-ea"/>
                <a:cs typeface="+mn-cs"/>
              </a:rPr>
              <a:t>函数中的参数</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表示该像素点到</a:t>
            </a:r>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点的距离，例如</a:t>
            </a:r>
            <a:r>
              <a:rPr lang="en-US" altLang="zh-CN" sz="1200" b="0" i="0" kern="1200" dirty="0">
                <a:solidFill>
                  <a:schemeClr val="tx1"/>
                </a:solidFill>
                <a:effectLst/>
                <a:latin typeface="+mn-lt"/>
                <a:ea typeface="+mn-ea"/>
                <a:cs typeface="+mn-cs"/>
              </a:rPr>
              <a:t>a00</a:t>
            </a:r>
            <a:r>
              <a:rPr lang="zh-CN" altLang="en-US" sz="1200" b="0" i="0" kern="1200" dirty="0">
                <a:solidFill>
                  <a:schemeClr val="tx1"/>
                </a:solidFill>
                <a:effectLst/>
                <a:latin typeface="+mn-lt"/>
                <a:ea typeface="+mn-ea"/>
                <a:cs typeface="+mn-cs"/>
              </a:rPr>
              <a:t>距离</a:t>
            </a:r>
            <a:r>
              <a:rPr lang="en-US" altLang="zh-CN" sz="1200" b="0" i="0" kern="1200" dirty="0">
                <a:solidFill>
                  <a:schemeClr val="tx1"/>
                </a:solidFill>
                <a:effectLst/>
                <a:latin typeface="+mn-lt"/>
                <a:ea typeface="+mn-ea"/>
                <a:cs typeface="+mn-cs"/>
              </a:rPr>
              <a:t>P(</a:t>
            </a:r>
            <a:r>
              <a:rPr lang="en-US" altLang="zh-CN" sz="1200" b="0" i="0" kern="1200" dirty="0" err="1">
                <a:solidFill>
                  <a:schemeClr val="tx1"/>
                </a:solidFill>
                <a:effectLst/>
                <a:latin typeface="+mn-lt"/>
                <a:ea typeface="+mn-ea"/>
                <a:cs typeface="+mn-cs"/>
              </a:rPr>
              <a:t>x+u,y+v</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的距离为</a:t>
            </a:r>
            <a:r>
              <a:rPr lang="en-US" altLang="zh-CN" sz="1200" b="0" i="0" kern="1200" dirty="0">
                <a:solidFill>
                  <a:schemeClr val="tx1"/>
                </a:solidFill>
                <a:effectLst/>
                <a:latin typeface="+mn-lt"/>
                <a:ea typeface="+mn-ea"/>
                <a:cs typeface="+mn-cs"/>
              </a:rPr>
              <a:t>(1+u,1+v)</a:t>
            </a:r>
            <a:r>
              <a:rPr lang="zh-CN" altLang="en-US" sz="1200" b="0" i="0" kern="1200" dirty="0">
                <a:solidFill>
                  <a:schemeClr val="tx1"/>
                </a:solidFill>
                <a:effectLst/>
                <a:latin typeface="+mn-lt"/>
                <a:ea typeface="+mn-ea"/>
                <a:cs typeface="+mn-cs"/>
              </a:rPr>
              <a:t>，因此</a:t>
            </a:r>
            <a:r>
              <a:rPr lang="en-US" altLang="zh-CN" sz="1200" b="0" i="0" kern="1200" dirty="0">
                <a:solidFill>
                  <a:schemeClr val="tx1"/>
                </a:solidFill>
                <a:effectLst/>
                <a:latin typeface="+mn-lt"/>
                <a:ea typeface="+mn-ea"/>
                <a:cs typeface="+mn-cs"/>
              </a:rPr>
              <a:t>a00</a:t>
            </a:r>
            <a:r>
              <a:rPr lang="zh-CN" altLang="en-US" sz="1200" b="0" i="0" kern="1200" dirty="0">
                <a:solidFill>
                  <a:schemeClr val="tx1"/>
                </a:solidFill>
                <a:effectLst/>
                <a:latin typeface="+mn-lt"/>
                <a:ea typeface="+mn-ea"/>
                <a:cs typeface="+mn-cs"/>
              </a:rPr>
              <a:t>的横坐标权重</a:t>
            </a:r>
            <a:r>
              <a:rPr lang="en-US" altLang="zh-CN" sz="1200" b="0" i="0" kern="1200" dirty="0">
                <a:solidFill>
                  <a:schemeClr val="tx1"/>
                </a:solidFill>
                <a:effectLst/>
                <a:latin typeface="+mn-lt"/>
                <a:ea typeface="+mn-ea"/>
                <a:cs typeface="+mn-cs"/>
              </a:rPr>
              <a:t>i_0=W(1+u)</a:t>
            </a:r>
            <a:r>
              <a:rPr lang="zh-CN" altLang="en-US" sz="1200" b="0" i="0" kern="1200" dirty="0">
                <a:solidFill>
                  <a:schemeClr val="tx1"/>
                </a:solidFill>
                <a:effectLst/>
                <a:latin typeface="+mn-lt"/>
                <a:ea typeface="+mn-ea"/>
                <a:cs typeface="+mn-cs"/>
              </a:rPr>
              <a:t>，纵坐标权重</a:t>
            </a:r>
            <a:r>
              <a:rPr lang="en-US" altLang="zh-CN" sz="1200" b="0" i="0" kern="1200" dirty="0">
                <a:solidFill>
                  <a:schemeClr val="tx1"/>
                </a:solidFill>
                <a:effectLst/>
                <a:latin typeface="+mn-lt"/>
                <a:ea typeface="+mn-ea"/>
                <a:cs typeface="+mn-cs"/>
              </a:rPr>
              <a:t>j_0=W(1+v)</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a00</a:t>
            </a:r>
            <a:r>
              <a:rPr lang="zh-CN" altLang="en-US" sz="1200" b="0" i="0" kern="1200" dirty="0">
                <a:solidFill>
                  <a:schemeClr val="tx1"/>
                </a:solidFill>
                <a:effectLst/>
                <a:latin typeface="+mn-lt"/>
                <a:ea typeface="+mn-ea"/>
                <a:cs typeface="+mn-cs"/>
              </a:rPr>
              <a:t>对</a:t>
            </a:r>
            <a:r>
              <a:rPr lang="en-US" altLang="zh-CN" sz="1200" b="0" i="0" kern="1200" dirty="0">
                <a:solidFill>
                  <a:schemeClr val="tx1"/>
                </a:solidFill>
                <a:effectLst/>
                <a:latin typeface="+mn-lt"/>
                <a:ea typeface="+mn-ea"/>
                <a:cs typeface="+mn-cs"/>
              </a:rPr>
              <a:t>B(X,Y)</a:t>
            </a:r>
            <a:r>
              <a:rPr lang="zh-CN" altLang="en-US" sz="1200" b="0" i="0" kern="1200" dirty="0">
                <a:solidFill>
                  <a:schemeClr val="tx1"/>
                </a:solidFill>
                <a:effectLst/>
                <a:latin typeface="+mn-lt"/>
                <a:ea typeface="+mn-ea"/>
                <a:cs typeface="+mn-cs"/>
              </a:rPr>
              <a:t>的贡献值为：（</a:t>
            </a:r>
            <a:r>
              <a:rPr lang="en-US" altLang="zh-CN" sz="1200" b="0" i="0" kern="1200" dirty="0">
                <a:solidFill>
                  <a:schemeClr val="tx1"/>
                </a:solidFill>
                <a:effectLst/>
                <a:latin typeface="+mn-lt"/>
                <a:ea typeface="+mn-ea"/>
                <a:cs typeface="+mn-cs"/>
              </a:rPr>
              <a:t>a00</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i_0* j_0</a:t>
            </a:r>
            <a:r>
              <a:rPr lang="zh-CN" altLang="en-US" sz="1200" b="0" i="0" kern="1200" dirty="0">
                <a:solidFill>
                  <a:schemeClr val="tx1"/>
                </a:solidFill>
                <a:effectLst/>
                <a:latin typeface="+mn-lt"/>
                <a:ea typeface="+mn-ea"/>
                <a:cs typeface="+mn-cs"/>
              </a:rPr>
              <a:t>。因此，</a:t>
            </a:r>
            <a:r>
              <a:rPr lang="en-US" altLang="zh-CN" sz="1200" b="0" i="0" kern="1200" dirty="0">
                <a:solidFill>
                  <a:schemeClr val="tx1"/>
                </a:solidFill>
                <a:effectLst/>
                <a:latin typeface="+mn-lt"/>
                <a:ea typeface="+mn-ea"/>
                <a:cs typeface="+mn-cs"/>
              </a:rPr>
              <a:t>a0x</a:t>
            </a:r>
            <a:r>
              <a:rPr lang="zh-CN" altLang="en-US" sz="1200" b="0" i="0" kern="1200" dirty="0">
                <a:solidFill>
                  <a:schemeClr val="tx1"/>
                </a:solidFill>
                <a:effectLst/>
                <a:latin typeface="+mn-lt"/>
                <a:ea typeface="+mn-ea"/>
                <a:cs typeface="+mn-cs"/>
              </a:rPr>
              <a:t>的横坐标权重分别为</a:t>
            </a:r>
            <a:r>
              <a:rPr lang="en-US" altLang="zh-CN" sz="1200" b="0" i="0" kern="1200" dirty="0">
                <a:solidFill>
                  <a:schemeClr val="tx1"/>
                </a:solidFill>
                <a:effectLst/>
                <a:latin typeface="+mn-lt"/>
                <a:ea typeface="+mn-ea"/>
                <a:cs typeface="+mn-cs"/>
              </a:rPr>
              <a:t>W(1+u)</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W(u)</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W(1-u)</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W(2-u)</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ay0</a:t>
            </a:r>
            <a:r>
              <a:rPr lang="zh-CN" altLang="en-US" sz="1200" b="0" i="0" kern="1200" dirty="0">
                <a:solidFill>
                  <a:schemeClr val="tx1"/>
                </a:solidFill>
                <a:effectLst/>
                <a:latin typeface="+mn-lt"/>
                <a:ea typeface="+mn-ea"/>
                <a:cs typeface="+mn-cs"/>
              </a:rPr>
              <a:t>的纵坐标权重分别为</a:t>
            </a:r>
            <a:r>
              <a:rPr lang="en-US" altLang="zh-CN" sz="1200" b="0" i="0" kern="1200" dirty="0">
                <a:solidFill>
                  <a:schemeClr val="tx1"/>
                </a:solidFill>
                <a:effectLst/>
                <a:latin typeface="+mn-lt"/>
                <a:ea typeface="+mn-ea"/>
                <a:cs typeface="+mn-cs"/>
              </a:rPr>
              <a:t>W(1+v)</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W(v)</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W(1-v)</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W(2-v)</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B(X,Y)</a:t>
            </a:r>
            <a:r>
              <a:rPr lang="zh-CN" altLang="en-US" sz="1200" b="0" i="0" kern="1200" dirty="0">
                <a:solidFill>
                  <a:schemeClr val="tx1"/>
                </a:solidFill>
                <a:effectLst/>
                <a:latin typeface="+mn-lt"/>
                <a:ea typeface="+mn-ea"/>
                <a:cs typeface="+mn-cs"/>
              </a:rPr>
              <a:t>像素值可以通过</a:t>
            </a:r>
            <a:r>
              <a:rPr lang="en-US" altLang="zh-CN" sz="1200" b="0" i="0" kern="1200" dirty="0">
                <a:solidFill>
                  <a:schemeClr val="tx1"/>
                </a:solidFill>
                <a:effectLst/>
                <a:latin typeface="+mn-lt"/>
                <a:ea typeface="+mn-ea"/>
                <a:cs typeface="+mn-cs"/>
              </a:rPr>
              <a:t>16</a:t>
            </a:r>
            <a:r>
              <a:rPr lang="zh-CN" altLang="en-US" sz="1200" b="0" i="0" kern="1200" dirty="0">
                <a:solidFill>
                  <a:schemeClr val="tx1"/>
                </a:solidFill>
                <a:effectLst/>
                <a:latin typeface="+mn-lt"/>
                <a:ea typeface="+mn-ea"/>
                <a:cs typeface="+mn-cs"/>
              </a:rPr>
              <a:t>个点的加权值求和而得到。</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47</a:t>
            </a:fld>
            <a:endParaRPr lang="zh-CN" altLang="en-US"/>
          </a:p>
        </p:txBody>
      </p:sp>
    </p:spTree>
    <p:extLst>
      <p:ext uri="{BB962C8B-B14F-4D97-AF65-F5344CB8AC3E}">
        <p14:creationId xmlns:p14="http://schemas.microsoft.com/office/powerpoint/2010/main" val="8170409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图像处理中有许多空间变换，如等距变换</a:t>
            </a:r>
            <a:r>
              <a:rPr lang="en-US" altLang="zh-CN" dirty="0"/>
              <a:t>(</a:t>
            </a:r>
            <a:r>
              <a:rPr lang="zh-CN" altLang="en-US" dirty="0"/>
              <a:t>刚性变换</a:t>
            </a:r>
            <a:r>
              <a:rPr lang="en-US" altLang="zh-CN" dirty="0"/>
              <a:t>)</a:t>
            </a:r>
            <a:r>
              <a:rPr lang="zh-CN" altLang="en-US" dirty="0"/>
              <a:t>、相似变换、仿射变换、透视变换</a:t>
            </a:r>
            <a:r>
              <a:rPr lang="en-US" altLang="zh-CN" dirty="0"/>
              <a:t>(</a:t>
            </a:r>
            <a:r>
              <a:rPr lang="zh-CN" altLang="en-US" dirty="0"/>
              <a:t>投影变换</a:t>
            </a:r>
            <a:r>
              <a:rPr lang="en-US" altLang="zh-CN" dirty="0"/>
              <a:t>)</a:t>
            </a:r>
          </a:p>
          <a:p>
            <a:endParaRPr lang="en-US" altLang="zh-CN" dirty="0"/>
          </a:p>
          <a:p>
            <a:r>
              <a:rPr lang="en-US" altLang="zh-CN" dirty="0"/>
              <a:t>Euclidean transformation</a:t>
            </a:r>
            <a:r>
              <a:rPr lang="zh-CN" altLang="en-US" dirty="0"/>
              <a:t>，欧式变换，也叫</a:t>
            </a:r>
            <a:r>
              <a:rPr lang="zh-CN" altLang="en-US" b="1" dirty="0"/>
              <a:t>等距变换</a:t>
            </a:r>
            <a:r>
              <a:rPr lang="zh-CN" altLang="en-US" dirty="0"/>
              <a:t>、</a:t>
            </a:r>
            <a:r>
              <a:rPr lang="zh-CN" altLang="en-US" b="1" dirty="0"/>
              <a:t>刚性变换</a:t>
            </a:r>
            <a:r>
              <a:rPr lang="zh-CN" altLang="en-US" dirty="0"/>
              <a:t>，其包括平移变换和旋转变换。</a:t>
            </a:r>
            <a:r>
              <a:rPr lang="zh-CN" altLang="en-US" b="1" dirty="0"/>
              <a:t>等距变换</a:t>
            </a:r>
            <a:r>
              <a:rPr lang="zh-CN" altLang="en-US" dirty="0"/>
              <a:t>相当于是平移变换和旋转变换的复合。</a:t>
            </a:r>
            <a:endParaRPr lang="en-US" altLang="zh-CN" dirty="0"/>
          </a:p>
          <a:p>
            <a:endParaRPr lang="en-US" altLang="zh-CN" dirty="0"/>
          </a:p>
          <a:p>
            <a:r>
              <a:rPr lang="en-US" altLang="zh-CN" dirty="0"/>
              <a:t>Similarity transformation</a:t>
            </a:r>
            <a:r>
              <a:rPr lang="zh-CN" altLang="en-US" dirty="0"/>
              <a:t>，</a:t>
            </a:r>
            <a:r>
              <a:rPr lang="zh-CN" altLang="en-US" b="1" dirty="0"/>
              <a:t>相似变换</a:t>
            </a:r>
            <a:r>
              <a:rPr lang="zh-CN" altLang="en-US" dirty="0"/>
              <a:t>，包括平移变换、旋转变换和</a:t>
            </a:r>
            <a:r>
              <a:rPr lang="zh-CN" altLang="en-US" b="1" dirty="0"/>
              <a:t>各向同性缩放变换</a:t>
            </a:r>
            <a:r>
              <a:rPr lang="zh-CN" altLang="en-US" dirty="0"/>
              <a:t>。</a:t>
            </a:r>
            <a:endParaRPr lang="en-US" altLang="zh-CN" dirty="0"/>
          </a:p>
          <a:p>
            <a:endParaRPr lang="en-US" altLang="zh-CN" dirty="0"/>
          </a:p>
          <a:p>
            <a:r>
              <a:rPr lang="en-US" altLang="zh-CN" dirty="0"/>
              <a:t>Affine transformation</a:t>
            </a:r>
            <a:r>
              <a:rPr lang="zh-CN" altLang="en-US" dirty="0"/>
              <a:t>，</a:t>
            </a:r>
            <a:r>
              <a:rPr lang="zh-CN" altLang="en-US" b="1" dirty="0"/>
              <a:t>仿射变换</a:t>
            </a:r>
            <a:r>
              <a:rPr lang="zh-CN" altLang="en-US" dirty="0"/>
              <a:t>，包括平移变换、旋转变换和</a:t>
            </a:r>
            <a:r>
              <a:rPr lang="zh-CN" altLang="en-US" b="1" dirty="0"/>
              <a:t>各向不同性缩放变换</a:t>
            </a:r>
            <a:r>
              <a:rPr lang="zh-CN" altLang="en-US" dirty="0"/>
              <a:t>（</a:t>
            </a:r>
            <a:r>
              <a:rPr lang="en-US" altLang="zh-CN" dirty="0"/>
              <a:t>Non-inotropic Scaling</a:t>
            </a:r>
            <a:r>
              <a:rPr lang="zh-CN" altLang="en-US" dirty="0"/>
              <a:t>）。</a:t>
            </a:r>
            <a:endParaRPr lang="en-US" altLang="zh-CN" dirty="0"/>
          </a:p>
          <a:p>
            <a:endParaRPr lang="en-US" altLang="zh-CN" dirty="0"/>
          </a:p>
          <a:p>
            <a:endParaRPr lang="en-US" altLang="zh-CN" dirty="0"/>
          </a:p>
          <a:p>
            <a:r>
              <a:rPr lang="en-US" altLang="zh-CN" dirty="0"/>
              <a:t>Perspective Transformation</a:t>
            </a:r>
            <a:r>
              <a:rPr lang="zh-CN" altLang="en-US" dirty="0"/>
              <a:t>，</a:t>
            </a:r>
            <a:r>
              <a:rPr lang="zh-CN" altLang="en-US" b="1" dirty="0"/>
              <a:t>透视变换</a:t>
            </a:r>
            <a:r>
              <a:rPr lang="zh-CN" altLang="en-US" dirty="0"/>
              <a:t>，或称投影变换（</a:t>
            </a:r>
            <a:r>
              <a:rPr lang="en-US" altLang="zh-CN" dirty="0"/>
              <a:t>Projective Transformation</a:t>
            </a:r>
            <a:r>
              <a:rPr lang="zh-CN" altLang="en-US" dirty="0"/>
              <a:t>）</a:t>
            </a:r>
            <a:r>
              <a:rPr lang="en-US" altLang="zh-CN" dirty="0"/>
              <a:t>(</a:t>
            </a:r>
            <a:r>
              <a:rPr lang="zh-CN" altLang="en-US" b="1" dirty="0"/>
              <a:t>射影变换</a:t>
            </a:r>
            <a:r>
              <a:rPr lang="en-US" altLang="zh-CN" dirty="0"/>
              <a:t>)</a:t>
            </a:r>
            <a:r>
              <a:rPr lang="zh-CN" altLang="en-US" dirty="0"/>
              <a:t>。</a:t>
            </a:r>
            <a:endParaRPr lang="en-US" altLang="zh-CN" dirty="0"/>
          </a:p>
          <a:p>
            <a:r>
              <a:rPr lang="zh-CN" altLang="en-US" dirty="0"/>
              <a:t>前面所讲的欧式变换、相似变换、仿射变换，其实都是在</a:t>
            </a:r>
            <a:r>
              <a:rPr lang="en-US" altLang="zh-CN" dirty="0"/>
              <a:t>2</a:t>
            </a:r>
            <a:r>
              <a:rPr lang="zh-CN" altLang="en-US" dirty="0"/>
              <a:t>维平面上的变换，他们的变换矩阵的第三行恒为 </a:t>
            </a:r>
            <a:r>
              <a:rPr lang="en-US" altLang="zh-CN" dirty="0"/>
              <a:t>[ 0 , 0 , 1 ] [0,0,1] [0,0,1]</a:t>
            </a:r>
            <a:r>
              <a:rPr lang="zh-CN" altLang="en-US" dirty="0"/>
              <a:t>。</a:t>
            </a:r>
            <a:endParaRPr lang="en-US" altLang="zh-CN" dirty="0"/>
          </a:p>
          <a:p>
            <a:r>
              <a:rPr lang="zh-CN" altLang="en-US" b="1" dirty="0"/>
              <a:t>透视变换</a:t>
            </a:r>
            <a:r>
              <a:rPr lang="zh-CN" altLang="en-US" dirty="0"/>
              <a:t>则是在三维空间上的变换</a:t>
            </a:r>
          </a:p>
        </p:txBody>
      </p:sp>
      <p:sp>
        <p:nvSpPr>
          <p:cNvPr id="4" name="灯片编号占位符 3"/>
          <p:cNvSpPr>
            <a:spLocks noGrp="1"/>
          </p:cNvSpPr>
          <p:nvPr>
            <p:ph type="sldNum" sz="quarter" idx="5"/>
          </p:nvPr>
        </p:nvSpPr>
        <p:spPr/>
        <p:txBody>
          <a:bodyPr/>
          <a:lstStyle/>
          <a:p>
            <a:fld id="{EF1D0AB8-341E-46D0-B384-DEE42B9FE01A}" type="slidenum">
              <a:rPr lang="zh-CN" altLang="en-US" smtClean="0"/>
              <a:t>48</a:t>
            </a:fld>
            <a:endParaRPr lang="zh-CN" altLang="en-US"/>
          </a:p>
        </p:txBody>
      </p:sp>
    </p:spTree>
    <p:extLst>
      <p:ext uri="{BB962C8B-B14F-4D97-AF65-F5344CB8AC3E}">
        <p14:creationId xmlns:p14="http://schemas.microsoft.com/office/powerpoint/2010/main" val="5308912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49</a:t>
            </a:fld>
            <a:endParaRPr lang="zh-CN" altLang="en-US"/>
          </a:p>
        </p:txBody>
      </p:sp>
    </p:spTree>
    <p:extLst>
      <p:ext uri="{BB962C8B-B14F-4D97-AF65-F5344CB8AC3E}">
        <p14:creationId xmlns:p14="http://schemas.microsoft.com/office/powerpoint/2010/main" val="1207091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F1D0AB8-341E-46D0-B384-DEE42B9FE01A}" type="slidenum">
              <a:rPr lang="zh-CN" altLang="en-US" smtClean="0"/>
              <a:t>5</a:t>
            </a:fld>
            <a:endParaRPr lang="zh-CN" altLang="en-US"/>
          </a:p>
        </p:txBody>
      </p:sp>
    </p:spTree>
    <p:extLst>
      <p:ext uri="{BB962C8B-B14F-4D97-AF65-F5344CB8AC3E}">
        <p14:creationId xmlns:p14="http://schemas.microsoft.com/office/powerpoint/2010/main" val="41847268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刚性变换矩阵左上角</a:t>
            </a:r>
            <a:r>
              <a:rPr lang="en-US" altLang="zh-CN" sz="1200" b="0" i="0" kern="1200" dirty="0">
                <a:solidFill>
                  <a:schemeClr val="tx1"/>
                </a:solidFill>
                <a:effectLst/>
                <a:latin typeface="+mn-lt"/>
                <a:ea typeface="+mn-ea"/>
                <a:cs typeface="+mn-cs"/>
              </a:rPr>
              <a:t>2×2</a:t>
            </a:r>
            <a:r>
              <a:rPr lang="zh-CN" altLang="en-US" sz="1200" b="0" i="0" kern="1200" dirty="0">
                <a:solidFill>
                  <a:schemeClr val="tx1"/>
                </a:solidFill>
                <a:effectLst/>
                <a:latin typeface="+mn-lt"/>
                <a:ea typeface="+mn-ea"/>
                <a:cs typeface="+mn-cs"/>
              </a:rPr>
              <a:t>矩阵为旋转部分，</a:t>
            </a:r>
            <a:r>
              <a:rPr lang="en-US" altLang="zh-CN" sz="1200" b="0" i="0" kern="1200" dirty="0" err="1">
                <a:solidFill>
                  <a:schemeClr val="tx1"/>
                </a:solidFill>
                <a:effectLst/>
                <a:latin typeface="+mn-lt"/>
                <a:ea typeface="+mn-ea"/>
                <a:cs typeface="+mn-cs"/>
              </a:rPr>
              <a:t>tx</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ty</a:t>
            </a:r>
            <a:r>
              <a:rPr lang="zh-CN" altLang="en-US" sz="1200" b="0" i="0" kern="1200" dirty="0">
                <a:solidFill>
                  <a:schemeClr val="tx1"/>
                </a:solidFill>
                <a:effectLst/>
                <a:latin typeface="+mn-lt"/>
                <a:ea typeface="+mn-ea"/>
                <a:cs typeface="+mn-cs"/>
              </a:rPr>
              <a:t>为平移因子，它有</a:t>
            </a:r>
            <a:r>
              <a:rPr lang="zh-CN" altLang="en-US" sz="1200" b="1" i="0" kern="1200" dirty="0">
                <a:solidFill>
                  <a:schemeClr val="tx1"/>
                </a:solidFill>
                <a:effectLst/>
                <a:latin typeface="+mn-lt"/>
                <a:ea typeface="+mn-ea"/>
                <a:cs typeface="+mn-cs"/>
              </a:rPr>
              <a:t>三个自由度</a:t>
            </a:r>
            <a:r>
              <a:rPr lang="zh-CN" altLang="en-US" sz="1200" b="0" i="0" kern="1200" dirty="0">
                <a:solidFill>
                  <a:schemeClr val="tx1"/>
                </a:solidFill>
                <a:effectLst/>
                <a:latin typeface="+mn-lt"/>
                <a:ea typeface="+mn-ea"/>
                <a:cs typeface="+mn-cs"/>
              </a:rPr>
              <a:t>，即旋转，</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方向平移，</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方向平移。</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变换前后长度，面积，线段之间的夹角都不变。</a:t>
            </a:r>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50</a:t>
            </a:fld>
            <a:endParaRPr lang="zh-CN" altLang="en-US"/>
          </a:p>
        </p:txBody>
      </p:sp>
    </p:spTree>
    <p:extLst>
      <p:ext uri="{BB962C8B-B14F-4D97-AF65-F5344CB8AC3E}">
        <p14:creationId xmlns:p14="http://schemas.microsoft.com/office/powerpoint/2010/main" val="2791892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95000"/>
                    <a:lumOff val="5000"/>
                  </a:schemeClr>
                </a:solidFill>
                <a:latin typeface="楷体" panose="02010609060101010101" pitchFamily="49" charset="-122"/>
                <a:ea typeface="楷体" panose="02010609060101010101" pitchFamily="49" charset="-122"/>
              </a:rPr>
              <a:t>“平直性”（变换后 直线还是直线不会打弯，圆弧还是圆弧）</a:t>
            </a:r>
            <a:endParaRPr lang="en-US" altLang="zh-CN" sz="1200" dirty="0">
              <a:solidFill>
                <a:schemeClr val="tx1">
                  <a:lumMod val="95000"/>
                  <a:lumOff val="5000"/>
                </a:schemeClr>
              </a:solidFill>
              <a:latin typeface="楷体" panose="02010609060101010101" pitchFamily="49" charset="-122"/>
              <a:ea typeface="楷体" panose="02010609060101010101" pitchFamily="49" charset="-122"/>
            </a:endParaRPr>
          </a:p>
          <a:p>
            <a:r>
              <a:rPr lang="zh-CN" altLang="en-US" sz="1200" dirty="0">
                <a:solidFill>
                  <a:schemeClr val="tx1">
                    <a:lumMod val="95000"/>
                    <a:lumOff val="5000"/>
                  </a:schemeClr>
                </a:solidFill>
                <a:latin typeface="楷体" panose="02010609060101010101" pitchFamily="49" charset="-122"/>
                <a:ea typeface="楷体" panose="02010609060101010101" pitchFamily="49" charset="-122"/>
              </a:rPr>
              <a:t>“平行性”（二维图形间的相对位置关系不变，平行线还是平行线，相交直线的交角不变）</a:t>
            </a:r>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51</a:t>
            </a:fld>
            <a:endParaRPr lang="zh-CN" altLang="en-US"/>
          </a:p>
        </p:txBody>
      </p:sp>
    </p:spTree>
    <p:extLst>
      <p:ext uri="{BB962C8B-B14F-4D97-AF65-F5344CB8AC3E}">
        <p14:creationId xmlns:p14="http://schemas.microsoft.com/office/powerpoint/2010/main" val="20070995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仿射变换和相似变换近似，不同之处在于相似变换具有单一旋转因子和单一缩放因子，仿射变换具有两个旋转因子和两个缩放因子，因此具有</a:t>
            </a:r>
            <a:r>
              <a:rPr lang="en-US" altLang="zh-CN" dirty="0"/>
              <a:t>6</a:t>
            </a:r>
            <a:r>
              <a:rPr lang="zh-CN" altLang="en-US" dirty="0"/>
              <a:t>个自由度。</a:t>
            </a:r>
            <a:endParaRPr lang="en-US" altLang="zh-CN" dirty="0"/>
          </a:p>
          <a:p>
            <a:r>
              <a:rPr lang="zh-CN" altLang="en-US" dirty="0"/>
              <a:t>旋转、倾斜、平移、缩放</a:t>
            </a:r>
          </a:p>
        </p:txBody>
      </p:sp>
      <p:sp>
        <p:nvSpPr>
          <p:cNvPr id="4" name="灯片编号占位符 3"/>
          <p:cNvSpPr>
            <a:spLocks noGrp="1"/>
          </p:cNvSpPr>
          <p:nvPr>
            <p:ph type="sldNum" sz="quarter" idx="5"/>
          </p:nvPr>
        </p:nvSpPr>
        <p:spPr/>
        <p:txBody>
          <a:bodyPr/>
          <a:lstStyle/>
          <a:p>
            <a:fld id="{EF1D0AB8-341E-46D0-B384-DEE42B9FE01A}" type="slidenum">
              <a:rPr lang="zh-CN" altLang="en-US" smtClean="0"/>
              <a:t>52</a:t>
            </a:fld>
            <a:endParaRPr lang="zh-CN" altLang="en-US"/>
          </a:p>
        </p:txBody>
      </p:sp>
    </p:spTree>
    <p:extLst>
      <p:ext uri="{BB962C8B-B14F-4D97-AF65-F5344CB8AC3E}">
        <p14:creationId xmlns:p14="http://schemas.microsoft.com/office/powerpoint/2010/main" val="31514712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Perspective Transformation</a:t>
            </a:r>
            <a:r>
              <a:rPr lang="zh-CN" altLang="en-US" dirty="0"/>
              <a:t>，透视变换，或称投影变换（</a:t>
            </a:r>
            <a:r>
              <a:rPr lang="en-US" altLang="zh-CN" dirty="0"/>
              <a:t>Projective Transformation</a:t>
            </a:r>
            <a:r>
              <a:rPr lang="zh-CN" altLang="en-US" dirty="0"/>
              <a:t>）。</a:t>
            </a:r>
          </a:p>
          <a:p>
            <a:r>
              <a:rPr lang="zh-CN" altLang="en-US" dirty="0"/>
              <a:t>前面所讲的刚体变换、相似变换、仿射变换，其实都是在</a:t>
            </a:r>
            <a:r>
              <a:rPr lang="en-US" altLang="zh-CN" dirty="0"/>
              <a:t>2</a:t>
            </a:r>
            <a:r>
              <a:rPr lang="zh-CN" altLang="en-US" dirty="0"/>
              <a:t>维平面上的变换，他们的变换矩阵的第三行恒为 </a:t>
            </a:r>
            <a:r>
              <a:rPr lang="en-US" altLang="zh-CN" dirty="0"/>
              <a:t>[ 0 , 0 , 1 ] [0,0,1] [0,0,1]</a:t>
            </a:r>
            <a:r>
              <a:rPr lang="zh-CN" altLang="en-US" dirty="0"/>
              <a:t>。</a:t>
            </a:r>
          </a:p>
        </p:txBody>
      </p:sp>
      <p:sp>
        <p:nvSpPr>
          <p:cNvPr id="4" name="灯片编号占位符 3"/>
          <p:cNvSpPr>
            <a:spLocks noGrp="1"/>
          </p:cNvSpPr>
          <p:nvPr>
            <p:ph type="sldNum" sz="quarter" idx="5"/>
          </p:nvPr>
        </p:nvSpPr>
        <p:spPr/>
        <p:txBody>
          <a:bodyPr/>
          <a:lstStyle/>
          <a:p>
            <a:fld id="{EF1D0AB8-341E-46D0-B384-DEE42B9FE01A}" type="slidenum">
              <a:rPr lang="zh-CN" altLang="en-US" smtClean="0"/>
              <a:t>53</a:t>
            </a:fld>
            <a:endParaRPr lang="zh-CN" altLang="en-US"/>
          </a:p>
        </p:txBody>
      </p:sp>
    </p:spTree>
    <p:extLst>
      <p:ext uri="{BB962C8B-B14F-4D97-AF65-F5344CB8AC3E}">
        <p14:creationId xmlns:p14="http://schemas.microsoft.com/office/powerpoint/2010/main" val="2076252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蓝色的框 </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个元素组成的整体表示线性变换，比如</a:t>
            </a:r>
            <a:r>
              <a:rPr lang="en-US" altLang="zh-CN" sz="1200" b="0" i="0" kern="1200" dirty="0">
                <a:solidFill>
                  <a:schemeClr val="tx1"/>
                </a:solidFill>
                <a:effectLst/>
                <a:latin typeface="+mn-lt"/>
                <a:ea typeface="+mn-ea"/>
                <a:cs typeface="+mn-cs"/>
              </a:rPr>
              <a:t>scaling</a:t>
            </a:r>
            <a:r>
              <a:rPr lang="zh-CN" altLang="en-US" sz="1200" b="0" i="0" kern="1200" dirty="0">
                <a:solidFill>
                  <a:schemeClr val="tx1"/>
                </a:solidFill>
                <a:effectLst/>
                <a:latin typeface="+mn-lt"/>
                <a:ea typeface="+mn-ea"/>
                <a:cs typeface="+mn-cs"/>
              </a:rPr>
              <a:t>（尺度），</a:t>
            </a:r>
            <a:r>
              <a:rPr lang="en-US" altLang="zh-CN" sz="1200" b="0" i="0" kern="1200" dirty="0">
                <a:solidFill>
                  <a:schemeClr val="tx1"/>
                </a:solidFill>
                <a:effectLst/>
                <a:latin typeface="+mn-lt"/>
                <a:ea typeface="+mn-ea"/>
                <a:cs typeface="+mn-cs"/>
              </a:rPr>
              <a:t>shearing</a:t>
            </a:r>
            <a:r>
              <a:rPr lang="zh-CN" altLang="en-US" sz="1200" b="0" i="0" kern="1200" dirty="0">
                <a:solidFill>
                  <a:schemeClr val="tx1"/>
                </a:solidFill>
                <a:effectLst/>
                <a:latin typeface="+mn-lt"/>
                <a:ea typeface="+mn-ea"/>
                <a:cs typeface="+mn-cs"/>
              </a:rPr>
              <a:t>（剪切）和</a:t>
            </a:r>
            <a:r>
              <a:rPr lang="en-US" altLang="zh-CN" sz="1200" b="0" i="0" kern="1200" dirty="0" err="1">
                <a:solidFill>
                  <a:schemeClr val="tx1"/>
                </a:solidFill>
                <a:effectLst/>
                <a:latin typeface="+mn-lt"/>
                <a:ea typeface="+mn-ea"/>
                <a:cs typeface="+mn-cs"/>
              </a:rPr>
              <a:t>ratotion</a:t>
            </a:r>
            <a:r>
              <a:rPr lang="zh-CN" altLang="en-US" sz="1200" b="0" i="0" kern="1200" dirty="0">
                <a:solidFill>
                  <a:schemeClr val="tx1"/>
                </a:solidFill>
                <a:effectLst/>
                <a:latin typeface="+mn-lt"/>
                <a:ea typeface="+mn-ea"/>
                <a:cs typeface="+mn-cs"/>
              </a:rPr>
              <a:t>（旋转）</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黄色的框 用于产生透视变换</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红色的框 表示平移的参数，一个确定在</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方向上的平移一个确定在</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方向上的平移</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透视变换则是在三维空间上的变换</a:t>
            </a:r>
            <a:endParaRPr lang="en-US" altLang="zh-CN" sz="1200" b="0" i="0" kern="1200" dirty="0">
              <a:solidFill>
                <a:schemeClr val="tx1"/>
              </a:solidFill>
              <a:effectLst/>
              <a:latin typeface="+mn-lt"/>
              <a:ea typeface="+mn-ea"/>
              <a:cs typeface="+mn-cs"/>
            </a:endParaRPr>
          </a:p>
          <a:p>
            <a:r>
              <a:rPr lang="en-US" altLang="zh-CN" dirty="0">
                <a:effectLst/>
              </a:rPr>
              <a:t>Z1=1</a:t>
            </a:r>
          </a:p>
          <a:p>
            <a:r>
              <a:rPr lang="zh-CN" altLang="en-US" dirty="0"/>
              <a:t>因此，透视变换由</a:t>
            </a:r>
            <a:r>
              <a:rPr lang="en-US" altLang="zh-CN" dirty="0"/>
              <a:t>8</a:t>
            </a:r>
            <a:r>
              <a:rPr lang="zh-CN" altLang="en-US" dirty="0"/>
              <a:t>个变量控制，即自由度为</a:t>
            </a:r>
            <a:r>
              <a:rPr lang="en-US" altLang="zh-CN" dirty="0"/>
              <a:t>8</a:t>
            </a:r>
            <a:r>
              <a:rPr lang="zh-CN" altLang="en-US" dirty="0"/>
              <a:t>，选定图片的四个不同坐标点即可进行透视变换</a:t>
            </a:r>
          </a:p>
        </p:txBody>
      </p:sp>
      <p:sp>
        <p:nvSpPr>
          <p:cNvPr id="4" name="灯片编号占位符 3"/>
          <p:cNvSpPr>
            <a:spLocks noGrp="1"/>
          </p:cNvSpPr>
          <p:nvPr>
            <p:ph type="sldNum" sz="quarter" idx="5"/>
          </p:nvPr>
        </p:nvSpPr>
        <p:spPr/>
        <p:txBody>
          <a:bodyPr/>
          <a:lstStyle/>
          <a:p>
            <a:fld id="{EF1D0AB8-341E-46D0-B384-DEE42B9FE01A}" type="slidenum">
              <a:rPr lang="zh-CN" altLang="en-US" smtClean="0"/>
              <a:t>54</a:t>
            </a:fld>
            <a:endParaRPr lang="zh-CN" altLang="en-US"/>
          </a:p>
        </p:txBody>
      </p:sp>
    </p:spTree>
    <p:extLst>
      <p:ext uri="{BB962C8B-B14F-4D97-AF65-F5344CB8AC3E}">
        <p14:creationId xmlns:p14="http://schemas.microsoft.com/office/powerpoint/2010/main" val="39851323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通过各种变换的组合可以对图像进行变形处理。</a:t>
            </a:r>
          </a:p>
        </p:txBody>
      </p:sp>
      <p:sp>
        <p:nvSpPr>
          <p:cNvPr id="4" name="灯片编号占位符 3"/>
          <p:cNvSpPr>
            <a:spLocks noGrp="1"/>
          </p:cNvSpPr>
          <p:nvPr>
            <p:ph type="sldNum" sz="quarter" idx="5"/>
          </p:nvPr>
        </p:nvSpPr>
        <p:spPr/>
        <p:txBody>
          <a:bodyPr/>
          <a:lstStyle/>
          <a:p>
            <a:fld id="{EF1D0AB8-341E-46D0-B384-DEE42B9FE01A}" type="slidenum">
              <a:rPr lang="zh-CN" altLang="en-US" smtClean="0"/>
              <a:t>55</a:t>
            </a:fld>
            <a:endParaRPr lang="zh-CN" altLang="en-US"/>
          </a:p>
        </p:txBody>
      </p:sp>
    </p:spTree>
    <p:extLst>
      <p:ext uri="{BB962C8B-B14F-4D97-AF65-F5344CB8AC3E}">
        <p14:creationId xmlns:p14="http://schemas.microsoft.com/office/powerpoint/2010/main" val="230598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通过各种变换的组合可以对图像进行变形处理。</a:t>
            </a:r>
          </a:p>
        </p:txBody>
      </p:sp>
      <p:sp>
        <p:nvSpPr>
          <p:cNvPr id="4" name="灯片编号占位符 3"/>
          <p:cNvSpPr>
            <a:spLocks noGrp="1"/>
          </p:cNvSpPr>
          <p:nvPr>
            <p:ph type="sldNum" sz="quarter" idx="5"/>
          </p:nvPr>
        </p:nvSpPr>
        <p:spPr/>
        <p:txBody>
          <a:bodyPr/>
          <a:lstStyle/>
          <a:p>
            <a:fld id="{EF1D0AB8-341E-46D0-B384-DEE42B9FE01A}" type="slidenum">
              <a:rPr lang="zh-CN" altLang="en-US" smtClean="0"/>
              <a:t>56</a:t>
            </a:fld>
            <a:endParaRPr lang="zh-CN" altLang="en-US"/>
          </a:p>
        </p:txBody>
      </p:sp>
    </p:spTree>
    <p:extLst>
      <p:ext uri="{BB962C8B-B14F-4D97-AF65-F5344CB8AC3E}">
        <p14:creationId xmlns:p14="http://schemas.microsoft.com/office/powerpoint/2010/main" val="1823038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6</a:t>
            </a:fld>
            <a:endParaRPr lang="zh-CN" altLang="en-US"/>
          </a:p>
        </p:txBody>
      </p:sp>
    </p:spTree>
    <p:extLst>
      <p:ext uri="{BB962C8B-B14F-4D97-AF65-F5344CB8AC3E}">
        <p14:creationId xmlns:p14="http://schemas.microsoft.com/office/powerpoint/2010/main" val="3103542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F1D0AB8-341E-46D0-B384-DEE42B9FE01A}" type="slidenum">
              <a:rPr lang="zh-CN" altLang="en-US" smtClean="0"/>
              <a:t>7</a:t>
            </a:fld>
            <a:endParaRPr lang="zh-CN" altLang="en-US"/>
          </a:p>
        </p:txBody>
      </p:sp>
    </p:spTree>
    <p:extLst>
      <p:ext uri="{BB962C8B-B14F-4D97-AF65-F5344CB8AC3E}">
        <p14:creationId xmlns:p14="http://schemas.microsoft.com/office/powerpoint/2010/main" val="1862730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F1D0AB8-341E-46D0-B384-DEE42B9FE01A}" type="slidenum">
              <a:rPr lang="zh-CN" altLang="en-US" smtClean="0"/>
              <a:t>8</a:t>
            </a:fld>
            <a:endParaRPr lang="zh-CN" altLang="en-US"/>
          </a:p>
        </p:txBody>
      </p:sp>
    </p:spTree>
    <p:extLst>
      <p:ext uri="{BB962C8B-B14F-4D97-AF65-F5344CB8AC3E}">
        <p14:creationId xmlns:p14="http://schemas.microsoft.com/office/powerpoint/2010/main" val="2038829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象相减是常用的图象处理方法，用于检测变化及运动物体。</a:t>
            </a:r>
            <a:endParaRPr lang="en-US" altLang="zh-CN" dirty="0"/>
          </a:p>
          <a:p>
            <a:r>
              <a:rPr lang="zh-CN" altLang="en-US" dirty="0"/>
              <a:t>在可控制的条件下，如工业视觉环境下，这种称之为</a:t>
            </a:r>
            <a:r>
              <a:rPr lang="zh-CN" altLang="en-US" b="1" dirty="0"/>
              <a:t>差分方法的简单处理  </a:t>
            </a:r>
            <a:r>
              <a:rPr lang="zh-CN" altLang="en-US" dirty="0"/>
              <a:t>与  </a:t>
            </a:r>
            <a:r>
              <a:rPr lang="zh-CN" altLang="en-US" b="1" i="0" dirty="0"/>
              <a:t>阈值化处理</a:t>
            </a:r>
            <a:r>
              <a:rPr lang="zh-CN" altLang="en-US" dirty="0"/>
              <a:t>一道往往是建立机器视觉系统最有效的方法之一。</a:t>
            </a:r>
            <a:endParaRPr lang="en-US" altLang="zh-CN" dirty="0"/>
          </a:p>
          <a:p>
            <a:r>
              <a:rPr lang="zh-CN" altLang="en-US" dirty="0"/>
              <a:t>在相对稳定的环境下，可以假设背景变化缓慢，且符合一定的分布规律，通过建立背景模型，实施差分方法来检测运动物体，可以获得很好的效果。</a:t>
            </a:r>
            <a:endParaRPr lang="en-US" altLang="zh-CN" dirty="0"/>
          </a:p>
          <a:p>
            <a:r>
              <a:rPr lang="zh-CN" altLang="en-US" dirty="0"/>
              <a:t>因此，差分方法可以分为控制环境下的  </a:t>
            </a:r>
            <a:r>
              <a:rPr lang="zh-CN" altLang="en-US" b="1" dirty="0"/>
              <a:t>简单差分方法</a:t>
            </a:r>
            <a:r>
              <a:rPr lang="zh-CN" altLang="en-US" dirty="0"/>
              <a:t>和  </a:t>
            </a:r>
            <a:r>
              <a:rPr lang="zh-CN" altLang="en-US" b="1" dirty="0"/>
              <a:t>基于背景模型的差分方法</a:t>
            </a:r>
            <a:r>
              <a:rPr lang="zh-CN" altLang="en-US" dirty="0"/>
              <a:t>。</a:t>
            </a:r>
            <a:endParaRPr lang="en-US" altLang="zh-CN" dirty="0"/>
          </a:p>
          <a:p>
            <a:endParaRPr lang="en-US" altLang="zh-CN" dirty="0"/>
          </a:p>
          <a:p>
            <a:r>
              <a:rPr lang="zh-CN" altLang="en-US" b="1" dirty="0">
                <a:effectLst/>
                <a:latin typeface="Arial" panose="020B0604020202020204" pitchFamily="34" charset="0"/>
              </a:rPr>
              <a:t>简单的差分方法</a:t>
            </a:r>
            <a:endParaRPr lang="zh-CN" altLang="en-US" dirty="0">
              <a:effectLst/>
              <a:latin typeface="Arial" panose="020B0604020202020204" pitchFamily="34" charset="0"/>
            </a:endParaRPr>
          </a:p>
          <a:p>
            <a:r>
              <a:rPr lang="zh-CN" altLang="en-US" dirty="0">
                <a:effectLst/>
                <a:latin typeface="Arial" panose="020B0604020202020204" pitchFamily="34" charset="0"/>
              </a:rPr>
              <a:t>    在控制环境下，或者在很短的时间间隔内，可以认为背景是固定不变的，可以直接使用差分方法检测变化 或 直接分割出作为前景的物体。</a:t>
            </a:r>
            <a:endParaRPr lang="en-US" altLang="zh-CN" dirty="0">
              <a:effectLst/>
              <a:latin typeface="Arial" panose="020B0604020202020204" pitchFamily="34" charset="0"/>
            </a:endParaRPr>
          </a:p>
          <a:p>
            <a:endParaRPr lang="en-US" altLang="zh-CN" dirty="0">
              <a:effectLst/>
              <a:latin typeface="Arial" panose="020B0604020202020204" pitchFamily="34" charset="0"/>
            </a:endParaRPr>
          </a:p>
          <a:p>
            <a:r>
              <a:rPr lang="zh-CN" altLang="en-US" b="1" dirty="0">
                <a:effectLst/>
                <a:latin typeface="Arial" panose="020B0604020202020204" pitchFamily="34" charset="0"/>
              </a:rPr>
              <a:t>基于背景模型的差分方法</a:t>
            </a:r>
            <a:endParaRPr lang="zh-CN" altLang="en-US" dirty="0">
              <a:effectLst/>
              <a:latin typeface="Arial" panose="020B0604020202020204" pitchFamily="34" charset="0"/>
            </a:endParaRPr>
          </a:p>
          <a:p>
            <a:r>
              <a:rPr lang="zh-CN" altLang="en-US" dirty="0">
                <a:effectLst/>
                <a:latin typeface="Arial" panose="020B0604020202020204" pitchFamily="34" charset="0"/>
              </a:rPr>
              <a:t>对于不可控制的环境，如室外场景，在利用差分方法时需要考虑背景的更新机制，消除（补偿）因天气、光照等因素的造成的影响。</a:t>
            </a:r>
          </a:p>
          <a:p>
            <a:r>
              <a:rPr lang="zh-CN" altLang="en-US" dirty="0">
                <a:effectLst/>
                <a:latin typeface="Arial" panose="020B0604020202020204" pitchFamily="34" charset="0"/>
              </a:rPr>
              <a:t>按照所处理背景的自身特性，背景模型可分为</a:t>
            </a:r>
            <a:r>
              <a:rPr lang="zh-CN" altLang="en-US" b="1" dirty="0">
                <a:effectLst/>
                <a:latin typeface="Arial" panose="020B0604020202020204" pitchFamily="34" charset="0"/>
              </a:rPr>
              <a:t>单模态</a:t>
            </a:r>
            <a:r>
              <a:rPr lang="zh-CN" altLang="en-US" dirty="0">
                <a:effectLst/>
                <a:latin typeface="Arial" panose="020B0604020202020204" pitchFamily="34" charset="0"/>
              </a:rPr>
              <a:t>和</a:t>
            </a:r>
            <a:r>
              <a:rPr lang="zh-CN" altLang="en-US" b="1" dirty="0">
                <a:effectLst/>
                <a:latin typeface="Arial" panose="020B0604020202020204" pitchFamily="34" charset="0"/>
              </a:rPr>
              <a:t>多模态</a:t>
            </a:r>
            <a:r>
              <a:rPr lang="zh-CN" altLang="en-US" dirty="0">
                <a:effectLst/>
                <a:latin typeface="Arial" panose="020B0604020202020204" pitchFamily="34" charset="0"/>
              </a:rPr>
              <a:t>两种。</a:t>
            </a:r>
            <a:endParaRPr lang="en-US" altLang="zh-CN" dirty="0">
              <a:effectLst/>
              <a:latin typeface="Arial" panose="020B0604020202020204" pitchFamily="34" charset="0"/>
            </a:endParaRPr>
          </a:p>
          <a:p>
            <a:endParaRPr lang="en-US" altLang="zh-CN" b="0" dirty="0">
              <a:effectLst/>
              <a:latin typeface="Arial" panose="020B0604020202020204" pitchFamily="34" charset="0"/>
            </a:endParaRPr>
          </a:p>
          <a:p>
            <a:pPr lvl="1"/>
            <a:r>
              <a:rPr lang="zh-CN" altLang="en-US" b="1" dirty="0">
                <a:effectLst/>
                <a:latin typeface="Arial" panose="020B0604020202020204" pitchFamily="34" charset="0"/>
              </a:rPr>
              <a:t>单模态背景</a:t>
            </a:r>
            <a:r>
              <a:rPr lang="zh-CN" altLang="en-US" dirty="0">
                <a:effectLst/>
                <a:latin typeface="Arial" panose="020B0604020202020204" pitchFamily="34" charset="0"/>
              </a:rPr>
              <a:t>在每个背景点上的颜色分布比较集中，可以用单个概率分布模型来描述（即只有一个模态）</a:t>
            </a:r>
            <a:endParaRPr lang="en-US" altLang="zh-CN" dirty="0">
              <a:effectLst/>
              <a:latin typeface="Arial" panose="020B0604020202020204" pitchFamily="34" charset="0"/>
            </a:endParaRPr>
          </a:p>
          <a:p>
            <a:pPr lvl="1"/>
            <a:endParaRPr lang="en-US" altLang="zh-CN" b="0" dirty="0">
              <a:effectLst/>
              <a:latin typeface="Arial" panose="020B0604020202020204" pitchFamily="34" charset="0"/>
            </a:endParaRPr>
          </a:p>
          <a:p>
            <a:pPr lvl="1"/>
            <a:r>
              <a:rPr lang="zh-CN" altLang="en-US" b="1" dirty="0">
                <a:effectLst/>
                <a:latin typeface="Arial" panose="020B0604020202020204" pitchFamily="34" charset="0"/>
              </a:rPr>
              <a:t>多模态背景</a:t>
            </a:r>
            <a:r>
              <a:rPr lang="zh-CN" altLang="en-US" dirty="0">
                <a:effectLst/>
                <a:latin typeface="Arial" panose="020B0604020202020204" pitchFamily="34" charset="0"/>
              </a:rPr>
              <a:t>的分布则比较分散，需要多个分布模型来共同描述（具有多个模态）。自然界中的许多景物和很多人造物体，如水面的波纹、摇摆的树枝、飘扬的旗帜、监视器荧屏等，都呈现出多模态的特性。</a:t>
            </a:r>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9</a:t>
            </a:fld>
            <a:endParaRPr lang="zh-CN" altLang="en-US"/>
          </a:p>
        </p:txBody>
      </p:sp>
    </p:spTree>
    <p:extLst>
      <p:ext uri="{BB962C8B-B14F-4D97-AF65-F5344CB8AC3E}">
        <p14:creationId xmlns:p14="http://schemas.microsoft.com/office/powerpoint/2010/main" val="2017782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000" advClick="0" advTm="0">
        <p:wipe/>
      </p:transition>
    </mc:Choice>
    <mc:Fallback xmlns="">
      <p:transition spd="slow" advClick="0" advTm="0">
        <p:wip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000" advClick="0" advTm="0">
        <p:wipe/>
      </p:transition>
    </mc:Choice>
    <mc:Fallback xmlns="">
      <p:transition spd="slow" advClick="0" advTm="0">
        <p:wip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46228000" y="-20218400"/>
            <a:ext cx="18288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57404000" y="27736800"/>
            <a:ext cx="18288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3000" advClick="0" advTm="0">
        <p:wipe/>
      </p:transition>
    </mc:Choice>
    <mc:Fallback xmlns="">
      <p:transition spd="slow" advClick="0" advTm="0">
        <p:wip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9.tif"/></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9.tif"/></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jp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2.jp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0.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0.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3.jp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2.jpg"/><Relationship Id="rId5" Type="http://schemas.openxmlformats.org/officeDocument/2006/relationships/image" Target="../media/image31.jp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5.jpg"/><Relationship Id="rId5" Type="http://schemas.openxmlformats.org/officeDocument/2006/relationships/image" Target="../media/image34.jp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6.jp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39.xml.rels><?xml version="1.0" encoding="UTF-8" standalone="yes"?>
<Relationships xmlns="http://schemas.openxmlformats.org/package/2006/relationships"><Relationship Id="rId8" Type="http://schemas.openxmlformats.org/officeDocument/2006/relationships/image" Target="../media/image38.jpg"/><Relationship Id="rId3" Type="http://schemas.openxmlformats.org/officeDocument/2006/relationships/image" Target="../media/image3.png"/><Relationship Id="rId7" Type="http://schemas.openxmlformats.org/officeDocument/2006/relationships/image" Target="../media/image37.jp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48.png"/><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5.jpe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3.png"/><Relationship Id="rId7" Type="http://schemas.openxmlformats.org/officeDocument/2006/relationships/image" Target="../media/image52.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54.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8.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9.jpg"/><Relationship Id="rId4" Type="http://schemas.openxmlformats.org/officeDocument/2006/relationships/image" Target="../media/image30.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5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tif"/></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35"/>
            <a:ext cx="12192000" cy="685800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5"/>
          <p:cNvSpPr/>
          <p:nvPr/>
        </p:nvSpPr>
        <p:spPr>
          <a:xfrm flipH="1" flipV="1">
            <a:off x="6095998" y="4759235"/>
            <a:ext cx="6095998" cy="479515"/>
          </a:xfrm>
          <a:custGeom>
            <a:avLst/>
            <a:gdLst>
              <a:gd name="connsiteX0" fmla="*/ 0 w 6095998"/>
              <a:gd name="connsiteY0" fmla="*/ 0 h 479515"/>
              <a:gd name="connsiteX1" fmla="*/ 6095998 w 6095998"/>
              <a:gd name="connsiteY1" fmla="*/ 0 h 479515"/>
              <a:gd name="connsiteX2" fmla="*/ 6095998 w 6095998"/>
              <a:gd name="connsiteY2" fmla="*/ 479515 h 479515"/>
              <a:gd name="connsiteX3" fmla="*/ 0 w 6095998"/>
              <a:gd name="connsiteY3" fmla="*/ 479515 h 479515"/>
              <a:gd name="connsiteX4" fmla="*/ 0 w 6095998"/>
              <a:gd name="connsiteY4" fmla="*/ 0 h 479515"/>
              <a:gd name="connsiteX0-1" fmla="*/ 0 w 6095998"/>
              <a:gd name="connsiteY0-2" fmla="*/ 0 h 479515"/>
              <a:gd name="connsiteX1-3" fmla="*/ 5333998 w 6095998"/>
              <a:gd name="connsiteY1-4" fmla="*/ 0 h 479515"/>
              <a:gd name="connsiteX2-5" fmla="*/ 6095998 w 6095998"/>
              <a:gd name="connsiteY2-6" fmla="*/ 479515 h 479515"/>
              <a:gd name="connsiteX3-7" fmla="*/ 0 w 6095998"/>
              <a:gd name="connsiteY3-8" fmla="*/ 479515 h 479515"/>
              <a:gd name="connsiteX4-9" fmla="*/ 0 w 6095998"/>
              <a:gd name="connsiteY4-10" fmla="*/ 0 h 47951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8" h="479515">
                <a:moveTo>
                  <a:pt x="0" y="0"/>
                </a:moveTo>
                <a:lnTo>
                  <a:pt x="5333998" y="0"/>
                </a:lnTo>
                <a:lnTo>
                  <a:pt x="6095998" y="479515"/>
                </a:lnTo>
                <a:lnTo>
                  <a:pt x="0" y="479515"/>
                </a:lnTo>
                <a:lnTo>
                  <a:pt x="0" y="0"/>
                </a:lnTo>
                <a:close/>
              </a:path>
            </a:pathLst>
          </a:custGeom>
          <a:solidFill>
            <a:srgbClr val="7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0" y="1619250"/>
            <a:ext cx="6095998" cy="479515"/>
          </a:xfrm>
          <a:custGeom>
            <a:avLst/>
            <a:gdLst>
              <a:gd name="connsiteX0" fmla="*/ 0 w 6095998"/>
              <a:gd name="connsiteY0" fmla="*/ 0 h 479515"/>
              <a:gd name="connsiteX1" fmla="*/ 6095998 w 6095998"/>
              <a:gd name="connsiteY1" fmla="*/ 0 h 479515"/>
              <a:gd name="connsiteX2" fmla="*/ 6095998 w 6095998"/>
              <a:gd name="connsiteY2" fmla="*/ 479515 h 479515"/>
              <a:gd name="connsiteX3" fmla="*/ 0 w 6095998"/>
              <a:gd name="connsiteY3" fmla="*/ 479515 h 479515"/>
              <a:gd name="connsiteX4" fmla="*/ 0 w 6095998"/>
              <a:gd name="connsiteY4" fmla="*/ 0 h 479515"/>
              <a:gd name="connsiteX0-1" fmla="*/ 0 w 6095998"/>
              <a:gd name="connsiteY0-2" fmla="*/ 0 h 479515"/>
              <a:gd name="connsiteX1-3" fmla="*/ 5333998 w 6095998"/>
              <a:gd name="connsiteY1-4" fmla="*/ 0 h 479515"/>
              <a:gd name="connsiteX2-5" fmla="*/ 6095998 w 6095998"/>
              <a:gd name="connsiteY2-6" fmla="*/ 479515 h 479515"/>
              <a:gd name="connsiteX3-7" fmla="*/ 0 w 6095998"/>
              <a:gd name="connsiteY3-8" fmla="*/ 479515 h 479515"/>
              <a:gd name="connsiteX4-9" fmla="*/ 0 w 6095998"/>
              <a:gd name="connsiteY4-10" fmla="*/ 0 h 47951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8" h="479515">
                <a:moveTo>
                  <a:pt x="0" y="0"/>
                </a:moveTo>
                <a:lnTo>
                  <a:pt x="5333998" y="0"/>
                </a:lnTo>
                <a:lnTo>
                  <a:pt x="6095998" y="479515"/>
                </a:lnTo>
                <a:lnTo>
                  <a:pt x="0" y="479515"/>
                </a:lnTo>
                <a:lnTo>
                  <a:pt x="0" y="0"/>
                </a:lnTo>
                <a:close/>
              </a:path>
            </a:pathLst>
          </a:custGeom>
          <a:solidFill>
            <a:srgbClr val="7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932630"/>
            <a:ext cx="12192000" cy="2992741"/>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圆角 37"/>
          <p:cNvSpPr/>
          <p:nvPr/>
        </p:nvSpPr>
        <p:spPr>
          <a:xfrm>
            <a:off x="3620770" y="2664460"/>
            <a:ext cx="8100695" cy="1530985"/>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33" name="文本框 32"/>
          <p:cNvSpPr txBox="1"/>
          <p:nvPr/>
        </p:nvSpPr>
        <p:spPr>
          <a:xfrm>
            <a:off x="3524249" y="3013501"/>
            <a:ext cx="8293735" cy="830997"/>
          </a:xfrm>
          <a:prstGeom prst="rect">
            <a:avLst/>
          </a:prstGeom>
          <a:noFill/>
        </p:spPr>
        <p:txBody>
          <a:bodyPr wrap="square" rtlCol="0" anchor="t">
            <a:spAutoFit/>
          </a:bodyPr>
          <a:lstStyle/>
          <a:p>
            <a:pPr algn="ctr"/>
            <a:r>
              <a:rPr lang="zh-CN" altLang="en-US" sz="4800" b="1" dirty="0">
                <a:solidFill>
                  <a:schemeClr val="bg1"/>
                </a:solidFill>
                <a:latin typeface="楷体" panose="02010609060101010101" pitchFamily="49" charset="-122"/>
                <a:ea typeface="楷体" panose="02010609060101010101" pitchFamily="49" charset="-122"/>
              </a:rPr>
              <a:t>第三章 图像基本运算</a:t>
            </a:r>
          </a:p>
        </p:txBody>
      </p:sp>
      <p:pic>
        <p:nvPicPr>
          <p:cNvPr id="42" name="图片 41" descr="ddd"/>
          <p:cNvPicPr/>
          <p:nvPr/>
        </p:nvPicPr>
        <p:blipFill>
          <a:blip r:embed="rId3"/>
          <a:srcRect l="3802" t="4106" r="3043" b="3330"/>
          <a:stretch>
            <a:fillRect/>
          </a:stretch>
        </p:blipFill>
        <p:spPr>
          <a:xfrm>
            <a:off x="561975" y="2097405"/>
            <a:ext cx="2510155" cy="2499360"/>
          </a:xfrm>
          <a:prstGeom prst="ellipse">
            <a:avLst/>
          </a:prstGeom>
        </p:spPr>
      </p:pic>
    </p:spTree>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5" y="981418"/>
            <a:ext cx="7604987" cy="923330"/>
          </a:xfrm>
          <a:prstGeom prst="rect">
            <a:avLst/>
          </a:prstGeom>
          <a:noFill/>
        </p:spPr>
        <p:txBody>
          <a:bodyPr wrap="square" rtlCol="0">
            <a:spAutoFit/>
          </a:bodyPr>
          <a:lstStyle/>
          <a:p>
            <a:r>
              <a:rPr lang="zh-CN" altLang="en-US" sz="5400" dirty="0">
                <a:solidFill>
                  <a:schemeClr val="tx1">
                    <a:lumMod val="95000"/>
                    <a:lumOff val="5000"/>
                  </a:schemeClr>
                </a:solidFill>
                <a:latin typeface="楷体" panose="02010609060101010101" pitchFamily="49" charset="-122"/>
                <a:ea typeface="楷体" panose="02010609060101010101" pitchFamily="49" charset="-122"/>
              </a:rPr>
              <a:t>检测场景图像的变化</a:t>
            </a: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9480ED05-716E-4DF9-84DA-2B55DDDDDAF4}"/>
                  </a:ext>
                </a:extLst>
              </p:cNvPr>
              <p:cNvSpPr txBox="1"/>
              <p:nvPr/>
            </p:nvSpPr>
            <p:spPr>
              <a:xfrm>
                <a:off x="633013" y="2257360"/>
                <a:ext cx="11377776" cy="4237442"/>
              </a:xfrm>
              <a:prstGeom prst="rect">
                <a:avLst/>
              </a:prstGeom>
              <a:noFill/>
            </p:spPr>
            <p:txBody>
              <a:bodyPr wrap="square" rtlCol="0">
                <a:spAutoFit/>
              </a:bodyPr>
              <a:lstStyle/>
              <a:p>
                <a:pPr>
                  <a:lnSpc>
                    <a:spcPct val="150000"/>
                  </a:lnSpc>
                </a:pPr>
                <a:r>
                  <a:rPr lang="zh-CN" altLang="en-US" sz="3200" dirty="0">
                    <a:solidFill>
                      <a:schemeClr val="tx1">
                        <a:lumMod val="95000"/>
                        <a:lumOff val="5000"/>
                      </a:schemeClr>
                    </a:solidFill>
                    <a:latin typeface="楷体" panose="02010609060101010101" pitchFamily="49" charset="-122"/>
                    <a:ea typeface="楷体" panose="02010609060101010101" pitchFamily="49" charset="-122"/>
                  </a:rPr>
                  <a:t>对于同一场景前后两幅图像</a:t>
                </a:r>
                <a14:m>
                  <m:oMath xmlns:m="http://schemas.openxmlformats.org/officeDocument/2006/math">
                    <m:sSub>
                      <m:sSubPr>
                        <m:ctrlPr>
                          <a:rPr lang="en-US" altLang="zh-CN" sz="3200" b="0" i="1" smtClean="0">
                            <a:solidFill>
                              <a:schemeClr val="tx1">
                                <a:lumMod val="95000"/>
                                <a:lumOff val="5000"/>
                              </a:schemeClr>
                            </a:solidFill>
                            <a:latin typeface="Cambria Math" panose="02040503050406030204" pitchFamily="18" charset="0"/>
                            <a:ea typeface="楷体" panose="02010609060101010101" pitchFamily="49" charset="-122"/>
                          </a:rPr>
                        </m:ctrlPr>
                      </m:sSubPr>
                      <m:e>
                        <m:r>
                          <m:rPr>
                            <m:nor/>
                          </m:rPr>
                          <a:rPr lang="en-US" altLang="zh-CN" sz="3200" b="0" i="0" smtClean="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T</m:t>
                        </m:r>
                      </m:e>
                      <m:sub>
                        <m:r>
                          <m:rPr>
                            <m:nor/>
                          </m:rPr>
                          <a:rPr lang="en-US" altLang="zh-CN" sz="3200" b="0" i="0" smtClean="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1</m:t>
                        </m:r>
                      </m:sub>
                    </m:sSub>
                    <m:d>
                      <m:dPr>
                        <m:ctrlPr>
                          <a:rPr lang="en-US" altLang="zh-CN" sz="3200" b="0" i="1" smtClean="0">
                            <a:solidFill>
                              <a:schemeClr val="tx1">
                                <a:lumMod val="95000"/>
                                <a:lumOff val="5000"/>
                              </a:schemeClr>
                            </a:solidFill>
                            <a:latin typeface="Cambria Math" panose="02040503050406030204" pitchFamily="18" charset="0"/>
                            <a:ea typeface="楷体" panose="02010609060101010101" pitchFamily="49" charset="-122"/>
                          </a:rPr>
                        </m:ctrlPr>
                      </m:dPr>
                      <m:e>
                        <m:r>
                          <m:rPr>
                            <m:nor/>
                          </m:rPr>
                          <a:rPr lang="en-US" altLang="zh-CN" sz="3200" b="0" i="0" smtClean="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x</m:t>
                        </m:r>
                        <m:r>
                          <m:rPr>
                            <m:nor/>
                          </m:rPr>
                          <a:rPr lang="en-US" altLang="zh-CN" sz="3200" b="0" i="0" smtClean="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3200" b="0" i="0" smtClean="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y</m:t>
                        </m:r>
                      </m:e>
                    </m:d>
                    <m:r>
                      <m:rPr>
                        <m:nor/>
                      </m:rPr>
                      <a:rPr lang="en-US" altLang="zh-CN" sz="3200" b="0" i="0" smtClean="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sSub>
                      <m:sSubPr>
                        <m:ctrlPr>
                          <a:rPr lang="en-US" altLang="zh-CN" sz="3200" b="0" i="1" smtClean="0">
                            <a:solidFill>
                              <a:schemeClr val="tx1">
                                <a:lumMod val="95000"/>
                                <a:lumOff val="5000"/>
                              </a:schemeClr>
                            </a:solidFill>
                            <a:latin typeface="Cambria Math" panose="02040503050406030204" pitchFamily="18" charset="0"/>
                            <a:ea typeface="楷体" panose="02010609060101010101" pitchFamily="49" charset="-122"/>
                          </a:rPr>
                        </m:ctrlPr>
                      </m:sSubPr>
                      <m:e>
                        <m:r>
                          <m:rPr>
                            <m:nor/>
                          </m:rPr>
                          <a:rPr lang="en-US" altLang="zh-CN" sz="3200" b="0" i="0" smtClean="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T</m:t>
                        </m:r>
                      </m:e>
                      <m:sub>
                        <m:r>
                          <m:rPr>
                            <m:nor/>
                          </m:rPr>
                          <a:rPr lang="en-US" altLang="zh-CN" sz="3200" b="0" i="0" smtClean="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2</m:t>
                        </m:r>
                      </m:sub>
                    </m:sSub>
                    <m:r>
                      <m:rPr>
                        <m:nor/>
                      </m:rPr>
                      <a:rPr lang="en-US" altLang="zh-CN" sz="3200" b="0" i="0" smtClean="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3200" b="0" i="0" smtClean="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x</m:t>
                    </m:r>
                    <m:r>
                      <m:rPr>
                        <m:nor/>
                      </m:rPr>
                      <a:rPr lang="en-US" altLang="zh-CN" sz="3200" b="0" i="0" smtClean="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3200" b="0" i="0" smtClean="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y</m:t>
                    </m:r>
                    <m:r>
                      <m:rPr>
                        <m:nor/>
                      </m:rPr>
                      <a:rPr lang="en-US" altLang="zh-CN" sz="3200" b="0" i="0" smtClean="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a:rPr lang="zh-CN" altLang="en-US" sz="3200" i="1">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t>，</m:t>
                    </m:r>
                  </m:oMath>
                </a14:m>
                <a:endPar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g(</a:t>
                </a:r>
                <a:r>
                  <a:rPr lang="en-US" altLang="zh-CN" sz="3200" dirty="0" err="1">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x,y</a:t>
                </a:r>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 = </a:t>
                </a:r>
                <a14:m>
                  <m:oMath xmlns:m="http://schemas.openxmlformats.org/officeDocument/2006/math">
                    <m:sSub>
                      <m:sSubPr>
                        <m:ctrlPr>
                          <a:rPr lang="en-US" altLang="zh-CN" sz="3200" i="1">
                            <a:solidFill>
                              <a:schemeClr val="tx1">
                                <a:lumMod val="95000"/>
                                <a:lumOff val="5000"/>
                              </a:schemeClr>
                            </a:solidFill>
                            <a:latin typeface="Cambria Math" panose="02040503050406030204" pitchFamily="18" charset="0"/>
                            <a:ea typeface="楷体" panose="02010609060101010101" pitchFamily="49" charset="-122"/>
                          </a:rPr>
                        </m:ctrlPr>
                      </m:sSubPr>
                      <m:e>
                        <m:r>
                          <m:rPr>
                            <m:nor/>
                          </m:rPr>
                          <a:rPr lang="en-US" altLang="zh-CN" sz="32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T</m:t>
                        </m:r>
                      </m:e>
                      <m:sub>
                        <m:r>
                          <m:rPr>
                            <m:nor/>
                          </m:rPr>
                          <a:rPr lang="en-US" altLang="zh-CN" sz="32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2</m:t>
                        </m:r>
                      </m:sub>
                    </m:sSub>
                    <m:r>
                      <m:rPr>
                        <m:nor/>
                      </m:rPr>
                      <a:rPr lang="en-US" altLang="zh-CN" sz="32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32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x</m:t>
                    </m:r>
                    <m:r>
                      <m:rPr>
                        <m:nor/>
                      </m:rPr>
                      <a:rPr lang="en-US" altLang="zh-CN" sz="32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32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y</m:t>
                    </m:r>
                    <m:r>
                      <m:rPr>
                        <m:nor/>
                      </m:rPr>
                      <a:rPr lang="en-US" altLang="zh-CN" sz="32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oMath>
                </a14:m>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 - </a:t>
                </a:r>
                <a14:m>
                  <m:oMath xmlns:m="http://schemas.openxmlformats.org/officeDocument/2006/math">
                    <m:sSub>
                      <m:sSubPr>
                        <m:ctrlPr>
                          <a:rPr lang="en-US" altLang="zh-CN" sz="3200" i="1">
                            <a:solidFill>
                              <a:schemeClr val="tx1">
                                <a:lumMod val="95000"/>
                                <a:lumOff val="5000"/>
                              </a:schemeClr>
                            </a:solidFill>
                            <a:latin typeface="Cambria Math" panose="02040503050406030204" pitchFamily="18" charset="0"/>
                            <a:ea typeface="楷体" panose="02010609060101010101" pitchFamily="49" charset="-122"/>
                          </a:rPr>
                        </m:ctrlPr>
                      </m:sSubPr>
                      <m:e>
                        <m:r>
                          <m:rPr>
                            <m:nor/>
                          </m:rPr>
                          <a:rPr lang="en-US" altLang="zh-CN" sz="32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T</m:t>
                        </m:r>
                      </m:e>
                      <m:sub>
                        <m:r>
                          <m:rPr>
                            <m:nor/>
                          </m:rPr>
                          <a:rPr lang="en-US" altLang="zh-CN" sz="3200" b="0" i="0" smtClean="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1</m:t>
                        </m:r>
                      </m:sub>
                    </m:sSub>
                    <m:r>
                      <m:rPr>
                        <m:nor/>
                      </m:rPr>
                      <a:rPr lang="en-US" altLang="zh-CN" sz="32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32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x</m:t>
                    </m:r>
                    <m:r>
                      <m:rPr>
                        <m:nor/>
                      </m:rPr>
                      <a:rPr lang="en-US" altLang="zh-CN" sz="32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32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y</m:t>
                    </m:r>
                    <m:r>
                      <m:rPr>
                        <m:nor/>
                      </m:rPr>
                      <a:rPr lang="en-US" altLang="zh-CN" sz="32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oMath>
                </a14:m>
                <a:endPar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r>
                  <a:rPr lang="zh-CN" altLang="en-US"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其中，</a:t>
                </a:r>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 g(</a:t>
                </a:r>
                <a:r>
                  <a:rPr lang="en-US" altLang="zh-CN" sz="3200" dirty="0" err="1">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x,y</a:t>
                </a:r>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为两幅图像的差异。</a:t>
                </a:r>
                <a:endPar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endParaRPr lang="en-US" altLang="zh-CN" sz="28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endParaRPr lang="zh-CN" altLang="en-US" sz="28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endParaRPr lang="en-US" altLang="zh-CN" sz="28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27" name="文本框 26">
                <a:extLst>
                  <a:ext uri="{FF2B5EF4-FFF2-40B4-BE49-F238E27FC236}">
                    <a16:creationId xmlns:a16="http://schemas.microsoft.com/office/drawing/2014/main" id="{9480ED05-716E-4DF9-84DA-2B55DDDDDAF4}"/>
                  </a:ext>
                </a:extLst>
              </p:cNvPr>
              <p:cNvSpPr txBox="1">
                <a:spLocks noRot="1" noChangeAspect="1" noMove="1" noResize="1" noEditPoints="1" noAdjustHandles="1" noChangeArrowheads="1" noChangeShapeType="1" noTextEdit="1"/>
              </p:cNvSpPr>
              <p:nvPr/>
            </p:nvSpPr>
            <p:spPr>
              <a:xfrm>
                <a:off x="633013" y="2257360"/>
                <a:ext cx="11377776" cy="4237442"/>
              </a:xfrm>
              <a:prstGeom prst="rect">
                <a:avLst/>
              </a:prstGeom>
              <a:blipFill>
                <a:blip r:embed="rId4"/>
                <a:stretch>
                  <a:fillRect l="-1393"/>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09A02015-574D-42AF-9E3F-C459C37927F6}"/>
              </a:ext>
            </a:extLst>
          </p:cNvPr>
          <p:cNvSpPr txBox="1"/>
          <p:nvPr/>
        </p:nvSpPr>
        <p:spPr>
          <a:xfrm>
            <a:off x="1257300" y="199325"/>
            <a:ext cx="3020786"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3.1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代数运算</a:t>
            </a:r>
          </a:p>
        </p:txBody>
      </p:sp>
    </p:spTree>
    <p:extLst>
      <p:ext uri="{BB962C8B-B14F-4D97-AF65-F5344CB8AC3E}">
        <p14:creationId xmlns:p14="http://schemas.microsoft.com/office/powerpoint/2010/main" val="496420781"/>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5" y="981418"/>
            <a:ext cx="7604987" cy="923330"/>
          </a:xfrm>
          <a:prstGeom prst="rect">
            <a:avLst/>
          </a:prstGeom>
          <a:noFill/>
        </p:spPr>
        <p:txBody>
          <a:bodyPr wrap="square" rtlCol="0">
            <a:spAutoFit/>
          </a:bodyPr>
          <a:lstStyle/>
          <a:p>
            <a:r>
              <a:rPr lang="zh-CN" altLang="en-US" sz="5400" dirty="0">
                <a:solidFill>
                  <a:schemeClr val="tx1">
                    <a:lumMod val="95000"/>
                    <a:lumOff val="5000"/>
                  </a:schemeClr>
                </a:solidFill>
                <a:latin typeface="楷体" panose="02010609060101010101" pitchFamily="49" charset="-122"/>
                <a:ea typeface="楷体" panose="02010609060101010101" pitchFamily="49" charset="-122"/>
              </a:rPr>
              <a:t>检测场景图像的变化</a:t>
            </a: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图片包含 室内, 活, 房间, 窗户&#10;&#10;描述已自动生成">
            <a:extLst>
              <a:ext uri="{FF2B5EF4-FFF2-40B4-BE49-F238E27FC236}">
                <a16:creationId xmlns:a16="http://schemas.microsoft.com/office/drawing/2014/main" id="{9445F335-8CF9-4FD3-992B-332B442362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7009" y="2178720"/>
            <a:ext cx="4406483" cy="3312000"/>
          </a:xfrm>
          <a:prstGeom prst="rect">
            <a:avLst/>
          </a:prstGeom>
        </p:spPr>
      </p:pic>
      <p:pic>
        <p:nvPicPr>
          <p:cNvPr id="22" name="图片 21" descr="图片包含 游戏机&#10;&#10;描述已自动生成">
            <a:extLst>
              <a:ext uri="{FF2B5EF4-FFF2-40B4-BE49-F238E27FC236}">
                <a16:creationId xmlns:a16="http://schemas.microsoft.com/office/drawing/2014/main" id="{49B23AAF-B585-4CC4-8792-B3D0CC34FBFF}"/>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6253492" y="2178720"/>
            <a:ext cx="4410000" cy="3312000"/>
          </a:xfrm>
          <a:prstGeom prst="rect">
            <a:avLst/>
          </a:prstGeom>
        </p:spPr>
      </p:pic>
      <p:sp>
        <p:nvSpPr>
          <p:cNvPr id="29" name="文本框 28">
            <a:extLst>
              <a:ext uri="{FF2B5EF4-FFF2-40B4-BE49-F238E27FC236}">
                <a16:creationId xmlns:a16="http://schemas.microsoft.com/office/drawing/2014/main" id="{DA24D4A9-5594-4EC5-8E53-0343958C56B0}"/>
              </a:ext>
            </a:extLst>
          </p:cNvPr>
          <p:cNvSpPr txBox="1"/>
          <p:nvPr/>
        </p:nvSpPr>
        <p:spPr>
          <a:xfrm>
            <a:off x="4696908" y="5805250"/>
            <a:ext cx="3113168" cy="400110"/>
          </a:xfrm>
          <a:prstGeom prst="rect">
            <a:avLst/>
          </a:prstGeom>
          <a:noFill/>
        </p:spPr>
        <p:txBody>
          <a:bodyPr wrap="square" rtlCol="0">
            <a:spAutoFit/>
          </a:bodyPr>
          <a:lstStyle/>
          <a:p>
            <a:pPr algn="ctr"/>
            <a:r>
              <a:rPr lang="zh-CN" altLang="en-US" sz="2000" b="1" dirty="0">
                <a:solidFill>
                  <a:schemeClr val="tx1">
                    <a:lumMod val="95000"/>
                    <a:lumOff val="5000"/>
                  </a:schemeClr>
                </a:solidFill>
                <a:latin typeface="楷体" panose="02010609060101010101" pitchFamily="49" charset="-122"/>
                <a:ea typeface="楷体" panose="02010609060101010101" pitchFamily="49" charset="-122"/>
              </a:rPr>
              <a:t>帧间差分得到的人物轮廓</a:t>
            </a:r>
          </a:p>
        </p:txBody>
      </p:sp>
      <p:sp>
        <p:nvSpPr>
          <p:cNvPr id="5" name="文本框 4">
            <a:extLst>
              <a:ext uri="{FF2B5EF4-FFF2-40B4-BE49-F238E27FC236}">
                <a16:creationId xmlns:a16="http://schemas.microsoft.com/office/drawing/2014/main" id="{E3861D8D-2DEC-4058-B9A5-B83FE11D5064}"/>
              </a:ext>
            </a:extLst>
          </p:cNvPr>
          <p:cNvSpPr txBox="1"/>
          <p:nvPr/>
        </p:nvSpPr>
        <p:spPr>
          <a:xfrm>
            <a:off x="1257300" y="199325"/>
            <a:ext cx="3020786"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3.1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代数运算</a:t>
            </a:r>
          </a:p>
        </p:txBody>
      </p:sp>
    </p:spTree>
    <p:extLst>
      <p:ext uri="{BB962C8B-B14F-4D97-AF65-F5344CB8AC3E}">
        <p14:creationId xmlns:p14="http://schemas.microsoft.com/office/powerpoint/2010/main" val="1505636935"/>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5" y="981418"/>
            <a:ext cx="8313265" cy="923330"/>
          </a:xfrm>
          <a:prstGeom prst="rect">
            <a:avLst/>
          </a:prstGeom>
          <a:noFill/>
        </p:spPr>
        <p:txBody>
          <a:bodyPr wrap="square" rtlCol="0">
            <a:spAutoFit/>
          </a:bodyPr>
          <a:lstStyle/>
          <a:p>
            <a:r>
              <a:rPr lang="zh-CN" altLang="en-US" sz="5400" dirty="0">
                <a:solidFill>
                  <a:schemeClr val="tx1">
                    <a:lumMod val="95000"/>
                    <a:lumOff val="5000"/>
                  </a:schemeClr>
                </a:solidFill>
                <a:latin typeface="楷体" panose="02010609060101010101" pitchFamily="49" charset="-122"/>
                <a:ea typeface="楷体" panose="02010609060101010101" pitchFamily="49" charset="-122"/>
              </a:rPr>
              <a:t>去除不需要的叠加性图案</a:t>
            </a: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7F92BBC1-4B38-4E07-895B-1F696AF6D67A}"/>
                  </a:ext>
                </a:extLst>
              </p:cNvPr>
              <p:cNvSpPr txBox="1"/>
              <p:nvPr/>
            </p:nvSpPr>
            <p:spPr>
              <a:xfrm>
                <a:off x="633013" y="2257360"/>
                <a:ext cx="11377776" cy="2214837"/>
              </a:xfrm>
              <a:prstGeom prst="rect">
                <a:avLst/>
              </a:prstGeom>
              <a:noFill/>
            </p:spPr>
            <p:txBody>
              <a:bodyPr wrap="square" rtlCol="0">
                <a:spAutoFit/>
              </a:bodyPr>
              <a:lstStyle/>
              <a:p>
                <a:pPr>
                  <a:lnSpc>
                    <a:spcPct val="150000"/>
                  </a:lnSpc>
                </a:pPr>
                <a:r>
                  <a:rPr lang="zh-CN" altLang="en-US" sz="3200" dirty="0">
                    <a:solidFill>
                      <a:schemeClr val="tx1">
                        <a:lumMod val="95000"/>
                        <a:lumOff val="5000"/>
                      </a:schemeClr>
                    </a:solidFill>
                    <a:latin typeface="楷体" panose="02010609060101010101" pitchFamily="49" charset="-122"/>
                    <a:ea typeface="楷体" panose="02010609060101010101" pitchFamily="49" charset="-122"/>
                  </a:rPr>
                  <a:t>对于背景图像</a:t>
                </a:r>
                <a14:m>
                  <m:oMath xmlns:m="http://schemas.openxmlformats.org/officeDocument/2006/math">
                    <m:r>
                      <m:rPr>
                        <m:sty m:val="p"/>
                      </m:rPr>
                      <a:rPr lang="en-US" altLang="zh-CN" sz="3200" i="1" dirty="0" smtClean="0">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t>b</m:t>
                    </m:r>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x</m:t>
                    </m:r>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y</m:t>
                    </m:r>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oMath>
                </a14:m>
                <a:r>
                  <a:rPr lang="zh-CN" altLang="en-US" sz="3200" dirty="0">
                    <a:solidFill>
                      <a:schemeClr val="tx1">
                        <a:lumMod val="95000"/>
                        <a:lumOff val="5000"/>
                      </a:schemeClr>
                    </a:solidFill>
                    <a:latin typeface="楷体" panose="02010609060101010101" pitchFamily="49" charset="-122"/>
                    <a:ea typeface="楷体" panose="02010609060101010101" pitchFamily="49" charset="-122"/>
                  </a:rPr>
                  <a:t>，前景背景混合图像</a:t>
                </a:r>
                <a14:m>
                  <m:oMath xmlns:m="http://schemas.openxmlformats.org/officeDocument/2006/math">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f</m:t>
                    </m:r>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x</m:t>
                    </m:r>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y</m:t>
                    </m:r>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a:rPr lang="zh-CN" altLang="en-US" sz="3200" i="1" dirty="0" smtClean="0">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t>，</m:t>
                    </m:r>
                  </m:oMath>
                </a14:m>
                <a:endParaRPr lang="en-US" altLang="zh-CN" sz="3200" dirty="0">
                  <a:solidFill>
                    <a:schemeClr val="tx1">
                      <a:lumMod val="95000"/>
                      <a:lumOff val="5000"/>
                    </a:schemeClr>
                  </a:solidFill>
                  <a:latin typeface="楷体" panose="02010609060101010101" pitchFamily="49" charset="-122"/>
                  <a:ea typeface="楷体" panose="02010609060101010101" pitchFamily="49" charset="-122"/>
                </a:endParaRPr>
              </a:p>
              <a:p>
                <a:pPr>
                  <a:lnSpc>
                    <a:spcPct val="150000"/>
                  </a:lnSpc>
                </a:pPr>
                <a14:m>
                  <m:oMath xmlns:m="http://schemas.openxmlformats.org/officeDocument/2006/math">
                    <m:r>
                      <m:rPr>
                        <m:nor/>
                      </m:rPr>
                      <a:rPr lang="en-US" altLang="zh-CN" sz="3200" i="0" dirty="0" smtClean="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g</m:t>
                    </m:r>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3200" dirty="0" err="1">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x</m:t>
                    </m:r>
                    <m:r>
                      <m:rPr>
                        <m:nor/>
                      </m:rPr>
                      <a:rPr lang="en-US" altLang="zh-CN" sz="3200" dirty="0" err="1">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3200" dirty="0" err="1">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y</m:t>
                    </m:r>
                    <m:r>
                      <m:rPr>
                        <m:nor/>
                      </m:rPr>
                      <a:rPr lang="en-US" altLang="zh-CN" sz="3200" dirty="0" smtClean="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3200" b="0" i="0" dirty="0" smtClean="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 </m:t>
                    </m:r>
                    <m:r>
                      <m:rPr>
                        <m:nor/>
                      </m:rPr>
                      <a:rPr lang="en-US" altLang="zh-CN" sz="3200" i="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3200" b="0" i="0" dirty="0" smtClean="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 </m:t>
                    </m:r>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f</m:t>
                    </m:r>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x</m:t>
                    </m:r>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y</m:t>
                    </m:r>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oMath>
                </a14:m>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 - </a:t>
                </a:r>
                <a14:m>
                  <m:oMath xmlns:m="http://schemas.openxmlformats.org/officeDocument/2006/math">
                    <m:r>
                      <m:rPr>
                        <m:nor/>
                      </m:rPr>
                      <a:rPr lang="en-US" altLang="zh-CN" sz="3200" dirty="0" smtClean="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b</m:t>
                    </m:r>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x</m:t>
                    </m:r>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y</m:t>
                    </m:r>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oMath>
                </a14:m>
                <a:endPar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r>
                  <a:rPr lang="zh-CN" altLang="en-US"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其中，</a:t>
                </a:r>
                <a14:m>
                  <m:oMath xmlns:m="http://schemas.openxmlformats.org/officeDocument/2006/math">
                    <m:r>
                      <m:rPr>
                        <m:nor/>
                      </m:rPr>
                      <a:rPr lang="en-US" altLang="zh-CN" sz="3200" dirty="0" smtClean="0">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t>g</m:t>
                    </m:r>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x</m:t>
                    </m:r>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y</m:t>
                    </m:r>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a:rPr lang="zh-CN" altLang="en-US" sz="3200" i="1" dirty="0" smtClean="0">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t>为</m:t>
                    </m:r>
                  </m:oMath>
                </a14:m>
                <a:r>
                  <a:rPr lang="zh-CN" altLang="en-US"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去除背景的前景图像。</a:t>
                </a:r>
                <a:endPar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24" name="文本框 23">
                <a:extLst>
                  <a:ext uri="{FF2B5EF4-FFF2-40B4-BE49-F238E27FC236}">
                    <a16:creationId xmlns:a16="http://schemas.microsoft.com/office/drawing/2014/main" id="{7F92BBC1-4B38-4E07-895B-1F696AF6D67A}"/>
                  </a:ext>
                </a:extLst>
              </p:cNvPr>
              <p:cNvSpPr txBox="1">
                <a:spLocks noRot="1" noChangeAspect="1" noMove="1" noResize="1" noEditPoints="1" noAdjustHandles="1" noChangeArrowheads="1" noChangeShapeType="1" noTextEdit="1"/>
              </p:cNvSpPr>
              <p:nvPr/>
            </p:nvSpPr>
            <p:spPr>
              <a:xfrm>
                <a:off x="633013" y="2257360"/>
                <a:ext cx="11377776" cy="2214837"/>
              </a:xfrm>
              <a:prstGeom prst="rect">
                <a:avLst/>
              </a:prstGeom>
              <a:blipFill>
                <a:blip r:embed="rId4"/>
                <a:stretch>
                  <a:fillRect l="-1393" b="-6868"/>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F6179257-8078-4C52-AD06-14AEF743FA9C}"/>
              </a:ext>
            </a:extLst>
          </p:cNvPr>
          <p:cNvSpPr txBox="1"/>
          <p:nvPr/>
        </p:nvSpPr>
        <p:spPr>
          <a:xfrm>
            <a:off x="1257300" y="199325"/>
            <a:ext cx="3020786"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3.1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代数运算</a:t>
            </a:r>
          </a:p>
        </p:txBody>
      </p:sp>
    </p:spTree>
    <p:extLst>
      <p:ext uri="{BB962C8B-B14F-4D97-AF65-F5344CB8AC3E}">
        <p14:creationId xmlns:p14="http://schemas.microsoft.com/office/powerpoint/2010/main" val="3726497269"/>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5" y="981418"/>
            <a:ext cx="8313265" cy="923330"/>
          </a:xfrm>
          <a:prstGeom prst="rect">
            <a:avLst/>
          </a:prstGeom>
          <a:noFill/>
        </p:spPr>
        <p:txBody>
          <a:bodyPr wrap="square" rtlCol="0">
            <a:spAutoFit/>
          </a:bodyPr>
          <a:lstStyle/>
          <a:p>
            <a:r>
              <a:rPr lang="zh-CN" altLang="en-US" sz="5400" dirty="0">
                <a:solidFill>
                  <a:schemeClr val="tx1">
                    <a:lumMod val="95000"/>
                    <a:lumOff val="5000"/>
                  </a:schemeClr>
                </a:solidFill>
                <a:latin typeface="楷体" panose="02010609060101010101" pitchFamily="49" charset="-122"/>
                <a:ea typeface="楷体" panose="02010609060101010101" pitchFamily="49" charset="-122"/>
              </a:rPr>
              <a:t>去除不需要的叠加性图案</a:t>
            </a: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descr="图片包含 伞, 照片, 桌子, 女人&#10;&#10;描述已自动生成">
            <a:extLst>
              <a:ext uri="{FF2B5EF4-FFF2-40B4-BE49-F238E27FC236}">
                <a16:creationId xmlns:a16="http://schemas.microsoft.com/office/drawing/2014/main" id="{AC8E33F4-9560-4338-B946-37067B138B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00" y="2423013"/>
            <a:ext cx="2520000" cy="2520000"/>
          </a:xfrm>
          <a:prstGeom prst="rect">
            <a:avLst/>
          </a:prstGeom>
        </p:spPr>
      </p:pic>
      <p:sp>
        <p:nvSpPr>
          <p:cNvPr id="32" name="文本框 31">
            <a:extLst>
              <a:ext uri="{FF2B5EF4-FFF2-40B4-BE49-F238E27FC236}">
                <a16:creationId xmlns:a16="http://schemas.microsoft.com/office/drawing/2014/main" id="{D166F0A8-0956-4A24-B7B9-82780D919F41}"/>
              </a:ext>
            </a:extLst>
          </p:cNvPr>
          <p:cNvSpPr txBox="1"/>
          <p:nvPr/>
        </p:nvSpPr>
        <p:spPr>
          <a:xfrm>
            <a:off x="4708557" y="5168695"/>
            <a:ext cx="2005176" cy="307777"/>
          </a:xfrm>
          <a:prstGeom prst="rect">
            <a:avLst/>
          </a:prstGeom>
          <a:noFill/>
        </p:spPr>
        <p:txBody>
          <a:bodyPr wrap="square" rtlCol="0">
            <a:spAutoFit/>
          </a:bodyPr>
          <a:lstStyle/>
          <a:p>
            <a:pPr algn="ctr"/>
            <a:r>
              <a:rPr lang="zh-CN" altLang="en-US" sz="1400" b="1" dirty="0">
                <a:solidFill>
                  <a:schemeClr val="tx1">
                    <a:lumMod val="95000"/>
                    <a:lumOff val="5000"/>
                  </a:schemeClr>
                </a:solidFill>
                <a:latin typeface="楷体" panose="02010609060101010101" pitchFamily="49" charset="-122"/>
                <a:ea typeface="楷体" panose="02010609060101010101" pitchFamily="49" charset="-122"/>
              </a:rPr>
              <a:t>背景图像</a:t>
            </a:r>
          </a:p>
        </p:txBody>
      </p:sp>
      <p:sp>
        <p:nvSpPr>
          <p:cNvPr id="33" name="文本框 32">
            <a:extLst>
              <a:ext uri="{FF2B5EF4-FFF2-40B4-BE49-F238E27FC236}">
                <a16:creationId xmlns:a16="http://schemas.microsoft.com/office/drawing/2014/main" id="{D91ED174-0F41-4CAE-B2BF-D102895F6F38}"/>
              </a:ext>
            </a:extLst>
          </p:cNvPr>
          <p:cNvSpPr txBox="1"/>
          <p:nvPr/>
        </p:nvSpPr>
        <p:spPr>
          <a:xfrm>
            <a:off x="8595467" y="5168695"/>
            <a:ext cx="2005176" cy="307777"/>
          </a:xfrm>
          <a:prstGeom prst="rect">
            <a:avLst/>
          </a:prstGeom>
          <a:noFill/>
        </p:spPr>
        <p:txBody>
          <a:bodyPr wrap="square" rtlCol="0">
            <a:spAutoFit/>
          </a:bodyPr>
          <a:lstStyle/>
          <a:p>
            <a:pPr algn="ctr"/>
            <a:r>
              <a:rPr lang="zh-CN" altLang="en-US" sz="1400" b="1" dirty="0">
                <a:solidFill>
                  <a:schemeClr val="tx1">
                    <a:lumMod val="95000"/>
                    <a:lumOff val="5000"/>
                  </a:schemeClr>
                </a:solidFill>
                <a:latin typeface="楷体" panose="02010609060101010101" pitchFamily="49" charset="-122"/>
                <a:ea typeface="楷体" panose="02010609060101010101" pitchFamily="49" charset="-122"/>
              </a:rPr>
              <a:t>去除背景的前景图像</a:t>
            </a:r>
          </a:p>
        </p:txBody>
      </p:sp>
      <p:pic>
        <p:nvPicPr>
          <p:cNvPr id="22" name="图片 21">
            <a:extLst>
              <a:ext uri="{FF2B5EF4-FFF2-40B4-BE49-F238E27FC236}">
                <a16:creationId xmlns:a16="http://schemas.microsoft.com/office/drawing/2014/main" id="{2935DEDD-9DF7-4173-BCA4-DCB6795EAD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2290" y="2423013"/>
            <a:ext cx="2520000" cy="2520000"/>
          </a:xfrm>
          <a:prstGeom prst="rect">
            <a:avLst/>
          </a:prstGeom>
        </p:spPr>
      </p:pic>
      <p:pic>
        <p:nvPicPr>
          <p:cNvPr id="34" name="图片 33" descr="背景图案&#10;&#10;描述已自动生成">
            <a:extLst>
              <a:ext uri="{FF2B5EF4-FFF2-40B4-BE49-F238E27FC236}">
                <a16:creationId xmlns:a16="http://schemas.microsoft.com/office/drawing/2014/main" id="{15B40382-E188-4E81-9349-944A19D9E2B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51145" y="2435302"/>
            <a:ext cx="2520000" cy="2520000"/>
          </a:xfrm>
          <a:prstGeom prst="rect">
            <a:avLst/>
          </a:prstGeom>
        </p:spPr>
      </p:pic>
      <p:sp>
        <p:nvSpPr>
          <p:cNvPr id="35" name="文本框 34">
            <a:extLst>
              <a:ext uri="{FF2B5EF4-FFF2-40B4-BE49-F238E27FC236}">
                <a16:creationId xmlns:a16="http://schemas.microsoft.com/office/drawing/2014/main" id="{3FD80AA0-472A-4BB9-92EA-95B31AA3AB53}"/>
              </a:ext>
            </a:extLst>
          </p:cNvPr>
          <p:cNvSpPr txBox="1"/>
          <p:nvPr/>
        </p:nvSpPr>
        <p:spPr>
          <a:xfrm>
            <a:off x="887412" y="5168695"/>
            <a:ext cx="2005176" cy="307777"/>
          </a:xfrm>
          <a:prstGeom prst="rect">
            <a:avLst/>
          </a:prstGeom>
          <a:noFill/>
        </p:spPr>
        <p:txBody>
          <a:bodyPr wrap="square" rtlCol="0">
            <a:spAutoFit/>
          </a:bodyPr>
          <a:lstStyle/>
          <a:p>
            <a:pPr algn="ctr"/>
            <a:r>
              <a:rPr lang="zh-CN" altLang="en-US" sz="1400" b="1" dirty="0">
                <a:solidFill>
                  <a:schemeClr val="tx1">
                    <a:lumMod val="95000"/>
                    <a:lumOff val="5000"/>
                  </a:schemeClr>
                </a:solidFill>
                <a:latin typeface="楷体" panose="02010609060101010101" pitchFamily="49" charset="-122"/>
                <a:ea typeface="楷体" panose="02010609060101010101" pitchFamily="49" charset="-122"/>
              </a:rPr>
              <a:t>前景后景混合图像</a:t>
            </a:r>
          </a:p>
        </p:txBody>
      </p:sp>
      <p:sp>
        <p:nvSpPr>
          <p:cNvPr id="5" name="文本框 4">
            <a:extLst>
              <a:ext uri="{FF2B5EF4-FFF2-40B4-BE49-F238E27FC236}">
                <a16:creationId xmlns:a16="http://schemas.microsoft.com/office/drawing/2014/main" id="{66ADE9E0-AC6C-4D00-8BAF-CC3D8CB822C1}"/>
              </a:ext>
            </a:extLst>
          </p:cNvPr>
          <p:cNvSpPr txBox="1"/>
          <p:nvPr/>
        </p:nvSpPr>
        <p:spPr>
          <a:xfrm>
            <a:off x="1257300" y="199325"/>
            <a:ext cx="3020786"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3.1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代数运算</a:t>
            </a:r>
          </a:p>
        </p:txBody>
      </p:sp>
    </p:spTree>
    <p:extLst>
      <p:ext uri="{BB962C8B-B14F-4D97-AF65-F5344CB8AC3E}">
        <p14:creationId xmlns:p14="http://schemas.microsoft.com/office/powerpoint/2010/main" val="3730640550"/>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81418"/>
            <a:ext cx="7098030" cy="923330"/>
          </a:xfrm>
          <a:prstGeom prst="rect">
            <a:avLst/>
          </a:prstGeom>
          <a:noFill/>
        </p:spPr>
        <p:txBody>
          <a:bodyPr wrap="square" rtlCol="0">
            <a:spAutoFit/>
          </a:bodyPr>
          <a:lstStyle/>
          <a:p>
            <a:pPr algn="just"/>
            <a:r>
              <a:rPr lang="en-US" altLang="zh-CN" sz="5400" b="1" dirty="0">
                <a:solidFill>
                  <a:schemeClr val="tx1">
                    <a:lumMod val="95000"/>
                    <a:lumOff val="5000"/>
                  </a:schemeClr>
                </a:solidFill>
                <a:latin typeface="楷体" panose="02010609060101010101" pitchFamily="49" charset="-122"/>
                <a:ea typeface="楷体" panose="02010609060101010101" pitchFamily="49" charset="-122"/>
              </a:rPr>
              <a:t>3.</a:t>
            </a:r>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乘运算</a:t>
            </a:r>
            <a:endParaRPr lang="en-US" altLang="zh-CN" sz="54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95A778E2-6584-4F49-AE14-658DA391B7D2}"/>
              </a:ext>
            </a:extLst>
          </p:cNvPr>
          <p:cNvSpPr txBox="1"/>
          <p:nvPr/>
        </p:nvSpPr>
        <p:spPr>
          <a:xfrm>
            <a:off x="628296" y="2166401"/>
            <a:ext cx="4391760" cy="707886"/>
          </a:xfrm>
          <a:prstGeom prst="rect">
            <a:avLst/>
          </a:prstGeom>
          <a:noFill/>
        </p:spPr>
        <p:txBody>
          <a:bodyPr wrap="square" rtlCol="0">
            <a:spAutoFit/>
          </a:bodyPr>
          <a:lstStyle/>
          <a:p>
            <a:r>
              <a:rPr lang="en-US" altLang="zh-CN" sz="4000" dirty="0">
                <a:solidFill>
                  <a:schemeClr val="tx1">
                    <a:lumMod val="95000"/>
                    <a:lumOff val="5000"/>
                  </a:schemeClr>
                </a:solidFill>
                <a:latin typeface="楷体" panose="02010609060101010101" pitchFamily="49" charset="-122"/>
                <a:ea typeface="楷体" panose="02010609060101010101" pitchFamily="49" charset="-122"/>
              </a:rPr>
              <a:t>·</a:t>
            </a:r>
            <a:r>
              <a:rPr lang="zh-CN" altLang="en-US" sz="4000" dirty="0">
                <a:solidFill>
                  <a:schemeClr val="tx1">
                    <a:lumMod val="95000"/>
                    <a:lumOff val="5000"/>
                  </a:schemeClr>
                </a:solidFill>
                <a:latin typeface="楷体" panose="02010609060101010101" pitchFamily="49" charset="-122"/>
                <a:ea typeface="楷体" panose="02010609060101010101" pitchFamily="49" charset="-122"/>
              </a:rPr>
              <a:t>乘运算的定义</a:t>
            </a:r>
          </a:p>
        </p:txBody>
      </p:sp>
      <p:sp>
        <p:nvSpPr>
          <p:cNvPr id="32" name="文本框 31">
            <a:extLst>
              <a:ext uri="{FF2B5EF4-FFF2-40B4-BE49-F238E27FC236}">
                <a16:creationId xmlns:a16="http://schemas.microsoft.com/office/drawing/2014/main" id="{83641A72-2CB2-45AC-ABFC-D2D2D0C6C9D4}"/>
              </a:ext>
            </a:extLst>
          </p:cNvPr>
          <p:cNvSpPr txBox="1"/>
          <p:nvPr/>
        </p:nvSpPr>
        <p:spPr>
          <a:xfrm>
            <a:off x="1257300" y="2981271"/>
            <a:ext cx="5567922" cy="584775"/>
          </a:xfrm>
          <a:prstGeom prst="rect">
            <a:avLst/>
          </a:prstGeom>
          <a:noFill/>
        </p:spPr>
        <p:txBody>
          <a:bodyPr wrap="square" rtlCol="0">
            <a:spAutoFit/>
          </a:bodyPr>
          <a:lstStyle/>
          <a:p>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C(</a:t>
            </a:r>
            <a:r>
              <a:rPr lang="en-US" altLang="zh-CN" sz="3200" dirty="0" err="1">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x,y</a:t>
            </a:r>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 = A(</a:t>
            </a:r>
            <a:r>
              <a:rPr lang="en-US" altLang="zh-CN" sz="3200" dirty="0" err="1">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x,y</a:t>
            </a:r>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 B(</a:t>
            </a:r>
            <a:r>
              <a:rPr lang="en-US" altLang="zh-CN" sz="3200" dirty="0" err="1">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x,y</a:t>
            </a:r>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3" name="文本框 32">
            <a:extLst>
              <a:ext uri="{FF2B5EF4-FFF2-40B4-BE49-F238E27FC236}">
                <a16:creationId xmlns:a16="http://schemas.microsoft.com/office/drawing/2014/main" id="{0BC80CBB-09A6-446B-915F-F0CE2F42DDFB}"/>
              </a:ext>
            </a:extLst>
          </p:cNvPr>
          <p:cNvSpPr txBox="1"/>
          <p:nvPr/>
        </p:nvSpPr>
        <p:spPr>
          <a:xfrm>
            <a:off x="628296" y="3796142"/>
            <a:ext cx="4391760" cy="707886"/>
          </a:xfrm>
          <a:prstGeom prst="rect">
            <a:avLst/>
          </a:prstGeom>
          <a:noFill/>
        </p:spPr>
        <p:txBody>
          <a:bodyPr wrap="square" rtlCol="0">
            <a:spAutoFit/>
          </a:bodyPr>
          <a:lstStyle/>
          <a:p>
            <a:r>
              <a:rPr lang="en-US" altLang="zh-CN" sz="4000" dirty="0">
                <a:solidFill>
                  <a:schemeClr val="tx1">
                    <a:lumMod val="95000"/>
                    <a:lumOff val="5000"/>
                  </a:schemeClr>
                </a:solidFill>
                <a:latin typeface="楷体" panose="02010609060101010101" pitchFamily="49" charset="-122"/>
                <a:ea typeface="楷体" panose="02010609060101010101" pitchFamily="49" charset="-122"/>
              </a:rPr>
              <a:t>·</a:t>
            </a:r>
            <a:r>
              <a:rPr lang="zh-CN" altLang="en-US" sz="4000" dirty="0">
                <a:solidFill>
                  <a:schemeClr val="tx1">
                    <a:lumMod val="95000"/>
                    <a:lumOff val="5000"/>
                  </a:schemeClr>
                </a:solidFill>
                <a:latin typeface="楷体" panose="02010609060101010101" pitchFamily="49" charset="-122"/>
                <a:ea typeface="楷体" panose="02010609060101010101" pitchFamily="49" charset="-122"/>
              </a:rPr>
              <a:t>乘运算的应用</a:t>
            </a:r>
          </a:p>
        </p:txBody>
      </p:sp>
      <p:sp>
        <p:nvSpPr>
          <p:cNvPr id="36" name="文本框 35">
            <a:extLst>
              <a:ext uri="{FF2B5EF4-FFF2-40B4-BE49-F238E27FC236}">
                <a16:creationId xmlns:a16="http://schemas.microsoft.com/office/drawing/2014/main" id="{2F3B1C22-AAD2-4A08-AECF-0C7514DF7FD1}"/>
              </a:ext>
            </a:extLst>
          </p:cNvPr>
          <p:cNvSpPr txBox="1"/>
          <p:nvPr/>
        </p:nvSpPr>
        <p:spPr>
          <a:xfrm>
            <a:off x="1139957" y="4611012"/>
            <a:ext cx="9764801" cy="584775"/>
          </a:xfrm>
          <a:prstGeom prst="rect">
            <a:avLst/>
          </a:prstGeom>
          <a:noFill/>
        </p:spPr>
        <p:txBody>
          <a:bodyPr wrap="square" rtlCol="0">
            <a:spAutoFit/>
          </a:bodyPr>
          <a:lstStyle/>
          <a:p>
            <a:r>
              <a:rPr lang="zh-CN" altLang="en-US" sz="3200" dirty="0">
                <a:solidFill>
                  <a:schemeClr val="tx1">
                    <a:lumMod val="95000"/>
                    <a:lumOff val="5000"/>
                  </a:schemeClr>
                </a:solidFill>
                <a:latin typeface="楷体" panose="02010609060101010101" pitchFamily="49" charset="-122"/>
                <a:ea typeface="楷体" panose="02010609060101010101" pitchFamily="49" charset="-122"/>
              </a:rPr>
              <a:t>用二值蒙板图像与原图像做乘法产生局部显示效果</a:t>
            </a:r>
          </a:p>
        </p:txBody>
      </p:sp>
      <p:sp>
        <p:nvSpPr>
          <p:cNvPr id="5" name="文本框 4">
            <a:extLst>
              <a:ext uri="{FF2B5EF4-FFF2-40B4-BE49-F238E27FC236}">
                <a16:creationId xmlns:a16="http://schemas.microsoft.com/office/drawing/2014/main" id="{61A3DBAD-23A3-4C3A-8E56-9CEB15C45C24}"/>
              </a:ext>
            </a:extLst>
          </p:cNvPr>
          <p:cNvSpPr txBox="1"/>
          <p:nvPr/>
        </p:nvSpPr>
        <p:spPr>
          <a:xfrm>
            <a:off x="1257300" y="199325"/>
            <a:ext cx="3020786"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3.1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代数运算</a:t>
            </a:r>
          </a:p>
        </p:txBody>
      </p:sp>
    </p:spTree>
    <p:extLst>
      <p:ext uri="{BB962C8B-B14F-4D97-AF65-F5344CB8AC3E}">
        <p14:creationId xmlns:p14="http://schemas.microsoft.com/office/powerpoint/2010/main" val="3221257114"/>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5" y="981418"/>
            <a:ext cx="8313265" cy="923330"/>
          </a:xfrm>
          <a:prstGeom prst="rect">
            <a:avLst/>
          </a:prstGeom>
          <a:noFill/>
        </p:spPr>
        <p:txBody>
          <a:bodyPr wrap="square" rtlCol="0">
            <a:spAutoFit/>
          </a:bodyPr>
          <a:lstStyle/>
          <a:p>
            <a:r>
              <a:rPr lang="zh-CN" altLang="en-US" sz="5400" dirty="0">
                <a:solidFill>
                  <a:schemeClr val="tx1">
                    <a:lumMod val="95000"/>
                    <a:lumOff val="5000"/>
                  </a:schemeClr>
                </a:solidFill>
                <a:latin typeface="楷体" panose="02010609060101010101" pitchFamily="49" charset="-122"/>
                <a:ea typeface="楷体" panose="02010609060101010101" pitchFamily="49" charset="-122"/>
              </a:rPr>
              <a:t>二值蒙板乘法</a:t>
            </a: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D166F0A8-0956-4A24-B7B9-82780D919F41}"/>
              </a:ext>
            </a:extLst>
          </p:cNvPr>
          <p:cNvSpPr txBox="1"/>
          <p:nvPr/>
        </p:nvSpPr>
        <p:spPr>
          <a:xfrm>
            <a:off x="4707012" y="5164091"/>
            <a:ext cx="2005176" cy="307777"/>
          </a:xfrm>
          <a:prstGeom prst="rect">
            <a:avLst/>
          </a:prstGeom>
          <a:noFill/>
        </p:spPr>
        <p:txBody>
          <a:bodyPr wrap="square" rtlCol="0">
            <a:spAutoFit/>
          </a:bodyPr>
          <a:lstStyle/>
          <a:p>
            <a:pPr algn="ctr"/>
            <a:r>
              <a:rPr lang="zh-CN" altLang="en-US" sz="1400" b="1" dirty="0">
                <a:solidFill>
                  <a:schemeClr val="tx1">
                    <a:lumMod val="95000"/>
                    <a:lumOff val="5000"/>
                  </a:schemeClr>
                </a:solidFill>
                <a:latin typeface="楷体" panose="02010609060101010101" pitchFamily="49" charset="-122"/>
                <a:ea typeface="楷体" panose="02010609060101010101" pitchFamily="49" charset="-122"/>
              </a:rPr>
              <a:t>二值蒙版图像</a:t>
            </a:r>
          </a:p>
        </p:txBody>
      </p:sp>
      <p:sp>
        <p:nvSpPr>
          <p:cNvPr id="33" name="文本框 32">
            <a:extLst>
              <a:ext uri="{FF2B5EF4-FFF2-40B4-BE49-F238E27FC236}">
                <a16:creationId xmlns:a16="http://schemas.microsoft.com/office/drawing/2014/main" id="{D91ED174-0F41-4CAE-B2BF-D102895F6F38}"/>
              </a:ext>
            </a:extLst>
          </p:cNvPr>
          <p:cNvSpPr txBox="1"/>
          <p:nvPr/>
        </p:nvSpPr>
        <p:spPr>
          <a:xfrm>
            <a:off x="8595467" y="5168695"/>
            <a:ext cx="2005176" cy="307777"/>
          </a:xfrm>
          <a:prstGeom prst="rect">
            <a:avLst/>
          </a:prstGeom>
          <a:noFill/>
        </p:spPr>
        <p:txBody>
          <a:bodyPr wrap="square" rtlCol="0">
            <a:spAutoFit/>
          </a:bodyPr>
          <a:lstStyle/>
          <a:p>
            <a:pPr algn="ctr"/>
            <a:r>
              <a:rPr lang="zh-CN" altLang="en-US" sz="1400" b="1" dirty="0">
                <a:solidFill>
                  <a:schemeClr val="tx1">
                    <a:lumMod val="95000"/>
                    <a:lumOff val="5000"/>
                  </a:schemeClr>
                </a:solidFill>
                <a:latin typeface="楷体" panose="02010609060101010101" pitchFamily="49" charset="-122"/>
                <a:ea typeface="楷体" panose="02010609060101010101" pitchFamily="49" charset="-122"/>
              </a:rPr>
              <a:t>处理结果</a:t>
            </a:r>
          </a:p>
        </p:txBody>
      </p:sp>
      <p:sp>
        <p:nvSpPr>
          <p:cNvPr id="35" name="文本框 34">
            <a:extLst>
              <a:ext uri="{FF2B5EF4-FFF2-40B4-BE49-F238E27FC236}">
                <a16:creationId xmlns:a16="http://schemas.microsoft.com/office/drawing/2014/main" id="{3FD80AA0-472A-4BB9-92EA-95B31AA3AB53}"/>
              </a:ext>
            </a:extLst>
          </p:cNvPr>
          <p:cNvSpPr txBox="1"/>
          <p:nvPr/>
        </p:nvSpPr>
        <p:spPr>
          <a:xfrm>
            <a:off x="887412" y="5168695"/>
            <a:ext cx="2005176" cy="307777"/>
          </a:xfrm>
          <a:prstGeom prst="rect">
            <a:avLst/>
          </a:prstGeom>
          <a:noFill/>
        </p:spPr>
        <p:txBody>
          <a:bodyPr wrap="square" rtlCol="0">
            <a:spAutoFit/>
          </a:bodyPr>
          <a:lstStyle/>
          <a:p>
            <a:pPr algn="ctr"/>
            <a:r>
              <a:rPr lang="zh-CN" altLang="en-US" sz="1400" b="1" dirty="0">
                <a:solidFill>
                  <a:schemeClr val="tx1">
                    <a:lumMod val="95000"/>
                    <a:lumOff val="5000"/>
                  </a:schemeClr>
                </a:solidFill>
                <a:latin typeface="楷体" panose="02010609060101010101" pitchFamily="49" charset="-122"/>
                <a:ea typeface="楷体" panose="02010609060101010101" pitchFamily="49" charset="-122"/>
              </a:rPr>
              <a:t>原始图像</a:t>
            </a:r>
          </a:p>
        </p:txBody>
      </p:sp>
      <p:pic>
        <p:nvPicPr>
          <p:cNvPr id="6" name="图片 5" descr="图片包含 户外, 人, 物体, 水&#10;&#10;描述已自动生成">
            <a:extLst>
              <a:ext uri="{FF2B5EF4-FFF2-40B4-BE49-F238E27FC236}">
                <a16:creationId xmlns:a16="http://schemas.microsoft.com/office/drawing/2014/main" id="{20CB9CB5-4F3F-4E9F-B30C-C7D9E7FB7B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00" y="2430000"/>
            <a:ext cx="2520000" cy="2520000"/>
          </a:xfrm>
          <a:prstGeom prst="rect">
            <a:avLst/>
          </a:prstGeom>
        </p:spPr>
      </p:pic>
      <p:pic>
        <p:nvPicPr>
          <p:cNvPr id="23" name="图片 22" descr="图片包含 徽标&#10;&#10;描述已自动生成">
            <a:extLst>
              <a:ext uri="{FF2B5EF4-FFF2-40B4-BE49-F238E27FC236}">
                <a16:creationId xmlns:a16="http://schemas.microsoft.com/office/drawing/2014/main" id="{AECE0321-708A-4A61-BDE2-8A65E2908C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9600" y="2430000"/>
            <a:ext cx="2520000" cy="2520000"/>
          </a:xfrm>
          <a:prstGeom prst="rect">
            <a:avLst/>
          </a:prstGeom>
        </p:spPr>
      </p:pic>
      <p:pic>
        <p:nvPicPr>
          <p:cNvPr id="25" name="图片 24" descr="图片包含 游戏机, 照片, 男人&#10;&#10;描述已自动生成">
            <a:extLst>
              <a:ext uri="{FF2B5EF4-FFF2-40B4-BE49-F238E27FC236}">
                <a16:creationId xmlns:a16="http://schemas.microsoft.com/office/drawing/2014/main" id="{59FDB5F6-49BF-4C8F-B3AC-A0B361AA0E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72800" y="2430000"/>
            <a:ext cx="2520000" cy="2520000"/>
          </a:xfrm>
          <a:prstGeom prst="rect">
            <a:avLst/>
          </a:prstGeom>
        </p:spPr>
      </p:pic>
      <p:sp>
        <p:nvSpPr>
          <p:cNvPr id="5" name="文本框 4">
            <a:extLst>
              <a:ext uri="{FF2B5EF4-FFF2-40B4-BE49-F238E27FC236}">
                <a16:creationId xmlns:a16="http://schemas.microsoft.com/office/drawing/2014/main" id="{C01D3BEE-23A2-44E0-8456-0C5752E771EE}"/>
              </a:ext>
            </a:extLst>
          </p:cNvPr>
          <p:cNvSpPr txBox="1"/>
          <p:nvPr/>
        </p:nvSpPr>
        <p:spPr>
          <a:xfrm>
            <a:off x="1257300" y="199325"/>
            <a:ext cx="3020786"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3.1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代数运算</a:t>
            </a:r>
          </a:p>
        </p:txBody>
      </p:sp>
    </p:spTree>
    <p:extLst>
      <p:ext uri="{BB962C8B-B14F-4D97-AF65-F5344CB8AC3E}">
        <p14:creationId xmlns:p14="http://schemas.microsoft.com/office/powerpoint/2010/main" val="2012900122"/>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81418"/>
            <a:ext cx="7098030" cy="923330"/>
          </a:xfrm>
          <a:prstGeom prst="rect">
            <a:avLst/>
          </a:prstGeom>
          <a:noFill/>
        </p:spPr>
        <p:txBody>
          <a:bodyPr wrap="square" rtlCol="0">
            <a:spAutoFit/>
          </a:bodyPr>
          <a:lstStyle/>
          <a:p>
            <a:pPr algn="just"/>
            <a:r>
              <a:rPr lang="en-US" altLang="zh-CN" sz="5400" b="1" dirty="0">
                <a:solidFill>
                  <a:schemeClr val="tx1">
                    <a:lumMod val="95000"/>
                    <a:lumOff val="5000"/>
                  </a:schemeClr>
                </a:solidFill>
                <a:latin typeface="楷体" panose="02010609060101010101" pitchFamily="49" charset="-122"/>
                <a:ea typeface="楷体" panose="02010609060101010101" pitchFamily="49" charset="-122"/>
              </a:rPr>
              <a:t>4.</a:t>
            </a:r>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除运算</a:t>
            </a:r>
            <a:endParaRPr lang="en-US" altLang="zh-CN" sz="54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95A778E2-6584-4F49-AE14-658DA391B7D2}"/>
              </a:ext>
            </a:extLst>
          </p:cNvPr>
          <p:cNvSpPr txBox="1"/>
          <p:nvPr/>
        </p:nvSpPr>
        <p:spPr>
          <a:xfrm>
            <a:off x="628296" y="2166401"/>
            <a:ext cx="4391760" cy="707886"/>
          </a:xfrm>
          <a:prstGeom prst="rect">
            <a:avLst/>
          </a:prstGeom>
          <a:noFill/>
        </p:spPr>
        <p:txBody>
          <a:bodyPr wrap="square" rtlCol="0">
            <a:spAutoFit/>
          </a:bodyPr>
          <a:lstStyle/>
          <a:p>
            <a:r>
              <a:rPr lang="en-US" altLang="zh-CN" sz="4000" dirty="0">
                <a:solidFill>
                  <a:schemeClr val="tx1">
                    <a:lumMod val="95000"/>
                    <a:lumOff val="5000"/>
                  </a:schemeClr>
                </a:solidFill>
                <a:latin typeface="楷体" panose="02010609060101010101" pitchFamily="49" charset="-122"/>
                <a:ea typeface="楷体" panose="02010609060101010101" pitchFamily="49" charset="-122"/>
              </a:rPr>
              <a:t>·</a:t>
            </a:r>
            <a:r>
              <a:rPr lang="zh-CN" altLang="en-US" sz="4000" dirty="0">
                <a:solidFill>
                  <a:schemeClr val="tx1">
                    <a:lumMod val="95000"/>
                    <a:lumOff val="5000"/>
                  </a:schemeClr>
                </a:solidFill>
                <a:latin typeface="楷体" panose="02010609060101010101" pitchFamily="49" charset="-122"/>
                <a:ea typeface="楷体" panose="02010609060101010101" pitchFamily="49" charset="-122"/>
              </a:rPr>
              <a:t>除运算的定义</a:t>
            </a:r>
          </a:p>
        </p:txBody>
      </p:sp>
      <p:sp>
        <p:nvSpPr>
          <p:cNvPr id="32" name="文本框 31">
            <a:extLst>
              <a:ext uri="{FF2B5EF4-FFF2-40B4-BE49-F238E27FC236}">
                <a16:creationId xmlns:a16="http://schemas.microsoft.com/office/drawing/2014/main" id="{83641A72-2CB2-45AC-ABFC-D2D2D0C6C9D4}"/>
              </a:ext>
            </a:extLst>
          </p:cNvPr>
          <p:cNvSpPr txBox="1"/>
          <p:nvPr/>
        </p:nvSpPr>
        <p:spPr>
          <a:xfrm>
            <a:off x="1139957" y="2981271"/>
            <a:ext cx="5567922" cy="584775"/>
          </a:xfrm>
          <a:prstGeom prst="rect">
            <a:avLst/>
          </a:prstGeom>
          <a:noFill/>
        </p:spPr>
        <p:txBody>
          <a:bodyPr wrap="square" rtlCol="0">
            <a:spAutoFit/>
          </a:bodyPr>
          <a:lstStyle/>
          <a:p>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C(</a:t>
            </a:r>
            <a:r>
              <a:rPr lang="en-US" altLang="zh-CN" sz="3200" dirty="0" err="1">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x,y</a:t>
            </a:r>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 = A(</a:t>
            </a:r>
            <a:r>
              <a:rPr lang="en-US" altLang="zh-CN" sz="3200" dirty="0" err="1">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x,y</a:t>
            </a:r>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 / B(</a:t>
            </a:r>
            <a:r>
              <a:rPr lang="en-US" altLang="zh-CN" sz="3200" dirty="0" err="1">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x,y</a:t>
            </a:r>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3" name="文本框 32">
            <a:extLst>
              <a:ext uri="{FF2B5EF4-FFF2-40B4-BE49-F238E27FC236}">
                <a16:creationId xmlns:a16="http://schemas.microsoft.com/office/drawing/2014/main" id="{0BC80CBB-09A6-446B-915F-F0CE2F42DDFB}"/>
              </a:ext>
            </a:extLst>
          </p:cNvPr>
          <p:cNvSpPr txBox="1"/>
          <p:nvPr/>
        </p:nvSpPr>
        <p:spPr>
          <a:xfrm>
            <a:off x="628296" y="3796142"/>
            <a:ext cx="4391760" cy="707886"/>
          </a:xfrm>
          <a:prstGeom prst="rect">
            <a:avLst/>
          </a:prstGeom>
          <a:noFill/>
        </p:spPr>
        <p:txBody>
          <a:bodyPr wrap="square" rtlCol="0">
            <a:spAutoFit/>
          </a:bodyPr>
          <a:lstStyle/>
          <a:p>
            <a:r>
              <a:rPr lang="en-US" altLang="zh-CN" sz="4000" dirty="0">
                <a:solidFill>
                  <a:schemeClr val="tx1">
                    <a:lumMod val="95000"/>
                    <a:lumOff val="5000"/>
                  </a:schemeClr>
                </a:solidFill>
                <a:latin typeface="楷体" panose="02010609060101010101" pitchFamily="49" charset="-122"/>
                <a:ea typeface="楷体" panose="02010609060101010101" pitchFamily="49" charset="-122"/>
              </a:rPr>
              <a:t>·</a:t>
            </a:r>
            <a:r>
              <a:rPr lang="zh-CN" altLang="en-US" sz="4000" dirty="0">
                <a:solidFill>
                  <a:schemeClr val="tx1">
                    <a:lumMod val="95000"/>
                    <a:lumOff val="5000"/>
                  </a:schemeClr>
                </a:solidFill>
                <a:latin typeface="楷体" panose="02010609060101010101" pitchFamily="49" charset="-122"/>
                <a:ea typeface="楷体" panose="02010609060101010101" pitchFamily="49" charset="-122"/>
              </a:rPr>
              <a:t>除运算的应用</a:t>
            </a:r>
          </a:p>
        </p:txBody>
      </p:sp>
      <p:sp>
        <p:nvSpPr>
          <p:cNvPr id="36" name="文本框 35">
            <a:extLst>
              <a:ext uri="{FF2B5EF4-FFF2-40B4-BE49-F238E27FC236}">
                <a16:creationId xmlns:a16="http://schemas.microsoft.com/office/drawing/2014/main" id="{2F3B1C22-AAD2-4A08-AECF-0C7514DF7FD1}"/>
              </a:ext>
            </a:extLst>
          </p:cNvPr>
          <p:cNvSpPr txBox="1"/>
          <p:nvPr/>
        </p:nvSpPr>
        <p:spPr>
          <a:xfrm>
            <a:off x="1139957" y="4527771"/>
            <a:ext cx="9764801" cy="1454244"/>
          </a:xfrm>
          <a:prstGeom prst="rect">
            <a:avLst/>
          </a:prstGeom>
          <a:noFill/>
        </p:spPr>
        <p:txBody>
          <a:bodyPr wrap="square" rtlCol="0">
            <a:spAutoFit/>
          </a:bodyPr>
          <a:lstStyle/>
          <a:p>
            <a:pPr>
              <a:lnSpc>
                <a:spcPct val="150000"/>
              </a:lnSpc>
            </a:pPr>
            <a:r>
              <a:rPr lang="zh-CN" altLang="en-US" sz="3200" dirty="0">
                <a:solidFill>
                  <a:schemeClr val="tx1">
                    <a:lumMod val="95000"/>
                    <a:lumOff val="5000"/>
                  </a:schemeClr>
                </a:solidFill>
                <a:latin typeface="楷体" panose="02010609060101010101" pitchFamily="49" charset="-122"/>
                <a:ea typeface="楷体" panose="02010609060101010101" pitchFamily="49" charset="-122"/>
              </a:rPr>
              <a:t>校正由于照明或者传感器的非均匀性造成的图像灰度阴影</a:t>
            </a:r>
          </a:p>
        </p:txBody>
      </p:sp>
      <p:sp>
        <p:nvSpPr>
          <p:cNvPr id="5" name="文本框 4">
            <a:extLst>
              <a:ext uri="{FF2B5EF4-FFF2-40B4-BE49-F238E27FC236}">
                <a16:creationId xmlns:a16="http://schemas.microsoft.com/office/drawing/2014/main" id="{2BF35B9C-5944-4671-8872-B7F234B75C1B}"/>
              </a:ext>
            </a:extLst>
          </p:cNvPr>
          <p:cNvSpPr txBox="1"/>
          <p:nvPr/>
        </p:nvSpPr>
        <p:spPr>
          <a:xfrm>
            <a:off x="1257300" y="199325"/>
            <a:ext cx="3020786"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3.1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代数运算</a:t>
            </a:r>
          </a:p>
        </p:txBody>
      </p:sp>
    </p:spTree>
    <p:extLst>
      <p:ext uri="{BB962C8B-B14F-4D97-AF65-F5344CB8AC3E}">
        <p14:creationId xmlns:p14="http://schemas.microsoft.com/office/powerpoint/2010/main" val="4207107155"/>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5287736" y="2606267"/>
            <a:ext cx="1616528" cy="1200329"/>
          </a:xfrm>
          <a:prstGeom prst="rect">
            <a:avLst/>
          </a:prstGeom>
          <a:noFill/>
        </p:spPr>
        <p:txBody>
          <a:bodyPr wrap="square" rtlCol="0">
            <a:spAutoFit/>
          </a:bodyPr>
          <a:lstStyle/>
          <a:p>
            <a:pPr algn="ctr"/>
            <a:r>
              <a:rPr lang="en-US" altLang="zh-CN" sz="7200" dirty="0">
                <a:solidFill>
                  <a:schemeClr val="tx1">
                    <a:lumMod val="95000"/>
                    <a:lumOff val="5000"/>
                  </a:schemeClr>
                </a:solidFill>
                <a:latin typeface="思源黑体 Bold" panose="020B0800000000000000" pitchFamily="34" charset="-122"/>
                <a:ea typeface="思源黑体 Bold" panose="020B0800000000000000" pitchFamily="34" charset="-122"/>
              </a:rPr>
              <a:t>02</a:t>
            </a:r>
            <a:endParaRPr lang="zh-CN" altLang="en-US" sz="7200" dirty="0">
              <a:solidFill>
                <a:schemeClr val="tx1">
                  <a:lumMod val="95000"/>
                  <a:lumOff val="5000"/>
                </a:schemeClr>
              </a:solidFill>
              <a:latin typeface="思源黑体 Bold" panose="020B0800000000000000" pitchFamily="34" charset="-122"/>
              <a:ea typeface="思源黑体 Bold" panose="020B0800000000000000" pitchFamily="34" charset="-122"/>
            </a:endParaRPr>
          </a:p>
        </p:txBody>
      </p:sp>
      <p:sp>
        <p:nvSpPr>
          <p:cNvPr id="18" name="文本框 17"/>
          <p:cNvSpPr txBox="1"/>
          <p:nvPr/>
        </p:nvSpPr>
        <p:spPr>
          <a:xfrm>
            <a:off x="5179631" y="3864996"/>
            <a:ext cx="1832737" cy="584775"/>
          </a:xfrm>
          <a:prstGeom prst="rect">
            <a:avLst/>
          </a:prstGeom>
          <a:noFill/>
        </p:spPr>
        <p:txBody>
          <a:bodyPr wrap="square" rtlCol="0">
            <a:spAutoFit/>
          </a:bodyPr>
          <a:lstStyle/>
          <a:p>
            <a:r>
              <a:rPr lang="zh-CN" altLang="en-US" sz="3200" b="1" dirty="0">
                <a:solidFill>
                  <a:schemeClr val="tx1">
                    <a:lumMod val="95000"/>
                    <a:lumOff val="5000"/>
                  </a:schemeClr>
                </a:solidFill>
                <a:latin typeface="楷体" panose="02010609060101010101" pitchFamily="49" charset="-122"/>
                <a:ea typeface="楷体" panose="02010609060101010101" pitchFamily="49" charset="-122"/>
              </a:rPr>
              <a:t>逻辑运算</a:t>
            </a:r>
          </a:p>
        </p:txBody>
      </p:sp>
      <p:sp>
        <p:nvSpPr>
          <p:cNvPr id="9" name="矩形 8"/>
          <p:cNvSpPr/>
          <p:nvPr/>
        </p:nvSpPr>
        <p:spPr>
          <a:xfrm>
            <a:off x="8477250" y="1828800"/>
            <a:ext cx="849086" cy="3209368"/>
          </a:xfrm>
          <a:prstGeom prst="rect">
            <a:avLst/>
          </a:prstGeom>
          <a:solidFill>
            <a:srgbClr val="9B0000"/>
          </a:solidFill>
          <a:ln>
            <a:noFill/>
          </a:ln>
          <a:effectLst>
            <a:outerShdw blurRad="1270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672411" y="2122714"/>
            <a:ext cx="609600" cy="2621540"/>
          </a:xfrm>
          <a:prstGeom prst="rect">
            <a:avLst/>
          </a:prstGeom>
          <a:solidFill>
            <a:srgbClr val="9B0000"/>
          </a:solidFill>
          <a:ln>
            <a:noFill/>
          </a:ln>
          <a:effectLst>
            <a:outerShdw blurRad="1270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628086" y="2400300"/>
            <a:ext cx="478972" cy="2066368"/>
          </a:xfrm>
          <a:prstGeom prst="rect">
            <a:avLst/>
          </a:prstGeom>
          <a:solidFill>
            <a:srgbClr val="9B0000"/>
          </a:solidFill>
          <a:ln>
            <a:noFill/>
          </a:ln>
          <a:effectLst>
            <a:outerShdw blurRad="1270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1453133" y="2709584"/>
            <a:ext cx="311150" cy="1447800"/>
          </a:xfrm>
          <a:prstGeom prst="rect">
            <a:avLst/>
          </a:prstGeom>
          <a:solidFill>
            <a:srgbClr val="9B0000"/>
          </a:solidFill>
          <a:ln>
            <a:noFill/>
          </a:ln>
          <a:effectLst>
            <a:outerShdw blurRad="1270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2110358" y="2984500"/>
            <a:ext cx="81642" cy="897968"/>
          </a:xfrm>
          <a:prstGeom prst="rect">
            <a:avLst/>
          </a:prstGeom>
          <a:solidFill>
            <a:srgbClr val="9B0000"/>
          </a:solidFill>
          <a:ln>
            <a:noFill/>
          </a:ln>
          <a:effectLst>
            <a:outerShdw blurRad="1270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H="1">
            <a:off x="2865664" y="1828800"/>
            <a:ext cx="849086" cy="3209368"/>
          </a:xfrm>
          <a:prstGeom prst="rect">
            <a:avLst/>
          </a:prstGeom>
          <a:solidFill>
            <a:srgbClr val="9B0000"/>
          </a:solidFill>
          <a:ln>
            <a:noFill/>
          </a:ln>
          <a:effectLst>
            <a:outerShdw blurRad="1270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flipH="1">
            <a:off x="1909989" y="2122714"/>
            <a:ext cx="609600" cy="2621540"/>
          </a:xfrm>
          <a:prstGeom prst="rect">
            <a:avLst/>
          </a:prstGeom>
          <a:solidFill>
            <a:srgbClr val="9B0000"/>
          </a:solidFill>
          <a:ln>
            <a:noFill/>
          </a:ln>
          <a:effectLst>
            <a:outerShdw blurRad="1270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flipH="1">
            <a:off x="1084942" y="2400300"/>
            <a:ext cx="478972" cy="2066368"/>
          </a:xfrm>
          <a:prstGeom prst="rect">
            <a:avLst/>
          </a:prstGeom>
          <a:solidFill>
            <a:srgbClr val="9B0000"/>
          </a:solidFill>
          <a:ln>
            <a:noFill/>
          </a:ln>
          <a:effectLst>
            <a:outerShdw blurRad="1270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flipH="1">
            <a:off x="427717" y="2709584"/>
            <a:ext cx="311150" cy="1447800"/>
          </a:xfrm>
          <a:prstGeom prst="rect">
            <a:avLst/>
          </a:prstGeom>
          <a:solidFill>
            <a:srgbClr val="9B0000"/>
          </a:solidFill>
          <a:ln>
            <a:noFill/>
          </a:ln>
          <a:effectLst>
            <a:outerShdw blurRad="1270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flipH="1">
            <a:off x="0" y="2984500"/>
            <a:ext cx="81642" cy="897968"/>
          </a:xfrm>
          <a:prstGeom prst="rect">
            <a:avLst/>
          </a:prstGeom>
          <a:solidFill>
            <a:srgbClr val="9B0000"/>
          </a:solidFill>
          <a:ln>
            <a:noFill/>
          </a:ln>
          <a:effectLst>
            <a:outerShdw blurRad="1270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21935198"/>
      </p:ext>
    </p:extLst>
  </p:cSld>
  <p:clrMapOvr>
    <a:masterClrMapping/>
  </p:clrMapOvr>
  <mc:AlternateContent xmlns:mc="http://schemas.openxmlformats.org/markup-compatibility/2006" xmlns:p14="http://schemas.microsoft.com/office/powerpoint/2010/main">
    <mc:Choice Requires="p14">
      <p:transition spd="slow" p14:dur="39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81418"/>
            <a:ext cx="7098030" cy="923330"/>
          </a:xfrm>
          <a:prstGeom prst="rect">
            <a:avLst/>
          </a:prstGeom>
          <a:noFill/>
        </p:spPr>
        <p:txBody>
          <a:bodyPr wrap="square" rtlCol="0">
            <a:spAutoFit/>
          </a:bodyPr>
          <a:lstStyle/>
          <a:p>
            <a:pPr algn="just"/>
            <a:r>
              <a:rPr lang="en-US" altLang="zh-CN" sz="5400" b="1" dirty="0">
                <a:solidFill>
                  <a:schemeClr val="tx1">
                    <a:lumMod val="95000"/>
                    <a:lumOff val="5000"/>
                  </a:schemeClr>
                </a:solidFill>
                <a:latin typeface="楷体" panose="02010609060101010101" pitchFamily="49" charset="-122"/>
                <a:ea typeface="楷体" panose="02010609060101010101" pitchFamily="49" charset="-122"/>
              </a:rPr>
              <a:t>1.</a:t>
            </a:r>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非运算</a:t>
            </a:r>
            <a:endParaRPr lang="en-US" altLang="zh-CN" sz="54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95A778E2-6584-4F49-AE14-658DA391B7D2}"/>
              </a:ext>
            </a:extLst>
          </p:cNvPr>
          <p:cNvSpPr txBox="1"/>
          <p:nvPr/>
        </p:nvSpPr>
        <p:spPr>
          <a:xfrm>
            <a:off x="628296" y="2166401"/>
            <a:ext cx="4391760" cy="707886"/>
          </a:xfrm>
          <a:prstGeom prst="rect">
            <a:avLst/>
          </a:prstGeom>
          <a:noFill/>
        </p:spPr>
        <p:txBody>
          <a:bodyPr wrap="square" rtlCol="0">
            <a:spAutoFit/>
          </a:bodyPr>
          <a:lstStyle/>
          <a:p>
            <a:r>
              <a:rPr lang="en-US" altLang="zh-CN" sz="4000" dirty="0">
                <a:solidFill>
                  <a:schemeClr val="tx1">
                    <a:lumMod val="95000"/>
                    <a:lumOff val="5000"/>
                  </a:schemeClr>
                </a:solidFill>
                <a:latin typeface="楷体" panose="02010609060101010101" pitchFamily="49" charset="-122"/>
                <a:ea typeface="楷体" panose="02010609060101010101" pitchFamily="49" charset="-122"/>
              </a:rPr>
              <a:t>·</a:t>
            </a:r>
            <a:r>
              <a:rPr lang="zh-CN" altLang="en-US" sz="4000" dirty="0">
                <a:solidFill>
                  <a:schemeClr val="tx1">
                    <a:lumMod val="95000"/>
                    <a:lumOff val="5000"/>
                  </a:schemeClr>
                </a:solidFill>
                <a:latin typeface="楷体" panose="02010609060101010101" pitchFamily="49" charset="-122"/>
                <a:ea typeface="楷体" panose="02010609060101010101" pitchFamily="49" charset="-122"/>
              </a:rPr>
              <a:t>非运算的定义</a:t>
            </a:r>
          </a:p>
        </p:txBody>
      </p:sp>
      <p:sp>
        <p:nvSpPr>
          <p:cNvPr id="32" name="文本框 31">
            <a:extLst>
              <a:ext uri="{FF2B5EF4-FFF2-40B4-BE49-F238E27FC236}">
                <a16:creationId xmlns:a16="http://schemas.microsoft.com/office/drawing/2014/main" id="{83641A72-2CB2-45AC-ABFC-D2D2D0C6C9D4}"/>
              </a:ext>
            </a:extLst>
          </p:cNvPr>
          <p:cNvSpPr txBox="1"/>
          <p:nvPr/>
        </p:nvSpPr>
        <p:spPr>
          <a:xfrm>
            <a:off x="1257300" y="2981272"/>
            <a:ext cx="5567922" cy="584775"/>
          </a:xfrm>
          <a:prstGeom prst="rect">
            <a:avLst/>
          </a:prstGeom>
          <a:noFill/>
        </p:spPr>
        <p:txBody>
          <a:bodyPr wrap="square" rtlCol="0">
            <a:spAutoFit/>
          </a:bodyPr>
          <a:lstStyle/>
          <a:p>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g(</a:t>
            </a:r>
            <a:r>
              <a:rPr lang="en-US" altLang="zh-CN" sz="3200" dirty="0" err="1">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x,y</a:t>
            </a:r>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 = 255 – f(</a:t>
            </a:r>
            <a:r>
              <a:rPr lang="en-US" altLang="zh-CN" sz="3200" dirty="0" err="1">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x,y</a:t>
            </a:r>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3" name="文本框 32">
            <a:extLst>
              <a:ext uri="{FF2B5EF4-FFF2-40B4-BE49-F238E27FC236}">
                <a16:creationId xmlns:a16="http://schemas.microsoft.com/office/drawing/2014/main" id="{0BC80CBB-09A6-446B-915F-F0CE2F42DDFB}"/>
              </a:ext>
            </a:extLst>
          </p:cNvPr>
          <p:cNvSpPr txBox="1"/>
          <p:nvPr/>
        </p:nvSpPr>
        <p:spPr>
          <a:xfrm>
            <a:off x="628296" y="3796142"/>
            <a:ext cx="4391760" cy="707886"/>
          </a:xfrm>
          <a:prstGeom prst="rect">
            <a:avLst/>
          </a:prstGeom>
          <a:noFill/>
        </p:spPr>
        <p:txBody>
          <a:bodyPr wrap="square" rtlCol="0">
            <a:spAutoFit/>
          </a:bodyPr>
          <a:lstStyle/>
          <a:p>
            <a:r>
              <a:rPr lang="en-US" altLang="zh-CN" sz="4000" dirty="0">
                <a:solidFill>
                  <a:schemeClr val="tx1">
                    <a:lumMod val="95000"/>
                    <a:lumOff val="5000"/>
                  </a:schemeClr>
                </a:solidFill>
                <a:latin typeface="楷体" panose="02010609060101010101" pitchFamily="49" charset="-122"/>
                <a:ea typeface="楷体" panose="02010609060101010101" pitchFamily="49" charset="-122"/>
              </a:rPr>
              <a:t>·</a:t>
            </a:r>
            <a:r>
              <a:rPr lang="zh-CN" altLang="en-US" sz="4000" dirty="0">
                <a:solidFill>
                  <a:schemeClr val="tx1">
                    <a:lumMod val="95000"/>
                    <a:lumOff val="5000"/>
                  </a:schemeClr>
                </a:solidFill>
                <a:latin typeface="楷体" panose="02010609060101010101" pitchFamily="49" charset="-122"/>
                <a:ea typeface="楷体" panose="02010609060101010101" pitchFamily="49" charset="-122"/>
              </a:rPr>
              <a:t>非运算的应用</a:t>
            </a:r>
          </a:p>
        </p:txBody>
      </p:sp>
      <p:sp>
        <p:nvSpPr>
          <p:cNvPr id="36" name="文本框 35">
            <a:extLst>
              <a:ext uri="{FF2B5EF4-FFF2-40B4-BE49-F238E27FC236}">
                <a16:creationId xmlns:a16="http://schemas.microsoft.com/office/drawing/2014/main" id="{2F3B1C22-AAD2-4A08-AECF-0C7514DF7FD1}"/>
              </a:ext>
            </a:extLst>
          </p:cNvPr>
          <p:cNvSpPr txBox="1"/>
          <p:nvPr/>
        </p:nvSpPr>
        <p:spPr>
          <a:xfrm>
            <a:off x="1257300" y="4611012"/>
            <a:ext cx="5567922" cy="584775"/>
          </a:xfrm>
          <a:prstGeom prst="rect">
            <a:avLst/>
          </a:prstGeom>
          <a:noFill/>
        </p:spPr>
        <p:txBody>
          <a:bodyPr wrap="square" rtlCol="0">
            <a:spAutoFit/>
          </a:bodyPr>
          <a:lstStyle/>
          <a:p>
            <a:r>
              <a:rPr lang="zh-CN" altLang="en-US" sz="3200" dirty="0">
                <a:solidFill>
                  <a:schemeClr val="tx1">
                    <a:lumMod val="95000"/>
                    <a:lumOff val="5000"/>
                  </a:schemeClr>
                </a:solidFill>
                <a:latin typeface="楷体" panose="02010609060101010101" pitchFamily="49" charset="-122"/>
                <a:ea typeface="楷体" panose="02010609060101010101" pitchFamily="49" charset="-122"/>
              </a:rPr>
              <a:t>图像取反</a:t>
            </a:r>
          </a:p>
        </p:txBody>
      </p:sp>
      <p:sp>
        <p:nvSpPr>
          <p:cNvPr id="5" name="文本框 4">
            <a:extLst>
              <a:ext uri="{FF2B5EF4-FFF2-40B4-BE49-F238E27FC236}">
                <a16:creationId xmlns:a16="http://schemas.microsoft.com/office/drawing/2014/main" id="{02B4E484-74AE-46EB-9089-45EE5BDD9375}"/>
              </a:ext>
            </a:extLst>
          </p:cNvPr>
          <p:cNvSpPr txBox="1"/>
          <p:nvPr/>
        </p:nvSpPr>
        <p:spPr>
          <a:xfrm>
            <a:off x="1257300" y="199325"/>
            <a:ext cx="3020786"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3.2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逻辑运算</a:t>
            </a:r>
          </a:p>
        </p:txBody>
      </p:sp>
    </p:spTree>
    <p:extLst>
      <p:ext uri="{BB962C8B-B14F-4D97-AF65-F5344CB8AC3E}">
        <p14:creationId xmlns:p14="http://schemas.microsoft.com/office/powerpoint/2010/main" val="840760786"/>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81418"/>
            <a:ext cx="7098030" cy="923330"/>
          </a:xfrm>
          <a:prstGeom prst="rect">
            <a:avLst/>
          </a:prstGeom>
          <a:noFill/>
        </p:spPr>
        <p:txBody>
          <a:bodyPr wrap="square" rtlCol="0">
            <a:spAutoFit/>
          </a:bodyPr>
          <a:lstStyle/>
          <a:p>
            <a:r>
              <a:rPr lang="zh-CN" altLang="en-US" sz="5400" dirty="0">
                <a:solidFill>
                  <a:schemeClr val="tx1">
                    <a:lumMod val="95000"/>
                    <a:lumOff val="5000"/>
                  </a:schemeClr>
                </a:solidFill>
                <a:latin typeface="楷体" panose="02010609060101010101" pitchFamily="49" charset="-122"/>
                <a:ea typeface="楷体" panose="02010609060101010101" pitchFamily="49" charset="-122"/>
              </a:rPr>
              <a:t>图像取反</a:t>
            </a: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图片包含 户外, 人, 物体, 水&#10;&#10;描述已自动生成">
            <a:extLst>
              <a:ext uri="{FF2B5EF4-FFF2-40B4-BE49-F238E27FC236}">
                <a16:creationId xmlns:a16="http://schemas.microsoft.com/office/drawing/2014/main" id="{4CDEF82F-54E5-4601-BEEF-92A8199F8E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9634" y="2428315"/>
            <a:ext cx="2520000" cy="2520000"/>
          </a:xfrm>
          <a:prstGeom prst="rect">
            <a:avLst/>
          </a:prstGeom>
        </p:spPr>
      </p:pic>
      <p:pic>
        <p:nvPicPr>
          <p:cNvPr id="22" name="图片 21" descr="图片包含 物体, 户外, 人, 男人&#10;&#10;描述已自动生成">
            <a:extLst>
              <a:ext uri="{FF2B5EF4-FFF2-40B4-BE49-F238E27FC236}">
                <a16:creationId xmlns:a16="http://schemas.microsoft.com/office/drawing/2014/main" id="{B1728EAE-A8D1-44DC-A030-D048C50B2E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2366" y="2428315"/>
            <a:ext cx="2520000" cy="2520000"/>
          </a:xfrm>
          <a:prstGeom prst="rect">
            <a:avLst/>
          </a:prstGeom>
        </p:spPr>
      </p:pic>
      <p:sp>
        <p:nvSpPr>
          <p:cNvPr id="34" name="文本框 33">
            <a:extLst>
              <a:ext uri="{FF2B5EF4-FFF2-40B4-BE49-F238E27FC236}">
                <a16:creationId xmlns:a16="http://schemas.microsoft.com/office/drawing/2014/main" id="{865262F4-2B1E-422D-921C-45AE80865E86}"/>
              </a:ext>
            </a:extLst>
          </p:cNvPr>
          <p:cNvSpPr txBox="1"/>
          <p:nvPr/>
        </p:nvSpPr>
        <p:spPr>
          <a:xfrm>
            <a:off x="2907046" y="5164105"/>
            <a:ext cx="2005176" cy="307777"/>
          </a:xfrm>
          <a:prstGeom prst="rect">
            <a:avLst/>
          </a:prstGeom>
          <a:noFill/>
        </p:spPr>
        <p:txBody>
          <a:bodyPr wrap="square" rtlCol="0">
            <a:spAutoFit/>
          </a:bodyPr>
          <a:lstStyle/>
          <a:p>
            <a:pPr algn="ctr"/>
            <a:r>
              <a:rPr lang="zh-CN" altLang="en-US" sz="1400" b="1" dirty="0">
                <a:solidFill>
                  <a:schemeClr val="tx1">
                    <a:lumMod val="95000"/>
                    <a:lumOff val="5000"/>
                  </a:schemeClr>
                </a:solidFill>
                <a:latin typeface="楷体" panose="02010609060101010101" pitchFamily="49" charset="-122"/>
                <a:ea typeface="楷体" panose="02010609060101010101" pitchFamily="49" charset="-122"/>
              </a:rPr>
              <a:t>原始图像</a:t>
            </a:r>
          </a:p>
        </p:txBody>
      </p:sp>
      <p:sp>
        <p:nvSpPr>
          <p:cNvPr id="35" name="文本框 34">
            <a:extLst>
              <a:ext uri="{FF2B5EF4-FFF2-40B4-BE49-F238E27FC236}">
                <a16:creationId xmlns:a16="http://schemas.microsoft.com/office/drawing/2014/main" id="{376EBF12-73B6-4B83-B7C6-B1B9634F2EA4}"/>
              </a:ext>
            </a:extLst>
          </p:cNvPr>
          <p:cNvSpPr txBox="1"/>
          <p:nvPr/>
        </p:nvSpPr>
        <p:spPr>
          <a:xfrm>
            <a:off x="7279778" y="5164104"/>
            <a:ext cx="2005176" cy="307777"/>
          </a:xfrm>
          <a:prstGeom prst="rect">
            <a:avLst/>
          </a:prstGeom>
          <a:noFill/>
        </p:spPr>
        <p:txBody>
          <a:bodyPr wrap="square" rtlCol="0">
            <a:spAutoFit/>
          </a:bodyPr>
          <a:lstStyle/>
          <a:p>
            <a:pPr algn="ctr"/>
            <a:r>
              <a:rPr lang="zh-CN" altLang="en-US" sz="1400" b="1" dirty="0">
                <a:solidFill>
                  <a:schemeClr val="tx1">
                    <a:lumMod val="95000"/>
                    <a:lumOff val="5000"/>
                  </a:schemeClr>
                </a:solidFill>
                <a:latin typeface="楷体" panose="02010609060101010101" pitchFamily="49" charset="-122"/>
                <a:ea typeface="楷体" panose="02010609060101010101" pitchFamily="49" charset="-122"/>
              </a:rPr>
              <a:t>反图像</a:t>
            </a:r>
          </a:p>
        </p:txBody>
      </p:sp>
      <p:sp>
        <p:nvSpPr>
          <p:cNvPr id="5" name="文本框 4">
            <a:extLst>
              <a:ext uri="{FF2B5EF4-FFF2-40B4-BE49-F238E27FC236}">
                <a16:creationId xmlns:a16="http://schemas.microsoft.com/office/drawing/2014/main" id="{547888C8-ED24-40A5-8F6A-E104EBF9B07B}"/>
              </a:ext>
            </a:extLst>
          </p:cNvPr>
          <p:cNvSpPr txBox="1"/>
          <p:nvPr/>
        </p:nvSpPr>
        <p:spPr>
          <a:xfrm>
            <a:off x="1257300" y="199325"/>
            <a:ext cx="3020786"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3.2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逻辑运算</a:t>
            </a:r>
          </a:p>
        </p:txBody>
      </p:sp>
    </p:spTree>
    <p:extLst>
      <p:ext uri="{BB962C8B-B14F-4D97-AF65-F5344CB8AC3E}">
        <p14:creationId xmlns:p14="http://schemas.microsoft.com/office/powerpoint/2010/main" val="737969794"/>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B0000"/>
        </a:solidFill>
        <a:effectLst/>
      </p:bgPr>
    </p:bg>
    <p:spTree>
      <p:nvGrpSpPr>
        <p:cNvPr id="1" name=""/>
        <p:cNvGrpSpPr/>
        <p:nvPr/>
      </p:nvGrpSpPr>
      <p:grpSpPr>
        <a:xfrm>
          <a:off x="0" y="0"/>
          <a:ext cx="0" cy="0"/>
          <a:chOff x="0" y="0"/>
          <a:chExt cx="0" cy="0"/>
        </a:xfrm>
      </p:grpSpPr>
      <p:sp>
        <p:nvSpPr>
          <p:cNvPr id="2" name="矩形 1"/>
          <p:cNvSpPr/>
          <p:nvPr/>
        </p:nvSpPr>
        <p:spPr>
          <a:xfrm>
            <a:off x="557651" y="580062"/>
            <a:ext cx="11076699" cy="5849006"/>
          </a:xfrm>
          <a:prstGeom prst="rect">
            <a:avLst/>
          </a:prstGeom>
          <a:solidFill>
            <a:srgbClr val="FBFBFB"/>
          </a:solidFill>
          <a:ln>
            <a:noFill/>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flipH="1">
            <a:off x="557530" y="579930"/>
            <a:ext cx="5720080" cy="5843222"/>
            <a:chOff x="4876562" y="849937"/>
            <a:chExt cx="7113436" cy="4667250"/>
          </a:xfrm>
        </p:grpSpPr>
        <p:sp>
          <p:nvSpPr>
            <p:cNvPr id="43" name="任意多边形: 形状 42"/>
            <p:cNvSpPr/>
            <p:nvPr/>
          </p:nvSpPr>
          <p:spPr>
            <a:xfrm>
              <a:off x="4876562" y="870592"/>
              <a:ext cx="1280071" cy="4641421"/>
            </a:xfrm>
            <a:custGeom>
              <a:avLst/>
              <a:gdLst>
                <a:gd name="connsiteX0" fmla="*/ 1085539 w 5496954"/>
                <a:gd name="connsiteY0" fmla="*/ 0 h 5849006"/>
                <a:gd name="connsiteX1" fmla="*/ 5496954 w 5496954"/>
                <a:gd name="connsiteY1" fmla="*/ 0 h 5849006"/>
                <a:gd name="connsiteX2" fmla="*/ 5496954 w 5496954"/>
                <a:gd name="connsiteY2" fmla="*/ 5849006 h 5849006"/>
                <a:gd name="connsiteX3" fmla="*/ 1085539 w 5496954"/>
                <a:gd name="connsiteY3" fmla="*/ 5849006 h 5849006"/>
                <a:gd name="connsiteX4" fmla="*/ 992509 w 5496954"/>
                <a:gd name="connsiteY4" fmla="*/ 5739563 h 5849006"/>
                <a:gd name="connsiteX5" fmla="*/ 0 w 5496954"/>
                <a:gd name="connsiteY5" fmla="*/ 2924503 h 5849006"/>
                <a:gd name="connsiteX6" fmla="*/ 992509 w 5496954"/>
                <a:gd name="connsiteY6" fmla="*/ 109444 h 5849006"/>
                <a:gd name="connsiteX0-1" fmla="*/ 5496954 w 5588394"/>
                <a:gd name="connsiteY0-2" fmla="*/ 0 h 5849006"/>
                <a:gd name="connsiteX1-3" fmla="*/ 5496954 w 5588394"/>
                <a:gd name="connsiteY1-4" fmla="*/ 5849006 h 5849006"/>
                <a:gd name="connsiteX2-5" fmla="*/ 1085539 w 5588394"/>
                <a:gd name="connsiteY2-6" fmla="*/ 5849006 h 5849006"/>
                <a:gd name="connsiteX3-7" fmla="*/ 992509 w 5588394"/>
                <a:gd name="connsiteY3-8" fmla="*/ 5739563 h 5849006"/>
                <a:gd name="connsiteX4-9" fmla="*/ 0 w 5588394"/>
                <a:gd name="connsiteY4-10" fmla="*/ 2924503 h 5849006"/>
                <a:gd name="connsiteX5-11" fmla="*/ 992509 w 5588394"/>
                <a:gd name="connsiteY5-12" fmla="*/ 109444 h 5849006"/>
                <a:gd name="connsiteX6-13" fmla="*/ 1085539 w 5588394"/>
                <a:gd name="connsiteY6-14" fmla="*/ 0 h 5849006"/>
                <a:gd name="connsiteX7" fmla="*/ 5588394 w 5588394"/>
                <a:gd name="connsiteY7" fmla="*/ 91440 h 5849006"/>
                <a:gd name="connsiteX0-15" fmla="*/ 5496954 w 5496954"/>
                <a:gd name="connsiteY0-16" fmla="*/ 0 h 5849006"/>
                <a:gd name="connsiteX1-17" fmla="*/ 5496954 w 5496954"/>
                <a:gd name="connsiteY1-18" fmla="*/ 5849006 h 5849006"/>
                <a:gd name="connsiteX2-19" fmla="*/ 1085539 w 5496954"/>
                <a:gd name="connsiteY2-20" fmla="*/ 5849006 h 5849006"/>
                <a:gd name="connsiteX3-21" fmla="*/ 992509 w 5496954"/>
                <a:gd name="connsiteY3-22" fmla="*/ 5739563 h 5849006"/>
                <a:gd name="connsiteX4-23" fmla="*/ 0 w 5496954"/>
                <a:gd name="connsiteY4-24" fmla="*/ 2924503 h 5849006"/>
                <a:gd name="connsiteX5-25" fmla="*/ 992509 w 5496954"/>
                <a:gd name="connsiteY5-26" fmla="*/ 109444 h 5849006"/>
                <a:gd name="connsiteX6-27" fmla="*/ 1085539 w 5496954"/>
                <a:gd name="connsiteY6-28" fmla="*/ 0 h 5849006"/>
                <a:gd name="connsiteX0-29" fmla="*/ 5496954 w 5496954"/>
                <a:gd name="connsiteY0-30" fmla="*/ 5849006 h 5849006"/>
                <a:gd name="connsiteX1-31" fmla="*/ 1085539 w 5496954"/>
                <a:gd name="connsiteY1-32" fmla="*/ 5849006 h 5849006"/>
                <a:gd name="connsiteX2-33" fmla="*/ 992509 w 5496954"/>
                <a:gd name="connsiteY2-34" fmla="*/ 5739563 h 5849006"/>
                <a:gd name="connsiteX3-35" fmla="*/ 0 w 5496954"/>
                <a:gd name="connsiteY3-36" fmla="*/ 2924503 h 5849006"/>
                <a:gd name="connsiteX4-37" fmla="*/ 992509 w 5496954"/>
                <a:gd name="connsiteY4-38" fmla="*/ 109444 h 5849006"/>
                <a:gd name="connsiteX5-39" fmla="*/ 1085539 w 5496954"/>
                <a:gd name="connsiteY5-40" fmla="*/ 0 h 5849006"/>
                <a:gd name="connsiteX0-41" fmla="*/ 1085539 w 1085539"/>
                <a:gd name="connsiteY0-42" fmla="*/ 5849006 h 5849006"/>
                <a:gd name="connsiteX1-43" fmla="*/ 992509 w 1085539"/>
                <a:gd name="connsiteY1-44" fmla="*/ 5739563 h 5849006"/>
                <a:gd name="connsiteX2-45" fmla="*/ 0 w 1085539"/>
                <a:gd name="connsiteY2-46" fmla="*/ 2924503 h 5849006"/>
                <a:gd name="connsiteX3-47" fmla="*/ 992509 w 1085539"/>
                <a:gd name="connsiteY3-48" fmla="*/ 109444 h 5849006"/>
                <a:gd name="connsiteX4-49" fmla="*/ 1085539 w 1085539"/>
                <a:gd name="connsiteY4-50" fmla="*/ 0 h 58490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85539" h="5849006">
                  <a:moveTo>
                    <a:pt x="1085539" y="5849006"/>
                  </a:moveTo>
                  <a:lnTo>
                    <a:pt x="992509" y="5739563"/>
                  </a:lnTo>
                  <a:cubicBezTo>
                    <a:pt x="371841" y="4970708"/>
                    <a:pt x="0" y="3991194"/>
                    <a:pt x="0" y="2924503"/>
                  </a:cubicBezTo>
                  <a:cubicBezTo>
                    <a:pt x="0" y="1857813"/>
                    <a:pt x="371841" y="878300"/>
                    <a:pt x="992509" y="109444"/>
                  </a:cubicBezTo>
                  <a:lnTo>
                    <a:pt x="1085539"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40" name="图片 39" descr="/Users/juncheng/Desktop/WechatIMG3.jpegWechatIMG3"/>
            <p:cNvPicPr>
              <a:picLocks noChangeAspect="1"/>
            </p:cNvPicPr>
            <p:nvPr/>
          </p:nvPicPr>
          <p:blipFill rotWithShape="1">
            <a:blip r:embed="rId3"/>
            <a:srcRect/>
            <a:stretch>
              <a:fillRect/>
            </a:stretch>
          </p:blipFill>
          <p:spPr>
            <a:xfrm>
              <a:off x="4989123" y="849937"/>
              <a:ext cx="7000875" cy="4667250"/>
            </a:xfrm>
            <a:custGeom>
              <a:avLst/>
              <a:gdLst>
                <a:gd name="connsiteX0" fmla="*/ 1085539 w 5496954"/>
                <a:gd name="connsiteY0" fmla="*/ 0 h 5849006"/>
                <a:gd name="connsiteX1" fmla="*/ 5496954 w 5496954"/>
                <a:gd name="connsiteY1" fmla="*/ 0 h 5849006"/>
                <a:gd name="connsiteX2" fmla="*/ 5496954 w 5496954"/>
                <a:gd name="connsiteY2" fmla="*/ 5849006 h 5849006"/>
                <a:gd name="connsiteX3" fmla="*/ 1085539 w 5496954"/>
                <a:gd name="connsiteY3" fmla="*/ 5849006 h 5849006"/>
                <a:gd name="connsiteX4" fmla="*/ 992509 w 5496954"/>
                <a:gd name="connsiteY4" fmla="*/ 5739563 h 5849006"/>
                <a:gd name="connsiteX5" fmla="*/ 0 w 5496954"/>
                <a:gd name="connsiteY5" fmla="*/ 2924503 h 5849006"/>
                <a:gd name="connsiteX6" fmla="*/ 992509 w 5496954"/>
                <a:gd name="connsiteY6" fmla="*/ 109444 h 5849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96954" h="5849006">
                  <a:moveTo>
                    <a:pt x="1085539" y="0"/>
                  </a:moveTo>
                  <a:lnTo>
                    <a:pt x="5496954" y="0"/>
                  </a:lnTo>
                  <a:lnTo>
                    <a:pt x="5496954" y="5849006"/>
                  </a:lnTo>
                  <a:lnTo>
                    <a:pt x="1085539" y="5849006"/>
                  </a:lnTo>
                  <a:lnTo>
                    <a:pt x="992509" y="5739563"/>
                  </a:lnTo>
                  <a:cubicBezTo>
                    <a:pt x="371841" y="4970708"/>
                    <a:pt x="0" y="3991194"/>
                    <a:pt x="0" y="2924503"/>
                  </a:cubicBezTo>
                  <a:cubicBezTo>
                    <a:pt x="0" y="1857813"/>
                    <a:pt x="371841" y="878300"/>
                    <a:pt x="992509" y="109444"/>
                  </a:cubicBezTo>
                  <a:close/>
                </a:path>
              </a:pathLst>
            </a:custGeom>
          </p:spPr>
        </p:pic>
      </p:grpSp>
      <p:sp>
        <p:nvSpPr>
          <p:cNvPr id="41" name="椭圆 40"/>
          <p:cNvSpPr/>
          <p:nvPr/>
        </p:nvSpPr>
        <p:spPr>
          <a:xfrm>
            <a:off x="6176704" y="967188"/>
            <a:ext cx="621275" cy="621275"/>
          </a:xfrm>
          <a:prstGeom prst="ellipse">
            <a:avLst/>
          </a:prstGeom>
          <a:solidFill>
            <a:srgbClr val="9B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6878955" y="1047115"/>
            <a:ext cx="2127250" cy="460375"/>
          </a:xfrm>
          <a:prstGeom prst="rect">
            <a:avLst/>
          </a:prstGeom>
          <a:noFill/>
        </p:spPr>
        <p:txBody>
          <a:bodyPr wrap="square" rtlCol="0">
            <a:spAutoFit/>
          </a:bodyPr>
          <a:lstStyle/>
          <a:p>
            <a:r>
              <a:rPr lang="zh-CN" altLang="en-US" sz="2400" b="1" dirty="0">
                <a:solidFill>
                  <a:schemeClr val="tx1">
                    <a:lumMod val="95000"/>
                    <a:lumOff val="5000"/>
                  </a:schemeClr>
                </a:solidFill>
                <a:latin typeface="楷体" panose="02010609060101010101" pitchFamily="49" charset="-122"/>
                <a:ea typeface="楷体" panose="02010609060101010101" pitchFamily="49" charset="-122"/>
              </a:rPr>
              <a:t>代数运算</a:t>
            </a:r>
          </a:p>
        </p:txBody>
      </p:sp>
      <p:sp>
        <p:nvSpPr>
          <p:cNvPr id="46" name="文本框 45"/>
          <p:cNvSpPr txBox="1"/>
          <p:nvPr/>
        </p:nvSpPr>
        <p:spPr>
          <a:xfrm>
            <a:off x="6096000" y="1046993"/>
            <a:ext cx="782682" cy="461665"/>
          </a:xfrm>
          <a:prstGeom prst="rect">
            <a:avLst/>
          </a:prstGeom>
          <a:noFill/>
        </p:spPr>
        <p:txBody>
          <a:bodyPr wrap="square" rtlCol="0">
            <a:spAutoFit/>
          </a:bodyPr>
          <a:lstStyle/>
          <a:p>
            <a:pPr algn="ctr"/>
            <a:r>
              <a:rPr lang="en-US" altLang="zh-CN" sz="2400" dirty="0">
                <a:solidFill>
                  <a:schemeClr val="bg1"/>
                </a:solidFill>
                <a:latin typeface="思源黑体 Bold" panose="020B0800000000000000" pitchFamily="34" charset="-122"/>
                <a:ea typeface="思源黑体 Bold" panose="020B0800000000000000" pitchFamily="34" charset="-122"/>
              </a:rPr>
              <a:t>01</a:t>
            </a:r>
            <a:endParaRPr lang="zh-CN" altLang="en-US" sz="2400" dirty="0">
              <a:solidFill>
                <a:schemeClr val="bg1"/>
              </a:solidFill>
              <a:latin typeface="思源黑体 Bold" panose="020B0800000000000000" pitchFamily="34" charset="-122"/>
              <a:ea typeface="思源黑体 Bold" panose="020B0800000000000000" pitchFamily="34" charset="-122"/>
            </a:endParaRPr>
          </a:p>
        </p:txBody>
      </p:sp>
      <p:sp>
        <p:nvSpPr>
          <p:cNvPr id="60" name="椭圆 59"/>
          <p:cNvSpPr/>
          <p:nvPr/>
        </p:nvSpPr>
        <p:spPr>
          <a:xfrm>
            <a:off x="6450027" y="1850699"/>
            <a:ext cx="621275" cy="621275"/>
          </a:xfrm>
          <a:prstGeom prst="ellipse">
            <a:avLst/>
          </a:prstGeom>
          <a:solidFill>
            <a:srgbClr val="9B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p:cNvSpPr txBox="1"/>
          <p:nvPr/>
        </p:nvSpPr>
        <p:spPr>
          <a:xfrm>
            <a:off x="7152005" y="1930400"/>
            <a:ext cx="2202815" cy="460375"/>
          </a:xfrm>
          <a:prstGeom prst="rect">
            <a:avLst/>
          </a:prstGeom>
          <a:noFill/>
        </p:spPr>
        <p:txBody>
          <a:bodyPr wrap="square" rtlCol="0">
            <a:spAutoFit/>
          </a:bodyPr>
          <a:lstStyle/>
          <a:p>
            <a:r>
              <a:rPr lang="zh-CN" altLang="en-US" sz="2400" b="1" dirty="0">
                <a:solidFill>
                  <a:schemeClr val="tx1">
                    <a:lumMod val="95000"/>
                    <a:lumOff val="5000"/>
                  </a:schemeClr>
                </a:solidFill>
                <a:latin typeface="楷体" panose="02010609060101010101" pitchFamily="49" charset="-122"/>
                <a:ea typeface="楷体" panose="02010609060101010101" pitchFamily="49" charset="-122"/>
              </a:rPr>
              <a:t>逻辑运算</a:t>
            </a:r>
          </a:p>
        </p:txBody>
      </p:sp>
      <p:sp>
        <p:nvSpPr>
          <p:cNvPr id="62" name="文本框 61"/>
          <p:cNvSpPr txBox="1"/>
          <p:nvPr/>
        </p:nvSpPr>
        <p:spPr>
          <a:xfrm>
            <a:off x="6369323" y="1930504"/>
            <a:ext cx="782682" cy="461665"/>
          </a:xfrm>
          <a:prstGeom prst="rect">
            <a:avLst/>
          </a:prstGeom>
          <a:noFill/>
        </p:spPr>
        <p:txBody>
          <a:bodyPr wrap="square" rtlCol="0">
            <a:spAutoFit/>
          </a:bodyPr>
          <a:lstStyle/>
          <a:p>
            <a:pPr algn="ctr"/>
            <a:r>
              <a:rPr lang="en-US" altLang="zh-CN" sz="2400" dirty="0">
                <a:solidFill>
                  <a:schemeClr val="bg1"/>
                </a:solidFill>
                <a:latin typeface="思源黑体 Bold" panose="020B0800000000000000" pitchFamily="34" charset="-122"/>
                <a:ea typeface="思源黑体 Bold" panose="020B0800000000000000" pitchFamily="34" charset="-122"/>
              </a:rPr>
              <a:t>02</a:t>
            </a:r>
            <a:endParaRPr lang="zh-CN" altLang="en-US" sz="2400" dirty="0">
              <a:solidFill>
                <a:schemeClr val="bg1"/>
              </a:solidFill>
              <a:latin typeface="思源黑体 Bold" panose="020B0800000000000000" pitchFamily="34" charset="-122"/>
              <a:ea typeface="思源黑体 Bold" panose="020B0800000000000000" pitchFamily="34" charset="-122"/>
            </a:endParaRPr>
          </a:p>
        </p:txBody>
      </p:sp>
      <p:sp>
        <p:nvSpPr>
          <p:cNvPr id="64" name="椭圆 63"/>
          <p:cNvSpPr/>
          <p:nvPr/>
        </p:nvSpPr>
        <p:spPr>
          <a:xfrm>
            <a:off x="6797686" y="3672821"/>
            <a:ext cx="621275" cy="621275"/>
          </a:xfrm>
          <a:prstGeom prst="ellipse">
            <a:avLst/>
          </a:prstGeom>
          <a:solidFill>
            <a:srgbClr val="9B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7499985" y="3833495"/>
            <a:ext cx="2323465" cy="460375"/>
          </a:xfrm>
          <a:prstGeom prst="rect">
            <a:avLst/>
          </a:prstGeom>
          <a:noFill/>
        </p:spPr>
        <p:txBody>
          <a:bodyPr wrap="square" rtlCol="0">
            <a:spAutoFit/>
          </a:bodyPr>
          <a:lstStyle/>
          <a:p>
            <a:r>
              <a:rPr lang="zh-CN" altLang="en-US" sz="2400" b="1" dirty="0">
                <a:solidFill>
                  <a:schemeClr val="tx1">
                    <a:lumMod val="95000"/>
                    <a:lumOff val="5000"/>
                  </a:schemeClr>
                </a:solidFill>
                <a:latin typeface="楷体" panose="02010609060101010101" pitchFamily="49" charset="-122"/>
                <a:ea typeface="楷体" panose="02010609060101010101" pitchFamily="49" charset="-122"/>
                <a:sym typeface="+mn-ea"/>
              </a:rPr>
              <a:t>图像的缩放</a:t>
            </a:r>
          </a:p>
        </p:txBody>
      </p:sp>
      <p:sp>
        <p:nvSpPr>
          <p:cNvPr id="66" name="文本框 65"/>
          <p:cNvSpPr txBox="1"/>
          <p:nvPr/>
        </p:nvSpPr>
        <p:spPr>
          <a:xfrm>
            <a:off x="6716982" y="3736751"/>
            <a:ext cx="782682" cy="460375"/>
          </a:xfrm>
          <a:prstGeom prst="rect">
            <a:avLst/>
          </a:prstGeom>
          <a:noFill/>
        </p:spPr>
        <p:txBody>
          <a:bodyPr wrap="square" rtlCol="0">
            <a:spAutoFit/>
          </a:bodyPr>
          <a:lstStyle/>
          <a:p>
            <a:pPr algn="ctr"/>
            <a:r>
              <a:rPr lang="en-US" altLang="zh-CN" sz="2400" dirty="0">
                <a:solidFill>
                  <a:schemeClr val="bg1"/>
                </a:solidFill>
                <a:latin typeface="思源黑体 Bold" panose="020B0800000000000000" pitchFamily="34" charset="-122"/>
                <a:ea typeface="思源黑体 Bold" panose="020B0800000000000000" pitchFamily="34" charset="-122"/>
              </a:rPr>
              <a:t>04</a:t>
            </a:r>
            <a:endParaRPr lang="zh-CN" altLang="en-US" sz="2400" dirty="0">
              <a:solidFill>
                <a:schemeClr val="bg1"/>
              </a:solidFill>
              <a:latin typeface="思源黑体 Bold" panose="020B0800000000000000" pitchFamily="34" charset="-122"/>
              <a:ea typeface="思源黑体 Bold" panose="020B0800000000000000" pitchFamily="34" charset="-122"/>
            </a:endParaRPr>
          </a:p>
        </p:txBody>
      </p:sp>
      <p:sp>
        <p:nvSpPr>
          <p:cNvPr id="68" name="椭圆 67"/>
          <p:cNvSpPr/>
          <p:nvPr/>
        </p:nvSpPr>
        <p:spPr>
          <a:xfrm>
            <a:off x="6527859" y="4579947"/>
            <a:ext cx="621275" cy="621275"/>
          </a:xfrm>
          <a:prstGeom prst="ellipse">
            <a:avLst/>
          </a:prstGeom>
          <a:solidFill>
            <a:srgbClr val="9B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p:cNvSpPr txBox="1"/>
          <p:nvPr/>
        </p:nvSpPr>
        <p:spPr>
          <a:xfrm>
            <a:off x="7229475" y="4660900"/>
            <a:ext cx="2838450" cy="460375"/>
          </a:xfrm>
          <a:prstGeom prst="rect">
            <a:avLst/>
          </a:prstGeom>
          <a:noFill/>
        </p:spPr>
        <p:txBody>
          <a:bodyPr wrap="square" rtlCol="0">
            <a:spAutoFit/>
          </a:bodyPr>
          <a:lstStyle/>
          <a:p>
            <a:r>
              <a:rPr lang="zh-CN" altLang="en-US" sz="2400" b="1" dirty="0">
                <a:solidFill>
                  <a:schemeClr val="tx1">
                    <a:lumMod val="95000"/>
                    <a:lumOff val="5000"/>
                  </a:schemeClr>
                </a:solidFill>
                <a:latin typeface="楷体" panose="02010609060101010101" pitchFamily="49" charset="-122"/>
                <a:ea typeface="楷体" panose="02010609060101010101" pitchFamily="49" charset="-122"/>
              </a:rPr>
              <a:t>插值运算</a:t>
            </a:r>
          </a:p>
        </p:txBody>
      </p:sp>
      <p:sp>
        <p:nvSpPr>
          <p:cNvPr id="70" name="文本框 69"/>
          <p:cNvSpPr txBox="1"/>
          <p:nvPr/>
        </p:nvSpPr>
        <p:spPr>
          <a:xfrm>
            <a:off x="6446520" y="4661022"/>
            <a:ext cx="782682" cy="460375"/>
          </a:xfrm>
          <a:prstGeom prst="rect">
            <a:avLst/>
          </a:prstGeom>
          <a:noFill/>
        </p:spPr>
        <p:txBody>
          <a:bodyPr wrap="square" rtlCol="0">
            <a:spAutoFit/>
          </a:bodyPr>
          <a:lstStyle/>
          <a:p>
            <a:pPr algn="ctr"/>
            <a:r>
              <a:rPr lang="en-US" altLang="zh-CN" sz="2400" dirty="0">
                <a:solidFill>
                  <a:schemeClr val="bg1"/>
                </a:solidFill>
                <a:latin typeface="思源黑体 Bold" panose="020B0800000000000000" pitchFamily="34" charset="-122"/>
                <a:ea typeface="思源黑体 Bold" panose="020B0800000000000000" pitchFamily="34" charset="-122"/>
              </a:rPr>
              <a:t>05</a:t>
            </a:r>
            <a:endParaRPr lang="zh-CN" altLang="en-US" sz="2400" dirty="0">
              <a:solidFill>
                <a:schemeClr val="bg1"/>
              </a:solidFill>
              <a:latin typeface="思源黑体 Bold" panose="020B0800000000000000" pitchFamily="34" charset="-122"/>
              <a:ea typeface="思源黑体 Bold" panose="020B0800000000000000" pitchFamily="34" charset="-122"/>
            </a:endParaRPr>
          </a:p>
        </p:txBody>
      </p:sp>
      <p:sp>
        <p:nvSpPr>
          <p:cNvPr id="12" name="椭圆 11"/>
          <p:cNvSpPr/>
          <p:nvPr/>
        </p:nvSpPr>
        <p:spPr>
          <a:xfrm>
            <a:off x="6186864" y="5490537"/>
            <a:ext cx="621275" cy="621275"/>
          </a:xfrm>
          <a:prstGeom prst="ellipse">
            <a:avLst/>
          </a:prstGeom>
          <a:solidFill>
            <a:srgbClr val="9B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878682" y="5571284"/>
            <a:ext cx="2476138" cy="461665"/>
          </a:xfrm>
          <a:prstGeom prst="rect">
            <a:avLst/>
          </a:prstGeom>
          <a:noFill/>
        </p:spPr>
        <p:txBody>
          <a:bodyPr wrap="square" rtlCol="0">
            <a:spAutoFit/>
          </a:bodyPr>
          <a:lstStyle/>
          <a:p>
            <a:r>
              <a:rPr lang="zh-CN" altLang="en-US" sz="2400" b="1" dirty="0">
                <a:solidFill>
                  <a:schemeClr val="tx1">
                    <a:lumMod val="95000"/>
                    <a:lumOff val="5000"/>
                  </a:schemeClr>
                </a:solidFill>
                <a:latin typeface="楷体" panose="02010609060101010101" pitchFamily="49" charset="-122"/>
                <a:ea typeface="楷体" panose="02010609060101010101" pitchFamily="49" charset="-122"/>
              </a:rPr>
              <a:t>图像的变形处理</a:t>
            </a:r>
          </a:p>
        </p:txBody>
      </p:sp>
      <p:sp>
        <p:nvSpPr>
          <p:cNvPr id="14" name="文本框 13"/>
          <p:cNvSpPr txBox="1"/>
          <p:nvPr/>
        </p:nvSpPr>
        <p:spPr>
          <a:xfrm>
            <a:off x="6106160" y="5570977"/>
            <a:ext cx="782682" cy="460375"/>
          </a:xfrm>
          <a:prstGeom prst="rect">
            <a:avLst/>
          </a:prstGeom>
          <a:noFill/>
        </p:spPr>
        <p:txBody>
          <a:bodyPr wrap="square" rtlCol="0">
            <a:spAutoFit/>
          </a:bodyPr>
          <a:lstStyle/>
          <a:p>
            <a:pPr algn="ctr"/>
            <a:r>
              <a:rPr lang="en-US" altLang="zh-CN" sz="2400" dirty="0">
                <a:solidFill>
                  <a:schemeClr val="bg1"/>
                </a:solidFill>
                <a:latin typeface="思源黑体 Bold" panose="020B0800000000000000" pitchFamily="34" charset="-122"/>
                <a:ea typeface="思源黑体 Bold" panose="020B0800000000000000" pitchFamily="34" charset="-122"/>
              </a:rPr>
              <a:t>06</a:t>
            </a:r>
            <a:endParaRPr lang="zh-CN" altLang="en-US" sz="2400" dirty="0">
              <a:solidFill>
                <a:schemeClr val="bg1"/>
              </a:solidFill>
              <a:latin typeface="思源黑体 Bold" panose="020B0800000000000000" pitchFamily="34" charset="-122"/>
              <a:ea typeface="思源黑体 Bold" panose="020B0800000000000000" pitchFamily="34" charset="-122"/>
            </a:endParaRPr>
          </a:p>
        </p:txBody>
      </p:sp>
      <p:sp>
        <p:nvSpPr>
          <p:cNvPr id="16" name="椭圆 15"/>
          <p:cNvSpPr/>
          <p:nvPr/>
        </p:nvSpPr>
        <p:spPr>
          <a:xfrm>
            <a:off x="6797734" y="2730192"/>
            <a:ext cx="621275" cy="621275"/>
          </a:xfrm>
          <a:prstGeom prst="ellipse">
            <a:avLst/>
          </a:prstGeom>
          <a:solidFill>
            <a:srgbClr val="9B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500620" y="2811145"/>
            <a:ext cx="2322830" cy="460375"/>
          </a:xfrm>
          <a:prstGeom prst="rect">
            <a:avLst/>
          </a:prstGeom>
          <a:noFill/>
        </p:spPr>
        <p:txBody>
          <a:bodyPr wrap="square" rtlCol="0">
            <a:spAutoFit/>
          </a:bodyPr>
          <a:lstStyle/>
          <a:p>
            <a:r>
              <a:rPr lang="zh-CN" altLang="en-US" sz="2400" b="1" dirty="0">
                <a:solidFill>
                  <a:schemeClr val="tx1">
                    <a:lumMod val="95000"/>
                    <a:lumOff val="5000"/>
                  </a:schemeClr>
                </a:solidFill>
                <a:latin typeface="楷体" panose="02010609060101010101" pitchFamily="49" charset="-122"/>
                <a:ea typeface="楷体" panose="02010609060101010101" pitchFamily="49" charset="-122"/>
                <a:sym typeface="+mn-ea"/>
              </a:rPr>
              <a:t>几何变换</a:t>
            </a:r>
          </a:p>
        </p:txBody>
      </p:sp>
      <p:sp>
        <p:nvSpPr>
          <p:cNvPr id="18" name="文本框 17"/>
          <p:cNvSpPr txBox="1"/>
          <p:nvPr/>
        </p:nvSpPr>
        <p:spPr>
          <a:xfrm>
            <a:off x="6717665" y="2810632"/>
            <a:ext cx="782682" cy="460375"/>
          </a:xfrm>
          <a:prstGeom prst="rect">
            <a:avLst/>
          </a:prstGeom>
          <a:noFill/>
        </p:spPr>
        <p:txBody>
          <a:bodyPr wrap="square" rtlCol="0">
            <a:spAutoFit/>
          </a:bodyPr>
          <a:lstStyle/>
          <a:p>
            <a:pPr algn="ctr"/>
            <a:r>
              <a:rPr lang="en-US" altLang="zh-CN" sz="2400" dirty="0">
                <a:solidFill>
                  <a:schemeClr val="bg1"/>
                </a:solidFill>
                <a:latin typeface="思源黑体 Bold" panose="020B0800000000000000" pitchFamily="34" charset="-122"/>
                <a:ea typeface="思源黑体 Bold" panose="020B0800000000000000" pitchFamily="34" charset="-122"/>
              </a:rPr>
              <a:t>03</a:t>
            </a:r>
            <a:endParaRPr lang="zh-CN" altLang="en-US" sz="2400" dirty="0">
              <a:solidFill>
                <a:schemeClr val="bg1"/>
              </a:solidFill>
              <a:latin typeface="思源黑体 Bold" panose="020B0800000000000000" pitchFamily="34" charset="-122"/>
              <a:ea typeface="思源黑体 Bold" panose="020B08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81418"/>
            <a:ext cx="7098030" cy="923330"/>
          </a:xfrm>
          <a:prstGeom prst="rect">
            <a:avLst/>
          </a:prstGeom>
          <a:noFill/>
        </p:spPr>
        <p:txBody>
          <a:bodyPr wrap="square" rtlCol="0">
            <a:spAutoFit/>
          </a:bodyPr>
          <a:lstStyle/>
          <a:p>
            <a:pPr algn="just"/>
            <a:r>
              <a:rPr lang="en-US" altLang="zh-CN" sz="5400" b="1" dirty="0">
                <a:solidFill>
                  <a:schemeClr val="tx1">
                    <a:lumMod val="95000"/>
                    <a:lumOff val="5000"/>
                  </a:schemeClr>
                </a:solidFill>
                <a:latin typeface="楷体" panose="02010609060101010101" pitchFamily="49" charset="-122"/>
                <a:ea typeface="楷体" panose="02010609060101010101" pitchFamily="49" charset="-122"/>
              </a:rPr>
              <a:t>2.</a:t>
            </a:r>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与运算</a:t>
            </a:r>
            <a:endParaRPr lang="en-US" altLang="zh-CN" sz="54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95A778E2-6584-4F49-AE14-658DA391B7D2}"/>
              </a:ext>
            </a:extLst>
          </p:cNvPr>
          <p:cNvSpPr txBox="1"/>
          <p:nvPr/>
        </p:nvSpPr>
        <p:spPr>
          <a:xfrm>
            <a:off x="628296" y="2166401"/>
            <a:ext cx="4391760" cy="707886"/>
          </a:xfrm>
          <a:prstGeom prst="rect">
            <a:avLst/>
          </a:prstGeom>
          <a:noFill/>
        </p:spPr>
        <p:txBody>
          <a:bodyPr wrap="square" rtlCol="0">
            <a:spAutoFit/>
          </a:bodyPr>
          <a:lstStyle/>
          <a:p>
            <a:r>
              <a:rPr lang="en-US" altLang="zh-CN" sz="4000" dirty="0">
                <a:solidFill>
                  <a:schemeClr val="tx1">
                    <a:lumMod val="95000"/>
                    <a:lumOff val="5000"/>
                  </a:schemeClr>
                </a:solidFill>
                <a:latin typeface="楷体" panose="02010609060101010101" pitchFamily="49" charset="-122"/>
                <a:ea typeface="楷体" panose="02010609060101010101" pitchFamily="49" charset="-122"/>
              </a:rPr>
              <a:t>·</a:t>
            </a:r>
            <a:r>
              <a:rPr lang="zh-CN" altLang="en-US" sz="4000" dirty="0">
                <a:solidFill>
                  <a:schemeClr val="tx1">
                    <a:lumMod val="95000"/>
                    <a:lumOff val="5000"/>
                  </a:schemeClr>
                </a:solidFill>
                <a:latin typeface="楷体" panose="02010609060101010101" pitchFamily="49" charset="-122"/>
                <a:ea typeface="楷体" panose="02010609060101010101" pitchFamily="49" charset="-122"/>
              </a:rPr>
              <a:t>与运算的定义</a:t>
            </a:r>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83641A72-2CB2-45AC-ABFC-D2D2D0C6C9D4}"/>
                  </a:ext>
                </a:extLst>
              </p:cNvPr>
              <p:cNvSpPr txBox="1"/>
              <p:nvPr/>
            </p:nvSpPr>
            <p:spPr>
              <a:xfrm>
                <a:off x="1257300" y="2981271"/>
                <a:ext cx="5567922" cy="584775"/>
              </a:xfrm>
              <a:prstGeom prst="rect">
                <a:avLst/>
              </a:prstGeom>
              <a:noFill/>
            </p:spPr>
            <p:txBody>
              <a:bodyPr wrap="square" rtlCol="0">
                <a:spAutoFit/>
              </a:bodyPr>
              <a:lstStyle/>
              <a:p>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C(</a:t>
                </a:r>
                <a:r>
                  <a:rPr lang="en-US" altLang="zh-CN" sz="3200" dirty="0" err="1">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x,y</a:t>
                </a:r>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 = A(</a:t>
                </a:r>
                <a:r>
                  <a:rPr lang="en-US" altLang="zh-CN" sz="3200" dirty="0" err="1">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x,y</a:t>
                </a:r>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 </a:t>
                </a:r>
                <a14:m>
                  <m:oMath xmlns:m="http://schemas.openxmlformats.org/officeDocument/2006/math">
                    <m:r>
                      <m:rPr>
                        <m:nor/>
                      </m:rPr>
                      <a:rPr lang="en-US" altLang="zh-CN" sz="3200" i="0" smtClean="0">
                        <a:solidFill>
                          <a:schemeClr val="tx1">
                            <a:lumMod val="95000"/>
                            <a:lumOff val="5000"/>
                          </a:schemeClr>
                        </a:solidFill>
                        <a:latin typeface="Times New Roman" panose="02020603050405020304" pitchFamily="18" charset="0"/>
                        <a:cs typeface="Times New Roman" panose="02020603050405020304" pitchFamily="18" charset="0"/>
                      </a:rPr>
                      <m:t>∧</m:t>
                    </m:r>
                  </m:oMath>
                </a14:m>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 B(</a:t>
                </a:r>
                <a:r>
                  <a:rPr lang="en-US" altLang="zh-CN" sz="3200" dirty="0" err="1">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x,y</a:t>
                </a:r>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2" name="文本框 31">
                <a:extLst>
                  <a:ext uri="{FF2B5EF4-FFF2-40B4-BE49-F238E27FC236}">
                    <a16:creationId xmlns:a16="http://schemas.microsoft.com/office/drawing/2014/main" id="{83641A72-2CB2-45AC-ABFC-D2D2D0C6C9D4}"/>
                  </a:ext>
                </a:extLst>
              </p:cNvPr>
              <p:cNvSpPr txBox="1">
                <a:spLocks noRot="1" noChangeAspect="1" noMove="1" noResize="1" noEditPoints="1" noAdjustHandles="1" noChangeArrowheads="1" noChangeShapeType="1" noTextEdit="1"/>
              </p:cNvSpPr>
              <p:nvPr/>
            </p:nvSpPr>
            <p:spPr>
              <a:xfrm>
                <a:off x="1257300" y="2981271"/>
                <a:ext cx="5567922" cy="584775"/>
              </a:xfrm>
              <a:prstGeom prst="rect">
                <a:avLst/>
              </a:prstGeom>
              <a:blipFill>
                <a:blip r:embed="rId4"/>
                <a:stretch>
                  <a:fillRect l="-2735" t="-14583" b="-32292"/>
                </a:stretch>
              </a:blipFill>
            </p:spPr>
            <p:txBody>
              <a:bodyPr/>
              <a:lstStyle/>
              <a:p>
                <a:r>
                  <a:rPr lang="zh-CN" altLang="en-US">
                    <a:noFill/>
                  </a:rPr>
                  <a:t> </a:t>
                </a:r>
              </a:p>
            </p:txBody>
          </p:sp>
        </mc:Fallback>
      </mc:AlternateContent>
      <p:sp>
        <p:nvSpPr>
          <p:cNvPr id="33" name="文本框 32">
            <a:extLst>
              <a:ext uri="{FF2B5EF4-FFF2-40B4-BE49-F238E27FC236}">
                <a16:creationId xmlns:a16="http://schemas.microsoft.com/office/drawing/2014/main" id="{0BC80CBB-09A6-446B-915F-F0CE2F42DDFB}"/>
              </a:ext>
            </a:extLst>
          </p:cNvPr>
          <p:cNvSpPr txBox="1"/>
          <p:nvPr/>
        </p:nvSpPr>
        <p:spPr>
          <a:xfrm>
            <a:off x="628296" y="3796142"/>
            <a:ext cx="4391760" cy="707886"/>
          </a:xfrm>
          <a:prstGeom prst="rect">
            <a:avLst/>
          </a:prstGeom>
          <a:noFill/>
        </p:spPr>
        <p:txBody>
          <a:bodyPr wrap="square" rtlCol="0">
            <a:spAutoFit/>
          </a:bodyPr>
          <a:lstStyle/>
          <a:p>
            <a:r>
              <a:rPr lang="en-US" altLang="zh-CN" sz="4000" dirty="0">
                <a:solidFill>
                  <a:schemeClr val="tx1">
                    <a:lumMod val="95000"/>
                    <a:lumOff val="5000"/>
                  </a:schemeClr>
                </a:solidFill>
                <a:latin typeface="楷体" panose="02010609060101010101" pitchFamily="49" charset="-122"/>
                <a:ea typeface="楷体" panose="02010609060101010101" pitchFamily="49" charset="-122"/>
              </a:rPr>
              <a:t>·</a:t>
            </a:r>
            <a:r>
              <a:rPr lang="zh-CN" altLang="en-US" sz="4000" dirty="0">
                <a:solidFill>
                  <a:schemeClr val="tx1">
                    <a:lumMod val="95000"/>
                    <a:lumOff val="5000"/>
                  </a:schemeClr>
                </a:solidFill>
                <a:latin typeface="楷体" panose="02010609060101010101" pitchFamily="49" charset="-122"/>
                <a:ea typeface="楷体" panose="02010609060101010101" pitchFamily="49" charset="-122"/>
              </a:rPr>
              <a:t>与运算的应用</a:t>
            </a:r>
          </a:p>
        </p:txBody>
      </p:sp>
      <p:sp>
        <p:nvSpPr>
          <p:cNvPr id="36" name="文本框 35">
            <a:extLst>
              <a:ext uri="{FF2B5EF4-FFF2-40B4-BE49-F238E27FC236}">
                <a16:creationId xmlns:a16="http://schemas.microsoft.com/office/drawing/2014/main" id="{2F3B1C22-AAD2-4A08-AECF-0C7514DF7FD1}"/>
              </a:ext>
            </a:extLst>
          </p:cNvPr>
          <p:cNvSpPr txBox="1"/>
          <p:nvPr/>
        </p:nvSpPr>
        <p:spPr>
          <a:xfrm>
            <a:off x="1257300" y="4642569"/>
            <a:ext cx="6666061" cy="584775"/>
          </a:xfrm>
          <a:prstGeom prst="rect">
            <a:avLst/>
          </a:prstGeom>
          <a:noFill/>
        </p:spPr>
        <p:txBody>
          <a:bodyPr wrap="square" rtlCol="0">
            <a:spAutoFit/>
          </a:bodyPr>
          <a:lstStyle/>
          <a:p>
            <a:r>
              <a:rPr lang="zh-CN" altLang="en-US" sz="3200" dirty="0">
                <a:solidFill>
                  <a:schemeClr val="tx1">
                    <a:lumMod val="95000"/>
                    <a:lumOff val="5000"/>
                  </a:schemeClr>
                </a:solidFill>
                <a:latin typeface="楷体" panose="02010609060101010101" pitchFamily="49" charset="-122"/>
                <a:ea typeface="楷体" panose="02010609060101010101" pitchFamily="49" charset="-122"/>
              </a:rPr>
              <a:t>求两个图像的交集</a:t>
            </a:r>
          </a:p>
        </p:txBody>
      </p:sp>
      <p:sp>
        <p:nvSpPr>
          <p:cNvPr id="5" name="文本框 4">
            <a:extLst>
              <a:ext uri="{FF2B5EF4-FFF2-40B4-BE49-F238E27FC236}">
                <a16:creationId xmlns:a16="http://schemas.microsoft.com/office/drawing/2014/main" id="{0431AD48-B06E-4AA0-B60C-34B8F3C73636}"/>
              </a:ext>
            </a:extLst>
          </p:cNvPr>
          <p:cNvSpPr txBox="1"/>
          <p:nvPr/>
        </p:nvSpPr>
        <p:spPr>
          <a:xfrm>
            <a:off x="1257300" y="199325"/>
            <a:ext cx="3020786"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3.2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逻辑运算</a:t>
            </a:r>
          </a:p>
        </p:txBody>
      </p:sp>
    </p:spTree>
    <p:extLst>
      <p:ext uri="{BB962C8B-B14F-4D97-AF65-F5344CB8AC3E}">
        <p14:creationId xmlns:p14="http://schemas.microsoft.com/office/powerpoint/2010/main" val="2275587235"/>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81418"/>
            <a:ext cx="7098030" cy="923330"/>
          </a:xfrm>
          <a:prstGeom prst="rect">
            <a:avLst/>
          </a:prstGeom>
          <a:noFill/>
        </p:spPr>
        <p:txBody>
          <a:bodyPr wrap="square" rtlCol="0">
            <a:spAutoFit/>
          </a:bodyPr>
          <a:lstStyle/>
          <a:p>
            <a:pPr algn="just"/>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与运算</a:t>
            </a:r>
            <a:endParaRPr lang="en-US" altLang="zh-CN" sz="54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A5BF47B5-B985-40AE-8966-4ADB6C122FA9}"/>
              </a:ext>
            </a:extLst>
          </p:cNvPr>
          <p:cNvSpPr txBox="1"/>
          <p:nvPr/>
        </p:nvSpPr>
        <p:spPr>
          <a:xfrm>
            <a:off x="4707012" y="5164091"/>
            <a:ext cx="2005176" cy="307777"/>
          </a:xfrm>
          <a:prstGeom prst="rect">
            <a:avLst/>
          </a:prstGeom>
          <a:noFill/>
        </p:spPr>
        <p:txBody>
          <a:bodyPr wrap="square" rtlCol="0">
            <a:spAutoFit/>
          </a:bodyPr>
          <a:lstStyle/>
          <a:p>
            <a:pPr algn="ctr"/>
            <a:r>
              <a:rPr lang="en-US" altLang="zh-CN"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B</a:t>
            </a:r>
            <a:endParaRPr lang="zh-CN" altLang="en-US"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E7DA1354-C546-4B00-AE31-C091A821AD69}"/>
                  </a:ext>
                </a:extLst>
              </p:cNvPr>
              <p:cNvSpPr txBox="1"/>
              <p:nvPr/>
            </p:nvSpPr>
            <p:spPr>
              <a:xfrm>
                <a:off x="8595467" y="5168695"/>
                <a:ext cx="200517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altLang="zh-CN"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A</m:t>
                      </m:r>
                      <m:r>
                        <m:rPr>
                          <m:nor/>
                        </m:rPr>
                        <a:rPr lang="en-US" altLang="zh-CN" sz="1400" smtClean="0">
                          <a:solidFill>
                            <a:schemeClr val="tx1">
                              <a:lumMod val="95000"/>
                              <a:lumOff val="5000"/>
                            </a:schemeClr>
                          </a:solidFill>
                          <a:latin typeface="Times New Roman" panose="02020603050405020304" pitchFamily="18" charset="0"/>
                          <a:cs typeface="Times New Roman" panose="02020603050405020304" pitchFamily="18" charset="0"/>
                        </a:rPr>
                        <m:t>∧</m:t>
                      </m:r>
                      <m:r>
                        <m:rPr>
                          <m:nor/>
                        </m:rPr>
                        <a:rPr lang="en-US" altLang="zh-CN"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B</m:t>
                      </m:r>
                    </m:oMath>
                  </m:oMathPara>
                </a14:m>
                <a:endParaRPr lang="zh-CN" altLang="en-US"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9" name="文本框 38">
                <a:extLst>
                  <a:ext uri="{FF2B5EF4-FFF2-40B4-BE49-F238E27FC236}">
                    <a16:creationId xmlns:a16="http://schemas.microsoft.com/office/drawing/2014/main" id="{E7DA1354-C546-4B00-AE31-C091A821AD69}"/>
                  </a:ext>
                </a:extLst>
              </p:cNvPr>
              <p:cNvSpPr txBox="1">
                <a:spLocks noRot="1" noChangeAspect="1" noMove="1" noResize="1" noEditPoints="1" noAdjustHandles="1" noChangeArrowheads="1" noChangeShapeType="1" noTextEdit="1"/>
              </p:cNvSpPr>
              <p:nvPr/>
            </p:nvSpPr>
            <p:spPr>
              <a:xfrm>
                <a:off x="8595467" y="5168695"/>
                <a:ext cx="2005176" cy="307777"/>
              </a:xfrm>
              <a:prstGeom prst="rect">
                <a:avLst/>
              </a:prstGeom>
              <a:blipFill>
                <a:blip r:embed="rId4"/>
                <a:stretch>
                  <a:fillRect/>
                </a:stretch>
              </a:blipFill>
            </p:spPr>
            <p:txBody>
              <a:bodyPr/>
              <a:lstStyle/>
              <a:p>
                <a:r>
                  <a:rPr lang="zh-CN" altLang="en-US">
                    <a:noFill/>
                  </a:rPr>
                  <a:t> </a:t>
                </a:r>
              </a:p>
            </p:txBody>
          </p:sp>
        </mc:Fallback>
      </mc:AlternateContent>
      <p:sp>
        <p:nvSpPr>
          <p:cNvPr id="40" name="文本框 39">
            <a:extLst>
              <a:ext uri="{FF2B5EF4-FFF2-40B4-BE49-F238E27FC236}">
                <a16:creationId xmlns:a16="http://schemas.microsoft.com/office/drawing/2014/main" id="{BA3663C7-AF14-466E-B220-5D3C87174E1A}"/>
              </a:ext>
            </a:extLst>
          </p:cNvPr>
          <p:cNvSpPr txBox="1"/>
          <p:nvPr/>
        </p:nvSpPr>
        <p:spPr>
          <a:xfrm>
            <a:off x="887412" y="5168695"/>
            <a:ext cx="2005176" cy="307777"/>
          </a:xfrm>
          <a:prstGeom prst="rect">
            <a:avLst/>
          </a:prstGeom>
          <a:noFill/>
        </p:spPr>
        <p:txBody>
          <a:bodyPr wrap="square" rtlCol="0">
            <a:spAutoFit/>
          </a:bodyPr>
          <a:lstStyle/>
          <a:p>
            <a:pPr algn="ctr"/>
            <a:r>
              <a:rPr lang="en-US" altLang="zh-CN"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A</a:t>
            </a:r>
            <a:endParaRPr lang="zh-CN" altLang="en-US"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6" name="图片 5" descr="图片包含 图标&#10;&#10;描述已自动生成">
            <a:extLst>
              <a:ext uri="{FF2B5EF4-FFF2-40B4-BE49-F238E27FC236}">
                <a16:creationId xmlns:a16="http://schemas.microsoft.com/office/drawing/2014/main" id="{5E149F2D-99DF-4DFE-A732-7F43864431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00" y="2430000"/>
            <a:ext cx="2520000" cy="2520000"/>
          </a:xfrm>
          <a:prstGeom prst="rect">
            <a:avLst/>
          </a:prstGeom>
        </p:spPr>
      </p:pic>
      <p:pic>
        <p:nvPicPr>
          <p:cNvPr id="22" name="图片 21" descr="图片包含 徽标&#10;&#10;描述已自动生成">
            <a:extLst>
              <a:ext uri="{FF2B5EF4-FFF2-40B4-BE49-F238E27FC236}">
                <a16:creationId xmlns:a16="http://schemas.microsoft.com/office/drawing/2014/main" id="{B2699600-A349-4956-B688-8B3BD656B3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9600" y="2430000"/>
            <a:ext cx="2520000" cy="2520000"/>
          </a:xfrm>
          <a:prstGeom prst="rect">
            <a:avLst/>
          </a:prstGeom>
        </p:spPr>
      </p:pic>
      <p:pic>
        <p:nvPicPr>
          <p:cNvPr id="24" name="图片 23" descr="图片包含 图标&#10;&#10;描述已自动生成">
            <a:extLst>
              <a:ext uri="{FF2B5EF4-FFF2-40B4-BE49-F238E27FC236}">
                <a16:creationId xmlns:a16="http://schemas.microsoft.com/office/drawing/2014/main" id="{6CD2A368-3610-4804-9AC5-99BB6EC57B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72800" y="2430000"/>
            <a:ext cx="2520000" cy="2520000"/>
          </a:xfrm>
          <a:prstGeom prst="rect">
            <a:avLst/>
          </a:prstGeom>
        </p:spPr>
      </p:pic>
      <p:sp>
        <p:nvSpPr>
          <p:cNvPr id="5" name="文本框 4">
            <a:extLst>
              <a:ext uri="{FF2B5EF4-FFF2-40B4-BE49-F238E27FC236}">
                <a16:creationId xmlns:a16="http://schemas.microsoft.com/office/drawing/2014/main" id="{AC5EA27B-0AF9-4BD5-BCA9-8037AD201FFB}"/>
              </a:ext>
            </a:extLst>
          </p:cNvPr>
          <p:cNvSpPr txBox="1"/>
          <p:nvPr/>
        </p:nvSpPr>
        <p:spPr>
          <a:xfrm>
            <a:off x="1257300" y="199325"/>
            <a:ext cx="3020786"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3.2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逻辑运算</a:t>
            </a:r>
          </a:p>
        </p:txBody>
      </p:sp>
    </p:spTree>
    <p:extLst>
      <p:ext uri="{BB962C8B-B14F-4D97-AF65-F5344CB8AC3E}">
        <p14:creationId xmlns:p14="http://schemas.microsoft.com/office/powerpoint/2010/main" val="2177333760"/>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81418"/>
            <a:ext cx="7098030" cy="923330"/>
          </a:xfrm>
          <a:prstGeom prst="rect">
            <a:avLst/>
          </a:prstGeom>
          <a:noFill/>
        </p:spPr>
        <p:txBody>
          <a:bodyPr wrap="square" rtlCol="0">
            <a:spAutoFit/>
          </a:bodyPr>
          <a:lstStyle/>
          <a:p>
            <a:pPr algn="just"/>
            <a:r>
              <a:rPr lang="en-US" altLang="zh-CN" sz="5400" b="1" dirty="0">
                <a:solidFill>
                  <a:schemeClr val="tx1">
                    <a:lumMod val="95000"/>
                    <a:lumOff val="5000"/>
                  </a:schemeClr>
                </a:solidFill>
                <a:latin typeface="楷体" panose="02010609060101010101" pitchFamily="49" charset="-122"/>
                <a:ea typeface="楷体" panose="02010609060101010101" pitchFamily="49" charset="-122"/>
              </a:rPr>
              <a:t>3.</a:t>
            </a:r>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或运算</a:t>
            </a:r>
            <a:endParaRPr lang="en-US" altLang="zh-CN" sz="54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95A778E2-6584-4F49-AE14-658DA391B7D2}"/>
              </a:ext>
            </a:extLst>
          </p:cNvPr>
          <p:cNvSpPr txBox="1"/>
          <p:nvPr/>
        </p:nvSpPr>
        <p:spPr>
          <a:xfrm>
            <a:off x="628296" y="2166401"/>
            <a:ext cx="4391760" cy="707886"/>
          </a:xfrm>
          <a:prstGeom prst="rect">
            <a:avLst/>
          </a:prstGeom>
          <a:noFill/>
        </p:spPr>
        <p:txBody>
          <a:bodyPr wrap="square" rtlCol="0">
            <a:spAutoFit/>
          </a:bodyPr>
          <a:lstStyle/>
          <a:p>
            <a:r>
              <a:rPr lang="en-US" altLang="zh-CN" sz="4000" dirty="0">
                <a:solidFill>
                  <a:schemeClr val="tx1">
                    <a:lumMod val="95000"/>
                    <a:lumOff val="5000"/>
                  </a:schemeClr>
                </a:solidFill>
                <a:latin typeface="楷体" panose="02010609060101010101" pitchFamily="49" charset="-122"/>
                <a:ea typeface="楷体" panose="02010609060101010101" pitchFamily="49" charset="-122"/>
              </a:rPr>
              <a:t>·</a:t>
            </a:r>
            <a:r>
              <a:rPr lang="zh-CN" altLang="en-US" sz="4000" dirty="0">
                <a:solidFill>
                  <a:schemeClr val="tx1">
                    <a:lumMod val="95000"/>
                    <a:lumOff val="5000"/>
                  </a:schemeClr>
                </a:solidFill>
                <a:latin typeface="楷体" panose="02010609060101010101" pitchFamily="49" charset="-122"/>
                <a:ea typeface="楷体" panose="02010609060101010101" pitchFamily="49" charset="-122"/>
              </a:rPr>
              <a:t>或运算的定义</a:t>
            </a:r>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83641A72-2CB2-45AC-ABFC-D2D2D0C6C9D4}"/>
                  </a:ext>
                </a:extLst>
              </p:cNvPr>
              <p:cNvSpPr txBox="1"/>
              <p:nvPr/>
            </p:nvSpPr>
            <p:spPr>
              <a:xfrm>
                <a:off x="1210235" y="2981272"/>
                <a:ext cx="5567922" cy="584775"/>
              </a:xfrm>
              <a:prstGeom prst="rect">
                <a:avLst/>
              </a:prstGeom>
              <a:noFill/>
            </p:spPr>
            <p:txBody>
              <a:bodyPr wrap="square" rtlCol="0">
                <a:spAutoFit/>
              </a:bodyPr>
              <a:lstStyle/>
              <a:p>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C(</a:t>
                </a:r>
                <a:r>
                  <a:rPr lang="en-US" altLang="zh-CN" sz="3200" dirty="0" err="1">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x,y</a:t>
                </a:r>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 = A(</a:t>
                </a:r>
                <a:r>
                  <a:rPr lang="en-US" altLang="zh-CN" sz="3200" dirty="0" err="1">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x,y</a:t>
                </a:r>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 </a:t>
                </a:r>
                <a14:m>
                  <m:oMath xmlns:m="http://schemas.openxmlformats.org/officeDocument/2006/math">
                    <m:r>
                      <m:rPr>
                        <m:nor/>
                      </m:rPr>
                      <a:rPr lang="en-US" altLang="zh-CN" sz="32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a:rPr lang="en-US" altLang="zh-CN" sz="3200" i="1">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t> </m:t>
                    </m:r>
                  </m:oMath>
                </a14:m>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B(</a:t>
                </a:r>
                <a:r>
                  <a:rPr lang="en-US" altLang="zh-CN" sz="3200" dirty="0" err="1">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x,y</a:t>
                </a:r>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2" name="文本框 31">
                <a:extLst>
                  <a:ext uri="{FF2B5EF4-FFF2-40B4-BE49-F238E27FC236}">
                    <a16:creationId xmlns:a16="http://schemas.microsoft.com/office/drawing/2014/main" id="{83641A72-2CB2-45AC-ABFC-D2D2D0C6C9D4}"/>
                  </a:ext>
                </a:extLst>
              </p:cNvPr>
              <p:cNvSpPr txBox="1">
                <a:spLocks noRot="1" noChangeAspect="1" noMove="1" noResize="1" noEditPoints="1" noAdjustHandles="1" noChangeArrowheads="1" noChangeShapeType="1" noTextEdit="1"/>
              </p:cNvSpPr>
              <p:nvPr/>
            </p:nvSpPr>
            <p:spPr>
              <a:xfrm>
                <a:off x="1210235" y="2981272"/>
                <a:ext cx="5567922" cy="584775"/>
              </a:xfrm>
              <a:prstGeom prst="rect">
                <a:avLst/>
              </a:prstGeom>
              <a:blipFill>
                <a:blip r:embed="rId4"/>
                <a:stretch>
                  <a:fillRect l="-2848" t="-14583" b="-32292"/>
                </a:stretch>
              </a:blipFill>
            </p:spPr>
            <p:txBody>
              <a:bodyPr/>
              <a:lstStyle/>
              <a:p>
                <a:r>
                  <a:rPr lang="zh-CN" altLang="en-US">
                    <a:noFill/>
                  </a:rPr>
                  <a:t> </a:t>
                </a:r>
              </a:p>
            </p:txBody>
          </p:sp>
        </mc:Fallback>
      </mc:AlternateContent>
      <p:sp>
        <p:nvSpPr>
          <p:cNvPr id="33" name="文本框 32">
            <a:extLst>
              <a:ext uri="{FF2B5EF4-FFF2-40B4-BE49-F238E27FC236}">
                <a16:creationId xmlns:a16="http://schemas.microsoft.com/office/drawing/2014/main" id="{0BC80CBB-09A6-446B-915F-F0CE2F42DDFB}"/>
              </a:ext>
            </a:extLst>
          </p:cNvPr>
          <p:cNvSpPr txBox="1"/>
          <p:nvPr/>
        </p:nvSpPr>
        <p:spPr>
          <a:xfrm>
            <a:off x="628296" y="3796142"/>
            <a:ext cx="4391760" cy="707886"/>
          </a:xfrm>
          <a:prstGeom prst="rect">
            <a:avLst/>
          </a:prstGeom>
          <a:noFill/>
        </p:spPr>
        <p:txBody>
          <a:bodyPr wrap="square" rtlCol="0">
            <a:spAutoFit/>
          </a:bodyPr>
          <a:lstStyle/>
          <a:p>
            <a:r>
              <a:rPr lang="en-US" altLang="zh-CN" sz="4000" dirty="0">
                <a:solidFill>
                  <a:schemeClr val="tx1">
                    <a:lumMod val="95000"/>
                    <a:lumOff val="5000"/>
                  </a:schemeClr>
                </a:solidFill>
                <a:latin typeface="楷体" panose="02010609060101010101" pitchFamily="49" charset="-122"/>
                <a:ea typeface="楷体" panose="02010609060101010101" pitchFamily="49" charset="-122"/>
              </a:rPr>
              <a:t>·</a:t>
            </a:r>
            <a:r>
              <a:rPr lang="zh-CN" altLang="en-US" sz="4000" dirty="0">
                <a:solidFill>
                  <a:schemeClr val="tx1">
                    <a:lumMod val="95000"/>
                    <a:lumOff val="5000"/>
                  </a:schemeClr>
                </a:solidFill>
                <a:latin typeface="楷体" panose="02010609060101010101" pitchFamily="49" charset="-122"/>
                <a:ea typeface="楷体" panose="02010609060101010101" pitchFamily="49" charset="-122"/>
              </a:rPr>
              <a:t>或运算的应用</a:t>
            </a:r>
          </a:p>
        </p:txBody>
      </p:sp>
      <p:sp>
        <p:nvSpPr>
          <p:cNvPr id="36" name="文本框 35">
            <a:extLst>
              <a:ext uri="{FF2B5EF4-FFF2-40B4-BE49-F238E27FC236}">
                <a16:creationId xmlns:a16="http://schemas.microsoft.com/office/drawing/2014/main" id="{2F3B1C22-AAD2-4A08-AECF-0C7514DF7FD1}"/>
              </a:ext>
            </a:extLst>
          </p:cNvPr>
          <p:cNvSpPr txBox="1"/>
          <p:nvPr/>
        </p:nvSpPr>
        <p:spPr>
          <a:xfrm>
            <a:off x="1139956" y="4611012"/>
            <a:ext cx="6666061" cy="584775"/>
          </a:xfrm>
          <a:prstGeom prst="rect">
            <a:avLst/>
          </a:prstGeom>
          <a:noFill/>
        </p:spPr>
        <p:txBody>
          <a:bodyPr wrap="square" rtlCol="0">
            <a:spAutoFit/>
          </a:bodyPr>
          <a:lstStyle/>
          <a:p>
            <a:r>
              <a:rPr lang="zh-CN" altLang="en-US" sz="3200" dirty="0">
                <a:solidFill>
                  <a:schemeClr val="tx1">
                    <a:lumMod val="95000"/>
                    <a:lumOff val="5000"/>
                  </a:schemeClr>
                </a:solidFill>
                <a:latin typeface="楷体" panose="02010609060101010101" pitchFamily="49" charset="-122"/>
                <a:ea typeface="楷体" panose="02010609060101010101" pitchFamily="49" charset="-122"/>
              </a:rPr>
              <a:t>求两个图像的合集</a:t>
            </a:r>
          </a:p>
        </p:txBody>
      </p:sp>
      <p:sp>
        <p:nvSpPr>
          <p:cNvPr id="5" name="文本框 4">
            <a:extLst>
              <a:ext uri="{FF2B5EF4-FFF2-40B4-BE49-F238E27FC236}">
                <a16:creationId xmlns:a16="http://schemas.microsoft.com/office/drawing/2014/main" id="{931DFEC4-44FE-4223-B2D8-FA66E9BC522E}"/>
              </a:ext>
            </a:extLst>
          </p:cNvPr>
          <p:cNvSpPr txBox="1"/>
          <p:nvPr/>
        </p:nvSpPr>
        <p:spPr>
          <a:xfrm>
            <a:off x="1257300" y="199325"/>
            <a:ext cx="3020786"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3.2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逻辑运算</a:t>
            </a:r>
          </a:p>
        </p:txBody>
      </p:sp>
    </p:spTree>
    <p:extLst>
      <p:ext uri="{BB962C8B-B14F-4D97-AF65-F5344CB8AC3E}">
        <p14:creationId xmlns:p14="http://schemas.microsoft.com/office/powerpoint/2010/main" val="1802020073"/>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81418"/>
            <a:ext cx="7098030" cy="923330"/>
          </a:xfrm>
          <a:prstGeom prst="rect">
            <a:avLst/>
          </a:prstGeom>
          <a:noFill/>
        </p:spPr>
        <p:txBody>
          <a:bodyPr wrap="square" rtlCol="0">
            <a:spAutoFit/>
          </a:bodyPr>
          <a:lstStyle/>
          <a:p>
            <a:pPr algn="just"/>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或运算</a:t>
            </a:r>
            <a:endParaRPr lang="en-US" altLang="zh-CN" sz="54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A5BF47B5-B985-40AE-8966-4ADB6C122FA9}"/>
              </a:ext>
            </a:extLst>
          </p:cNvPr>
          <p:cNvSpPr txBox="1"/>
          <p:nvPr/>
        </p:nvSpPr>
        <p:spPr>
          <a:xfrm>
            <a:off x="4707012" y="5164091"/>
            <a:ext cx="2005176" cy="307777"/>
          </a:xfrm>
          <a:prstGeom prst="rect">
            <a:avLst/>
          </a:prstGeom>
          <a:noFill/>
        </p:spPr>
        <p:txBody>
          <a:bodyPr wrap="square" rtlCol="0">
            <a:spAutoFit/>
          </a:bodyPr>
          <a:lstStyle/>
          <a:p>
            <a:pPr algn="ctr"/>
            <a:r>
              <a:rPr lang="en-US" altLang="zh-CN"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B</a:t>
            </a:r>
            <a:endParaRPr lang="zh-CN" altLang="en-US"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E7DA1354-C546-4B00-AE31-C091A821AD69}"/>
                  </a:ext>
                </a:extLst>
              </p:cNvPr>
              <p:cNvSpPr txBox="1"/>
              <p:nvPr/>
            </p:nvSpPr>
            <p:spPr>
              <a:xfrm>
                <a:off x="8595467" y="5168695"/>
                <a:ext cx="200517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altLang="zh-CN"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A</m:t>
                      </m:r>
                      <m:r>
                        <m:rPr>
                          <m:nor/>
                        </m:rPr>
                        <a:rPr lang="en-US" altLang="zh-CN" sz="14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B</m:t>
                      </m:r>
                    </m:oMath>
                  </m:oMathPara>
                </a14:m>
                <a:endParaRPr lang="zh-CN" altLang="en-US"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9" name="文本框 38">
                <a:extLst>
                  <a:ext uri="{FF2B5EF4-FFF2-40B4-BE49-F238E27FC236}">
                    <a16:creationId xmlns:a16="http://schemas.microsoft.com/office/drawing/2014/main" id="{E7DA1354-C546-4B00-AE31-C091A821AD69}"/>
                  </a:ext>
                </a:extLst>
              </p:cNvPr>
              <p:cNvSpPr txBox="1">
                <a:spLocks noRot="1" noChangeAspect="1" noMove="1" noResize="1" noEditPoints="1" noAdjustHandles="1" noChangeArrowheads="1" noChangeShapeType="1" noTextEdit="1"/>
              </p:cNvSpPr>
              <p:nvPr/>
            </p:nvSpPr>
            <p:spPr>
              <a:xfrm>
                <a:off x="8595467" y="5168695"/>
                <a:ext cx="2005176" cy="307777"/>
              </a:xfrm>
              <a:prstGeom prst="rect">
                <a:avLst/>
              </a:prstGeom>
              <a:blipFill>
                <a:blip r:embed="rId4"/>
                <a:stretch>
                  <a:fillRect/>
                </a:stretch>
              </a:blipFill>
            </p:spPr>
            <p:txBody>
              <a:bodyPr/>
              <a:lstStyle/>
              <a:p>
                <a:r>
                  <a:rPr lang="zh-CN" altLang="en-US">
                    <a:noFill/>
                  </a:rPr>
                  <a:t> </a:t>
                </a:r>
              </a:p>
            </p:txBody>
          </p:sp>
        </mc:Fallback>
      </mc:AlternateContent>
      <p:sp>
        <p:nvSpPr>
          <p:cNvPr id="40" name="文本框 39">
            <a:extLst>
              <a:ext uri="{FF2B5EF4-FFF2-40B4-BE49-F238E27FC236}">
                <a16:creationId xmlns:a16="http://schemas.microsoft.com/office/drawing/2014/main" id="{BA3663C7-AF14-466E-B220-5D3C87174E1A}"/>
              </a:ext>
            </a:extLst>
          </p:cNvPr>
          <p:cNvSpPr txBox="1"/>
          <p:nvPr/>
        </p:nvSpPr>
        <p:spPr>
          <a:xfrm>
            <a:off x="887412" y="5168695"/>
            <a:ext cx="2005176" cy="307777"/>
          </a:xfrm>
          <a:prstGeom prst="rect">
            <a:avLst/>
          </a:prstGeom>
          <a:noFill/>
        </p:spPr>
        <p:txBody>
          <a:bodyPr wrap="square" rtlCol="0">
            <a:spAutoFit/>
          </a:bodyPr>
          <a:lstStyle/>
          <a:p>
            <a:pPr algn="ctr"/>
            <a:r>
              <a:rPr lang="en-US" altLang="zh-CN"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A</a:t>
            </a:r>
            <a:endParaRPr lang="zh-CN" altLang="en-US"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6" name="图片 5" descr="图片包含 图标&#10;&#10;描述已自动生成">
            <a:extLst>
              <a:ext uri="{FF2B5EF4-FFF2-40B4-BE49-F238E27FC236}">
                <a16:creationId xmlns:a16="http://schemas.microsoft.com/office/drawing/2014/main" id="{5E149F2D-99DF-4DFE-A732-7F43864431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00" y="2430000"/>
            <a:ext cx="2520000" cy="2520000"/>
          </a:xfrm>
          <a:prstGeom prst="rect">
            <a:avLst/>
          </a:prstGeom>
        </p:spPr>
      </p:pic>
      <p:pic>
        <p:nvPicPr>
          <p:cNvPr id="22" name="图片 21" descr="图片包含 徽标&#10;&#10;描述已自动生成">
            <a:extLst>
              <a:ext uri="{FF2B5EF4-FFF2-40B4-BE49-F238E27FC236}">
                <a16:creationId xmlns:a16="http://schemas.microsoft.com/office/drawing/2014/main" id="{B2699600-A349-4956-B688-8B3BD656B3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9600" y="2430000"/>
            <a:ext cx="2520000" cy="2520000"/>
          </a:xfrm>
          <a:prstGeom prst="rect">
            <a:avLst/>
          </a:prstGeom>
        </p:spPr>
      </p:pic>
      <p:pic>
        <p:nvPicPr>
          <p:cNvPr id="7" name="图片 6" descr="图片包含 徽标&#10;&#10;描述已自动生成">
            <a:extLst>
              <a:ext uri="{FF2B5EF4-FFF2-40B4-BE49-F238E27FC236}">
                <a16:creationId xmlns:a16="http://schemas.microsoft.com/office/drawing/2014/main" id="{23462A1D-13F7-49FF-9D59-96EF2A454C1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72800" y="2430000"/>
            <a:ext cx="2520000" cy="2520000"/>
          </a:xfrm>
          <a:prstGeom prst="rect">
            <a:avLst/>
          </a:prstGeom>
        </p:spPr>
      </p:pic>
      <p:sp>
        <p:nvSpPr>
          <p:cNvPr id="5" name="文本框 4">
            <a:extLst>
              <a:ext uri="{FF2B5EF4-FFF2-40B4-BE49-F238E27FC236}">
                <a16:creationId xmlns:a16="http://schemas.microsoft.com/office/drawing/2014/main" id="{1B36928A-FF6D-4DEC-8D34-A877589E8807}"/>
              </a:ext>
            </a:extLst>
          </p:cNvPr>
          <p:cNvSpPr txBox="1"/>
          <p:nvPr/>
        </p:nvSpPr>
        <p:spPr>
          <a:xfrm>
            <a:off x="1257300" y="199325"/>
            <a:ext cx="3020786"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3.2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逻辑运算</a:t>
            </a:r>
          </a:p>
        </p:txBody>
      </p:sp>
    </p:spTree>
    <p:extLst>
      <p:ext uri="{BB962C8B-B14F-4D97-AF65-F5344CB8AC3E}">
        <p14:creationId xmlns:p14="http://schemas.microsoft.com/office/powerpoint/2010/main" val="1670117298"/>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5287736" y="2606267"/>
            <a:ext cx="1616528" cy="1200329"/>
          </a:xfrm>
          <a:prstGeom prst="rect">
            <a:avLst/>
          </a:prstGeom>
          <a:noFill/>
        </p:spPr>
        <p:txBody>
          <a:bodyPr wrap="square" rtlCol="0">
            <a:spAutoFit/>
          </a:bodyPr>
          <a:lstStyle/>
          <a:p>
            <a:pPr algn="ctr"/>
            <a:r>
              <a:rPr lang="en-US" altLang="zh-CN" sz="7200" dirty="0">
                <a:solidFill>
                  <a:schemeClr val="tx1">
                    <a:lumMod val="95000"/>
                    <a:lumOff val="5000"/>
                  </a:schemeClr>
                </a:solidFill>
                <a:latin typeface="思源黑体 Bold" panose="020B0800000000000000" pitchFamily="34" charset="-122"/>
                <a:ea typeface="思源黑体 Bold" panose="020B0800000000000000" pitchFamily="34" charset="-122"/>
              </a:rPr>
              <a:t>03</a:t>
            </a:r>
            <a:endParaRPr lang="zh-CN" altLang="en-US" sz="7200" dirty="0">
              <a:solidFill>
                <a:schemeClr val="tx1">
                  <a:lumMod val="95000"/>
                  <a:lumOff val="5000"/>
                </a:schemeClr>
              </a:solidFill>
              <a:latin typeface="思源黑体 Bold" panose="020B0800000000000000" pitchFamily="34" charset="-122"/>
              <a:ea typeface="思源黑体 Bold" panose="020B0800000000000000" pitchFamily="34" charset="-122"/>
            </a:endParaRPr>
          </a:p>
        </p:txBody>
      </p:sp>
      <p:sp>
        <p:nvSpPr>
          <p:cNvPr id="18" name="文本框 17"/>
          <p:cNvSpPr txBox="1"/>
          <p:nvPr/>
        </p:nvSpPr>
        <p:spPr>
          <a:xfrm>
            <a:off x="5179631" y="3864996"/>
            <a:ext cx="1832737" cy="1077218"/>
          </a:xfrm>
          <a:prstGeom prst="rect">
            <a:avLst/>
          </a:prstGeom>
          <a:noFill/>
        </p:spPr>
        <p:txBody>
          <a:bodyPr wrap="square" rtlCol="0">
            <a:spAutoFit/>
          </a:bodyPr>
          <a:lstStyle/>
          <a:p>
            <a:r>
              <a:rPr lang="zh-CN" altLang="en-US" sz="3200" b="1" dirty="0">
                <a:solidFill>
                  <a:schemeClr val="tx1">
                    <a:lumMod val="95000"/>
                    <a:lumOff val="5000"/>
                  </a:schemeClr>
                </a:solidFill>
                <a:latin typeface="楷体" panose="02010609060101010101" pitchFamily="49" charset="-122"/>
                <a:ea typeface="楷体" panose="02010609060101010101" pitchFamily="49" charset="-122"/>
                <a:sym typeface="+mn-ea"/>
              </a:rPr>
              <a:t>几何变换</a:t>
            </a:r>
          </a:p>
          <a:p>
            <a:endParaRPr lang="zh-CN" altLang="en-US" sz="32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9" name="矩形 8"/>
          <p:cNvSpPr/>
          <p:nvPr/>
        </p:nvSpPr>
        <p:spPr>
          <a:xfrm>
            <a:off x="8477250" y="1828800"/>
            <a:ext cx="849086" cy="3209368"/>
          </a:xfrm>
          <a:prstGeom prst="rect">
            <a:avLst/>
          </a:prstGeom>
          <a:solidFill>
            <a:srgbClr val="9B0000"/>
          </a:solidFill>
          <a:ln>
            <a:noFill/>
          </a:ln>
          <a:effectLst>
            <a:outerShdw blurRad="1270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672411" y="2122714"/>
            <a:ext cx="609600" cy="2621540"/>
          </a:xfrm>
          <a:prstGeom prst="rect">
            <a:avLst/>
          </a:prstGeom>
          <a:solidFill>
            <a:srgbClr val="9B0000"/>
          </a:solidFill>
          <a:ln>
            <a:noFill/>
          </a:ln>
          <a:effectLst>
            <a:outerShdw blurRad="1270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628086" y="2400300"/>
            <a:ext cx="478972" cy="2066368"/>
          </a:xfrm>
          <a:prstGeom prst="rect">
            <a:avLst/>
          </a:prstGeom>
          <a:solidFill>
            <a:srgbClr val="9B0000"/>
          </a:solidFill>
          <a:ln>
            <a:noFill/>
          </a:ln>
          <a:effectLst>
            <a:outerShdw blurRad="1270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1453133" y="2709584"/>
            <a:ext cx="311150" cy="1447800"/>
          </a:xfrm>
          <a:prstGeom prst="rect">
            <a:avLst/>
          </a:prstGeom>
          <a:solidFill>
            <a:srgbClr val="9B0000"/>
          </a:solidFill>
          <a:ln>
            <a:noFill/>
          </a:ln>
          <a:effectLst>
            <a:outerShdw blurRad="1270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2110358" y="2984500"/>
            <a:ext cx="81642" cy="897968"/>
          </a:xfrm>
          <a:prstGeom prst="rect">
            <a:avLst/>
          </a:prstGeom>
          <a:solidFill>
            <a:srgbClr val="9B0000"/>
          </a:solidFill>
          <a:ln>
            <a:noFill/>
          </a:ln>
          <a:effectLst>
            <a:outerShdw blurRad="1270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H="1">
            <a:off x="2865664" y="1828800"/>
            <a:ext cx="849086" cy="3209368"/>
          </a:xfrm>
          <a:prstGeom prst="rect">
            <a:avLst/>
          </a:prstGeom>
          <a:solidFill>
            <a:srgbClr val="9B0000"/>
          </a:solidFill>
          <a:ln>
            <a:noFill/>
          </a:ln>
          <a:effectLst>
            <a:outerShdw blurRad="1270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flipH="1">
            <a:off x="1909989" y="2122714"/>
            <a:ext cx="609600" cy="2621540"/>
          </a:xfrm>
          <a:prstGeom prst="rect">
            <a:avLst/>
          </a:prstGeom>
          <a:solidFill>
            <a:srgbClr val="9B0000"/>
          </a:solidFill>
          <a:ln>
            <a:noFill/>
          </a:ln>
          <a:effectLst>
            <a:outerShdw blurRad="1270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flipH="1">
            <a:off x="1084942" y="2400300"/>
            <a:ext cx="478972" cy="2066368"/>
          </a:xfrm>
          <a:prstGeom prst="rect">
            <a:avLst/>
          </a:prstGeom>
          <a:solidFill>
            <a:srgbClr val="9B0000"/>
          </a:solidFill>
          <a:ln>
            <a:noFill/>
          </a:ln>
          <a:effectLst>
            <a:outerShdw blurRad="1270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flipH="1">
            <a:off x="427717" y="2709584"/>
            <a:ext cx="311150" cy="1447800"/>
          </a:xfrm>
          <a:prstGeom prst="rect">
            <a:avLst/>
          </a:prstGeom>
          <a:solidFill>
            <a:srgbClr val="9B0000"/>
          </a:solidFill>
          <a:ln>
            <a:noFill/>
          </a:ln>
          <a:effectLst>
            <a:outerShdw blurRad="1270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flipH="1">
            <a:off x="0" y="2984500"/>
            <a:ext cx="81642" cy="897968"/>
          </a:xfrm>
          <a:prstGeom prst="rect">
            <a:avLst/>
          </a:prstGeom>
          <a:solidFill>
            <a:srgbClr val="9B0000"/>
          </a:solidFill>
          <a:ln>
            <a:noFill/>
          </a:ln>
          <a:effectLst>
            <a:outerShdw blurRad="1270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44030593"/>
      </p:ext>
    </p:extLst>
  </p:cSld>
  <p:clrMapOvr>
    <a:masterClrMapping/>
  </p:clrMapOvr>
  <mc:AlternateContent xmlns:mc="http://schemas.openxmlformats.org/markup-compatibility/2006" xmlns:p14="http://schemas.microsoft.com/office/powerpoint/2010/main">
    <mc:Choice Requires="p14">
      <p:transition spd="slow" p14:dur="3900" advClick="0"/>
    </mc:Choice>
    <mc:Fallback xmlns="">
      <p:transition spd="slow"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81418"/>
            <a:ext cx="7098030" cy="923330"/>
          </a:xfrm>
          <a:prstGeom prst="rect">
            <a:avLst/>
          </a:prstGeom>
          <a:noFill/>
        </p:spPr>
        <p:txBody>
          <a:bodyPr wrap="square" rtlCol="0">
            <a:spAutoFit/>
          </a:bodyPr>
          <a:lstStyle/>
          <a:p>
            <a:pPr algn="just"/>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几何变换</a:t>
            </a:r>
            <a:endParaRPr lang="en-US" altLang="zh-CN" sz="54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95A778E2-6584-4F49-AE14-658DA391B7D2}"/>
              </a:ext>
            </a:extLst>
          </p:cNvPr>
          <p:cNvSpPr txBox="1"/>
          <p:nvPr/>
        </p:nvSpPr>
        <p:spPr>
          <a:xfrm>
            <a:off x="628296" y="2166401"/>
            <a:ext cx="4391760" cy="707886"/>
          </a:xfrm>
          <a:prstGeom prst="rect">
            <a:avLst/>
          </a:prstGeom>
          <a:noFill/>
        </p:spPr>
        <p:txBody>
          <a:bodyPr wrap="square" rtlCol="0">
            <a:spAutoFit/>
          </a:bodyPr>
          <a:lstStyle/>
          <a:p>
            <a:r>
              <a:rPr lang="en-US" altLang="zh-CN" sz="4000" dirty="0">
                <a:solidFill>
                  <a:schemeClr val="tx1">
                    <a:lumMod val="95000"/>
                    <a:lumOff val="5000"/>
                  </a:schemeClr>
                </a:solidFill>
                <a:latin typeface="楷体" panose="02010609060101010101" pitchFamily="49" charset="-122"/>
                <a:ea typeface="楷体" panose="02010609060101010101" pitchFamily="49" charset="-122"/>
              </a:rPr>
              <a:t>·</a:t>
            </a:r>
            <a:r>
              <a:rPr lang="zh-CN" altLang="en-US" sz="4000" dirty="0">
                <a:solidFill>
                  <a:schemeClr val="tx1">
                    <a:lumMod val="95000"/>
                    <a:lumOff val="5000"/>
                  </a:schemeClr>
                </a:solidFill>
                <a:latin typeface="楷体" panose="02010609060101010101" pitchFamily="49" charset="-122"/>
                <a:ea typeface="楷体" panose="02010609060101010101" pitchFamily="49" charset="-122"/>
              </a:rPr>
              <a:t>几何变换的定义</a:t>
            </a:r>
          </a:p>
        </p:txBody>
      </p:sp>
      <p:sp>
        <p:nvSpPr>
          <p:cNvPr id="32" name="文本框 31">
            <a:extLst>
              <a:ext uri="{FF2B5EF4-FFF2-40B4-BE49-F238E27FC236}">
                <a16:creationId xmlns:a16="http://schemas.microsoft.com/office/drawing/2014/main" id="{83641A72-2CB2-45AC-ABFC-D2D2D0C6C9D4}"/>
              </a:ext>
            </a:extLst>
          </p:cNvPr>
          <p:cNvSpPr txBox="1"/>
          <p:nvPr/>
        </p:nvSpPr>
        <p:spPr>
          <a:xfrm>
            <a:off x="1150571" y="2965821"/>
            <a:ext cx="9426388" cy="1949508"/>
          </a:xfrm>
          <a:prstGeom prst="rect">
            <a:avLst/>
          </a:prstGeom>
          <a:noFill/>
        </p:spPr>
        <p:txBody>
          <a:bodyPr wrap="square" rtlCol="0">
            <a:spAutoFit/>
          </a:bodyPr>
          <a:lstStyle/>
          <a:p>
            <a:pPr>
              <a:lnSpc>
                <a:spcPct val="150000"/>
              </a:lnSpc>
            </a:pPr>
            <a:r>
              <a:rPr lang="zh-CN" altLang="en-US" sz="28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图像几何变换又称为图像空间变换， 它将一幅图像中的坐标位置映射到另一幅图像中的新坐标位置。对原始图像进行大小、形状和位置上改变的变换处理形成新的图像。</a:t>
            </a:r>
          </a:p>
        </p:txBody>
      </p:sp>
      <p:sp>
        <p:nvSpPr>
          <p:cNvPr id="5" name="文本框 4">
            <a:extLst>
              <a:ext uri="{FF2B5EF4-FFF2-40B4-BE49-F238E27FC236}">
                <a16:creationId xmlns:a16="http://schemas.microsoft.com/office/drawing/2014/main" id="{3D7B35C2-BFF8-441C-A01C-AFC9DA53113B}"/>
              </a:ext>
            </a:extLst>
          </p:cNvPr>
          <p:cNvSpPr txBox="1"/>
          <p:nvPr/>
        </p:nvSpPr>
        <p:spPr>
          <a:xfrm>
            <a:off x="1257300" y="199325"/>
            <a:ext cx="3020786"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3.3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几何变换</a:t>
            </a:r>
          </a:p>
        </p:txBody>
      </p:sp>
    </p:spTree>
    <p:extLst>
      <p:ext uri="{BB962C8B-B14F-4D97-AF65-F5344CB8AC3E}">
        <p14:creationId xmlns:p14="http://schemas.microsoft.com/office/powerpoint/2010/main" val="759197487"/>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81418"/>
            <a:ext cx="7098030" cy="923330"/>
          </a:xfrm>
          <a:prstGeom prst="rect">
            <a:avLst/>
          </a:prstGeom>
          <a:noFill/>
        </p:spPr>
        <p:txBody>
          <a:bodyPr wrap="square" rtlCol="0">
            <a:spAutoFit/>
          </a:bodyPr>
          <a:lstStyle/>
          <a:p>
            <a:pPr algn="just"/>
            <a:r>
              <a:rPr lang="en-US" altLang="zh-CN" sz="5400" b="1" dirty="0">
                <a:solidFill>
                  <a:schemeClr val="tx1">
                    <a:lumMod val="95000"/>
                    <a:lumOff val="5000"/>
                  </a:schemeClr>
                </a:solidFill>
                <a:latin typeface="楷体" panose="02010609060101010101" pitchFamily="49" charset="-122"/>
                <a:ea typeface="楷体" panose="02010609060101010101" pitchFamily="49" charset="-122"/>
              </a:rPr>
              <a:t>1.</a:t>
            </a:r>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齐次坐标</a:t>
            </a:r>
            <a:endParaRPr lang="en-US" altLang="zh-CN" sz="54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83641A72-2CB2-45AC-ABFC-D2D2D0C6C9D4}"/>
              </a:ext>
            </a:extLst>
          </p:cNvPr>
          <p:cNvSpPr txBox="1"/>
          <p:nvPr/>
        </p:nvSpPr>
        <p:spPr>
          <a:xfrm>
            <a:off x="1257300" y="2181625"/>
            <a:ext cx="9426388" cy="2214837"/>
          </a:xfrm>
          <a:prstGeom prst="rect">
            <a:avLst/>
          </a:prstGeom>
          <a:noFill/>
        </p:spPr>
        <p:txBody>
          <a:bodyPr wrap="square" rtlCol="0">
            <a:spAutoFit/>
          </a:bodyPr>
          <a:lstStyle/>
          <a:p>
            <a:pPr>
              <a:lnSpc>
                <a:spcPct val="150000"/>
              </a:lnSpc>
            </a:pPr>
            <a:r>
              <a:rPr lang="zh-CN" altLang="en-US"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对于二维图像，变换中心在坐标原点的几何变换，如：比例缩放、反射、旋转等，都可以用</a:t>
            </a:r>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2×2</a:t>
            </a:r>
            <a:r>
              <a:rPr lang="zh-CN" altLang="en-US"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变换矩阵表示和实现，其中二维变换矩阵</a:t>
            </a:r>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T</a:t>
            </a:r>
            <a:r>
              <a:rPr lang="zh-CN" altLang="en-US"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的形式为：</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0AE73A9A-FA4A-4CE8-967C-3445061E5BDD}"/>
                  </a:ext>
                </a:extLst>
              </p:cNvPr>
              <p:cNvSpPr txBox="1"/>
              <p:nvPr/>
            </p:nvSpPr>
            <p:spPr>
              <a:xfrm>
                <a:off x="3936018" y="4667102"/>
                <a:ext cx="2443105" cy="10397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zh-CN" sz="4000" i="0" smtClean="0">
                          <a:latin typeface="Times New Roman" panose="02020603050405020304" pitchFamily="18" charset="0"/>
                          <a:cs typeface="Times New Roman" panose="02020603050405020304" pitchFamily="18" charset="0"/>
                        </a:rPr>
                        <m:t>T</m:t>
                      </m:r>
                      <m:r>
                        <m:rPr>
                          <m:nor/>
                        </m:rPr>
                        <a:rPr lang="en-US" altLang="zh-CN" sz="4000" i="0" smtClean="0">
                          <a:latin typeface="Times New Roman" panose="02020603050405020304" pitchFamily="18" charset="0"/>
                          <a:cs typeface="Times New Roman" panose="02020603050405020304" pitchFamily="18" charset="0"/>
                        </a:rPr>
                        <m:t> </m:t>
                      </m:r>
                      <m:r>
                        <m:rPr>
                          <m:nor/>
                        </m:rPr>
                        <a:rPr lang="zh-CN" altLang="en-US" sz="4000" i="0">
                          <a:latin typeface="Times New Roman" panose="02020603050405020304" pitchFamily="18" charset="0"/>
                          <a:cs typeface="Times New Roman" panose="02020603050405020304" pitchFamily="18" charset="0"/>
                        </a:rPr>
                        <m:t>=</m:t>
                      </m:r>
                      <m:r>
                        <m:rPr>
                          <m:nor/>
                        </m:rPr>
                        <a:rPr lang="en-US" altLang="zh-CN" sz="4000" i="0" smtClean="0">
                          <a:latin typeface="Times New Roman" panose="02020603050405020304" pitchFamily="18" charset="0"/>
                          <a:cs typeface="Times New Roman" panose="02020603050405020304" pitchFamily="18" charset="0"/>
                        </a:rPr>
                        <m:t> </m:t>
                      </m:r>
                      <m:d>
                        <m:dPr>
                          <m:begChr m:val="["/>
                          <m:endChr m:val="]"/>
                          <m:ctrlPr>
                            <a:rPr lang="en-US" altLang="zh-CN" sz="4000" i="1" smtClean="0">
                              <a:latin typeface="Cambria Math" panose="02040503050406030204" pitchFamily="18" charset="0"/>
                            </a:rPr>
                          </m:ctrlPr>
                        </m:dPr>
                        <m:e>
                          <m:m>
                            <m:mPr>
                              <m:mcs>
                                <m:mc>
                                  <m:mcPr>
                                    <m:count m:val="2"/>
                                    <m:mcJc m:val="center"/>
                                  </m:mcPr>
                                </m:mc>
                              </m:mcs>
                              <m:ctrlPr>
                                <a:rPr lang="en-US" altLang="zh-CN" sz="4000" i="1" smtClean="0">
                                  <a:latin typeface="Cambria Math" panose="02040503050406030204" pitchFamily="18" charset="0"/>
                                </a:rPr>
                              </m:ctrlPr>
                            </m:mPr>
                            <m:mr>
                              <m:e>
                                <m:r>
                                  <m:rPr>
                                    <m:nor/>
                                    <m:brk m:alnAt="7"/>
                                  </m:rPr>
                                  <a:rPr lang="en-US" altLang="zh-CN" sz="4000" i="0">
                                    <a:latin typeface="Times New Roman" panose="02020603050405020304" pitchFamily="18" charset="0"/>
                                    <a:cs typeface="Times New Roman" panose="02020603050405020304" pitchFamily="18" charset="0"/>
                                  </a:rPr>
                                  <m:t>a</m:t>
                                </m:r>
                              </m:e>
                              <m:e>
                                <m:r>
                                  <m:rPr>
                                    <m:nor/>
                                  </m:rPr>
                                  <a:rPr lang="en-US" altLang="zh-CN" sz="4000" i="0" smtClean="0">
                                    <a:latin typeface="Times New Roman" panose="02020603050405020304" pitchFamily="18" charset="0"/>
                                    <a:cs typeface="Times New Roman" panose="02020603050405020304" pitchFamily="18" charset="0"/>
                                  </a:rPr>
                                  <m:t>b</m:t>
                                </m:r>
                              </m:e>
                            </m:mr>
                            <m:mr>
                              <m:e>
                                <m:r>
                                  <m:rPr>
                                    <m:nor/>
                                  </m:rPr>
                                  <a:rPr lang="en-US" altLang="zh-CN" sz="4000" i="0" smtClean="0">
                                    <a:latin typeface="Times New Roman" panose="02020603050405020304" pitchFamily="18" charset="0"/>
                                    <a:cs typeface="Times New Roman" panose="02020603050405020304" pitchFamily="18" charset="0"/>
                                  </a:rPr>
                                  <m:t>c</m:t>
                                </m:r>
                              </m:e>
                              <m:e>
                                <m:r>
                                  <m:rPr>
                                    <m:nor/>
                                  </m:rPr>
                                  <a:rPr lang="en-US" altLang="zh-CN" sz="4000" i="0" smtClean="0">
                                    <a:latin typeface="Times New Roman" panose="02020603050405020304" pitchFamily="18" charset="0"/>
                                    <a:cs typeface="Times New Roman" panose="02020603050405020304" pitchFamily="18" charset="0"/>
                                  </a:rPr>
                                  <m:t>d</m:t>
                                </m:r>
                              </m:e>
                            </m:mr>
                          </m:m>
                        </m:e>
                      </m:d>
                    </m:oMath>
                  </m:oMathPara>
                </a14:m>
                <a:endParaRPr lang="zh-CN" altLang="en-US" sz="4000" dirty="0">
                  <a:latin typeface="Times New Roman" panose="02020603050405020304" pitchFamily="18" charset="0"/>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0AE73A9A-FA4A-4CE8-967C-3445061E5BDD}"/>
                  </a:ext>
                </a:extLst>
              </p:cNvPr>
              <p:cNvSpPr txBox="1">
                <a:spLocks noRot="1" noChangeAspect="1" noMove="1" noResize="1" noEditPoints="1" noAdjustHandles="1" noChangeArrowheads="1" noChangeShapeType="1" noTextEdit="1"/>
              </p:cNvSpPr>
              <p:nvPr/>
            </p:nvSpPr>
            <p:spPr>
              <a:xfrm>
                <a:off x="3936018" y="4667102"/>
                <a:ext cx="2443105" cy="1039708"/>
              </a:xfrm>
              <a:prstGeom prst="rect">
                <a:avLst/>
              </a:prstGeom>
              <a:blipFill>
                <a:blip r:embed="rId4"/>
                <a:stretch>
                  <a:fillRect/>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32654467-0A60-4FE2-A039-1E87D8745857}"/>
              </a:ext>
            </a:extLst>
          </p:cNvPr>
          <p:cNvSpPr txBox="1"/>
          <p:nvPr/>
        </p:nvSpPr>
        <p:spPr>
          <a:xfrm>
            <a:off x="1257300" y="199325"/>
            <a:ext cx="3020786"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3.3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几何变换</a:t>
            </a:r>
          </a:p>
        </p:txBody>
      </p:sp>
    </p:spTree>
    <p:extLst>
      <p:ext uri="{BB962C8B-B14F-4D97-AF65-F5344CB8AC3E}">
        <p14:creationId xmlns:p14="http://schemas.microsoft.com/office/powerpoint/2010/main" val="3054367826"/>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81418"/>
            <a:ext cx="7098030" cy="923330"/>
          </a:xfrm>
          <a:prstGeom prst="rect">
            <a:avLst/>
          </a:prstGeom>
          <a:noFill/>
        </p:spPr>
        <p:txBody>
          <a:bodyPr wrap="square" rtlCol="0">
            <a:spAutoFit/>
          </a:bodyPr>
          <a:lstStyle/>
          <a:p>
            <a:pPr algn="just"/>
            <a:r>
              <a:rPr lang="en-US" altLang="zh-CN" sz="5400" b="1" dirty="0">
                <a:solidFill>
                  <a:schemeClr val="tx1">
                    <a:lumMod val="95000"/>
                    <a:lumOff val="5000"/>
                  </a:schemeClr>
                </a:solidFill>
                <a:latin typeface="楷体" panose="02010609060101010101" pitchFamily="49" charset="-122"/>
                <a:ea typeface="楷体" panose="02010609060101010101" pitchFamily="49" charset="-122"/>
              </a:rPr>
              <a:t>1.</a:t>
            </a:r>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齐次坐标</a:t>
            </a:r>
            <a:endParaRPr lang="en-US" altLang="zh-CN" sz="54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83641A72-2CB2-45AC-ABFC-D2D2D0C6C9D4}"/>
              </a:ext>
            </a:extLst>
          </p:cNvPr>
          <p:cNvSpPr txBox="1"/>
          <p:nvPr/>
        </p:nvSpPr>
        <p:spPr>
          <a:xfrm>
            <a:off x="1257300" y="2538575"/>
            <a:ext cx="9823076" cy="737510"/>
          </a:xfrm>
          <a:prstGeom prst="rect">
            <a:avLst/>
          </a:prstGeom>
          <a:noFill/>
        </p:spPr>
        <p:txBody>
          <a:bodyPr wrap="square" rtlCol="0">
            <a:spAutoFit/>
          </a:bodyPr>
          <a:lstStyle/>
          <a:p>
            <a:pPr>
              <a:lnSpc>
                <a:spcPct val="150000"/>
              </a:lnSpc>
            </a:pPr>
            <a:r>
              <a:rPr lang="zh-CN" altLang="en-US"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对于平移变换                          通过二维矩阵表示形式为</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C3ABE806-A8F4-4CBA-AA16-932D185DD2F2}"/>
                  </a:ext>
                </a:extLst>
              </p:cNvPr>
              <p:cNvSpPr/>
              <p:nvPr/>
            </p:nvSpPr>
            <p:spPr>
              <a:xfrm>
                <a:off x="3897966" y="2221661"/>
                <a:ext cx="2353229" cy="13713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3200" i="1" smtClean="0">
                              <a:solidFill>
                                <a:schemeClr val="tx1">
                                  <a:lumMod val="95000"/>
                                  <a:lumOff val="5000"/>
                                </a:schemeClr>
                              </a:solidFill>
                              <a:latin typeface="Cambria Math" panose="02040503050406030204" pitchFamily="18" charset="0"/>
                            </a:rPr>
                          </m:ctrlPr>
                        </m:dPr>
                        <m:e>
                          <m:m>
                            <m:mPr>
                              <m:plcHide m:val="on"/>
                              <m:mcs>
                                <m:mc>
                                  <m:mcPr>
                                    <m:count m:val="1"/>
                                    <m:mcJc m:val="center"/>
                                  </m:mcPr>
                                </m:mc>
                              </m:mcs>
                              <m:ctrlPr>
                                <a:rPr lang="zh-CN" altLang="en-US" sz="3200" i="1">
                                  <a:solidFill>
                                    <a:schemeClr val="tx1">
                                      <a:lumMod val="95000"/>
                                      <a:lumOff val="5000"/>
                                    </a:schemeClr>
                                  </a:solidFill>
                                  <a:latin typeface="Cambria Math" panose="02040503050406030204" pitchFamily="18" charset="0"/>
                                </a:rPr>
                              </m:ctrlPr>
                            </m:mP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a:latin typeface="Times New Roman" panose="02020603050405020304" pitchFamily="18" charset="0"/>
                                        <a:cs typeface="Times New Roman" panose="02020603050405020304" pitchFamily="18" charset="0"/>
                                      </a:rPr>
                                      <m:t>x</m:t>
                                    </m:r>
                                  </m:e>
                                  <m:sub>
                                    <m:r>
                                      <m:rPr>
                                        <m:nor/>
                                        <m:brk m:alnAt="7"/>
                                      </m:rPr>
                                      <a:rPr lang="en-US" altLang="zh-CN" sz="3200">
                                        <a:latin typeface="Times New Roman" panose="02020603050405020304" pitchFamily="18" charset="0"/>
                                        <a:cs typeface="Times New Roman" panose="02020603050405020304" pitchFamily="18" charset="0"/>
                                      </a:rPr>
                                      <m:t>1</m:t>
                                    </m:r>
                                  </m:sub>
                                </m:sSub>
                                <m:r>
                                  <m:rPr>
                                    <m:nor/>
                                    <m:brk m:alnAt="7"/>
                                  </m:rPr>
                                  <a:rPr lang="en-US" altLang="zh-CN" sz="3200">
                                    <a:latin typeface="Times New Roman" panose="02020603050405020304" pitchFamily="18" charset="0"/>
                                    <a:cs typeface="Times New Roman" panose="02020603050405020304" pitchFamily="18" charset="0"/>
                                  </a:rPr>
                                  <m:t>=</m:t>
                                </m:r>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a:latin typeface="Times New Roman" panose="02020603050405020304" pitchFamily="18" charset="0"/>
                                        <a:cs typeface="Times New Roman" panose="02020603050405020304" pitchFamily="18" charset="0"/>
                                      </a:rPr>
                                      <m:t>x</m:t>
                                    </m:r>
                                  </m:e>
                                  <m:sub>
                                    <m:r>
                                      <m:rPr>
                                        <m:nor/>
                                        <m:brk m:alnAt="7"/>
                                      </m:rPr>
                                      <a:rPr lang="en-US" altLang="zh-CN" sz="3200">
                                        <a:latin typeface="Times New Roman" panose="02020603050405020304" pitchFamily="18" charset="0"/>
                                        <a:cs typeface="Times New Roman" panose="02020603050405020304" pitchFamily="18" charset="0"/>
                                      </a:rPr>
                                      <m:t>0</m:t>
                                    </m:r>
                                  </m:sub>
                                </m:sSub>
                                <m:r>
                                  <m:rPr>
                                    <m:nor/>
                                  </m:rPr>
                                  <a:rPr lang="zh-CN" altLang="en-US" sz="3200">
                                    <a:solidFill>
                                      <a:schemeClr val="tx1">
                                        <a:lumMod val="95000"/>
                                        <a:lumOff val="5000"/>
                                      </a:schemeClr>
                                    </a:solidFill>
                                    <a:latin typeface="Times New Roman" panose="02020603050405020304" pitchFamily="18" charset="0"/>
                                    <a:cs typeface="Times New Roman" panose="02020603050405020304" pitchFamily="18" charset="0"/>
                                  </a:rPr>
                                  <m:t>+</m:t>
                                </m:r>
                                <m:r>
                                  <m:rPr>
                                    <m:nor/>
                                  </m:rPr>
                                  <a:rPr lang="zh-CN" altLang="en-US" sz="3200">
                                    <a:solidFill>
                                      <a:schemeClr val="tx1">
                                        <a:lumMod val="95000"/>
                                        <a:lumOff val="5000"/>
                                      </a:schemeClr>
                                    </a:solidFill>
                                    <a:latin typeface="Times New Roman" panose="02020603050405020304" pitchFamily="18" charset="0"/>
                                    <a:cs typeface="Times New Roman" panose="02020603050405020304" pitchFamily="18" charset="0"/>
                                  </a:rPr>
                                  <m:t>Δ</m:t>
                                </m:r>
                                <m:r>
                                  <m:rPr>
                                    <m:nor/>
                                    <m:brk m:alnAt="7"/>
                                  </m:rPr>
                                  <a:rPr lang="en-US" altLang="zh-CN" sz="3200">
                                    <a:latin typeface="Times New Roman" panose="02020603050405020304" pitchFamily="18" charset="0"/>
                                    <a:cs typeface="Times New Roman" panose="02020603050405020304" pitchFamily="18" charset="0"/>
                                  </a:rPr>
                                  <m:t>x</m:t>
                                </m:r>
                              </m:e>
                            </m:m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a:latin typeface="Times New Roman" panose="02020603050405020304" pitchFamily="18" charset="0"/>
                                        <a:cs typeface="Times New Roman" panose="02020603050405020304" pitchFamily="18" charset="0"/>
                                      </a:rPr>
                                      <m:t>y</m:t>
                                    </m:r>
                                  </m:e>
                                  <m:sub>
                                    <m:r>
                                      <m:rPr>
                                        <m:nor/>
                                        <m:brk m:alnAt="7"/>
                                      </m:rPr>
                                      <a:rPr lang="en-US" altLang="zh-CN" sz="3200">
                                        <a:latin typeface="Times New Roman" panose="02020603050405020304" pitchFamily="18" charset="0"/>
                                        <a:cs typeface="Times New Roman" panose="02020603050405020304" pitchFamily="18" charset="0"/>
                                      </a:rPr>
                                      <m:t>1</m:t>
                                    </m:r>
                                  </m:sub>
                                </m:sSub>
                                <m:r>
                                  <m:rPr>
                                    <m:nor/>
                                    <m:brk m:alnAt="7"/>
                                  </m:rPr>
                                  <a:rPr lang="en-US" altLang="zh-CN" sz="3200">
                                    <a:latin typeface="Times New Roman" panose="02020603050405020304" pitchFamily="18" charset="0"/>
                                    <a:cs typeface="Times New Roman" panose="02020603050405020304" pitchFamily="18" charset="0"/>
                                  </a:rPr>
                                  <m:t>=</m:t>
                                </m:r>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a:latin typeface="Times New Roman" panose="02020603050405020304" pitchFamily="18" charset="0"/>
                                        <a:cs typeface="Times New Roman" panose="02020603050405020304" pitchFamily="18" charset="0"/>
                                      </a:rPr>
                                      <m:t>y</m:t>
                                    </m:r>
                                  </m:e>
                                  <m:sub>
                                    <m:r>
                                      <m:rPr>
                                        <m:nor/>
                                        <m:brk m:alnAt="7"/>
                                      </m:rPr>
                                      <a:rPr lang="en-US" altLang="zh-CN" sz="3200">
                                        <a:latin typeface="Times New Roman" panose="02020603050405020304" pitchFamily="18" charset="0"/>
                                        <a:cs typeface="Times New Roman" panose="02020603050405020304" pitchFamily="18" charset="0"/>
                                      </a:rPr>
                                      <m:t>0</m:t>
                                    </m:r>
                                  </m:sub>
                                </m:sSub>
                                <m:r>
                                  <m:rPr>
                                    <m:nor/>
                                  </m:rPr>
                                  <a:rPr lang="zh-CN" altLang="en-US" sz="3200">
                                    <a:solidFill>
                                      <a:schemeClr val="tx1">
                                        <a:lumMod val="95000"/>
                                        <a:lumOff val="5000"/>
                                      </a:schemeClr>
                                    </a:solidFill>
                                    <a:latin typeface="Times New Roman" panose="02020603050405020304" pitchFamily="18" charset="0"/>
                                    <a:cs typeface="Times New Roman" panose="02020603050405020304" pitchFamily="18" charset="0"/>
                                  </a:rPr>
                                  <m:t>+</m:t>
                                </m:r>
                                <m:r>
                                  <m:rPr>
                                    <m:nor/>
                                  </m:rPr>
                                  <a:rPr lang="zh-CN" altLang="en-US" sz="3200">
                                    <a:solidFill>
                                      <a:schemeClr val="tx1">
                                        <a:lumMod val="95000"/>
                                        <a:lumOff val="5000"/>
                                      </a:schemeClr>
                                    </a:solidFill>
                                    <a:latin typeface="Times New Roman" panose="02020603050405020304" pitchFamily="18" charset="0"/>
                                    <a:cs typeface="Times New Roman" panose="02020603050405020304" pitchFamily="18" charset="0"/>
                                  </a:rPr>
                                  <m:t>Δ</m:t>
                                </m:r>
                                <m:r>
                                  <m:rPr>
                                    <m:nor/>
                                    <m:brk m:alnAt="7"/>
                                  </m:rPr>
                                  <a:rPr lang="en-US" altLang="zh-CN" sz="3200">
                                    <a:latin typeface="Times New Roman" panose="02020603050405020304" pitchFamily="18" charset="0"/>
                                    <a:cs typeface="Times New Roman" panose="02020603050405020304" pitchFamily="18" charset="0"/>
                                  </a:rPr>
                                  <m:t>y</m:t>
                                </m:r>
                              </m:e>
                            </m:mr>
                          </m:m>
                        </m:e>
                      </m:d>
                    </m:oMath>
                  </m:oMathPara>
                </a14:m>
                <a:endParaRPr lang="zh-CN" altLang="en-US" sz="3200" dirty="0">
                  <a:latin typeface="Times New Roman" panose="02020603050405020304" pitchFamily="18" charset="0"/>
                  <a:cs typeface="Times New Roman" panose="02020603050405020304" pitchFamily="18" charset="0"/>
                </a:endParaRPr>
              </a:p>
            </p:txBody>
          </p:sp>
        </mc:Choice>
        <mc:Fallback xmlns="">
          <p:sp>
            <p:nvSpPr>
              <p:cNvPr id="6" name="矩形 5">
                <a:extLst>
                  <a:ext uri="{FF2B5EF4-FFF2-40B4-BE49-F238E27FC236}">
                    <a16:creationId xmlns:a16="http://schemas.microsoft.com/office/drawing/2014/main" id="{C3ABE806-A8F4-4CBA-AA16-932D185DD2F2}"/>
                  </a:ext>
                </a:extLst>
              </p:cNvPr>
              <p:cNvSpPr>
                <a:spLocks noRot="1" noChangeAspect="1" noMove="1" noResize="1" noEditPoints="1" noAdjustHandles="1" noChangeArrowheads="1" noChangeShapeType="1" noTextEdit="1"/>
              </p:cNvSpPr>
              <p:nvPr/>
            </p:nvSpPr>
            <p:spPr>
              <a:xfrm>
                <a:off x="3897966" y="2221661"/>
                <a:ext cx="2353229" cy="137133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860AB26C-D60F-4E54-BF6C-BC206E312F50}"/>
                  </a:ext>
                </a:extLst>
              </p:cNvPr>
              <p:cNvSpPr txBox="1"/>
              <p:nvPr/>
            </p:nvSpPr>
            <p:spPr>
              <a:xfrm>
                <a:off x="6251195" y="4285125"/>
                <a:ext cx="4860306" cy="906851"/>
              </a:xfrm>
              <a:prstGeom prst="rect">
                <a:avLst/>
              </a:prstGeom>
              <a:noFill/>
            </p:spPr>
            <p:txBody>
              <a:bodyPr wrap="square" lIns="0" tIns="0" rIns="0" bIns="0" rtlCol="0">
                <a:spAutoFit/>
              </a:bodyPr>
              <a:lstStyle/>
              <a:p>
                <a14:m>
                  <m:oMath xmlns:m="http://schemas.openxmlformats.org/officeDocument/2006/math">
                    <m:d>
                      <m:dPr>
                        <m:begChr m:val="["/>
                        <m:endChr m:val="]"/>
                        <m:ctrlPr>
                          <a:rPr lang="en-US" altLang="zh-CN" sz="3200" i="1" smtClean="0">
                            <a:latin typeface="Cambria Math" panose="02040503050406030204" pitchFamily="18" charset="0"/>
                          </a:rPr>
                        </m:ctrlPr>
                      </m:dPr>
                      <m:e>
                        <m:m>
                          <m:mPr>
                            <m:mcs>
                              <m:mc>
                                <m:mcPr>
                                  <m:count m:val="1"/>
                                  <m:mcJc m:val="center"/>
                                </m:mcPr>
                              </m:mc>
                            </m:mcs>
                            <m:ctrlPr>
                              <a:rPr lang="en-US" altLang="zh-CN" sz="3200" i="1" smtClean="0">
                                <a:latin typeface="Cambria Math" panose="02040503050406030204" pitchFamily="18" charset="0"/>
                              </a:rPr>
                            </m:ctrlPr>
                          </m:mP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a:latin typeface="Times New Roman" panose="02020603050405020304" pitchFamily="18" charset="0"/>
                                      <a:cs typeface="Times New Roman" panose="02020603050405020304" pitchFamily="18" charset="0"/>
                                    </a:rPr>
                                    <m:t>x</m:t>
                                  </m:r>
                                </m:e>
                                <m:sub>
                                  <m:r>
                                    <m:rPr>
                                      <m:nor/>
                                      <m:brk m:alnAt="7"/>
                                    </m:rPr>
                                    <a:rPr lang="en-US" altLang="zh-CN" sz="3200" smtClean="0">
                                      <a:latin typeface="Times New Roman" panose="02020603050405020304" pitchFamily="18" charset="0"/>
                                      <a:cs typeface="Times New Roman" panose="02020603050405020304" pitchFamily="18" charset="0"/>
                                    </a:rPr>
                                    <m:t>1</m:t>
                                  </m:r>
                                </m:sub>
                              </m:sSub>
                            </m:e>
                          </m:m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a:latin typeface="Times New Roman" panose="02020603050405020304" pitchFamily="18" charset="0"/>
                                      <a:cs typeface="Times New Roman" panose="02020603050405020304" pitchFamily="18" charset="0"/>
                                    </a:rPr>
                                    <m:t>y</m:t>
                                  </m:r>
                                </m:e>
                                <m:sub>
                                  <m:r>
                                    <m:rPr>
                                      <m:nor/>
                                      <m:brk m:alnAt="7"/>
                                    </m:rPr>
                                    <a:rPr lang="en-US" altLang="zh-CN" sz="3200">
                                      <a:latin typeface="Times New Roman" panose="02020603050405020304" pitchFamily="18" charset="0"/>
                                      <a:cs typeface="Times New Roman" panose="02020603050405020304" pitchFamily="18" charset="0"/>
                                    </a:rPr>
                                    <m:t>1</m:t>
                                  </m:r>
                                </m:sub>
                              </m:sSub>
                            </m:e>
                          </m:mr>
                        </m:m>
                      </m:e>
                    </m:d>
                  </m:oMath>
                </a14:m>
                <a:r>
                  <a:rPr lang="en-US" altLang="zh-CN" sz="3200" dirty="0"/>
                  <a:t>=</a:t>
                </a:r>
                <a14:m>
                  <m:oMath xmlns:m="http://schemas.openxmlformats.org/officeDocument/2006/math">
                    <m:d>
                      <m:dPr>
                        <m:begChr m:val="["/>
                        <m:endChr m:val="]"/>
                        <m:ctrlPr>
                          <a:rPr lang="en-US" altLang="zh-CN" sz="3200" i="1" dirty="0" smtClean="0">
                            <a:latin typeface="Cambria Math" panose="02040503050406030204" pitchFamily="18" charset="0"/>
                          </a:rPr>
                        </m:ctrlPr>
                      </m:dPr>
                      <m:e>
                        <m:m>
                          <m:mPr>
                            <m:mcs>
                              <m:mc>
                                <m:mcPr>
                                  <m:count m:val="2"/>
                                  <m:mcJc m:val="center"/>
                                </m:mcPr>
                              </m:mc>
                            </m:mcs>
                            <m:ctrlPr>
                              <a:rPr lang="en-US" altLang="zh-CN" sz="3200" i="1" dirty="0" smtClean="0">
                                <a:latin typeface="Cambria Math" panose="02040503050406030204" pitchFamily="18" charset="0"/>
                              </a:rPr>
                            </m:ctrlPr>
                          </m:mPr>
                          <m:mr>
                            <m:e>
                              <m:r>
                                <m:rPr>
                                  <m:nor/>
                                  <m:brk m:alnAt="7"/>
                                </m:rPr>
                                <a:rPr lang="en-US" altLang="zh-CN" sz="3200">
                                  <a:latin typeface="Times New Roman" panose="02020603050405020304" pitchFamily="18" charset="0"/>
                                  <a:cs typeface="Times New Roman" panose="02020603050405020304" pitchFamily="18" charset="0"/>
                                </a:rPr>
                                <m:t>1</m:t>
                              </m:r>
                            </m:e>
                            <m:e>
                              <m:r>
                                <m:rPr>
                                  <m:nor/>
                                  <m:brk m:alnAt="7"/>
                                </m:rPr>
                                <a:rPr lang="en-US" altLang="zh-CN" sz="3200">
                                  <a:latin typeface="Times New Roman" panose="02020603050405020304" pitchFamily="18" charset="0"/>
                                  <a:cs typeface="Times New Roman" panose="02020603050405020304" pitchFamily="18" charset="0"/>
                                </a:rPr>
                                <m:t>0</m:t>
                              </m:r>
                            </m:e>
                          </m:mr>
                          <m:mr>
                            <m:e>
                              <m:r>
                                <m:rPr>
                                  <m:nor/>
                                  <m:brk m:alnAt="7"/>
                                </m:rPr>
                                <a:rPr lang="en-US" altLang="zh-CN" sz="3200">
                                  <a:latin typeface="Times New Roman" panose="02020603050405020304" pitchFamily="18" charset="0"/>
                                  <a:cs typeface="Times New Roman" panose="02020603050405020304" pitchFamily="18" charset="0"/>
                                </a:rPr>
                                <m:t>0</m:t>
                              </m:r>
                            </m:e>
                            <m:e>
                              <m:r>
                                <m:rPr>
                                  <m:nor/>
                                  <m:brk m:alnAt="7"/>
                                </m:rPr>
                                <a:rPr lang="en-US" altLang="zh-CN" sz="3200">
                                  <a:latin typeface="Times New Roman" panose="02020603050405020304" pitchFamily="18" charset="0"/>
                                  <a:cs typeface="Times New Roman" panose="02020603050405020304" pitchFamily="18" charset="0"/>
                                </a:rPr>
                                <m:t>1</m:t>
                              </m:r>
                            </m:e>
                          </m:mr>
                        </m:m>
                      </m:e>
                    </m:d>
                  </m:oMath>
                </a14:m>
                <a:r>
                  <a:rPr lang="en-US" altLang="zh-CN" sz="3200" dirty="0"/>
                  <a:t> </a:t>
                </a:r>
                <a14:m>
                  <m:oMath xmlns:m="http://schemas.openxmlformats.org/officeDocument/2006/math">
                    <m:d>
                      <m:dPr>
                        <m:begChr m:val="["/>
                        <m:endChr m:val="]"/>
                        <m:ctrlPr>
                          <a:rPr lang="en-US" altLang="zh-CN" sz="3200" i="1">
                            <a:latin typeface="Cambria Math" panose="02040503050406030204" pitchFamily="18" charset="0"/>
                          </a:rPr>
                        </m:ctrlPr>
                      </m:dPr>
                      <m:e>
                        <m:m>
                          <m:mPr>
                            <m:mcs>
                              <m:mc>
                                <m:mcPr>
                                  <m:count m:val="1"/>
                                  <m:mcJc m:val="center"/>
                                </m:mcPr>
                              </m:mc>
                            </m:mcs>
                            <m:ctrlPr>
                              <a:rPr lang="en-US" altLang="zh-CN" sz="3200" i="1">
                                <a:latin typeface="Cambria Math" panose="02040503050406030204" pitchFamily="18" charset="0"/>
                              </a:rPr>
                            </m:ctrlPr>
                          </m:mP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a:latin typeface="Times New Roman" panose="02020603050405020304" pitchFamily="18" charset="0"/>
                                      <a:cs typeface="Times New Roman" panose="02020603050405020304" pitchFamily="18" charset="0"/>
                                    </a:rPr>
                                    <m:t>x</m:t>
                                  </m:r>
                                </m:e>
                                <m:sub>
                                  <m:r>
                                    <m:rPr>
                                      <m:nor/>
                                      <m:brk m:alnAt="7"/>
                                    </m:rPr>
                                    <a:rPr lang="en-US" altLang="zh-CN" sz="3200">
                                      <a:latin typeface="Times New Roman" panose="02020603050405020304" pitchFamily="18" charset="0"/>
                                      <a:cs typeface="Times New Roman" panose="02020603050405020304" pitchFamily="18" charset="0"/>
                                    </a:rPr>
                                    <m:t>0</m:t>
                                  </m:r>
                                </m:sub>
                              </m:sSub>
                            </m:e>
                          </m:m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a:latin typeface="Times New Roman" panose="02020603050405020304" pitchFamily="18" charset="0"/>
                                      <a:cs typeface="Times New Roman" panose="02020603050405020304" pitchFamily="18" charset="0"/>
                                    </a:rPr>
                                    <m:t>y</m:t>
                                  </m:r>
                                </m:e>
                                <m:sub>
                                  <m:r>
                                    <m:rPr>
                                      <m:nor/>
                                      <m:brk m:alnAt="7"/>
                                    </m:rPr>
                                    <a:rPr lang="en-US" altLang="zh-CN" sz="3200">
                                      <a:latin typeface="Times New Roman" panose="02020603050405020304" pitchFamily="18" charset="0"/>
                                      <a:cs typeface="Times New Roman" panose="02020603050405020304" pitchFamily="18" charset="0"/>
                                    </a:rPr>
                                    <m:t>0</m:t>
                                  </m:r>
                                </m:sub>
                              </m:sSub>
                            </m:e>
                          </m:mr>
                        </m:m>
                      </m:e>
                    </m:d>
                  </m:oMath>
                </a14:m>
                <a:r>
                  <a:rPr lang="zh-CN" altLang="en-US" sz="3200" dirty="0"/>
                  <a:t> </a:t>
                </a:r>
                <a:r>
                  <a:rPr lang="en-US" altLang="zh-CN" sz="3200" dirty="0"/>
                  <a:t>+ </a:t>
                </a:r>
                <a14:m>
                  <m:oMath xmlns:m="http://schemas.openxmlformats.org/officeDocument/2006/math">
                    <m:d>
                      <m:dPr>
                        <m:begChr m:val="["/>
                        <m:endChr m:val="]"/>
                        <m:ctrlPr>
                          <a:rPr lang="en-US" altLang="zh-CN" sz="3200" i="1">
                            <a:latin typeface="Cambria Math" panose="02040503050406030204" pitchFamily="18" charset="0"/>
                          </a:rPr>
                        </m:ctrlPr>
                      </m:dPr>
                      <m:e>
                        <m:m>
                          <m:mPr>
                            <m:mcs>
                              <m:mc>
                                <m:mcPr>
                                  <m:count m:val="1"/>
                                  <m:mcJc m:val="center"/>
                                </m:mcPr>
                              </m:mc>
                            </m:mcs>
                            <m:ctrlPr>
                              <a:rPr lang="en-US" altLang="zh-CN" sz="3200" i="1">
                                <a:latin typeface="Cambria Math" panose="02040503050406030204" pitchFamily="18" charset="0"/>
                              </a:rPr>
                            </m:ctrlPr>
                          </m:mPr>
                          <m:mr>
                            <m:e>
                              <m:r>
                                <m:rPr>
                                  <m:nor/>
                                </m:rPr>
                                <a:rPr lang="zh-CN" altLang="en-US" sz="3200">
                                  <a:solidFill>
                                    <a:schemeClr val="tx1">
                                      <a:lumMod val="95000"/>
                                      <a:lumOff val="5000"/>
                                    </a:schemeClr>
                                  </a:solidFill>
                                  <a:latin typeface="Times New Roman" panose="02020603050405020304" pitchFamily="18" charset="0"/>
                                  <a:cs typeface="Times New Roman" panose="02020603050405020304" pitchFamily="18" charset="0"/>
                                </a:rPr>
                                <m:t>Δ</m:t>
                              </m:r>
                              <m:r>
                                <m:rPr>
                                  <m:nor/>
                                  <m:brk m:alnAt="7"/>
                                </m:rPr>
                                <a:rPr lang="en-US" altLang="zh-CN" sz="3200">
                                  <a:latin typeface="Times New Roman" panose="02020603050405020304" pitchFamily="18" charset="0"/>
                                  <a:cs typeface="Times New Roman" panose="02020603050405020304" pitchFamily="18" charset="0"/>
                                </a:rPr>
                                <m:t>x</m:t>
                              </m:r>
                            </m:e>
                          </m:mr>
                          <m:mr>
                            <m:e>
                              <m:r>
                                <m:rPr>
                                  <m:sty m:val="p"/>
                                </m:rPr>
                                <a:rPr lang="zh-CN" altLang="en-US" sz="3200">
                                  <a:solidFill>
                                    <a:schemeClr val="tx1">
                                      <a:lumMod val="95000"/>
                                      <a:lumOff val="5000"/>
                                    </a:schemeClr>
                                  </a:solidFill>
                                  <a:latin typeface="Cambria Math" panose="02040503050406030204" pitchFamily="18" charset="0"/>
                                  <a:cs typeface="Times New Roman" panose="02020603050405020304" pitchFamily="18" charset="0"/>
                                </a:rPr>
                                <m:t>Δ</m:t>
                              </m:r>
                              <m:r>
                                <m:rPr>
                                  <m:sty m:val="p"/>
                                  <m:brk m:alnAt="7"/>
                                </m:rPr>
                                <a:rPr lang="en-US" altLang="zh-CN" sz="3200">
                                  <a:latin typeface="Cambria Math" panose="02040503050406030204" pitchFamily="18" charset="0"/>
                                  <a:cs typeface="Times New Roman" panose="02020603050405020304" pitchFamily="18" charset="0"/>
                                </a:rPr>
                                <m:t>y</m:t>
                              </m:r>
                            </m:e>
                          </m:mr>
                        </m:m>
                      </m:e>
                    </m:d>
                  </m:oMath>
                </a14:m>
                <a:r>
                  <a:rPr lang="en-US" altLang="zh-CN" sz="3200" dirty="0"/>
                  <a:t> </a:t>
                </a:r>
                <a:endParaRPr lang="zh-CN" altLang="en-US" sz="3200" dirty="0"/>
              </a:p>
            </p:txBody>
          </p:sp>
        </mc:Choice>
        <mc:Fallback xmlns="">
          <p:sp>
            <p:nvSpPr>
              <p:cNvPr id="23" name="文本框 22">
                <a:extLst>
                  <a:ext uri="{FF2B5EF4-FFF2-40B4-BE49-F238E27FC236}">
                    <a16:creationId xmlns:a16="http://schemas.microsoft.com/office/drawing/2014/main" id="{860AB26C-D60F-4E54-BF6C-BC206E312F50}"/>
                  </a:ext>
                </a:extLst>
              </p:cNvPr>
              <p:cNvSpPr txBox="1">
                <a:spLocks noRot="1" noChangeAspect="1" noMove="1" noResize="1" noEditPoints="1" noAdjustHandles="1" noChangeArrowheads="1" noChangeShapeType="1" noTextEdit="1"/>
              </p:cNvSpPr>
              <p:nvPr/>
            </p:nvSpPr>
            <p:spPr>
              <a:xfrm>
                <a:off x="6251195" y="4285125"/>
                <a:ext cx="4860306" cy="906851"/>
              </a:xfrm>
              <a:prstGeom prst="rect">
                <a:avLst/>
              </a:prstGeom>
              <a:blipFill>
                <a:blip r:embed="rId5"/>
                <a:stretch>
                  <a:fillRect b="-4698"/>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FB07FD6A-DE53-4E46-BB60-8E4001A54B07}"/>
              </a:ext>
            </a:extLst>
          </p:cNvPr>
          <p:cNvSpPr txBox="1"/>
          <p:nvPr/>
        </p:nvSpPr>
        <p:spPr>
          <a:xfrm>
            <a:off x="1257300" y="199325"/>
            <a:ext cx="3020786"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3.3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几何变换</a:t>
            </a:r>
          </a:p>
        </p:txBody>
      </p:sp>
      <p:pic>
        <p:nvPicPr>
          <p:cNvPr id="7" name="图片 6">
            <a:extLst>
              <a:ext uri="{FF2B5EF4-FFF2-40B4-BE49-F238E27FC236}">
                <a16:creationId xmlns:a16="http://schemas.microsoft.com/office/drawing/2014/main" id="{80E5D76E-7054-4547-8F29-CD835BE800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5566" y="3793347"/>
            <a:ext cx="3368820" cy="2474196"/>
          </a:xfrm>
          <a:prstGeom prst="rect">
            <a:avLst/>
          </a:prstGeom>
        </p:spPr>
      </p:pic>
    </p:spTree>
    <p:extLst>
      <p:ext uri="{BB962C8B-B14F-4D97-AF65-F5344CB8AC3E}">
        <p14:creationId xmlns:p14="http://schemas.microsoft.com/office/powerpoint/2010/main" val="2928166353"/>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81418"/>
            <a:ext cx="7098030" cy="923330"/>
          </a:xfrm>
          <a:prstGeom prst="rect">
            <a:avLst/>
          </a:prstGeom>
          <a:noFill/>
        </p:spPr>
        <p:txBody>
          <a:bodyPr wrap="square" rtlCol="0">
            <a:spAutoFit/>
          </a:bodyPr>
          <a:lstStyle/>
          <a:p>
            <a:pPr algn="just"/>
            <a:r>
              <a:rPr lang="en-US" altLang="zh-CN" sz="5400" b="1" dirty="0">
                <a:solidFill>
                  <a:schemeClr val="tx1">
                    <a:lumMod val="95000"/>
                    <a:lumOff val="5000"/>
                  </a:schemeClr>
                </a:solidFill>
                <a:latin typeface="楷体" panose="02010609060101010101" pitchFamily="49" charset="-122"/>
                <a:ea typeface="楷体" panose="02010609060101010101" pitchFamily="49" charset="-122"/>
              </a:rPr>
              <a:t>1.</a:t>
            </a:r>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齐次坐标</a:t>
            </a:r>
            <a:endParaRPr lang="en-US" altLang="zh-CN" sz="54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83641A72-2CB2-45AC-ABFC-D2D2D0C6C9D4}"/>
              </a:ext>
            </a:extLst>
          </p:cNvPr>
          <p:cNvSpPr txBox="1"/>
          <p:nvPr/>
        </p:nvSpPr>
        <p:spPr>
          <a:xfrm>
            <a:off x="1257300" y="2181625"/>
            <a:ext cx="9823076" cy="1476173"/>
          </a:xfrm>
          <a:prstGeom prst="rect">
            <a:avLst/>
          </a:prstGeom>
          <a:noFill/>
        </p:spPr>
        <p:txBody>
          <a:bodyPr wrap="square" rtlCol="0">
            <a:spAutoFit/>
          </a:bodyPr>
          <a:lstStyle/>
          <a:p>
            <a:pPr>
              <a:lnSpc>
                <a:spcPct val="150000"/>
              </a:lnSpc>
            </a:pPr>
            <a:r>
              <a:rPr lang="zh-CN" altLang="en-US"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用三维的齐次坐标</a:t>
            </a:r>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(x,y,1) </a:t>
            </a:r>
            <a:r>
              <a:rPr lang="zh-CN" altLang="en-US"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表示二维空间点 </a:t>
            </a:r>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3200" dirty="0" err="1">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x,y</a:t>
            </a:r>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，就可以通过三维矩阵相乘直接实现平移变换。</a:t>
            </a:r>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860AB26C-D60F-4E54-BF6C-BC206E312F50}"/>
                  </a:ext>
                </a:extLst>
              </p:cNvPr>
              <p:cNvSpPr txBox="1"/>
              <p:nvPr/>
            </p:nvSpPr>
            <p:spPr>
              <a:xfrm>
                <a:off x="2963874" y="4025634"/>
                <a:ext cx="6264252" cy="1565172"/>
              </a:xfrm>
              <a:prstGeom prst="rect">
                <a:avLst/>
              </a:prstGeom>
              <a:noFill/>
            </p:spPr>
            <p:txBody>
              <a:bodyPr wrap="square" lIns="0" tIns="0" rIns="0" bIns="0" rtlCol="0">
                <a:spAutoFit/>
              </a:bodyPr>
              <a:lstStyle/>
              <a:p>
                <a14:m>
                  <m:oMath xmlns:m="http://schemas.openxmlformats.org/officeDocument/2006/math">
                    <m:d>
                      <m:dPr>
                        <m:begChr m:val="["/>
                        <m:endChr m:val="]"/>
                        <m:ctrlPr>
                          <a:rPr lang="en-US" altLang="zh-CN" sz="3200" i="1" smtClean="0">
                            <a:latin typeface="Cambria Math" panose="02040503050406030204" pitchFamily="18" charset="0"/>
                          </a:rPr>
                        </m:ctrlPr>
                      </m:dPr>
                      <m:e>
                        <m:m>
                          <m:mPr>
                            <m:mcs>
                              <m:mc>
                                <m:mcPr>
                                  <m:count m:val="1"/>
                                  <m:mcJc m:val="center"/>
                                </m:mcPr>
                              </m:mc>
                            </m:mcs>
                            <m:ctrlPr>
                              <a:rPr lang="en-US" altLang="zh-CN" sz="3200" i="1" smtClean="0">
                                <a:solidFill>
                                  <a:schemeClr val="tx1">
                                    <a:lumMod val="95000"/>
                                    <a:lumOff val="5000"/>
                                  </a:schemeClr>
                                </a:solidFill>
                                <a:latin typeface="Cambria Math" panose="02040503050406030204" pitchFamily="18" charset="0"/>
                              </a:rPr>
                            </m:ctrlPr>
                          </m:mP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a:latin typeface="Times New Roman" panose="02020603050405020304" pitchFamily="18" charset="0"/>
                                      <a:cs typeface="Times New Roman" panose="02020603050405020304" pitchFamily="18" charset="0"/>
                                    </a:rPr>
                                    <m:t>x</m:t>
                                  </m:r>
                                </m:e>
                                <m:sub>
                                  <m:r>
                                    <m:rPr>
                                      <m:nor/>
                                      <m:brk m:alnAt="7"/>
                                    </m:rPr>
                                    <a:rPr lang="en-US" altLang="zh-CN" sz="3200" smtClean="0">
                                      <a:latin typeface="Times New Roman" panose="02020603050405020304" pitchFamily="18" charset="0"/>
                                      <a:cs typeface="Times New Roman" panose="02020603050405020304" pitchFamily="18" charset="0"/>
                                    </a:rPr>
                                    <m:t>1</m:t>
                                  </m:r>
                                </m:sub>
                              </m:sSub>
                            </m:e>
                          </m:m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a:latin typeface="Times New Roman" panose="02020603050405020304" pitchFamily="18" charset="0"/>
                                      <a:cs typeface="Times New Roman" panose="02020603050405020304" pitchFamily="18" charset="0"/>
                                    </a:rPr>
                                    <m:t>y</m:t>
                                  </m:r>
                                </m:e>
                                <m:sub>
                                  <m:r>
                                    <m:rPr>
                                      <m:nor/>
                                      <m:brk m:alnAt="7"/>
                                    </m:rPr>
                                    <a:rPr lang="en-US" altLang="zh-CN" sz="3200">
                                      <a:latin typeface="Times New Roman" panose="02020603050405020304" pitchFamily="18" charset="0"/>
                                      <a:cs typeface="Times New Roman" panose="02020603050405020304" pitchFamily="18" charset="0"/>
                                    </a:rPr>
                                    <m:t>1</m:t>
                                  </m:r>
                                </m:sub>
                              </m:sSub>
                            </m:e>
                          </m:mr>
                          <m:mr>
                            <m:e>
                              <m:r>
                                <m:rPr>
                                  <m:nor/>
                                  <m:brk m:alnAt="7"/>
                                </m:rPr>
                                <a:rPr lang="en-US" altLang="zh-CN" sz="3200">
                                  <a:latin typeface="Times New Roman" panose="02020603050405020304" pitchFamily="18" charset="0"/>
                                  <a:cs typeface="Times New Roman" panose="02020603050405020304" pitchFamily="18" charset="0"/>
                                </a:rPr>
                                <m:t>1</m:t>
                              </m:r>
                            </m:e>
                          </m:mr>
                        </m:m>
                      </m:e>
                    </m:d>
                  </m:oMath>
                </a14:m>
                <a:r>
                  <a:rPr lang="en-US" altLang="zh-CN" sz="3200" dirty="0"/>
                  <a:t>=</a:t>
                </a:r>
                <a14:m>
                  <m:oMath xmlns:m="http://schemas.openxmlformats.org/officeDocument/2006/math">
                    <m:d>
                      <m:dPr>
                        <m:begChr m:val="["/>
                        <m:endChr m:val="]"/>
                        <m:ctrlPr>
                          <a:rPr lang="en-US" altLang="zh-CN" sz="3200" i="1" dirty="0" smtClean="0">
                            <a:latin typeface="Cambria Math" panose="02040503050406030204" pitchFamily="18" charset="0"/>
                          </a:rPr>
                        </m:ctrlPr>
                      </m:dPr>
                      <m:e>
                        <m:m>
                          <m:mPr>
                            <m:mcs>
                              <m:mc>
                                <m:mcPr>
                                  <m:count m:val="3"/>
                                  <m:mcJc m:val="center"/>
                                </m:mcPr>
                              </m:mc>
                            </m:mcs>
                            <m:ctrlPr>
                              <a:rPr lang="en-US" altLang="zh-CN" sz="3200" i="1" dirty="0" smtClean="0">
                                <a:latin typeface="Cambria Math" panose="02040503050406030204" pitchFamily="18" charset="0"/>
                                <a:cs typeface="Times New Roman" panose="02020603050405020304" pitchFamily="18" charset="0"/>
                              </a:rPr>
                            </m:ctrlPr>
                          </m:mPr>
                          <m:mr>
                            <m:e>
                              <m:r>
                                <m:rPr>
                                  <m:nor/>
                                  <m:brk m:alnAt="7"/>
                                </m:rPr>
                                <a:rPr lang="en-US" altLang="zh-CN" sz="3200">
                                  <a:latin typeface="Times New Roman" panose="02020603050405020304" pitchFamily="18" charset="0"/>
                                  <a:cs typeface="Times New Roman" panose="02020603050405020304" pitchFamily="18" charset="0"/>
                                </a:rPr>
                                <m:t>1</m:t>
                              </m:r>
                            </m:e>
                            <m:e>
                              <m:r>
                                <m:rPr>
                                  <m:nor/>
                                  <m:brk m:alnAt="7"/>
                                </m:rPr>
                                <a:rPr lang="en-US" altLang="zh-CN" sz="3200">
                                  <a:latin typeface="Times New Roman" panose="02020603050405020304" pitchFamily="18" charset="0"/>
                                  <a:cs typeface="Times New Roman" panose="02020603050405020304" pitchFamily="18" charset="0"/>
                                </a:rPr>
                                <m:t>0</m:t>
                              </m:r>
                            </m:e>
                            <m:e>
                              <m:r>
                                <m:rPr>
                                  <m:nor/>
                                </m:rPr>
                                <a:rPr lang="zh-CN" altLang="en-US" sz="3200">
                                  <a:solidFill>
                                    <a:schemeClr val="tx1">
                                      <a:lumMod val="95000"/>
                                      <a:lumOff val="5000"/>
                                    </a:schemeClr>
                                  </a:solidFill>
                                  <a:latin typeface="Times New Roman" panose="02020603050405020304" pitchFamily="18" charset="0"/>
                                  <a:cs typeface="Times New Roman" panose="02020603050405020304" pitchFamily="18" charset="0"/>
                                </a:rPr>
                                <m:t>Δ</m:t>
                              </m:r>
                              <m:r>
                                <m:rPr>
                                  <m:nor/>
                                  <m:brk m:alnAt="7"/>
                                </m:rPr>
                                <a:rPr lang="en-US" altLang="zh-CN" sz="3200">
                                  <a:latin typeface="Times New Roman" panose="02020603050405020304" pitchFamily="18" charset="0"/>
                                  <a:cs typeface="Times New Roman" panose="02020603050405020304" pitchFamily="18" charset="0"/>
                                </a:rPr>
                                <m:t>x</m:t>
                              </m:r>
                            </m:e>
                          </m:mr>
                          <m:mr>
                            <m:e>
                              <m:r>
                                <m:rPr>
                                  <m:nor/>
                                  <m:brk m:alnAt="7"/>
                                </m:rPr>
                                <a:rPr lang="en-US" altLang="zh-CN" sz="3200">
                                  <a:latin typeface="Times New Roman" panose="02020603050405020304" pitchFamily="18" charset="0"/>
                                  <a:cs typeface="Times New Roman" panose="02020603050405020304" pitchFamily="18" charset="0"/>
                                </a:rPr>
                                <m:t>0</m:t>
                              </m:r>
                            </m:e>
                            <m:e>
                              <m:r>
                                <m:rPr>
                                  <m:nor/>
                                  <m:brk m:alnAt="7"/>
                                </m:rPr>
                                <a:rPr lang="en-US" altLang="zh-CN" sz="3200">
                                  <a:latin typeface="Times New Roman" panose="02020603050405020304" pitchFamily="18" charset="0"/>
                                  <a:cs typeface="Times New Roman" panose="02020603050405020304" pitchFamily="18" charset="0"/>
                                </a:rPr>
                                <m:t>1</m:t>
                              </m:r>
                            </m:e>
                            <m:e>
                              <m:r>
                                <m:rPr>
                                  <m:sty m:val="p"/>
                                </m:rPr>
                                <a:rPr lang="zh-CN" altLang="en-US" sz="3200">
                                  <a:solidFill>
                                    <a:schemeClr val="tx1">
                                      <a:lumMod val="95000"/>
                                      <a:lumOff val="5000"/>
                                    </a:schemeClr>
                                  </a:solidFill>
                                  <a:latin typeface="Cambria Math" panose="02040503050406030204" pitchFamily="18" charset="0"/>
                                  <a:cs typeface="Times New Roman" panose="02020603050405020304" pitchFamily="18" charset="0"/>
                                </a:rPr>
                                <m:t>Δ</m:t>
                              </m:r>
                              <m:r>
                                <m:rPr>
                                  <m:sty m:val="p"/>
                                  <m:brk m:alnAt="7"/>
                                </m:rPr>
                                <a:rPr lang="en-US" altLang="zh-CN" sz="3200">
                                  <a:latin typeface="Cambria Math" panose="02040503050406030204" pitchFamily="18" charset="0"/>
                                  <a:cs typeface="Times New Roman" panose="02020603050405020304" pitchFamily="18" charset="0"/>
                                </a:rPr>
                                <m:t>y</m:t>
                              </m:r>
                            </m:e>
                          </m:mr>
                          <m:mr>
                            <m:e>
                              <m:r>
                                <m:rPr>
                                  <m:nor/>
                                  <m:brk m:alnAt="7"/>
                                </m:rPr>
                                <a:rPr lang="en-US" altLang="zh-CN" sz="3200">
                                  <a:latin typeface="Times New Roman" panose="02020603050405020304" pitchFamily="18" charset="0"/>
                                  <a:cs typeface="Times New Roman" panose="02020603050405020304" pitchFamily="18" charset="0"/>
                                </a:rPr>
                                <m:t>0</m:t>
                              </m:r>
                            </m:e>
                            <m:e>
                              <m:r>
                                <m:rPr>
                                  <m:nor/>
                                  <m:brk m:alnAt="7"/>
                                </m:rPr>
                                <a:rPr lang="en-US" altLang="zh-CN" sz="3200">
                                  <a:latin typeface="Times New Roman" panose="02020603050405020304" pitchFamily="18" charset="0"/>
                                  <a:cs typeface="Times New Roman" panose="02020603050405020304" pitchFamily="18" charset="0"/>
                                </a:rPr>
                                <m:t>0</m:t>
                              </m:r>
                            </m:e>
                            <m:e>
                              <m:r>
                                <m:rPr>
                                  <m:nor/>
                                  <m:brk m:alnAt="7"/>
                                </m:rPr>
                                <a:rPr lang="en-US" altLang="zh-CN" sz="3200">
                                  <a:latin typeface="Times New Roman" panose="02020603050405020304" pitchFamily="18" charset="0"/>
                                  <a:cs typeface="Times New Roman" panose="02020603050405020304" pitchFamily="18" charset="0"/>
                                </a:rPr>
                                <m:t>1</m:t>
                              </m:r>
                            </m:e>
                          </m:mr>
                        </m:m>
                      </m:e>
                    </m:d>
                  </m:oMath>
                </a14:m>
                <a:r>
                  <a:rPr lang="en-US" altLang="zh-CN" sz="3200" dirty="0"/>
                  <a:t> </a:t>
                </a:r>
                <a14:m>
                  <m:oMath xmlns:m="http://schemas.openxmlformats.org/officeDocument/2006/math">
                    <m:d>
                      <m:dPr>
                        <m:begChr m:val="["/>
                        <m:endChr m:val="]"/>
                        <m:ctrlPr>
                          <a:rPr lang="en-US" altLang="zh-CN" sz="3200" i="1">
                            <a:latin typeface="Cambria Math" panose="02040503050406030204" pitchFamily="18" charset="0"/>
                          </a:rPr>
                        </m:ctrlPr>
                      </m:dPr>
                      <m:e>
                        <m:m>
                          <m:mPr>
                            <m:mcs>
                              <m:mc>
                                <m:mcPr>
                                  <m:count m:val="1"/>
                                  <m:mcJc m:val="center"/>
                                </m:mcPr>
                              </m:mc>
                            </m:mcs>
                            <m:ctrlPr>
                              <a:rPr lang="en-US" altLang="zh-CN" sz="3200" i="1">
                                <a:solidFill>
                                  <a:schemeClr val="tx1">
                                    <a:lumMod val="95000"/>
                                    <a:lumOff val="5000"/>
                                  </a:schemeClr>
                                </a:solidFill>
                                <a:latin typeface="Cambria Math" panose="02040503050406030204" pitchFamily="18" charset="0"/>
                              </a:rPr>
                            </m:ctrlPr>
                          </m:mP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a:latin typeface="Times New Roman" panose="02020603050405020304" pitchFamily="18" charset="0"/>
                                      <a:cs typeface="Times New Roman" panose="02020603050405020304" pitchFamily="18" charset="0"/>
                                    </a:rPr>
                                    <m:t>x</m:t>
                                  </m:r>
                                </m:e>
                                <m:sub>
                                  <m:r>
                                    <m:rPr>
                                      <m:nor/>
                                      <m:brk m:alnAt="7"/>
                                    </m:rPr>
                                    <a:rPr lang="en-US" altLang="zh-CN" sz="3200">
                                      <a:latin typeface="Times New Roman" panose="02020603050405020304" pitchFamily="18" charset="0"/>
                                      <a:cs typeface="Times New Roman" panose="02020603050405020304" pitchFamily="18" charset="0"/>
                                    </a:rPr>
                                    <m:t>0</m:t>
                                  </m:r>
                                </m:sub>
                              </m:sSub>
                            </m:e>
                          </m:m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a:latin typeface="Times New Roman" panose="02020603050405020304" pitchFamily="18" charset="0"/>
                                      <a:cs typeface="Times New Roman" panose="02020603050405020304" pitchFamily="18" charset="0"/>
                                    </a:rPr>
                                    <m:t>y</m:t>
                                  </m:r>
                                </m:e>
                                <m:sub>
                                  <m:r>
                                    <m:rPr>
                                      <m:nor/>
                                      <m:brk m:alnAt="7"/>
                                    </m:rPr>
                                    <a:rPr lang="en-US" altLang="zh-CN" sz="3200">
                                      <a:latin typeface="Times New Roman" panose="02020603050405020304" pitchFamily="18" charset="0"/>
                                      <a:cs typeface="Times New Roman" panose="02020603050405020304" pitchFamily="18" charset="0"/>
                                    </a:rPr>
                                    <m:t>0</m:t>
                                  </m:r>
                                </m:sub>
                              </m:sSub>
                            </m:e>
                          </m:mr>
                          <m:mr>
                            <m:e>
                              <m:r>
                                <m:rPr>
                                  <m:nor/>
                                  <m:brk m:alnAt="7"/>
                                </m:rPr>
                                <a:rPr lang="en-US" altLang="zh-CN" sz="3200">
                                  <a:latin typeface="Times New Roman" panose="02020603050405020304" pitchFamily="18" charset="0"/>
                                  <a:cs typeface="Times New Roman" panose="02020603050405020304" pitchFamily="18" charset="0"/>
                                </a:rPr>
                                <m:t>1</m:t>
                              </m:r>
                            </m:e>
                          </m:mr>
                        </m:m>
                      </m:e>
                    </m:d>
                  </m:oMath>
                </a14:m>
                <a:r>
                  <a:rPr lang="zh-CN" altLang="en-US" sz="3200" dirty="0"/>
                  <a:t> </a:t>
                </a:r>
                <a:r>
                  <a:rPr lang="en-US" altLang="zh-CN" sz="3200" dirty="0"/>
                  <a:t>= </a:t>
                </a:r>
                <a14:m>
                  <m:oMath xmlns:m="http://schemas.openxmlformats.org/officeDocument/2006/math">
                    <m:d>
                      <m:dPr>
                        <m:begChr m:val="["/>
                        <m:endChr m:val="]"/>
                        <m:ctrlPr>
                          <a:rPr lang="en-US" altLang="zh-CN" sz="3200" i="1">
                            <a:latin typeface="Cambria Math" panose="02040503050406030204" pitchFamily="18" charset="0"/>
                          </a:rPr>
                        </m:ctrlPr>
                      </m:dPr>
                      <m:e>
                        <m:m>
                          <m:mPr>
                            <m:mcs>
                              <m:mc>
                                <m:mcPr>
                                  <m:count m:val="1"/>
                                  <m:mcJc m:val="center"/>
                                </m:mcPr>
                              </m:mc>
                            </m:mcs>
                            <m:ctrlPr>
                              <a:rPr lang="en-US" altLang="zh-CN" sz="3200" i="1">
                                <a:solidFill>
                                  <a:schemeClr val="tx1">
                                    <a:lumMod val="95000"/>
                                    <a:lumOff val="5000"/>
                                  </a:schemeClr>
                                </a:solidFill>
                                <a:latin typeface="Cambria Math" panose="02040503050406030204" pitchFamily="18" charset="0"/>
                              </a:rPr>
                            </m:ctrlPr>
                          </m:mP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a:latin typeface="Times New Roman" panose="02020603050405020304" pitchFamily="18" charset="0"/>
                                      <a:cs typeface="Times New Roman" panose="02020603050405020304" pitchFamily="18" charset="0"/>
                                    </a:rPr>
                                    <m:t>x</m:t>
                                  </m:r>
                                </m:e>
                                <m:sub>
                                  <m:r>
                                    <m:rPr>
                                      <m:nor/>
                                      <m:brk m:alnAt="7"/>
                                    </m:rPr>
                                    <a:rPr lang="en-US" altLang="zh-CN" sz="3200">
                                      <a:latin typeface="Times New Roman" panose="02020603050405020304" pitchFamily="18" charset="0"/>
                                      <a:cs typeface="Times New Roman" panose="02020603050405020304" pitchFamily="18" charset="0"/>
                                    </a:rPr>
                                    <m:t>0</m:t>
                                  </m:r>
                                </m:sub>
                              </m:sSub>
                              <m:r>
                                <m:rPr>
                                  <m:nor/>
                                </m:rPr>
                                <a:rPr lang="en-US" altLang="zh-CN" sz="3200">
                                  <a:latin typeface="Times New Roman" panose="02020603050405020304" pitchFamily="18" charset="0"/>
                                  <a:cs typeface="Times New Roman" panose="02020603050405020304" pitchFamily="18" charset="0"/>
                                </a:rPr>
                                <m:t>+</m:t>
                              </m:r>
                              <m:r>
                                <m:rPr>
                                  <m:nor/>
                                </m:rPr>
                                <a:rPr lang="zh-CN" altLang="en-US" sz="3200" i="0">
                                  <a:solidFill>
                                    <a:schemeClr val="tx1">
                                      <a:lumMod val="95000"/>
                                      <a:lumOff val="5000"/>
                                    </a:schemeClr>
                                  </a:solidFill>
                                  <a:latin typeface="Times New Roman" panose="02020603050405020304" pitchFamily="18" charset="0"/>
                                  <a:cs typeface="Times New Roman" panose="02020603050405020304" pitchFamily="18" charset="0"/>
                                </a:rPr>
                                <m:t>Δ</m:t>
                              </m:r>
                              <m:r>
                                <m:rPr>
                                  <m:nor/>
                                  <m:brk m:alnAt="7"/>
                                </m:rPr>
                                <a:rPr lang="en-US" altLang="zh-CN" sz="3200">
                                  <a:latin typeface="Times New Roman" panose="02020603050405020304" pitchFamily="18" charset="0"/>
                                  <a:cs typeface="Times New Roman" panose="02020603050405020304" pitchFamily="18" charset="0"/>
                                </a:rPr>
                                <m:t>x</m:t>
                              </m:r>
                            </m:e>
                          </m:m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a:latin typeface="Times New Roman" panose="02020603050405020304" pitchFamily="18" charset="0"/>
                                      <a:cs typeface="Times New Roman" panose="02020603050405020304" pitchFamily="18" charset="0"/>
                                    </a:rPr>
                                    <m:t>y</m:t>
                                  </m:r>
                                </m:e>
                                <m:sub>
                                  <m:r>
                                    <m:rPr>
                                      <m:nor/>
                                      <m:brk m:alnAt="7"/>
                                    </m:rPr>
                                    <a:rPr lang="en-US" altLang="zh-CN" sz="3200">
                                      <a:latin typeface="Times New Roman" panose="02020603050405020304" pitchFamily="18" charset="0"/>
                                      <a:cs typeface="Times New Roman" panose="02020603050405020304" pitchFamily="18" charset="0"/>
                                    </a:rPr>
                                    <m:t>0</m:t>
                                  </m:r>
                                </m:sub>
                              </m:sSub>
                              <m:r>
                                <m:rPr>
                                  <m:nor/>
                                </m:rPr>
                                <a:rPr lang="en-US" altLang="zh-CN" sz="3200" i="0">
                                  <a:latin typeface="Times New Roman" panose="02020603050405020304" pitchFamily="18" charset="0"/>
                                  <a:cs typeface="Times New Roman" panose="02020603050405020304" pitchFamily="18" charset="0"/>
                                </a:rPr>
                                <m:t>+</m:t>
                              </m:r>
                              <m:r>
                                <m:rPr>
                                  <m:sty m:val="p"/>
                                </m:rPr>
                                <a:rPr lang="zh-CN" altLang="en-US" sz="3200">
                                  <a:solidFill>
                                    <a:schemeClr val="tx1">
                                      <a:lumMod val="95000"/>
                                      <a:lumOff val="5000"/>
                                    </a:schemeClr>
                                  </a:solidFill>
                                  <a:latin typeface="Cambria Math" panose="02040503050406030204" pitchFamily="18" charset="0"/>
                                  <a:cs typeface="Times New Roman" panose="02020603050405020304" pitchFamily="18" charset="0"/>
                                </a:rPr>
                                <m:t>Δ</m:t>
                              </m:r>
                              <m:r>
                                <m:rPr>
                                  <m:sty m:val="p"/>
                                  <m:brk m:alnAt="7"/>
                                </m:rPr>
                                <a:rPr lang="en-US" altLang="zh-CN" sz="3200">
                                  <a:latin typeface="Cambria Math" panose="02040503050406030204" pitchFamily="18" charset="0"/>
                                  <a:cs typeface="Times New Roman" panose="02020603050405020304" pitchFamily="18" charset="0"/>
                                </a:rPr>
                                <m:t>y</m:t>
                              </m:r>
                            </m:e>
                          </m:mr>
                          <m:mr>
                            <m:e>
                              <m:r>
                                <a:rPr lang="en-US" altLang="zh-CN" sz="3200" i="1" smtClean="0">
                                  <a:latin typeface="Cambria Math" panose="02040503050406030204" pitchFamily="18" charset="0"/>
                                  <a:cs typeface="Times New Roman" panose="02020603050405020304" pitchFamily="18" charset="0"/>
                                </a:rPr>
                                <m:t>1</m:t>
                              </m:r>
                            </m:e>
                          </m:mr>
                        </m:m>
                      </m:e>
                    </m:d>
                  </m:oMath>
                </a14:m>
                <a:r>
                  <a:rPr lang="en-US" altLang="zh-CN" sz="3200" dirty="0"/>
                  <a:t> </a:t>
                </a:r>
                <a:endParaRPr lang="zh-CN" altLang="en-US" sz="3200" dirty="0"/>
              </a:p>
            </p:txBody>
          </p:sp>
        </mc:Choice>
        <mc:Fallback xmlns="">
          <p:sp>
            <p:nvSpPr>
              <p:cNvPr id="23" name="文本框 22">
                <a:extLst>
                  <a:ext uri="{FF2B5EF4-FFF2-40B4-BE49-F238E27FC236}">
                    <a16:creationId xmlns:a16="http://schemas.microsoft.com/office/drawing/2014/main" id="{860AB26C-D60F-4E54-BF6C-BC206E312F50}"/>
                  </a:ext>
                </a:extLst>
              </p:cNvPr>
              <p:cNvSpPr txBox="1">
                <a:spLocks noRot="1" noChangeAspect="1" noMove="1" noResize="1" noEditPoints="1" noAdjustHandles="1" noChangeArrowheads="1" noChangeShapeType="1" noTextEdit="1"/>
              </p:cNvSpPr>
              <p:nvPr/>
            </p:nvSpPr>
            <p:spPr>
              <a:xfrm>
                <a:off x="2963874" y="4025634"/>
                <a:ext cx="6264252" cy="1565172"/>
              </a:xfrm>
              <a:prstGeom prst="rect">
                <a:avLst/>
              </a:prstGeom>
              <a:blipFill>
                <a:blip r:embed="rId4"/>
                <a:stretch>
                  <a:fillRect/>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FBF7F0A5-B4BF-41F9-876E-EFD1A9D749E0}"/>
              </a:ext>
            </a:extLst>
          </p:cNvPr>
          <p:cNvSpPr txBox="1"/>
          <p:nvPr/>
        </p:nvSpPr>
        <p:spPr>
          <a:xfrm>
            <a:off x="1257300" y="199325"/>
            <a:ext cx="3020786"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3.3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几何变换</a:t>
            </a:r>
          </a:p>
        </p:txBody>
      </p:sp>
    </p:spTree>
    <p:extLst>
      <p:ext uri="{BB962C8B-B14F-4D97-AF65-F5344CB8AC3E}">
        <p14:creationId xmlns:p14="http://schemas.microsoft.com/office/powerpoint/2010/main" val="1612029810"/>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81418"/>
            <a:ext cx="7098030" cy="923330"/>
          </a:xfrm>
          <a:prstGeom prst="rect">
            <a:avLst/>
          </a:prstGeom>
          <a:noFill/>
        </p:spPr>
        <p:txBody>
          <a:bodyPr wrap="square" rtlCol="0">
            <a:spAutoFit/>
          </a:bodyPr>
          <a:lstStyle/>
          <a:p>
            <a:pPr algn="just"/>
            <a:r>
              <a:rPr lang="en-US" altLang="zh-CN" sz="5400" b="1" dirty="0">
                <a:solidFill>
                  <a:schemeClr val="tx1">
                    <a:lumMod val="95000"/>
                    <a:lumOff val="5000"/>
                  </a:schemeClr>
                </a:solidFill>
                <a:latin typeface="楷体" panose="02010609060101010101" pitchFamily="49" charset="-122"/>
                <a:ea typeface="楷体" panose="02010609060101010101" pitchFamily="49" charset="-122"/>
              </a:rPr>
              <a:t>2.</a:t>
            </a:r>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平移变换</a:t>
            </a:r>
            <a:endParaRPr lang="en-US" altLang="zh-CN" sz="54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95A778E2-6584-4F49-AE14-658DA391B7D2}"/>
              </a:ext>
            </a:extLst>
          </p:cNvPr>
          <p:cNvSpPr txBox="1"/>
          <p:nvPr/>
        </p:nvSpPr>
        <p:spPr>
          <a:xfrm>
            <a:off x="628296" y="2166401"/>
            <a:ext cx="4391760" cy="707886"/>
          </a:xfrm>
          <a:prstGeom prst="rect">
            <a:avLst/>
          </a:prstGeom>
          <a:noFill/>
        </p:spPr>
        <p:txBody>
          <a:bodyPr wrap="square" rtlCol="0">
            <a:spAutoFit/>
          </a:bodyPr>
          <a:lstStyle/>
          <a:p>
            <a:r>
              <a:rPr lang="en-US" altLang="zh-CN" sz="4000" dirty="0">
                <a:solidFill>
                  <a:schemeClr val="tx1">
                    <a:lumMod val="95000"/>
                    <a:lumOff val="5000"/>
                  </a:schemeClr>
                </a:solidFill>
                <a:latin typeface="楷体" panose="02010609060101010101" pitchFamily="49" charset="-122"/>
                <a:ea typeface="楷体" panose="02010609060101010101" pitchFamily="49" charset="-122"/>
              </a:rPr>
              <a:t>·</a:t>
            </a:r>
            <a:r>
              <a:rPr lang="zh-CN" altLang="en-US" sz="4000" dirty="0">
                <a:solidFill>
                  <a:schemeClr val="tx1">
                    <a:lumMod val="95000"/>
                    <a:lumOff val="5000"/>
                  </a:schemeClr>
                </a:solidFill>
                <a:latin typeface="楷体" panose="02010609060101010101" pitchFamily="49" charset="-122"/>
                <a:ea typeface="楷体" panose="02010609060101010101" pitchFamily="49" charset="-122"/>
              </a:rPr>
              <a:t>平移变换的定义</a:t>
            </a:r>
          </a:p>
        </p:txBody>
      </p:sp>
      <p:sp>
        <p:nvSpPr>
          <p:cNvPr id="32" name="文本框 31">
            <a:extLst>
              <a:ext uri="{FF2B5EF4-FFF2-40B4-BE49-F238E27FC236}">
                <a16:creationId xmlns:a16="http://schemas.microsoft.com/office/drawing/2014/main" id="{83641A72-2CB2-45AC-ABFC-D2D2D0C6C9D4}"/>
              </a:ext>
            </a:extLst>
          </p:cNvPr>
          <p:cNvSpPr txBox="1"/>
          <p:nvPr/>
        </p:nvSpPr>
        <p:spPr>
          <a:xfrm>
            <a:off x="1257299" y="2981271"/>
            <a:ext cx="9144001" cy="1303177"/>
          </a:xfrm>
          <a:prstGeom prst="rect">
            <a:avLst/>
          </a:prstGeom>
          <a:noFill/>
        </p:spPr>
        <p:txBody>
          <a:bodyPr wrap="square" rtlCol="0">
            <a:spAutoFit/>
          </a:bodyPr>
          <a:lstStyle/>
          <a:p>
            <a:pPr>
              <a:lnSpc>
                <a:spcPct val="150000"/>
              </a:lnSpc>
            </a:pPr>
            <a:r>
              <a:rPr lang="zh-CN" altLang="en-US" sz="28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将图像中的像素按照指定的平移量进行水平或者垂直方向的移动。</a:t>
            </a: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BECD973B-66AA-45D3-A13E-C148343547F5}"/>
                  </a:ext>
                </a:extLst>
              </p:cNvPr>
              <p:cNvSpPr/>
              <p:nvPr/>
            </p:nvSpPr>
            <p:spPr>
              <a:xfrm>
                <a:off x="4054137" y="4464401"/>
                <a:ext cx="4083726" cy="1412181"/>
              </a:xfrm>
              <a:prstGeom prst="rect">
                <a:avLst/>
              </a:prstGeom>
            </p:spPr>
            <p:txBody>
              <a:bodyPr wrap="square">
                <a:spAutoFit/>
              </a:bodyPr>
              <a:lstStyle/>
              <a:p>
                <a14:m>
                  <m:oMath xmlns:m="http://schemas.openxmlformats.org/officeDocument/2006/math">
                    <m:d>
                      <m:dPr>
                        <m:begChr m:val="["/>
                        <m:endChr m:val="]"/>
                        <m:ctrlPr>
                          <a:rPr lang="en-US" altLang="zh-CN" sz="3200" i="1">
                            <a:latin typeface="Cambria Math" panose="02040503050406030204" pitchFamily="18" charset="0"/>
                          </a:rPr>
                        </m:ctrlPr>
                      </m:dPr>
                      <m:e>
                        <m:m>
                          <m:mPr>
                            <m:mcs>
                              <m:mc>
                                <m:mcPr>
                                  <m:count m:val="1"/>
                                  <m:mcJc m:val="center"/>
                                </m:mcPr>
                              </m:mc>
                            </m:mcs>
                            <m:ctrlPr>
                              <a:rPr lang="en-US" altLang="zh-CN" sz="3200" i="1">
                                <a:solidFill>
                                  <a:schemeClr val="tx1">
                                    <a:lumMod val="95000"/>
                                    <a:lumOff val="5000"/>
                                  </a:schemeClr>
                                </a:solidFill>
                                <a:latin typeface="Cambria Math" panose="02040503050406030204" pitchFamily="18" charset="0"/>
                              </a:rPr>
                            </m:ctrlPr>
                          </m:mP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a:latin typeface="Times New Roman" panose="02020603050405020304" pitchFamily="18" charset="0"/>
                                      <a:cs typeface="Times New Roman" panose="02020603050405020304" pitchFamily="18" charset="0"/>
                                    </a:rPr>
                                    <m:t>x</m:t>
                                  </m:r>
                                </m:e>
                                <m:sub>
                                  <m:r>
                                    <m:rPr>
                                      <m:nor/>
                                      <m:brk m:alnAt="7"/>
                                    </m:rPr>
                                    <a:rPr lang="en-US" altLang="zh-CN" sz="3200">
                                      <a:latin typeface="Times New Roman" panose="02020603050405020304" pitchFamily="18" charset="0"/>
                                      <a:cs typeface="Times New Roman" panose="02020603050405020304" pitchFamily="18" charset="0"/>
                                    </a:rPr>
                                    <m:t>1</m:t>
                                  </m:r>
                                </m:sub>
                              </m:sSub>
                            </m:e>
                          </m:m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a:latin typeface="Times New Roman" panose="02020603050405020304" pitchFamily="18" charset="0"/>
                                      <a:cs typeface="Times New Roman" panose="02020603050405020304" pitchFamily="18" charset="0"/>
                                    </a:rPr>
                                    <m:t>y</m:t>
                                  </m:r>
                                </m:e>
                                <m:sub>
                                  <m:r>
                                    <m:rPr>
                                      <m:nor/>
                                      <m:brk m:alnAt="7"/>
                                    </m:rPr>
                                    <a:rPr lang="en-US" altLang="zh-CN" sz="3200">
                                      <a:latin typeface="Times New Roman" panose="02020603050405020304" pitchFamily="18" charset="0"/>
                                      <a:cs typeface="Times New Roman" panose="02020603050405020304" pitchFamily="18" charset="0"/>
                                    </a:rPr>
                                    <m:t>1</m:t>
                                  </m:r>
                                </m:sub>
                              </m:sSub>
                            </m:e>
                          </m:mr>
                          <m:mr>
                            <m:e>
                              <m:r>
                                <m:rPr>
                                  <m:nor/>
                                  <m:brk m:alnAt="7"/>
                                </m:rPr>
                                <a:rPr lang="en-US" altLang="zh-CN" sz="3200">
                                  <a:latin typeface="Times New Roman" panose="02020603050405020304" pitchFamily="18" charset="0"/>
                                  <a:cs typeface="Times New Roman" panose="02020603050405020304" pitchFamily="18" charset="0"/>
                                </a:rPr>
                                <m:t>1</m:t>
                              </m:r>
                            </m:e>
                          </m:mr>
                        </m:m>
                      </m:e>
                    </m:d>
                  </m:oMath>
                </a14:m>
                <a:r>
                  <a:rPr lang="en-US" altLang="zh-CN" sz="3200" dirty="0"/>
                  <a:t>=</a:t>
                </a:r>
                <a14:m>
                  <m:oMath xmlns:m="http://schemas.openxmlformats.org/officeDocument/2006/math">
                    <m:d>
                      <m:dPr>
                        <m:begChr m:val="["/>
                        <m:endChr m:val="]"/>
                        <m:ctrlPr>
                          <a:rPr lang="en-US" altLang="zh-CN" sz="3200" i="1" dirty="0" smtClean="0">
                            <a:solidFill>
                              <a:schemeClr val="tx1"/>
                            </a:solidFill>
                            <a:latin typeface="Cambria Math" panose="02040503050406030204" pitchFamily="18" charset="0"/>
                          </a:rPr>
                        </m:ctrlPr>
                      </m:dPr>
                      <m:e>
                        <m:m>
                          <m:mPr>
                            <m:mcs>
                              <m:mc>
                                <m:mcPr>
                                  <m:count m:val="3"/>
                                  <m:mcJc m:val="center"/>
                                </m:mcPr>
                              </m:mc>
                            </m:mcs>
                            <m:ctrlPr>
                              <a:rPr lang="en-US" altLang="zh-CN" sz="3200" i="1" dirty="0">
                                <a:solidFill>
                                  <a:schemeClr val="tx1"/>
                                </a:solidFill>
                                <a:latin typeface="Cambria Math" panose="02040503050406030204" pitchFamily="18" charset="0"/>
                                <a:cs typeface="Times New Roman" panose="02020603050405020304" pitchFamily="18" charset="0"/>
                              </a:rPr>
                            </m:ctrlPr>
                          </m:mPr>
                          <m:mr>
                            <m:e>
                              <m:r>
                                <m:rPr>
                                  <m:nor/>
                                  <m:brk m:alnAt="7"/>
                                </m:rPr>
                                <a:rPr lang="en-US" altLang="zh-CN" sz="3200">
                                  <a:solidFill>
                                    <a:schemeClr val="tx1"/>
                                  </a:solidFill>
                                  <a:latin typeface="Times New Roman" panose="02020603050405020304" pitchFamily="18" charset="0"/>
                                  <a:cs typeface="Times New Roman" panose="02020603050405020304" pitchFamily="18" charset="0"/>
                                </a:rPr>
                                <m:t>1</m:t>
                              </m:r>
                            </m:e>
                            <m:e>
                              <m:r>
                                <m:rPr>
                                  <m:nor/>
                                  <m:brk m:alnAt="7"/>
                                </m:rPr>
                                <a:rPr lang="en-US" altLang="zh-CN" sz="3200">
                                  <a:solidFill>
                                    <a:schemeClr val="tx1"/>
                                  </a:solidFill>
                                  <a:latin typeface="Times New Roman" panose="02020603050405020304" pitchFamily="18" charset="0"/>
                                  <a:cs typeface="Times New Roman" panose="02020603050405020304" pitchFamily="18" charset="0"/>
                                </a:rPr>
                                <m:t>0</m:t>
                              </m:r>
                            </m:e>
                            <m:e>
                              <m:r>
                                <m:rPr>
                                  <m:nor/>
                                </m:rPr>
                                <a:rPr lang="zh-CN" altLang="en-US" sz="3200">
                                  <a:solidFill>
                                    <a:schemeClr val="tx1"/>
                                  </a:solidFill>
                                  <a:latin typeface="Times New Roman" panose="02020603050405020304" pitchFamily="18" charset="0"/>
                                  <a:cs typeface="Times New Roman" panose="02020603050405020304" pitchFamily="18" charset="0"/>
                                </a:rPr>
                                <m:t>Δ</m:t>
                              </m:r>
                              <m:r>
                                <m:rPr>
                                  <m:nor/>
                                  <m:brk m:alnAt="7"/>
                                </m:rPr>
                                <a:rPr lang="en-US" altLang="zh-CN" sz="3200">
                                  <a:solidFill>
                                    <a:schemeClr val="tx1"/>
                                  </a:solidFill>
                                  <a:latin typeface="Times New Roman" panose="02020603050405020304" pitchFamily="18" charset="0"/>
                                  <a:cs typeface="Times New Roman" panose="02020603050405020304" pitchFamily="18" charset="0"/>
                                </a:rPr>
                                <m:t>x</m:t>
                              </m:r>
                            </m:e>
                          </m:mr>
                          <m:mr>
                            <m:e>
                              <m:r>
                                <m:rPr>
                                  <m:nor/>
                                  <m:brk m:alnAt="7"/>
                                </m:rPr>
                                <a:rPr lang="en-US" altLang="zh-CN" sz="3200">
                                  <a:solidFill>
                                    <a:schemeClr val="tx1"/>
                                  </a:solidFill>
                                  <a:latin typeface="Times New Roman" panose="02020603050405020304" pitchFamily="18" charset="0"/>
                                  <a:cs typeface="Times New Roman" panose="02020603050405020304" pitchFamily="18" charset="0"/>
                                </a:rPr>
                                <m:t>0</m:t>
                              </m:r>
                            </m:e>
                            <m:e>
                              <m:r>
                                <m:rPr>
                                  <m:nor/>
                                  <m:brk m:alnAt="7"/>
                                </m:rPr>
                                <a:rPr lang="en-US" altLang="zh-CN" sz="3200">
                                  <a:solidFill>
                                    <a:schemeClr val="tx1"/>
                                  </a:solidFill>
                                  <a:latin typeface="Times New Roman" panose="02020603050405020304" pitchFamily="18" charset="0"/>
                                  <a:cs typeface="Times New Roman" panose="02020603050405020304" pitchFamily="18" charset="0"/>
                                </a:rPr>
                                <m:t>1</m:t>
                              </m:r>
                            </m:e>
                            <m:e>
                              <m:r>
                                <m:rPr>
                                  <m:sty m:val="p"/>
                                </m:rPr>
                                <a:rPr lang="zh-CN" altLang="en-US" sz="3200">
                                  <a:solidFill>
                                    <a:schemeClr val="tx1"/>
                                  </a:solidFill>
                                  <a:latin typeface="Cambria Math" panose="02040503050406030204" pitchFamily="18" charset="0"/>
                                  <a:cs typeface="Times New Roman" panose="02020603050405020304" pitchFamily="18" charset="0"/>
                                </a:rPr>
                                <m:t>Δ</m:t>
                              </m:r>
                              <m:r>
                                <m:rPr>
                                  <m:sty m:val="p"/>
                                  <m:brk m:alnAt="7"/>
                                </m:rPr>
                                <a:rPr lang="en-US" altLang="zh-CN" sz="3200">
                                  <a:solidFill>
                                    <a:schemeClr val="tx1"/>
                                  </a:solidFill>
                                  <a:latin typeface="Cambria Math" panose="02040503050406030204" pitchFamily="18" charset="0"/>
                                  <a:cs typeface="Times New Roman" panose="02020603050405020304" pitchFamily="18" charset="0"/>
                                </a:rPr>
                                <m:t>y</m:t>
                              </m:r>
                            </m:e>
                          </m:mr>
                          <m:mr>
                            <m:e>
                              <m:r>
                                <m:rPr>
                                  <m:nor/>
                                  <m:brk m:alnAt="7"/>
                                </m:rPr>
                                <a:rPr lang="en-US" altLang="zh-CN" sz="3200">
                                  <a:solidFill>
                                    <a:schemeClr val="tx1"/>
                                  </a:solidFill>
                                  <a:latin typeface="Times New Roman" panose="02020603050405020304" pitchFamily="18" charset="0"/>
                                  <a:cs typeface="Times New Roman" panose="02020603050405020304" pitchFamily="18" charset="0"/>
                                </a:rPr>
                                <m:t>0</m:t>
                              </m:r>
                            </m:e>
                            <m:e>
                              <m:r>
                                <m:rPr>
                                  <m:nor/>
                                  <m:brk m:alnAt="7"/>
                                </m:rPr>
                                <a:rPr lang="en-US" altLang="zh-CN" sz="3200">
                                  <a:solidFill>
                                    <a:schemeClr val="tx1"/>
                                  </a:solidFill>
                                  <a:latin typeface="Times New Roman" panose="02020603050405020304" pitchFamily="18" charset="0"/>
                                  <a:cs typeface="Times New Roman" panose="02020603050405020304" pitchFamily="18" charset="0"/>
                                </a:rPr>
                                <m:t>0</m:t>
                              </m:r>
                            </m:e>
                            <m:e>
                              <m:r>
                                <m:rPr>
                                  <m:nor/>
                                  <m:brk m:alnAt="7"/>
                                </m:rPr>
                                <a:rPr lang="en-US" altLang="zh-CN" sz="3200">
                                  <a:solidFill>
                                    <a:schemeClr val="tx1"/>
                                  </a:solidFill>
                                  <a:latin typeface="Times New Roman" panose="02020603050405020304" pitchFamily="18" charset="0"/>
                                  <a:cs typeface="Times New Roman" panose="02020603050405020304" pitchFamily="18" charset="0"/>
                                </a:rPr>
                                <m:t>1</m:t>
                              </m:r>
                            </m:e>
                          </m:mr>
                        </m:m>
                      </m:e>
                    </m:d>
                  </m:oMath>
                </a14:m>
                <a:r>
                  <a:rPr lang="en-US" altLang="zh-CN" sz="3200" dirty="0"/>
                  <a:t> </a:t>
                </a:r>
                <a14:m>
                  <m:oMath xmlns:m="http://schemas.openxmlformats.org/officeDocument/2006/math">
                    <m:d>
                      <m:dPr>
                        <m:begChr m:val="["/>
                        <m:endChr m:val="]"/>
                        <m:ctrlPr>
                          <a:rPr lang="en-US" altLang="zh-CN" sz="3200" i="1">
                            <a:latin typeface="Cambria Math" panose="02040503050406030204" pitchFamily="18" charset="0"/>
                          </a:rPr>
                        </m:ctrlPr>
                      </m:dPr>
                      <m:e>
                        <m:m>
                          <m:mPr>
                            <m:mcs>
                              <m:mc>
                                <m:mcPr>
                                  <m:count m:val="1"/>
                                  <m:mcJc m:val="center"/>
                                </m:mcPr>
                              </m:mc>
                            </m:mcs>
                            <m:ctrlPr>
                              <a:rPr lang="en-US" altLang="zh-CN" sz="3200" i="1">
                                <a:solidFill>
                                  <a:schemeClr val="tx1">
                                    <a:lumMod val="95000"/>
                                    <a:lumOff val="5000"/>
                                  </a:schemeClr>
                                </a:solidFill>
                                <a:latin typeface="Cambria Math" panose="02040503050406030204" pitchFamily="18" charset="0"/>
                              </a:rPr>
                            </m:ctrlPr>
                          </m:mP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a:latin typeface="Times New Roman" panose="02020603050405020304" pitchFamily="18" charset="0"/>
                                      <a:cs typeface="Times New Roman" panose="02020603050405020304" pitchFamily="18" charset="0"/>
                                    </a:rPr>
                                    <m:t>x</m:t>
                                  </m:r>
                                </m:e>
                                <m:sub>
                                  <m:r>
                                    <m:rPr>
                                      <m:nor/>
                                      <m:brk m:alnAt="7"/>
                                    </m:rPr>
                                    <a:rPr lang="en-US" altLang="zh-CN" sz="3200">
                                      <a:latin typeface="Times New Roman" panose="02020603050405020304" pitchFamily="18" charset="0"/>
                                      <a:cs typeface="Times New Roman" panose="02020603050405020304" pitchFamily="18" charset="0"/>
                                    </a:rPr>
                                    <m:t>0</m:t>
                                  </m:r>
                                </m:sub>
                              </m:sSub>
                            </m:e>
                          </m:m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a:latin typeface="Times New Roman" panose="02020603050405020304" pitchFamily="18" charset="0"/>
                                      <a:cs typeface="Times New Roman" panose="02020603050405020304" pitchFamily="18" charset="0"/>
                                    </a:rPr>
                                    <m:t>y</m:t>
                                  </m:r>
                                </m:e>
                                <m:sub>
                                  <m:r>
                                    <m:rPr>
                                      <m:nor/>
                                      <m:brk m:alnAt="7"/>
                                    </m:rPr>
                                    <a:rPr lang="en-US" altLang="zh-CN" sz="3200">
                                      <a:latin typeface="Times New Roman" panose="02020603050405020304" pitchFamily="18" charset="0"/>
                                      <a:cs typeface="Times New Roman" panose="02020603050405020304" pitchFamily="18" charset="0"/>
                                    </a:rPr>
                                    <m:t>0</m:t>
                                  </m:r>
                                </m:sub>
                              </m:sSub>
                            </m:e>
                          </m:mr>
                          <m:mr>
                            <m:e>
                              <m:r>
                                <m:rPr>
                                  <m:nor/>
                                  <m:brk m:alnAt="7"/>
                                </m:rPr>
                                <a:rPr lang="en-US" altLang="zh-CN" sz="3200">
                                  <a:latin typeface="Times New Roman" panose="02020603050405020304" pitchFamily="18" charset="0"/>
                                  <a:cs typeface="Times New Roman" panose="02020603050405020304" pitchFamily="18" charset="0"/>
                                </a:rPr>
                                <m:t>1</m:t>
                              </m:r>
                            </m:e>
                          </m:mr>
                        </m:m>
                      </m:e>
                    </m:d>
                  </m:oMath>
                </a14:m>
                <a:r>
                  <a:rPr lang="zh-CN" altLang="en-US" sz="3200" dirty="0"/>
                  <a:t> </a:t>
                </a:r>
              </a:p>
            </p:txBody>
          </p:sp>
        </mc:Choice>
        <mc:Fallback xmlns="">
          <p:sp>
            <p:nvSpPr>
              <p:cNvPr id="5" name="矩形 4">
                <a:extLst>
                  <a:ext uri="{FF2B5EF4-FFF2-40B4-BE49-F238E27FC236}">
                    <a16:creationId xmlns:a16="http://schemas.microsoft.com/office/drawing/2014/main" id="{BECD973B-66AA-45D3-A13E-C148343547F5}"/>
                  </a:ext>
                </a:extLst>
              </p:cNvPr>
              <p:cNvSpPr>
                <a:spLocks noRot="1" noChangeAspect="1" noMove="1" noResize="1" noEditPoints="1" noAdjustHandles="1" noChangeArrowheads="1" noChangeShapeType="1" noTextEdit="1"/>
              </p:cNvSpPr>
              <p:nvPr/>
            </p:nvSpPr>
            <p:spPr>
              <a:xfrm>
                <a:off x="4054137" y="4464401"/>
                <a:ext cx="4083726" cy="1412181"/>
              </a:xfrm>
              <a:prstGeom prst="rect">
                <a:avLst/>
              </a:prstGeom>
              <a:blipFill>
                <a:blip r:embed="rId4"/>
                <a:stretch>
                  <a:fillRect/>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2D595419-0612-459A-907C-A42218270249}"/>
              </a:ext>
            </a:extLst>
          </p:cNvPr>
          <p:cNvSpPr txBox="1"/>
          <p:nvPr/>
        </p:nvSpPr>
        <p:spPr>
          <a:xfrm>
            <a:off x="1257300" y="199325"/>
            <a:ext cx="3020786"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3.3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几何变换</a:t>
            </a:r>
          </a:p>
        </p:txBody>
      </p:sp>
    </p:spTree>
    <p:extLst>
      <p:ext uri="{BB962C8B-B14F-4D97-AF65-F5344CB8AC3E}">
        <p14:creationId xmlns:p14="http://schemas.microsoft.com/office/powerpoint/2010/main" val="181625883"/>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17" name="文本框 16"/>
          <p:cNvSpPr txBox="1"/>
          <p:nvPr/>
        </p:nvSpPr>
        <p:spPr>
          <a:xfrm>
            <a:off x="5287736" y="2606267"/>
            <a:ext cx="1616528" cy="1200329"/>
          </a:xfrm>
          <a:prstGeom prst="rect">
            <a:avLst/>
          </a:prstGeom>
          <a:noFill/>
        </p:spPr>
        <p:txBody>
          <a:bodyPr wrap="square" rtlCol="0">
            <a:spAutoFit/>
          </a:bodyPr>
          <a:lstStyle/>
          <a:p>
            <a:pPr algn="ctr"/>
            <a:r>
              <a:rPr lang="en-US" altLang="zh-CN" sz="7200" dirty="0">
                <a:solidFill>
                  <a:schemeClr val="tx1">
                    <a:lumMod val="95000"/>
                    <a:lumOff val="5000"/>
                  </a:schemeClr>
                </a:solidFill>
                <a:latin typeface="思源黑体 Bold" panose="020B0800000000000000" pitchFamily="34" charset="-122"/>
                <a:ea typeface="思源黑体 Bold" panose="020B0800000000000000" pitchFamily="34" charset="-122"/>
              </a:rPr>
              <a:t>01</a:t>
            </a:r>
            <a:endParaRPr lang="zh-CN" altLang="en-US" sz="7200" dirty="0">
              <a:solidFill>
                <a:schemeClr val="tx1">
                  <a:lumMod val="95000"/>
                  <a:lumOff val="5000"/>
                </a:schemeClr>
              </a:solidFill>
              <a:latin typeface="思源黑体 Bold" panose="020B0800000000000000" pitchFamily="34" charset="-122"/>
              <a:ea typeface="思源黑体 Bold" panose="020B0800000000000000" pitchFamily="34" charset="-122"/>
            </a:endParaRPr>
          </a:p>
        </p:txBody>
      </p:sp>
      <p:sp>
        <p:nvSpPr>
          <p:cNvPr id="18" name="文本框 17"/>
          <p:cNvSpPr txBox="1"/>
          <p:nvPr/>
        </p:nvSpPr>
        <p:spPr>
          <a:xfrm>
            <a:off x="5179631" y="3864996"/>
            <a:ext cx="1832737" cy="584775"/>
          </a:xfrm>
          <a:prstGeom prst="rect">
            <a:avLst/>
          </a:prstGeom>
          <a:noFill/>
        </p:spPr>
        <p:txBody>
          <a:bodyPr wrap="square" rtlCol="0">
            <a:spAutoFit/>
          </a:bodyPr>
          <a:lstStyle/>
          <a:p>
            <a:r>
              <a:rPr lang="zh-CN" altLang="en-US" sz="3200" b="1" dirty="0">
                <a:solidFill>
                  <a:schemeClr val="tx1">
                    <a:lumMod val="95000"/>
                    <a:lumOff val="5000"/>
                  </a:schemeClr>
                </a:solidFill>
                <a:latin typeface="楷体" panose="02010609060101010101" pitchFamily="49" charset="-122"/>
                <a:ea typeface="楷体" panose="02010609060101010101" pitchFamily="49" charset="-122"/>
              </a:rPr>
              <a:t>代数运算</a:t>
            </a:r>
          </a:p>
        </p:txBody>
      </p:sp>
      <p:sp>
        <p:nvSpPr>
          <p:cNvPr id="9" name="矩形 8"/>
          <p:cNvSpPr/>
          <p:nvPr/>
        </p:nvSpPr>
        <p:spPr>
          <a:xfrm>
            <a:off x="8477250" y="1828800"/>
            <a:ext cx="849086" cy="3209368"/>
          </a:xfrm>
          <a:prstGeom prst="rect">
            <a:avLst/>
          </a:prstGeom>
          <a:solidFill>
            <a:srgbClr val="9B0000"/>
          </a:solidFill>
          <a:ln>
            <a:noFill/>
          </a:ln>
          <a:effectLst>
            <a:outerShdw blurRad="1270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672411" y="2122714"/>
            <a:ext cx="609600" cy="2621540"/>
          </a:xfrm>
          <a:prstGeom prst="rect">
            <a:avLst/>
          </a:prstGeom>
          <a:solidFill>
            <a:srgbClr val="9B0000"/>
          </a:solidFill>
          <a:ln>
            <a:noFill/>
          </a:ln>
          <a:effectLst>
            <a:outerShdw blurRad="1270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628086" y="2400300"/>
            <a:ext cx="478972" cy="2066368"/>
          </a:xfrm>
          <a:prstGeom prst="rect">
            <a:avLst/>
          </a:prstGeom>
          <a:solidFill>
            <a:srgbClr val="9B0000"/>
          </a:solidFill>
          <a:ln>
            <a:noFill/>
          </a:ln>
          <a:effectLst>
            <a:outerShdw blurRad="1270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1453133" y="2709584"/>
            <a:ext cx="311150" cy="1447800"/>
          </a:xfrm>
          <a:prstGeom prst="rect">
            <a:avLst/>
          </a:prstGeom>
          <a:solidFill>
            <a:srgbClr val="9B0000"/>
          </a:solidFill>
          <a:ln>
            <a:noFill/>
          </a:ln>
          <a:effectLst>
            <a:outerShdw blurRad="1270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2110358" y="2984500"/>
            <a:ext cx="81642" cy="897968"/>
          </a:xfrm>
          <a:prstGeom prst="rect">
            <a:avLst/>
          </a:prstGeom>
          <a:solidFill>
            <a:srgbClr val="9B0000"/>
          </a:solidFill>
          <a:ln>
            <a:noFill/>
          </a:ln>
          <a:effectLst>
            <a:outerShdw blurRad="1270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H="1">
            <a:off x="2865664" y="1828800"/>
            <a:ext cx="849086" cy="3209368"/>
          </a:xfrm>
          <a:prstGeom prst="rect">
            <a:avLst/>
          </a:prstGeom>
          <a:solidFill>
            <a:srgbClr val="9B0000"/>
          </a:solidFill>
          <a:ln>
            <a:noFill/>
          </a:ln>
          <a:effectLst>
            <a:outerShdw blurRad="1270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flipH="1">
            <a:off x="1909989" y="2122714"/>
            <a:ext cx="609600" cy="2621540"/>
          </a:xfrm>
          <a:prstGeom prst="rect">
            <a:avLst/>
          </a:prstGeom>
          <a:solidFill>
            <a:srgbClr val="9B0000"/>
          </a:solidFill>
          <a:ln>
            <a:noFill/>
          </a:ln>
          <a:effectLst>
            <a:outerShdw blurRad="1270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flipH="1">
            <a:off x="1084942" y="2400300"/>
            <a:ext cx="478972" cy="2066368"/>
          </a:xfrm>
          <a:prstGeom prst="rect">
            <a:avLst/>
          </a:prstGeom>
          <a:solidFill>
            <a:srgbClr val="9B0000"/>
          </a:solidFill>
          <a:ln>
            <a:noFill/>
          </a:ln>
          <a:effectLst>
            <a:outerShdw blurRad="1270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flipH="1">
            <a:off x="427717" y="2709584"/>
            <a:ext cx="311150" cy="1447800"/>
          </a:xfrm>
          <a:prstGeom prst="rect">
            <a:avLst/>
          </a:prstGeom>
          <a:solidFill>
            <a:srgbClr val="9B0000"/>
          </a:solidFill>
          <a:ln>
            <a:noFill/>
          </a:ln>
          <a:effectLst>
            <a:outerShdw blurRad="1270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flipH="1">
            <a:off x="0" y="2984500"/>
            <a:ext cx="81642" cy="897968"/>
          </a:xfrm>
          <a:prstGeom prst="rect">
            <a:avLst/>
          </a:prstGeom>
          <a:solidFill>
            <a:srgbClr val="9B0000"/>
          </a:solidFill>
          <a:ln>
            <a:noFill/>
          </a:ln>
          <a:effectLst>
            <a:outerShdw blurRad="1270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900" advClick="0"/>
    </mc:Choice>
    <mc:Fallback xmlns="">
      <p:transition spd="slow"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81418"/>
            <a:ext cx="7098030" cy="923330"/>
          </a:xfrm>
          <a:prstGeom prst="rect">
            <a:avLst/>
          </a:prstGeom>
          <a:noFill/>
        </p:spPr>
        <p:txBody>
          <a:bodyPr wrap="square" rtlCol="0">
            <a:spAutoFit/>
          </a:bodyPr>
          <a:lstStyle/>
          <a:p>
            <a:pPr algn="just"/>
            <a:r>
              <a:rPr lang="en-US" altLang="zh-CN" sz="5400" b="1" dirty="0">
                <a:solidFill>
                  <a:schemeClr val="tx1">
                    <a:lumMod val="95000"/>
                    <a:lumOff val="5000"/>
                  </a:schemeClr>
                </a:solidFill>
                <a:latin typeface="楷体" panose="02010609060101010101" pitchFamily="49" charset="-122"/>
                <a:ea typeface="楷体" panose="02010609060101010101" pitchFamily="49" charset="-122"/>
              </a:rPr>
              <a:t>2.</a:t>
            </a:r>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平移变换</a:t>
            </a:r>
            <a:endParaRPr lang="en-US" altLang="zh-CN" sz="54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9A8751D2-0D27-443E-B7CE-2D85F6AB0CAF}"/>
              </a:ext>
            </a:extLst>
          </p:cNvPr>
          <p:cNvSpPr txBox="1"/>
          <p:nvPr/>
        </p:nvSpPr>
        <p:spPr>
          <a:xfrm>
            <a:off x="508576" y="5040000"/>
            <a:ext cx="2005176" cy="307777"/>
          </a:xfrm>
          <a:prstGeom prst="rect">
            <a:avLst/>
          </a:prstGeom>
          <a:noFill/>
        </p:spPr>
        <p:txBody>
          <a:bodyPr wrap="square" rtlCol="0">
            <a:spAutoFit/>
          </a:bodyPr>
          <a:lstStyle/>
          <a:p>
            <a:pPr algn="ctr"/>
            <a:r>
              <a:rPr lang="zh-CN" altLang="en-US" sz="1400" b="1" dirty="0">
                <a:solidFill>
                  <a:schemeClr val="tx1">
                    <a:lumMod val="95000"/>
                    <a:lumOff val="5000"/>
                  </a:schemeClr>
                </a:solidFill>
                <a:latin typeface="楷体" panose="02010609060101010101" pitchFamily="49" charset="-122"/>
                <a:ea typeface="楷体" panose="02010609060101010101" pitchFamily="49" charset="-122"/>
              </a:rPr>
              <a:t>原图像</a:t>
            </a:r>
          </a:p>
        </p:txBody>
      </p:sp>
      <p:sp>
        <p:nvSpPr>
          <p:cNvPr id="31" name="文本框 30">
            <a:extLst>
              <a:ext uri="{FF2B5EF4-FFF2-40B4-BE49-F238E27FC236}">
                <a16:creationId xmlns:a16="http://schemas.microsoft.com/office/drawing/2014/main" id="{A62D2965-93C2-4426-906D-B15DEF633C1F}"/>
              </a:ext>
            </a:extLst>
          </p:cNvPr>
          <p:cNvSpPr txBox="1"/>
          <p:nvPr/>
        </p:nvSpPr>
        <p:spPr>
          <a:xfrm>
            <a:off x="3388576" y="5040000"/>
            <a:ext cx="2005176" cy="307777"/>
          </a:xfrm>
          <a:prstGeom prst="rect">
            <a:avLst/>
          </a:prstGeom>
          <a:noFill/>
        </p:spPr>
        <p:txBody>
          <a:bodyPr wrap="square" rtlCol="0">
            <a:spAutoFit/>
          </a:bodyPr>
          <a:lstStyle/>
          <a:p>
            <a:pPr algn="ctr"/>
            <a:r>
              <a:rPr lang="zh-CN" altLang="en-US"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向右平移后的图像</a:t>
            </a:r>
            <a:endParaRPr lang="zh-CN" altLang="en-US" sz="14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2" name="文本框 31">
            <a:extLst>
              <a:ext uri="{FF2B5EF4-FFF2-40B4-BE49-F238E27FC236}">
                <a16:creationId xmlns:a16="http://schemas.microsoft.com/office/drawing/2014/main" id="{AF2476B4-E401-428C-9D81-ED61CFD786EA}"/>
              </a:ext>
            </a:extLst>
          </p:cNvPr>
          <p:cNvSpPr txBox="1"/>
          <p:nvPr/>
        </p:nvSpPr>
        <p:spPr>
          <a:xfrm>
            <a:off x="6268576" y="5040000"/>
            <a:ext cx="2005176" cy="307777"/>
          </a:xfrm>
          <a:prstGeom prst="rect">
            <a:avLst/>
          </a:prstGeom>
          <a:noFill/>
        </p:spPr>
        <p:txBody>
          <a:bodyPr wrap="square" rtlCol="0">
            <a:spAutoFit/>
          </a:bodyPr>
          <a:lstStyle/>
          <a:p>
            <a:pPr algn="ctr"/>
            <a:r>
              <a:rPr lang="zh-CN" altLang="en-US"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向下平移后的图像</a:t>
            </a:r>
            <a:endParaRPr lang="zh-CN" altLang="en-US" sz="14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3" name="文本框 32">
            <a:extLst>
              <a:ext uri="{FF2B5EF4-FFF2-40B4-BE49-F238E27FC236}">
                <a16:creationId xmlns:a16="http://schemas.microsoft.com/office/drawing/2014/main" id="{962383C2-2E8D-450B-9077-F1B0648C0A34}"/>
              </a:ext>
            </a:extLst>
          </p:cNvPr>
          <p:cNvSpPr txBox="1"/>
          <p:nvPr/>
        </p:nvSpPr>
        <p:spPr>
          <a:xfrm>
            <a:off x="9246572" y="5040000"/>
            <a:ext cx="2005176" cy="307777"/>
          </a:xfrm>
          <a:prstGeom prst="rect">
            <a:avLst/>
          </a:prstGeom>
          <a:noFill/>
        </p:spPr>
        <p:txBody>
          <a:bodyPr wrap="square" rtlCol="0">
            <a:spAutoFit/>
          </a:bodyPr>
          <a:lstStyle/>
          <a:p>
            <a:pPr algn="ctr"/>
            <a:r>
              <a:rPr lang="zh-CN" altLang="en-US"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向右下平移后的图像</a:t>
            </a:r>
            <a:endParaRPr lang="zh-CN" altLang="en-US" sz="1400" b="1" dirty="0">
              <a:solidFill>
                <a:schemeClr val="tx1">
                  <a:lumMod val="95000"/>
                  <a:lumOff val="5000"/>
                </a:schemeClr>
              </a:solidFill>
              <a:latin typeface="楷体" panose="02010609060101010101" pitchFamily="49" charset="-122"/>
              <a:ea typeface="楷体" panose="02010609060101010101" pitchFamily="49" charset="-122"/>
            </a:endParaRPr>
          </a:p>
        </p:txBody>
      </p:sp>
      <p:pic>
        <p:nvPicPr>
          <p:cNvPr id="24" name="图片 23" descr="女人戴着帽子&#10;&#10;描述已自动生成">
            <a:extLst>
              <a:ext uri="{FF2B5EF4-FFF2-40B4-BE49-F238E27FC236}">
                <a16:creationId xmlns:a16="http://schemas.microsoft.com/office/drawing/2014/main" id="{8D68B2C2-0E7C-4BD6-B8E6-2EE260DE0A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0" y="2620800"/>
            <a:ext cx="2160000" cy="2160000"/>
          </a:xfrm>
          <a:prstGeom prst="rect">
            <a:avLst/>
          </a:prstGeom>
        </p:spPr>
      </p:pic>
      <p:pic>
        <p:nvPicPr>
          <p:cNvPr id="27" name="图片 26" descr="女人戴着帽子&#10;&#10;描述已自动生成">
            <a:extLst>
              <a:ext uri="{FF2B5EF4-FFF2-40B4-BE49-F238E27FC236}">
                <a16:creationId xmlns:a16="http://schemas.microsoft.com/office/drawing/2014/main" id="{E14B1FD7-3CEF-4FA2-ABE9-F2302E6720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2000" y="2620800"/>
            <a:ext cx="2160000" cy="2160000"/>
          </a:xfrm>
          <a:prstGeom prst="rect">
            <a:avLst/>
          </a:prstGeom>
        </p:spPr>
      </p:pic>
      <p:pic>
        <p:nvPicPr>
          <p:cNvPr id="35" name="图片 34" descr="女人戴着帽子&#10;&#10;描述已自动生成">
            <a:extLst>
              <a:ext uri="{FF2B5EF4-FFF2-40B4-BE49-F238E27FC236}">
                <a16:creationId xmlns:a16="http://schemas.microsoft.com/office/drawing/2014/main" id="{A53BB969-0C5B-413B-A097-0E6E0F97D7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92000" y="2620800"/>
            <a:ext cx="2160000" cy="2160000"/>
          </a:xfrm>
          <a:prstGeom prst="rect">
            <a:avLst/>
          </a:prstGeom>
        </p:spPr>
      </p:pic>
      <p:pic>
        <p:nvPicPr>
          <p:cNvPr id="37" name="图片 36" descr="女人戴着帽子&#10;&#10;描述已自动生成">
            <a:extLst>
              <a:ext uri="{FF2B5EF4-FFF2-40B4-BE49-F238E27FC236}">
                <a16:creationId xmlns:a16="http://schemas.microsoft.com/office/drawing/2014/main" id="{F35792B3-7948-4EFB-B618-E39CB9F6665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72557" y="2620800"/>
            <a:ext cx="2160000" cy="2160000"/>
          </a:xfrm>
          <a:prstGeom prst="rect">
            <a:avLst/>
          </a:prstGeom>
        </p:spPr>
      </p:pic>
      <p:sp>
        <p:nvSpPr>
          <p:cNvPr id="5" name="文本框 4">
            <a:extLst>
              <a:ext uri="{FF2B5EF4-FFF2-40B4-BE49-F238E27FC236}">
                <a16:creationId xmlns:a16="http://schemas.microsoft.com/office/drawing/2014/main" id="{A555C97E-F0A1-4A92-B88D-7EA4FB40A784}"/>
              </a:ext>
            </a:extLst>
          </p:cNvPr>
          <p:cNvSpPr txBox="1"/>
          <p:nvPr/>
        </p:nvSpPr>
        <p:spPr>
          <a:xfrm>
            <a:off x="1257300" y="199325"/>
            <a:ext cx="3020786"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3.3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几何变换</a:t>
            </a:r>
          </a:p>
        </p:txBody>
      </p:sp>
    </p:spTree>
    <p:extLst>
      <p:ext uri="{BB962C8B-B14F-4D97-AF65-F5344CB8AC3E}">
        <p14:creationId xmlns:p14="http://schemas.microsoft.com/office/powerpoint/2010/main" val="1013521822"/>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81418"/>
            <a:ext cx="7098030" cy="923330"/>
          </a:xfrm>
          <a:prstGeom prst="rect">
            <a:avLst/>
          </a:prstGeom>
          <a:noFill/>
        </p:spPr>
        <p:txBody>
          <a:bodyPr wrap="square" rtlCol="0">
            <a:spAutoFit/>
          </a:bodyPr>
          <a:lstStyle/>
          <a:p>
            <a:pPr algn="just"/>
            <a:r>
              <a:rPr lang="en-US" altLang="zh-CN" sz="5400" b="1" dirty="0">
                <a:solidFill>
                  <a:schemeClr val="tx1">
                    <a:lumMod val="95000"/>
                    <a:lumOff val="5000"/>
                  </a:schemeClr>
                </a:solidFill>
                <a:latin typeface="楷体" panose="02010609060101010101" pitchFamily="49" charset="-122"/>
                <a:ea typeface="楷体" panose="02010609060101010101" pitchFamily="49" charset="-122"/>
              </a:rPr>
              <a:t>3.</a:t>
            </a:r>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旋转变换</a:t>
            </a:r>
            <a:endParaRPr lang="en-US" altLang="zh-CN" sz="54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95A778E2-6584-4F49-AE14-658DA391B7D2}"/>
              </a:ext>
            </a:extLst>
          </p:cNvPr>
          <p:cNvSpPr txBox="1"/>
          <p:nvPr/>
        </p:nvSpPr>
        <p:spPr>
          <a:xfrm>
            <a:off x="628296" y="2166401"/>
            <a:ext cx="4391760" cy="707886"/>
          </a:xfrm>
          <a:prstGeom prst="rect">
            <a:avLst/>
          </a:prstGeom>
          <a:noFill/>
        </p:spPr>
        <p:txBody>
          <a:bodyPr wrap="square" rtlCol="0">
            <a:spAutoFit/>
          </a:bodyPr>
          <a:lstStyle/>
          <a:p>
            <a:r>
              <a:rPr lang="en-US" altLang="zh-CN" sz="4000" dirty="0">
                <a:solidFill>
                  <a:schemeClr val="tx1">
                    <a:lumMod val="95000"/>
                    <a:lumOff val="5000"/>
                  </a:schemeClr>
                </a:solidFill>
                <a:latin typeface="楷体" panose="02010609060101010101" pitchFamily="49" charset="-122"/>
                <a:ea typeface="楷体" panose="02010609060101010101" pitchFamily="49" charset="-122"/>
              </a:rPr>
              <a:t>·</a:t>
            </a:r>
            <a:r>
              <a:rPr lang="zh-CN" altLang="en-US" sz="4000" dirty="0">
                <a:solidFill>
                  <a:schemeClr val="tx1">
                    <a:lumMod val="95000"/>
                    <a:lumOff val="5000"/>
                  </a:schemeClr>
                </a:solidFill>
                <a:latin typeface="楷体" panose="02010609060101010101" pitchFamily="49" charset="-122"/>
                <a:ea typeface="楷体" panose="02010609060101010101" pitchFamily="49" charset="-122"/>
              </a:rPr>
              <a:t>旋转变换的定义</a:t>
            </a:r>
          </a:p>
        </p:txBody>
      </p:sp>
      <p:sp>
        <p:nvSpPr>
          <p:cNvPr id="32" name="文本框 31">
            <a:extLst>
              <a:ext uri="{FF2B5EF4-FFF2-40B4-BE49-F238E27FC236}">
                <a16:creationId xmlns:a16="http://schemas.microsoft.com/office/drawing/2014/main" id="{83641A72-2CB2-45AC-ABFC-D2D2D0C6C9D4}"/>
              </a:ext>
            </a:extLst>
          </p:cNvPr>
          <p:cNvSpPr txBox="1"/>
          <p:nvPr/>
        </p:nvSpPr>
        <p:spPr>
          <a:xfrm>
            <a:off x="1257299" y="2981271"/>
            <a:ext cx="9237129" cy="1303177"/>
          </a:xfrm>
          <a:prstGeom prst="rect">
            <a:avLst/>
          </a:prstGeom>
          <a:noFill/>
        </p:spPr>
        <p:txBody>
          <a:bodyPr wrap="square" rtlCol="0">
            <a:spAutoFit/>
          </a:bodyPr>
          <a:lstStyle/>
          <a:p>
            <a:pPr>
              <a:lnSpc>
                <a:spcPct val="150000"/>
              </a:lnSpc>
            </a:pPr>
            <a:r>
              <a:rPr lang="zh-CN" altLang="en-US" sz="28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图像的旋转变换一般以坐标原点作为旋转中心，旋转一定的角度。</a:t>
            </a: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BECD973B-66AA-45D3-A13E-C148343547F5}"/>
                  </a:ext>
                </a:extLst>
              </p:cNvPr>
              <p:cNvSpPr/>
              <p:nvPr/>
            </p:nvSpPr>
            <p:spPr>
              <a:xfrm>
                <a:off x="3398539" y="4464401"/>
                <a:ext cx="6768090" cy="1412181"/>
              </a:xfrm>
              <a:prstGeom prst="rect">
                <a:avLst/>
              </a:prstGeom>
            </p:spPr>
            <p:txBody>
              <a:bodyPr wrap="square">
                <a:spAutoFit/>
              </a:bodyPr>
              <a:lstStyle/>
              <a:p>
                <a14:m>
                  <m:oMath xmlns:m="http://schemas.openxmlformats.org/officeDocument/2006/math">
                    <m:d>
                      <m:dPr>
                        <m:begChr m:val="["/>
                        <m:endChr m:val="]"/>
                        <m:ctrlPr>
                          <a:rPr lang="en-US" altLang="zh-CN" sz="3200" i="1" smtClean="0">
                            <a:latin typeface="Cambria Math" panose="02040503050406030204" pitchFamily="18" charset="0"/>
                          </a:rPr>
                        </m:ctrlPr>
                      </m:dPr>
                      <m:e>
                        <m:m>
                          <m:mPr>
                            <m:mcs>
                              <m:mc>
                                <m:mcPr>
                                  <m:count m:val="1"/>
                                  <m:mcJc m:val="center"/>
                                </m:mcPr>
                              </m:mc>
                            </m:mcs>
                            <m:ctrlPr>
                              <a:rPr lang="en-US" altLang="zh-CN" sz="3200" i="1">
                                <a:solidFill>
                                  <a:schemeClr val="tx1">
                                    <a:lumMod val="95000"/>
                                    <a:lumOff val="5000"/>
                                  </a:schemeClr>
                                </a:solidFill>
                                <a:latin typeface="Cambria Math" panose="02040503050406030204" pitchFamily="18" charset="0"/>
                              </a:rPr>
                            </m:ctrlPr>
                          </m:mP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smtClean="0">
                                      <a:latin typeface="Times New Roman" panose="02020603050405020304" pitchFamily="18" charset="0"/>
                                      <a:cs typeface="Times New Roman" panose="02020603050405020304" pitchFamily="18" charset="0"/>
                                    </a:rPr>
                                    <m:t>x</m:t>
                                  </m:r>
                                </m:e>
                                <m:sub>
                                  <m:r>
                                    <m:rPr>
                                      <m:nor/>
                                      <m:brk m:alnAt="7"/>
                                    </m:rPr>
                                    <a:rPr lang="en-US" altLang="zh-CN" sz="3200">
                                      <a:latin typeface="Times New Roman" panose="02020603050405020304" pitchFamily="18" charset="0"/>
                                      <a:cs typeface="Times New Roman" panose="02020603050405020304" pitchFamily="18" charset="0"/>
                                    </a:rPr>
                                    <m:t>1</m:t>
                                  </m:r>
                                </m:sub>
                              </m:sSub>
                            </m:e>
                          </m:m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a:latin typeface="Times New Roman" panose="02020603050405020304" pitchFamily="18" charset="0"/>
                                      <a:cs typeface="Times New Roman" panose="02020603050405020304" pitchFamily="18" charset="0"/>
                                    </a:rPr>
                                    <m:t>y</m:t>
                                  </m:r>
                                </m:e>
                                <m:sub>
                                  <m:r>
                                    <m:rPr>
                                      <m:nor/>
                                      <m:brk m:alnAt="7"/>
                                    </m:rPr>
                                    <a:rPr lang="en-US" altLang="zh-CN" sz="3200">
                                      <a:latin typeface="Times New Roman" panose="02020603050405020304" pitchFamily="18" charset="0"/>
                                      <a:cs typeface="Times New Roman" panose="02020603050405020304" pitchFamily="18" charset="0"/>
                                    </a:rPr>
                                    <m:t>1</m:t>
                                  </m:r>
                                </m:sub>
                              </m:sSub>
                            </m:e>
                          </m:mr>
                          <m:mr>
                            <m:e>
                              <m:r>
                                <m:rPr>
                                  <m:nor/>
                                  <m:brk m:alnAt="7"/>
                                </m:rPr>
                                <a:rPr lang="en-US" altLang="zh-CN" sz="3200">
                                  <a:latin typeface="Times New Roman" panose="02020603050405020304" pitchFamily="18" charset="0"/>
                                  <a:cs typeface="Times New Roman" panose="02020603050405020304" pitchFamily="18" charset="0"/>
                                </a:rPr>
                                <m:t>1</m:t>
                              </m:r>
                            </m:e>
                          </m:mr>
                        </m:m>
                      </m:e>
                    </m:d>
                  </m:oMath>
                </a14:m>
                <a:r>
                  <a:rPr lang="en-US" altLang="zh-CN" sz="3200" dirty="0"/>
                  <a:t>=</a:t>
                </a:r>
                <a14:m>
                  <m:oMath xmlns:m="http://schemas.openxmlformats.org/officeDocument/2006/math">
                    <m:d>
                      <m:dPr>
                        <m:begChr m:val="["/>
                        <m:endChr m:val="]"/>
                        <m:ctrlPr>
                          <a:rPr lang="en-US" altLang="zh-CN" sz="3200" i="1" dirty="0">
                            <a:latin typeface="Cambria Math" panose="02040503050406030204" pitchFamily="18" charset="0"/>
                          </a:rPr>
                        </m:ctrlPr>
                      </m:dPr>
                      <m:e>
                        <m:m>
                          <m:mPr>
                            <m:mcs>
                              <m:mc>
                                <m:mcPr>
                                  <m:count m:val="3"/>
                                  <m:mcJc m:val="center"/>
                                </m:mcPr>
                              </m:mc>
                            </m:mcs>
                            <m:ctrlPr>
                              <a:rPr lang="en-US" altLang="zh-CN" sz="3200" i="1" dirty="0" smtClean="0">
                                <a:latin typeface="Cambria Math" panose="02040503050406030204" pitchFamily="18" charset="0"/>
                                <a:cs typeface="Times New Roman" panose="02020603050405020304" pitchFamily="18" charset="0"/>
                              </a:rPr>
                            </m:ctrlPr>
                          </m:mPr>
                          <m:mr>
                            <m:e>
                              <m:r>
                                <m:rPr>
                                  <m:nor/>
                                  <m:brk m:alnAt="7"/>
                                </m:rPr>
                                <a:rPr lang="en-US" altLang="zh-CN" sz="3200">
                                  <a:latin typeface="Times New Roman" panose="02020603050405020304" pitchFamily="18" charset="0"/>
                                  <a:cs typeface="Times New Roman" panose="02020603050405020304" pitchFamily="18" charset="0"/>
                                </a:rPr>
                                <m:t>c</m:t>
                              </m:r>
                              <m:r>
                                <m:rPr>
                                  <m:nor/>
                                </m:rPr>
                                <a:rPr lang="en-US" altLang="zh-CN" sz="3200">
                                  <a:latin typeface="Times New Roman" panose="02020603050405020304" pitchFamily="18" charset="0"/>
                                  <a:cs typeface="Times New Roman" panose="02020603050405020304" pitchFamily="18" charset="0"/>
                                </a:rPr>
                                <m:t>o</m:t>
                              </m:r>
                              <m:r>
                                <m:rPr>
                                  <m:nor/>
                                </m:rPr>
                                <a:rPr lang="en-US" altLang="zh-CN" sz="3200" b="0" i="0" smtClean="0">
                                  <a:latin typeface="Times New Roman" panose="02020603050405020304" pitchFamily="18" charset="0"/>
                                  <a:cs typeface="Times New Roman" panose="02020603050405020304" pitchFamily="18" charset="0"/>
                                </a:rPr>
                                <m:t>s</m:t>
                              </m:r>
                              <m:r>
                                <m:rPr>
                                  <m:nor/>
                                </m:rPr>
                                <a:rPr lang="en-US" altLang="zh-CN" sz="3200" i="0" smtClean="0">
                                  <a:latin typeface="Times New Roman" panose="02020603050405020304" pitchFamily="18" charset="0"/>
                                  <a:cs typeface="Times New Roman" panose="02020603050405020304" pitchFamily="18" charset="0"/>
                                </a:rPr>
                                <m:t>α</m:t>
                              </m:r>
                            </m:e>
                            <m:e>
                              <m:r>
                                <m:rPr>
                                  <m:nor/>
                                </m:rPr>
                                <a:rPr lang="en-US" altLang="zh-CN" sz="3200">
                                  <a:latin typeface="Times New Roman" panose="02020603050405020304" pitchFamily="18" charset="0"/>
                                  <a:cs typeface="Times New Roman" panose="02020603050405020304" pitchFamily="18" charset="0"/>
                                </a:rPr>
                                <m:t>s</m:t>
                              </m:r>
                              <m:r>
                                <m:rPr>
                                  <m:nor/>
                                </m:rPr>
                                <a:rPr lang="en-US" altLang="zh-CN" sz="3200" b="0" i="0" smtClean="0">
                                  <a:latin typeface="Times New Roman" panose="02020603050405020304" pitchFamily="18" charset="0"/>
                                  <a:cs typeface="Times New Roman" panose="02020603050405020304" pitchFamily="18" charset="0"/>
                                </a:rPr>
                                <m:t>in</m:t>
                              </m:r>
                              <m:r>
                                <m:rPr>
                                  <m:nor/>
                                </m:rPr>
                                <a:rPr lang="en-US" altLang="zh-CN" sz="3200">
                                  <a:latin typeface="Times New Roman" panose="02020603050405020304" pitchFamily="18" charset="0"/>
                                  <a:cs typeface="Times New Roman" panose="02020603050405020304" pitchFamily="18" charset="0"/>
                                </a:rPr>
                                <m:t>α</m:t>
                              </m:r>
                            </m:e>
                            <m:e>
                              <m:r>
                                <a:rPr lang="en-US" altLang="zh-CN" sz="3200" b="0" i="0" smtClean="0">
                                  <a:solidFill>
                                    <a:schemeClr val="tx1">
                                      <a:lumMod val="95000"/>
                                      <a:lumOff val="5000"/>
                                    </a:schemeClr>
                                  </a:solidFill>
                                  <a:latin typeface="Cambria Math" panose="02040503050406030204" pitchFamily="18" charset="0"/>
                                  <a:cs typeface="Times New Roman" panose="02020603050405020304" pitchFamily="18" charset="0"/>
                                </a:rPr>
                                <m:t>0</m:t>
                              </m:r>
                            </m:e>
                          </m:mr>
                          <m:mr>
                            <m:e>
                              <m:r>
                                <m:rPr>
                                  <m:nor/>
                                </m:rPr>
                                <a:rPr lang="en-US" altLang="zh-CN" sz="3200" b="0" i="0" smtClean="0">
                                  <a:latin typeface="Cambria Math" panose="02040503050406030204" pitchFamily="18" charset="0"/>
                                  <a:cs typeface="Times New Roman" panose="02020603050405020304" pitchFamily="18" charset="0"/>
                                </a:rPr>
                                <m:t>−</m:t>
                              </m:r>
                              <m:r>
                                <m:rPr>
                                  <m:nor/>
                                </m:rPr>
                                <a:rPr lang="en-US" altLang="zh-CN" sz="3200">
                                  <a:latin typeface="Times New Roman" panose="02020603050405020304" pitchFamily="18" charset="0"/>
                                  <a:cs typeface="Times New Roman" panose="02020603050405020304" pitchFamily="18" charset="0"/>
                                </a:rPr>
                                <m:t>sinα</m:t>
                              </m:r>
                            </m:e>
                            <m:e>
                              <m:r>
                                <m:rPr>
                                  <m:nor/>
                                  <m:brk m:alnAt="7"/>
                                </m:rPr>
                                <a:rPr lang="en-US" altLang="zh-CN" sz="3200">
                                  <a:latin typeface="Times New Roman" panose="02020603050405020304" pitchFamily="18" charset="0"/>
                                  <a:cs typeface="Times New Roman" panose="02020603050405020304" pitchFamily="18" charset="0"/>
                                </a:rPr>
                                <m:t>c</m:t>
                              </m:r>
                              <m:r>
                                <m:rPr>
                                  <m:nor/>
                                </m:rPr>
                                <a:rPr lang="en-US" altLang="zh-CN" sz="3200">
                                  <a:latin typeface="Times New Roman" panose="02020603050405020304" pitchFamily="18" charset="0"/>
                                  <a:cs typeface="Times New Roman" panose="02020603050405020304" pitchFamily="18" charset="0"/>
                                </a:rPr>
                                <m:t>osα</m:t>
                              </m:r>
                            </m:e>
                            <m:e>
                              <m:r>
                                <a:rPr lang="en-US" altLang="zh-CN" sz="3200" b="0" i="0" smtClean="0">
                                  <a:solidFill>
                                    <a:schemeClr val="tx1">
                                      <a:lumMod val="95000"/>
                                      <a:lumOff val="5000"/>
                                    </a:schemeClr>
                                  </a:solidFill>
                                  <a:latin typeface="Cambria Math" panose="02040503050406030204" pitchFamily="18" charset="0"/>
                                  <a:cs typeface="Times New Roman" panose="02020603050405020304" pitchFamily="18" charset="0"/>
                                </a:rPr>
                                <m:t>0</m:t>
                              </m:r>
                            </m:e>
                          </m:mr>
                          <m:mr>
                            <m:e>
                              <m:r>
                                <m:rPr>
                                  <m:nor/>
                                  <m:brk m:alnAt="7"/>
                                </m:rPr>
                                <a:rPr lang="en-US" altLang="zh-CN" sz="3200">
                                  <a:latin typeface="Times New Roman" panose="02020603050405020304" pitchFamily="18" charset="0"/>
                                  <a:cs typeface="Times New Roman" panose="02020603050405020304" pitchFamily="18" charset="0"/>
                                </a:rPr>
                                <m:t>0</m:t>
                              </m:r>
                            </m:e>
                            <m:e>
                              <m:r>
                                <m:rPr>
                                  <m:nor/>
                                  <m:brk m:alnAt="7"/>
                                </m:rPr>
                                <a:rPr lang="en-US" altLang="zh-CN" sz="3200">
                                  <a:latin typeface="Times New Roman" panose="02020603050405020304" pitchFamily="18" charset="0"/>
                                  <a:cs typeface="Times New Roman" panose="02020603050405020304" pitchFamily="18" charset="0"/>
                                </a:rPr>
                                <m:t>0</m:t>
                              </m:r>
                            </m:e>
                            <m:e>
                              <m:r>
                                <m:rPr>
                                  <m:nor/>
                                  <m:brk m:alnAt="7"/>
                                </m:rPr>
                                <a:rPr lang="en-US" altLang="zh-CN" sz="3200">
                                  <a:latin typeface="Times New Roman" panose="02020603050405020304" pitchFamily="18" charset="0"/>
                                  <a:cs typeface="Times New Roman" panose="02020603050405020304" pitchFamily="18" charset="0"/>
                                </a:rPr>
                                <m:t>1</m:t>
                              </m:r>
                            </m:e>
                          </m:mr>
                        </m:m>
                      </m:e>
                    </m:d>
                  </m:oMath>
                </a14:m>
                <a:r>
                  <a:rPr lang="en-US" altLang="zh-CN" sz="3200" dirty="0"/>
                  <a:t> </a:t>
                </a:r>
                <a14:m>
                  <m:oMath xmlns:m="http://schemas.openxmlformats.org/officeDocument/2006/math">
                    <m:d>
                      <m:dPr>
                        <m:begChr m:val="["/>
                        <m:endChr m:val="]"/>
                        <m:ctrlPr>
                          <a:rPr lang="en-US" altLang="zh-CN" sz="3200" i="1">
                            <a:latin typeface="Cambria Math" panose="02040503050406030204" pitchFamily="18" charset="0"/>
                          </a:rPr>
                        </m:ctrlPr>
                      </m:dPr>
                      <m:e>
                        <m:m>
                          <m:mPr>
                            <m:mcs>
                              <m:mc>
                                <m:mcPr>
                                  <m:count m:val="1"/>
                                  <m:mcJc m:val="center"/>
                                </m:mcPr>
                              </m:mc>
                            </m:mcs>
                            <m:ctrlPr>
                              <a:rPr lang="en-US" altLang="zh-CN" sz="3200" i="1">
                                <a:solidFill>
                                  <a:schemeClr val="tx1">
                                    <a:lumMod val="95000"/>
                                    <a:lumOff val="5000"/>
                                  </a:schemeClr>
                                </a:solidFill>
                                <a:latin typeface="Cambria Math" panose="02040503050406030204" pitchFamily="18" charset="0"/>
                              </a:rPr>
                            </m:ctrlPr>
                          </m:mP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a:latin typeface="Times New Roman" panose="02020603050405020304" pitchFamily="18" charset="0"/>
                                      <a:cs typeface="Times New Roman" panose="02020603050405020304" pitchFamily="18" charset="0"/>
                                    </a:rPr>
                                    <m:t>x</m:t>
                                  </m:r>
                                </m:e>
                                <m:sub>
                                  <m:r>
                                    <m:rPr>
                                      <m:nor/>
                                      <m:brk m:alnAt="7"/>
                                    </m:rPr>
                                    <a:rPr lang="en-US" altLang="zh-CN" sz="3200">
                                      <a:latin typeface="Times New Roman" panose="02020603050405020304" pitchFamily="18" charset="0"/>
                                      <a:cs typeface="Times New Roman" panose="02020603050405020304" pitchFamily="18" charset="0"/>
                                    </a:rPr>
                                    <m:t>0</m:t>
                                  </m:r>
                                </m:sub>
                              </m:sSub>
                            </m:e>
                          </m:m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a:latin typeface="Times New Roman" panose="02020603050405020304" pitchFamily="18" charset="0"/>
                                      <a:cs typeface="Times New Roman" panose="02020603050405020304" pitchFamily="18" charset="0"/>
                                    </a:rPr>
                                    <m:t>y</m:t>
                                  </m:r>
                                </m:e>
                                <m:sub>
                                  <m:r>
                                    <m:rPr>
                                      <m:nor/>
                                      <m:brk m:alnAt="7"/>
                                    </m:rPr>
                                    <a:rPr lang="en-US" altLang="zh-CN" sz="3200">
                                      <a:latin typeface="Times New Roman" panose="02020603050405020304" pitchFamily="18" charset="0"/>
                                      <a:cs typeface="Times New Roman" panose="02020603050405020304" pitchFamily="18" charset="0"/>
                                    </a:rPr>
                                    <m:t>0</m:t>
                                  </m:r>
                                </m:sub>
                              </m:sSub>
                            </m:e>
                          </m:mr>
                          <m:mr>
                            <m:e>
                              <m:r>
                                <m:rPr>
                                  <m:nor/>
                                  <m:brk m:alnAt="7"/>
                                </m:rPr>
                                <a:rPr lang="en-US" altLang="zh-CN" sz="3200">
                                  <a:latin typeface="Times New Roman" panose="02020603050405020304" pitchFamily="18" charset="0"/>
                                  <a:cs typeface="Times New Roman" panose="02020603050405020304" pitchFamily="18" charset="0"/>
                                </a:rPr>
                                <m:t>1</m:t>
                              </m:r>
                            </m:e>
                          </m:mr>
                        </m:m>
                      </m:e>
                    </m:d>
                  </m:oMath>
                </a14:m>
                <a:r>
                  <a:rPr lang="zh-CN" altLang="en-US" sz="3200" dirty="0"/>
                  <a:t> </a:t>
                </a:r>
              </a:p>
            </p:txBody>
          </p:sp>
        </mc:Choice>
        <mc:Fallback xmlns="">
          <p:sp>
            <p:nvSpPr>
              <p:cNvPr id="5" name="矩形 4">
                <a:extLst>
                  <a:ext uri="{FF2B5EF4-FFF2-40B4-BE49-F238E27FC236}">
                    <a16:creationId xmlns:a16="http://schemas.microsoft.com/office/drawing/2014/main" id="{BECD973B-66AA-45D3-A13E-C148343547F5}"/>
                  </a:ext>
                </a:extLst>
              </p:cNvPr>
              <p:cNvSpPr>
                <a:spLocks noRot="1" noChangeAspect="1" noMove="1" noResize="1" noEditPoints="1" noAdjustHandles="1" noChangeArrowheads="1" noChangeShapeType="1" noTextEdit="1"/>
              </p:cNvSpPr>
              <p:nvPr/>
            </p:nvSpPr>
            <p:spPr>
              <a:xfrm>
                <a:off x="3398539" y="4464401"/>
                <a:ext cx="6768090" cy="1412181"/>
              </a:xfrm>
              <a:prstGeom prst="rect">
                <a:avLst/>
              </a:prstGeom>
              <a:blipFill>
                <a:blip r:embed="rId4"/>
                <a:stretch>
                  <a:fillRect/>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2C4B6B85-CABC-46B0-B926-9D806738312E}"/>
              </a:ext>
            </a:extLst>
          </p:cNvPr>
          <p:cNvSpPr txBox="1"/>
          <p:nvPr/>
        </p:nvSpPr>
        <p:spPr>
          <a:xfrm>
            <a:off x="1257300" y="199325"/>
            <a:ext cx="3020786"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3.3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几何变换</a:t>
            </a:r>
          </a:p>
        </p:txBody>
      </p:sp>
    </p:spTree>
    <p:extLst>
      <p:ext uri="{BB962C8B-B14F-4D97-AF65-F5344CB8AC3E}">
        <p14:creationId xmlns:p14="http://schemas.microsoft.com/office/powerpoint/2010/main" val="1680291528"/>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81418"/>
            <a:ext cx="7098030" cy="923330"/>
          </a:xfrm>
          <a:prstGeom prst="rect">
            <a:avLst/>
          </a:prstGeom>
          <a:noFill/>
        </p:spPr>
        <p:txBody>
          <a:bodyPr wrap="square" rtlCol="0">
            <a:spAutoFit/>
          </a:bodyPr>
          <a:lstStyle/>
          <a:p>
            <a:pPr algn="just"/>
            <a:r>
              <a:rPr lang="en-US" altLang="zh-CN" sz="5400" b="1" dirty="0">
                <a:solidFill>
                  <a:schemeClr val="tx1">
                    <a:lumMod val="95000"/>
                    <a:lumOff val="5000"/>
                  </a:schemeClr>
                </a:solidFill>
                <a:latin typeface="楷体" panose="02010609060101010101" pitchFamily="49" charset="-122"/>
                <a:ea typeface="楷体" panose="02010609060101010101" pitchFamily="49" charset="-122"/>
              </a:rPr>
              <a:t>3.</a:t>
            </a:r>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旋转变换</a:t>
            </a:r>
            <a:endParaRPr lang="en-US" altLang="zh-CN" sz="54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DC064F91-9895-4E23-B8C7-AEAC6B496E95}"/>
              </a:ext>
            </a:extLst>
          </p:cNvPr>
          <p:cNvSpPr txBox="1"/>
          <p:nvPr/>
        </p:nvSpPr>
        <p:spPr>
          <a:xfrm>
            <a:off x="4707012" y="5164091"/>
            <a:ext cx="2005176" cy="307777"/>
          </a:xfrm>
          <a:prstGeom prst="rect">
            <a:avLst/>
          </a:prstGeom>
          <a:noFill/>
        </p:spPr>
        <p:txBody>
          <a:bodyPr wrap="square" rtlCol="0">
            <a:spAutoFit/>
          </a:bodyPr>
          <a:lstStyle/>
          <a:p>
            <a:pPr algn="ctr"/>
            <a:r>
              <a:rPr lang="zh-CN" altLang="en-US"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旋转</a:t>
            </a:r>
            <a:r>
              <a:rPr lang="en-US" altLang="zh-CN"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15°</a:t>
            </a:r>
            <a:r>
              <a:rPr lang="zh-CN" altLang="en-US"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后的图像</a:t>
            </a:r>
          </a:p>
        </p:txBody>
      </p:sp>
      <p:sp>
        <p:nvSpPr>
          <p:cNvPr id="39" name="文本框 38">
            <a:extLst>
              <a:ext uri="{FF2B5EF4-FFF2-40B4-BE49-F238E27FC236}">
                <a16:creationId xmlns:a16="http://schemas.microsoft.com/office/drawing/2014/main" id="{70E6221A-2878-4B0F-A905-9EEBF8B81A23}"/>
              </a:ext>
            </a:extLst>
          </p:cNvPr>
          <p:cNvSpPr txBox="1"/>
          <p:nvPr/>
        </p:nvSpPr>
        <p:spPr>
          <a:xfrm>
            <a:off x="8623596" y="5170482"/>
            <a:ext cx="2005176" cy="307777"/>
          </a:xfrm>
          <a:prstGeom prst="rect">
            <a:avLst/>
          </a:prstGeom>
          <a:noFill/>
        </p:spPr>
        <p:txBody>
          <a:bodyPr wrap="square" rtlCol="0">
            <a:spAutoFit/>
          </a:bodyPr>
          <a:lstStyle/>
          <a:p>
            <a:pPr algn="ctr"/>
            <a:r>
              <a:rPr lang="zh-CN" altLang="en-US"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旋转</a:t>
            </a:r>
            <a:r>
              <a:rPr lang="en-US" altLang="zh-CN"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30°</a:t>
            </a:r>
            <a:r>
              <a:rPr lang="zh-CN" altLang="en-US"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后的图像</a:t>
            </a:r>
          </a:p>
        </p:txBody>
      </p:sp>
      <p:sp>
        <p:nvSpPr>
          <p:cNvPr id="40" name="文本框 39">
            <a:extLst>
              <a:ext uri="{FF2B5EF4-FFF2-40B4-BE49-F238E27FC236}">
                <a16:creationId xmlns:a16="http://schemas.microsoft.com/office/drawing/2014/main" id="{E2AB4DCB-C086-4EEB-81CA-2A1980D4A4AC}"/>
              </a:ext>
            </a:extLst>
          </p:cNvPr>
          <p:cNvSpPr txBox="1"/>
          <p:nvPr/>
        </p:nvSpPr>
        <p:spPr>
          <a:xfrm>
            <a:off x="887412" y="5168695"/>
            <a:ext cx="2005176" cy="307777"/>
          </a:xfrm>
          <a:prstGeom prst="rect">
            <a:avLst/>
          </a:prstGeom>
          <a:noFill/>
        </p:spPr>
        <p:txBody>
          <a:bodyPr wrap="square" rtlCol="0">
            <a:spAutoFit/>
          </a:bodyPr>
          <a:lstStyle/>
          <a:p>
            <a:pPr algn="ctr"/>
            <a:r>
              <a:rPr lang="zh-CN" altLang="en-US"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原图像</a:t>
            </a:r>
          </a:p>
        </p:txBody>
      </p:sp>
      <p:pic>
        <p:nvPicPr>
          <p:cNvPr id="7" name="图片 6" descr="女人戴着帽子&#10;&#10;描述已自动生成">
            <a:extLst>
              <a:ext uri="{FF2B5EF4-FFF2-40B4-BE49-F238E27FC236}">
                <a16:creationId xmlns:a16="http://schemas.microsoft.com/office/drawing/2014/main" id="{33F1983F-2C3A-4698-B4E0-2804CE39E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00" y="2430000"/>
            <a:ext cx="2520000" cy="2520000"/>
          </a:xfrm>
          <a:prstGeom prst="rect">
            <a:avLst/>
          </a:prstGeom>
        </p:spPr>
      </p:pic>
      <p:pic>
        <p:nvPicPr>
          <p:cNvPr id="23" name="图片 22" descr="女人戴着帽子&#10;&#10;描述已自动生成">
            <a:extLst>
              <a:ext uri="{FF2B5EF4-FFF2-40B4-BE49-F238E27FC236}">
                <a16:creationId xmlns:a16="http://schemas.microsoft.com/office/drawing/2014/main" id="{BE78CFAC-2DF4-4B58-8746-70B0563D78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9600" y="2430000"/>
            <a:ext cx="2520000" cy="2520000"/>
          </a:xfrm>
          <a:prstGeom prst="rect">
            <a:avLst/>
          </a:prstGeom>
        </p:spPr>
      </p:pic>
      <p:pic>
        <p:nvPicPr>
          <p:cNvPr id="44" name="图片 43" descr="女人戴着帽子&#10;&#10;描述已自动生成">
            <a:extLst>
              <a:ext uri="{FF2B5EF4-FFF2-40B4-BE49-F238E27FC236}">
                <a16:creationId xmlns:a16="http://schemas.microsoft.com/office/drawing/2014/main" id="{07BE41D8-7C70-4F60-B516-A9CC42C493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72800" y="2430000"/>
            <a:ext cx="2520000" cy="2520000"/>
          </a:xfrm>
          <a:prstGeom prst="rect">
            <a:avLst/>
          </a:prstGeom>
        </p:spPr>
      </p:pic>
      <p:sp>
        <p:nvSpPr>
          <p:cNvPr id="5" name="文本框 4">
            <a:extLst>
              <a:ext uri="{FF2B5EF4-FFF2-40B4-BE49-F238E27FC236}">
                <a16:creationId xmlns:a16="http://schemas.microsoft.com/office/drawing/2014/main" id="{BC1E92FF-ABEE-4CC1-BB37-41A5DE3DBD47}"/>
              </a:ext>
            </a:extLst>
          </p:cNvPr>
          <p:cNvSpPr txBox="1"/>
          <p:nvPr/>
        </p:nvSpPr>
        <p:spPr>
          <a:xfrm>
            <a:off x="1257300" y="199325"/>
            <a:ext cx="3020786"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3.3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几何变换</a:t>
            </a:r>
          </a:p>
        </p:txBody>
      </p:sp>
    </p:spTree>
    <p:extLst>
      <p:ext uri="{BB962C8B-B14F-4D97-AF65-F5344CB8AC3E}">
        <p14:creationId xmlns:p14="http://schemas.microsoft.com/office/powerpoint/2010/main" val="2306979925"/>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81418"/>
            <a:ext cx="7098030" cy="923330"/>
          </a:xfrm>
          <a:prstGeom prst="rect">
            <a:avLst/>
          </a:prstGeom>
          <a:noFill/>
        </p:spPr>
        <p:txBody>
          <a:bodyPr wrap="square" rtlCol="0">
            <a:spAutoFit/>
          </a:bodyPr>
          <a:lstStyle/>
          <a:p>
            <a:pPr algn="just"/>
            <a:r>
              <a:rPr lang="en-US" altLang="zh-CN" sz="5400" b="1" dirty="0">
                <a:solidFill>
                  <a:schemeClr val="tx1">
                    <a:lumMod val="95000"/>
                    <a:lumOff val="5000"/>
                  </a:schemeClr>
                </a:solidFill>
                <a:latin typeface="楷体" panose="02010609060101010101" pitchFamily="49" charset="-122"/>
                <a:ea typeface="楷体" panose="02010609060101010101" pitchFamily="49" charset="-122"/>
              </a:rPr>
              <a:t>4.</a:t>
            </a:r>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镜像变换</a:t>
            </a:r>
            <a:endParaRPr lang="en-US" altLang="zh-CN" sz="54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95A778E2-6584-4F49-AE14-658DA391B7D2}"/>
              </a:ext>
            </a:extLst>
          </p:cNvPr>
          <p:cNvSpPr txBox="1"/>
          <p:nvPr/>
        </p:nvSpPr>
        <p:spPr>
          <a:xfrm>
            <a:off x="628296" y="2166401"/>
            <a:ext cx="4391760" cy="707886"/>
          </a:xfrm>
          <a:prstGeom prst="rect">
            <a:avLst/>
          </a:prstGeom>
          <a:noFill/>
        </p:spPr>
        <p:txBody>
          <a:bodyPr wrap="square" rtlCol="0">
            <a:spAutoFit/>
          </a:bodyPr>
          <a:lstStyle/>
          <a:p>
            <a:r>
              <a:rPr lang="en-US" altLang="zh-CN" sz="4000" dirty="0">
                <a:solidFill>
                  <a:schemeClr val="tx1">
                    <a:lumMod val="95000"/>
                    <a:lumOff val="5000"/>
                  </a:schemeClr>
                </a:solidFill>
                <a:latin typeface="楷体" panose="02010609060101010101" pitchFamily="49" charset="-122"/>
                <a:ea typeface="楷体" panose="02010609060101010101" pitchFamily="49" charset="-122"/>
              </a:rPr>
              <a:t>·</a:t>
            </a:r>
            <a:r>
              <a:rPr lang="zh-CN" altLang="en-US" sz="4000" dirty="0">
                <a:solidFill>
                  <a:schemeClr val="tx1">
                    <a:lumMod val="95000"/>
                    <a:lumOff val="5000"/>
                  </a:schemeClr>
                </a:solidFill>
                <a:latin typeface="楷体" panose="02010609060101010101" pitchFamily="49" charset="-122"/>
                <a:ea typeface="楷体" panose="02010609060101010101" pitchFamily="49" charset="-122"/>
              </a:rPr>
              <a:t>镜像变换的定义</a:t>
            </a:r>
          </a:p>
        </p:txBody>
      </p:sp>
      <p:sp>
        <p:nvSpPr>
          <p:cNvPr id="32" name="文本框 31">
            <a:extLst>
              <a:ext uri="{FF2B5EF4-FFF2-40B4-BE49-F238E27FC236}">
                <a16:creationId xmlns:a16="http://schemas.microsoft.com/office/drawing/2014/main" id="{83641A72-2CB2-45AC-ABFC-D2D2D0C6C9D4}"/>
              </a:ext>
            </a:extLst>
          </p:cNvPr>
          <p:cNvSpPr txBox="1"/>
          <p:nvPr/>
        </p:nvSpPr>
        <p:spPr>
          <a:xfrm>
            <a:off x="1257299" y="2981271"/>
            <a:ext cx="9647459" cy="1303177"/>
          </a:xfrm>
          <a:prstGeom prst="rect">
            <a:avLst/>
          </a:prstGeom>
          <a:noFill/>
        </p:spPr>
        <p:txBody>
          <a:bodyPr wrap="square" rtlCol="0">
            <a:spAutoFit/>
          </a:bodyPr>
          <a:lstStyle/>
          <a:p>
            <a:pPr>
              <a:lnSpc>
                <a:spcPct val="150000"/>
              </a:lnSpc>
            </a:pPr>
            <a:r>
              <a:rPr lang="zh-CN" altLang="en-US" sz="28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将图像以垂直或水平中轴线为界分为两部分，以图像垂直或水平中轴线为中心进行镜像对换。</a:t>
            </a: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BECD973B-66AA-45D3-A13E-C148343547F5}"/>
                  </a:ext>
                </a:extLst>
              </p:cNvPr>
              <p:cNvSpPr/>
              <p:nvPr/>
            </p:nvSpPr>
            <p:spPr>
              <a:xfrm>
                <a:off x="1257299" y="4451343"/>
                <a:ext cx="6768090" cy="1438664"/>
              </a:xfrm>
              <a:prstGeom prst="rect">
                <a:avLst/>
              </a:prstGeom>
            </p:spPr>
            <p:txBody>
              <a:bodyPr wrap="square">
                <a:spAutoFit/>
              </a:bodyPr>
              <a:lstStyle/>
              <a:p>
                <a14:m>
                  <m:oMath xmlns:m="http://schemas.openxmlformats.org/officeDocument/2006/math">
                    <m:d>
                      <m:dPr>
                        <m:begChr m:val="["/>
                        <m:endChr m:val="]"/>
                        <m:ctrlPr>
                          <a:rPr lang="en-US" altLang="zh-CN" sz="3200" i="1" smtClean="0">
                            <a:latin typeface="Cambria Math" panose="02040503050406030204" pitchFamily="18" charset="0"/>
                          </a:rPr>
                        </m:ctrlPr>
                      </m:dPr>
                      <m:e>
                        <m:m>
                          <m:mPr>
                            <m:mcs>
                              <m:mc>
                                <m:mcPr>
                                  <m:count m:val="1"/>
                                  <m:mcJc m:val="center"/>
                                </m:mcPr>
                              </m:mc>
                            </m:mcs>
                            <m:ctrlPr>
                              <a:rPr lang="en-US" altLang="zh-CN" sz="3200" i="1">
                                <a:solidFill>
                                  <a:schemeClr val="tx1">
                                    <a:lumMod val="95000"/>
                                    <a:lumOff val="5000"/>
                                  </a:schemeClr>
                                </a:solidFill>
                                <a:latin typeface="Cambria Math" panose="02040503050406030204" pitchFamily="18" charset="0"/>
                              </a:rPr>
                            </m:ctrlPr>
                          </m:mP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smtClean="0">
                                      <a:latin typeface="Times New Roman" panose="02020603050405020304" pitchFamily="18" charset="0"/>
                                      <a:cs typeface="Times New Roman" panose="02020603050405020304" pitchFamily="18" charset="0"/>
                                    </a:rPr>
                                    <m:t>x</m:t>
                                  </m:r>
                                </m:e>
                                <m:sub>
                                  <m:r>
                                    <m:rPr>
                                      <m:nor/>
                                      <m:brk m:alnAt="7"/>
                                    </m:rPr>
                                    <a:rPr lang="en-US" altLang="zh-CN" sz="3200">
                                      <a:latin typeface="Times New Roman" panose="02020603050405020304" pitchFamily="18" charset="0"/>
                                      <a:cs typeface="Times New Roman" panose="02020603050405020304" pitchFamily="18" charset="0"/>
                                    </a:rPr>
                                    <m:t>1</m:t>
                                  </m:r>
                                </m:sub>
                              </m:sSub>
                            </m:e>
                          </m:m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a:latin typeface="Times New Roman" panose="02020603050405020304" pitchFamily="18" charset="0"/>
                                      <a:cs typeface="Times New Roman" panose="02020603050405020304" pitchFamily="18" charset="0"/>
                                    </a:rPr>
                                    <m:t>y</m:t>
                                  </m:r>
                                </m:e>
                                <m:sub>
                                  <m:r>
                                    <m:rPr>
                                      <m:nor/>
                                      <m:brk m:alnAt="7"/>
                                    </m:rPr>
                                    <a:rPr lang="en-US" altLang="zh-CN" sz="3200">
                                      <a:latin typeface="Times New Roman" panose="02020603050405020304" pitchFamily="18" charset="0"/>
                                      <a:cs typeface="Times New Roman" panose="02020603050405020304" pitchFamily="18" charset="0"/>
                                    </a:rPr>
                                    <m:t>1</m:t>
                                  </m:r>
                                </m:sub>
                              </m:sSub>
                            </m:e>
                          </m:mr>
                          <m:mr>
                            <m:e>
                              <m:r>
                                <m:rPr>
                                  <m:nor/>
                                  <m:brk m:alnAt="7"/>
                                </m:rPr>
                                <a:rPr lang="en-US" altLang="zh-CN" sz="3200">
                                  <a:latin typeface="Times New Roman" panose="02020603050405020304" pitchFamily="18" charset="0"/>
                                  <a:cs typeface="Times New Roman" panose="02020603050405020304" pitchFamily="18" charset="0"/>
                                </a:rPr>
                                <m:t>1</m:t>
                              </m:r>
                            </m:e>
                          </m:mr>
                        </m:m>
                      </m:e>
                    </m:d>
                  </m:oMath>
                </a14:m>
                <a:r>
                  <a:rPr lang="en-US" altLang="zh-CN" sz="3200" dirty="0"/>
                  <a:t>=</a:t>
                </a:r>
                <a14:m>
                  <m:oMath xmlns:m="http://schemas.openxmlformats.org/officeDocument/2006/math">
                    <m:d>
                      <m:dPr>
                        <m:begChr m:val="["/>
                        <m:endChr m:val="]"/>
                        <m:ctrlPr>
                          <a:rPr lang="en-US" altLang="zh-CN" sz="3200" i="1" dirty="0">
                            <a:latin typeface="Cambria Math" panose="02040503050406030204" pitchFamily="18" charset="0"/>
                          </a:rPr>
                        </m:ctrlPr>
                      </m:dPr>
                      <m:e>
                        <m:m>
                          <m:mPr>
                            <m:mcs>
                              <m:mc>
                                <m:mcPr>
                                  <m:count m:val="3"/>
                                  <m:mcJc m:val="center"/>
                                </m:mcPr>
                              </m:mc>
                            </m:mcs>
                            <m:ctrlPr>
                              <a:rPr lang="en-US" altLang="zh-CN" sz="3200" i="1" dirty="0" smtClean="0">
                                <a:latin typeface="Cambria Math" panose="02040503050406030204" pitchFamily="18" charset="0"/>
                                <a:cs typeface="Times New Roman" panose="02020603050405020304" pitchFamily="18" charset="0"/>
                              </a:rPr>
                            </m:ctrlPr>
                          </m:mPr>
                          <m:mr>
                            <m:e>
                              <m:r>
                                <m:rPr>
                                  <m:nor/>
                                  <m:brk m:alnAt="7"/>
                                </m:rPr>
                                <a:rPr lang="en-US" altLang="zh-CN" sz="3200" i="0" dirty="0">
                                  <a:latin typeface="Times New Roman" panose="02020603050405020304" pitchFamily="18" charset="0"/>
                                  <a:cs typeface="Times New Roman" panose="02020603050405020304" pitchFamily="18" charset="0"/>
                                </a:rPr>
                                <m:t>−</m:t>
                              </m:r>
                              <m:r>
                                <m:rPr>
                                  <m:nor/>
                                </m:rPr>
                                <a:rPr lang="en-US" altLang="zh-CN" sz="3200">
                                  <a:latin typeface="Times New Roman" panose="02020603050405020304" pitchFamily="18" charset="0"/>
                                  <a:cs typeface="Times New Roman" panose="02020603050405020304" pitchFamily="18" charset="0"/>
                                </a:rPr>
                                <m:t>1</m:t>
                              </m:r>
                            </m:e>
                            <m:e>
                              <m:r>
                                <m:rPr>
                                  <m:nor/>
                                  <m:brk m:alnAt="7"/>
                                </m:rPr>
                                <a:rPr lang="en-US" altLang="zh-CN" sz="3200">
                                  <a:latin typeface="Times New Roman" panose="02020603050405020304" pitchFamily="18" charset="0"/>
                                  <a:cs typeface="Times New Roman" panose="02020603050405020304" pitchFamily="18" charset="0"/>
                                </a:rPr>
                                <m:t>0</m:t>
                              </m:r>
                            </m:e>
                            <m:e>
                              <m:r>
                                <m:rPr>
                                  <m:nor/>
                                </m:rPr>
                                <a:rPr lang="en-US" altLang="zh-CN" sz="3200">
                                  <a:latin typeface="Times New Roman" panose="02020603050405020304" pitchFamily="18" charset="0"/>
                                  <a:cs typeface="Times New Roman" panose="02020603050405020304" pitchFamily="18" charset="0"/>
                                </a:rPr>
                                <m:t>H</m:t>
                              </m:r>
                            </m:e>
                          </m:mr>
                          <m:mr>
                            <m:e>
                              <m:r>
                                <m:rPr>
                                  <m:nor/>
                                  <m:brk m:alnAt="7"/>
                                </m:rPr>
                                <a:rPr lang="en-US" altLang="zh-CN" sz="3200">
                                  <a:latin typeface="Times New Roman" panose="02020603050405020304" pitchFamily="18" charset="0"/>
                                  <a:cs typeface="Times New Roman" panose="02020603050405020304" pitchFamily="18" charset="0"/>
                                </a:rPr>
                                <m:t>0</m:t>
                              </m:r>
                            </m:e>
                            <m:e>
                              <m:r>
                                <a:rPr lang="en-US" altLang="zh-CN" sz="3200" i="1">
                                  <a:latin typeface="Cambria Math" panose="02040503050406030204" pitchFamily="18" charset="0"/>
                                  <a:cs typeface="Times New Roman" panose="02020603050405020304" pitchFamily="18" charset="0"/>
                                </a:rPr>
                                <m:t>1</m:t>
                              </m:r>
                            </m:e>
                            <m:e>
                              <m:r>
                                <a:rPr lang="en-US" altLang="zh-CN" sz="3200" b="0" i="0" smtClean="0">
                                  <a:solidFill>
                                    <a:schemeClr val="tx1">
                                      <a:lumMod val="95000"/>
                                      <a:lumOff val="5000"/>
                                    </a:schemeClr>
                                  </a:solidFill>
                                  <a:latin typeface="Cambria Math" panose="02040503050406030204" pitchFamily="18" charset="0"/>
                                  <a:cs typeface="Times New Roman" panose="02020603050405020304" pitchFamily="18" charset="0"/>
                                </a:rPr>
                                <m:t>0</m:t>
                              </m:r>
                            </m:e>
                          </m:mr>
                          <m:mr>
                            <m:e>
                              <m:r>
                                <m:rPr>
                                  <m:nor/>
                                  <m:brk m:alnAt="7"/>
                                </m:rPr>
                                <a:rPr lang="en-US" altLang="zh-CN" sz="3200">
                                  <a:latin typeface="Times New Roman" panose="02020603050405020304" pitchFamily="18" charset="0"/>
                                  <a:cs typeface="Times New Roman" panose="02020603050405020304" pitchFamily="18" charset="0"/>
                                </a:rPr>
                                <m:t>0</m:t>
                              </m:r>
                            </m:e>
                            <m:e>
                              <m:r>
                                <m:rPr>
                                  <m:nor/>
                                  <m:brk m:alnAt="7"/>
                                </m:rPr>
                                <a:rPr lang="en-US" altLang="zh-CN" sz="3200">
                                  <a:latin typeface="Times New Roman" panose="02020603050405020304" pitchFamily="18" charset="0"/>
                                  <a:cs typeface="Times New Roman" panose="02020603050405020304" pitchFamily="18" charset="0"/>
                                </a:rPr>
                                <m:t>0</m:t>
                              </m:r>
                            </m:e>
                            <m:e>
                              <m:r>
                                <m:rPr>
                                  <m:nor/>
                                  <m:brk m:alnAt="7"/>
                                </m:rPr>
                                <a:rPr lang="en-US" altLang="zh-CN" sz="3200">
                                  <a:latin typeface="Times New Roman" panose="02020603050405020304" pitchFamily="18" charset="0"/>
                                  <a:cs typeface="Times New Roman" panose="02020603050405020304" pitchFamily="18" charset="0"/>
                                </a:rPr>
                                <m:t>1</m:t>
                              </m:r>
                            </m:e>
                          </m:mr>
                        </m:m>
                      </m:e>
                    </m:d>
                  </m:oMath>
                </a14:m>
                <a:r>
                  <a:rPr lang="en-US" altLang="zh-CN" sz="3200" dirty="0"/>
                  <a:t> </a:t>
                </a:r>
                <a14:m>
                  <m:oMath xmlns:m="http://schemas.openxmlformats.org/officeDocument/2006/math">
                    <m:d>
                      <m:dPr>
                        <m:begChr m:val="["/>
                        <m:endChr m:val="]"/>
                        <m:ctrlPr>
                          <a:rPr lang="en-US" altLang="zh-CN" sz="3200" i="1">
                            <a:latin typeface="Cambria Math" panose="02040503050406030204" pitchFamily="18" charset="0"/>
                          </a:rPr>
                        </m:ctrlPr>
                      </m:dPr>
                      <m:e>
                        <m:m>
                          <m:mPr>
                            <m:mcs>
                              <m:mc>
                                <m:mcPr>
                                  <m:count m:val="1"/>
                                  <m:mcJc m:val="center"/>
                                </m:mcPr>
                              </m:mc>
                            </m:mcs>
                            <m:ctrlPr>
                              <a:rPr lang="en-US" altLang="zh-CN" sz="3200" i="1">
                                <a:solidFill>
                                  <a:schemeClr val="tx1">
                                    <a:lumMod val="95000"/>
                                    <a:lumOff val="5000"/>
                                  </a:schemeClr>
                                </a:solidFill>
                                <a:latin typeface="Cambria Math" panose="02040503050406030204" pitchFamily="18" charset="0"/>
                              </a:rPr>
                            </m:ctrlPr>
                          </m:mP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a:latin typeface="Times New Roman" panose="02020603050405020304" pitchFamily="18" charset="0"/>
                                      <a:cs typeface="Times New Roman" panose="02020603050405020304" pitchFamily="18" charset="0"/>
                                    </a:rPr>
                                    <m:t>x</m:t>
                                  </m:r>
                                </m:e>
                                <m:sub>
                                  <m:r>
                                    <m:rPr>
                                      <m:nor/>
                                      <m:brk m:alnAt="7"/>
                                    </m:rPr>
                                    <a:rPr lang="en-US" altLang="zh-CN" sz="3200">
                                      <a:latin typeface="Times New Roman" panose="02020603050405020304" pitchFamily="18" charset="0"/>
                                      <a:cs typeface="Times New Roman" panose="02020603050405020304" pitchFamily="18" charset="0"/>
                                    </a:rPr>
                                    <m:t>0</m:t>
                                  </m:r>
                                </m:sub>
                              </m:sSub>
                            </m:e>
                          </m:m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a:latin typeface="Times New Roman" panose="02020603050405020304" pitchFamily="18" charset="0"/>
                                      <a:cs typeface="Times New Roman" panose="02020603050405020304" pitchFamily="18" charset="0"/>
                                    </a:rPr>
                                    <m:t>y</m:t>
                                  </m:r>
                                </m:e>
                                <m:sub>
                                  <m:r>
                                    <m:rPr>
                                      <m:nor/>
                                      <m:brk m:alnAt="7"/>
                                    </m:rPr>
                                    <a:rPr lang="en-US" altLang="zh-CN" sz="3200">
                                      <a:latin typeface="Times New Roman" panose="02020603050405020304" pitchFamily="18" charset="0"/>
                                      <a:cs typeface="Times New Roman" panose="02020603050405020304" pitchFamily="18" charset="0"/>
                                    </a:rPr>
                                    <m:t>0</m:t>
                                  </m:r>
                                </m:sub>
                              </m:sSub>
                            </m:e>
                          </m:mr>
                          <m:mr>
                            <m:e>
                              <m:r>
                                <m:rPr>
                                  <m:nor/>
                                  <m:brk m:alnAt="7"/>
                                </m:rPr>
                                <a:rPr lang="en-US" altLang="zh-CN" sz="3200">
                                  <a:latin typeface="Times New Roman" panose="02020603050405020304" pitchFamily="18" charset="0"/>
                                  <a:cs typeface="Times New Roman" panose="02020603050405020304" pitchFamily="18" charset="0"/>
                                </a:rPr>
                                <m:t>1</m:t>
                              </m:r>
                            </m:e>
                          </m:mr>
                        </m:m>
                      </m:e>
                    </m:d>
                  </m:oMath>
                </a14:m>
                <a:r>
                  <a:rPr lang="zh-CN" altLang="en-US" sz="3200" dirty="0"/>
                  <a:t> </a:t>
                </a:r>
              </a:p>
            </p:txBody>
          </p:sp>
        </mc:Choice>
        <mc:Fallback xmlns="">
          <p:sp>
            <p:nvSpPr>
              <p:cNvPr id="5" name="矩形 4">
                <a:extLst>
                  <a:ext uri="{FF2B5EF4-FFF2-40B4-BE49-F238E27FC236}">
                    <a16:creationId xmlns:a16="http://schemas.microsoft.com/office/drawing/2014/main" id="{BECD973B-66AA-45D3-A13E-C148343547F5}"/>
                  </a:ext>
                </a:extLst>
              </p:cNvPr>
              <p:cNvSpPr>
                <a:spLocks noRot="1" noChangeAspect="1" noMove="1" noResize="1" noEditPoints="1" noAdjustHandles="1" noChangeArrowheads="1" noChangeShapeType="1" noTextEdit="1"/>
              </p:cNvSpPr>
              <p:nvPr/>
            </p:nvSpPr>
            <p:spPr>
              <a:xfrm>
                <a:off x="1257299" y="4451343"/>
                <a:ext cx="6768090" cy="143866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A4080A17-D522-478D-BE6E-1C9E2FC0A17F}"/>
                  </a:ext>
                </a:extLst>
              </p:cNvPr>
              <p:cNvSpPr/>
              <p:nvPr/>
            </p:nvSpPr>
            <p:spPr>
              <a:xfrm>
                <a:off x="6782584" y="4451710"/>
                <a:ext cx="6768090" cy="1438664"/>
              </a:xfrm>
              <a:prstGeom prst="rect">
                <a:avLst/>
              </a:prstGeom>
            </p:spPr>
            <p:txBody>
              <a:bodyPr wrap="square">
                <a:spAutoFit/>
              </a:bodyPr>
              <a:lstStyle/>
              <a:p>
                <a14:m>
                  <m:oMath xmlns:m="http://schemas.openxmlformats.org/officeDocument/2006/math">
                    <m:d>
                      <m:dPr>
                        <m:begChr m:val="["/>
                        <m:endChr m:val="]"/>
                        <m:ctrlPr>
                          <a:rPr lang="en-US" altLang="zh-CN" sz="3200" i="1" smtClean="0">
                            <a:latin typeface="Cambria Math" panose="02040503050406030204" pitchFamily="18" charset="0"/>
                          </a:rPr>
                        </m:ctrlPr>
                      </m:dPr>
                      <m:e>
                        <m:m>
                          <m:mPr>
                            <m:mcs>
                              <m:mc>
                                <m:mcPr>
                                  <m:count m:val="1"/>
                                  <m:mcJc m:val="center"/>
                                </m:mcPr>
                              </m:mc>
                            </m:mcs>
                            <m:ctrlPr>
                              <a:rPr lang="en-US" altLang="zh-CN" sz="3200" i="1">
                                <a:solidFill>
                                  <a:schemeClr val="tx1">
                                    <a:lumMod val="95000"/>
                                    <a:lumOff val="5000"/>
                                  </a:schemeClr>
                                </a:solidFill>
                                <a:latin typeface="Cambria Math" panose="02040503050406030204" pitchFamily="18" charset="0"/>
                              </a:rPr>
                            </m:ctrlPr>
                          </m:mP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smtClean="0">
                                      <a:latin typeface="Times New Roman" panose="02020603050405020304" pitchFamily="18" charset="0"/>
                                      <a:cs typeface="Times New Roman" panose="02020603050405020304" pitchFamily="18" charset="0"/>
                                    </a:rPr>
                                    <m:t>x</m:t>
                                  </m:r>
                                </m:e>
                                <m:sub>
                                  <m:r>
                                    <m:rPr>
                                      <m:nor/>
                                      <m:brk m:alnAt="7"/>
                                    </m:rPr>
                                    <a:rPr lang="en-US" altLang="zh-CN" sz="3200">
                                      <a:latin typeface="Times New Roman" panose="02020603050405020304" pitchFamily="18" charset="0"/>
                                      <a:cs typeface="Times New Roman" panose="02020603050405020304" pitchFamily="18" charset="0"/>
                                    </a:rPr>
                                    <m:t>1</m:t>
                                  </m:r>
                                </m:sub>
                              </m:sSub>
                            </m:e>
                          </m:m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a:latin typeface="Times New Roman" panose="02020603050405020304" pitchFamily="18" charset="0"/>
                                      <a:cs typeface="Times New Roman" panose="02020603050405020304" pitchFamily="18" charset="0"/>
                                    </a:rPr>
                                    <m:t>y</m:t>
                                  </m:r>
                                </m:e>
                                <m:sub>
                                  <m:r>
                                    <m:rPr>
                                      <m:nor/>
                                      <m:brk m:alnAt="7"/>
                                    </m:rPr>
                                    <a:rPr lang="en-US" altLang="zh-CN" sz="3200">
                                      <a:latin typeface="Times New Roman" panose="02020603050405020304" pitchFamily="18" charset="0"/>
                                      <a:cs typeface="Times New Roman" panose="02020603050405020304" pitchFamily="18" charset="0"/>
                                    </a:rPr>
                                    <m:t>1</m:t>
                                  </m:r>
                                </m:sub>
                              </m:sSub>
                            </m:e>
                          </m:mr>
                          <m:mr>
                            <m:e>
                              <m:r>
                                <m:rPr>
                                  <m:nor/>
                                  <m:brk m:alnAt="7"/>
                                </m:rPr>
                                <a:rPr lang="en-US" altLang="zh-CN" sz="3200">
                                  <a:latin typeface="Times New Roman" panose="02020603050405020304" pitchFamily="18" charset="0"/>
                                  <a:cs typeface="Times New Roman" panose="02020603050405020304" pitchFamily="18" charset="0"/>
                                </a:rPr>
                                <m:t>1</m:t>
                              </m:r>
                            </m:e>
                          </m:mr>
                        </m:m>
                      </m:e>
                    </m:d>
                  </m:oMath>
                </a14:m>
                <a:r>
                  <a:rPr lang="en-US" altLang="zh-CN" sz="3200" dirty="0"/>
                  <a:t>=</a:t>
                </a:r>
                <a14:m>
                  <m:oMath xmlns:m="http://schemas.openxmlformats.org/officeDocument/2006/math">
                    <m:d>
                      <m:dPr>
                        <m:begChr m:val="["/>
                        <m:endChr m:val="]"/>
                        <m:ctrlPr>
                          <a:rPr lang="en-US" altLang="zh-CN" sz="3200" i="1" dirty="0">
                            <a:latin typeface="Cambria Math" panose="02040503050406030204" pitchFamily="18" charset="0"/>
                            <a:cs typeface="Times New Roman" panose="02020603050405020304" pitchFamily="18" charset="0"/>
                          </a:rPr>
                        </m:ctrlPr>
                      </m:dPr>
                      <m:e>
                        <m:m>
                          <m:mPr>
                            <m:mcs>
                              <m:mc>
                                <m:mcPr>
                                  <m:count m:val="3"/>
                                  <m:mcJc m:val="center"/>
                                </m:mcPr>
                              </m:mc>
                            </m:mcs>
                            <m:ctrlPr>
                              <a:rPr lang="en-US" altLang="zh-CN" sz="3200" i="1" dirty="0">
                                <a:latin typeface="Cambria Math" panose="02040503050406030204" pitchFamily="18" charset="0"/>
                                <a:cs typeface="Times New Roman" panose="02020603050405020304" pitchFamily="18" charset="0"/>
                              </a:rPr>
                            </m:ctrlPr>
                          </m:mPr>
                          <m:mr>
                            <m:e>
                              <m:r>
                                <m:rPr>
                                  <m:nor/>
                                  <m:brk m:alnAt="7"/>
                                </m:rPr>
                                <a:rPr lang="en-US" altLang="zh-CN" sz="3200">
                                  <a:latin typeface="Times New Roman" panose="02020603050405020304" pitchFamily="18" charset="0"/>
                                  <a:cs typeface="Times New Roman" panose="02020603050405020304" pitchFamily="18" charset="0"/>
                                </a:rPr>
                                <m:t>1</m:t>
                              </m:r>
                            </m:e>
                            <m:e>
                              <m:r>
                                <m:rPr>
                                  <m:nor/>
                                  <m:brk m:alnAt="7"/>
                                </m:rPr>
                                <a:rPr lang="en-US" altLang="zh-CN" sz="3200">
                                  <a:latin typeface="Times New Roman" panose="02020603050405020304" pitchFamily="18" charset="0"/>
                                  <a:cs typeface="Times New Roman" panose="02020603050405020304" pitchFamily="18" charset="0"/>
                                </a:rPr>
                                <m:t>0</m:t>
                              </m:r>
                            </m:e>
                            <m:e>
                              <m:r>
                                <m:rPr>
                                  <m:nor/>
                                  <m:brk m:alnAt="7"/>
                                </m:rPr>
                                <a:rPr lang="en-US" altLang="zh-CN" sz="3200">
                                  <a:latin typeface="Times New Roman" panose="02020603050405020304" pitchFamily="18" charset="0"/>
                                  <a:cs typeface="Times New Roman" panose="02020603050405020304" pitchFamily="18" charset="0"/>
                                </a:rPr>
                                <m:t>0</m:t>
                              </m:r>
                            </m:e>
                          </m:mr>
                          <m:mr>
                            <m:e>
                              <m:r>
                                <m:rPr>
                                  <m:nor/>
                                  <m:brk m:alnAt="7"/>
                                </m:rPr>
                                <a:rPr lang="en-US" altLang="zh-CN" sz="3200">
                                  <a:latin typeface="Times New Roman" panose="02020603050405020304" pitchFamily="18" charset="0"/>
                                  <a:cs typeface="Times New Roman" panose="02020603050405020304" pitchFamily="18" charset="0"/>
                                </a:rPr>
                                <m:t>0</m:t>
                              </m:r>
                            </m:e>
                            <m:e>
                              <m:r>
                                <m:rPr>
                                  <m:nor/>
                                  <m:brk m:alnAt="7"/>
                                </m:rPr>
                                <a:rPr lang="en-US" altLang="zh-CN" sz="3200" dirty="0">
                                  <a:latin typeface="Times New Roman" panose="02020603050405020304" pitchFamily="18" charset="0"/>
                                  <a:cs typeface="Times New Roman" panose="02020603050405020304" pitchFamily="18" charset="0"/>
                                </a:rPr>
                                <m:t>−</m:t>
                              </m:r>
                              <m:r>
                                <m:rPr>
                                  <m:nor/>
                                </m:rPr>
                                <a:rPr lang="en-US" altLang="zh-CN" sz="3200">
                                  <a:latin typeface="Times New Roman" panose="02020603050405020304" pitchFamily="18" charset="0"/>
                                  <a:cs typeface="Times New Roman" panose="02020603050405020304" pitchFamily="18" charset="0"/>
                                </a:rPr>
                                <m:t>1</m:t>
                              </m:r>
                            </m:e>
                            <m:e>
                              <m:r>
                                <m:rPr>
                                  <m:nor/>
                                </m:rPr>
                                <a:rPr lang="en-US" altLang="zh-CN" sz="3200" b="0" i="0" smtClean="0">
                                  <a:latin typeface="Times New Roman" panose="02020603050405020304" pitchFamily="18" charset="0"/>
                                  <a:cs typeface="Times New Roman" panose="02020603050405020304" pitchFamily="18" charset="0"/>
                                </a:rPr>
                                <m:t>W</m:t>
                              </m:r>
                            </m:e>
                          </m:mr>
                          <m:mr>
                            <m:e>
                              <m:r>
                                <m:rPr>
                                  <m:nor/>
                                  <m:brk m:alnAt="7"/>
                                </m:rPr>
                                <a:rPr lang="en-US" altLang="zh-CN" sz="3200">
                                  <a:latin typeface="Times New Roman" panose="02020603050405020304" pitchFamily="18" charset="0"/>
                                  <a:cs typeface="Times New Roman" panose="02020603050405020304" pitchFamily="18" charset="0"/>
                                </a:rPr>
                                <m:t>0</m:t>
                              </m:r>
                            </m:e>
                            <m:e>
                              <m:r>
                                <m:rPr>
                                  <m:nor/>
                                  <m:brk m:alnAt="7"/>
                                </m:rPr>
                                <a:rPr lang="en-US" altLang="zh-CN" sz="3200">
                                  <a:latin typeface="Times New Roman" panose="02020603050405020304" pitchFamily="18" charset="0"/>
                                  <a:cs typeface="Times New Roman" panose="02020603050405020304" pitchFamily="18" charset="0"/>
                                </a:rPr>
                                <m:t>0</m:t>
                              </m:r>
                            </m:e>
                            <m:e>
                              <m:r>
                                <m:rPr>
                                  <m:nor/>
                                  <m:brk m:alnAt="7"/>
                                </m:rPr>
                                <a:rPr lang="en-US" altLang="zh-CN" sz="3200">
                                  <a:latin typeface="Times New Roman" panose="02020603050405020304" pitchFamily="18" charset="0"/>
                                  <a:cs typeface="Times New Roman" panose="02020603050405020304" pitchFamily="18" charset="0"/>
                                </a:rPr>
                                <m:t>1</m:t>
                              </m:r>
                            </m:e>
                          </m:mr>
                        </m:m>
                      </m:e>
                    </m:d>
                  </m:oMath>
                </a14:m>
                <a:r>
                  <a:rPr lang="en-US" altLang="zh-CN" sz="3200" dirty="0"/>
                  <a:t> </a:t>
                </a:r>
                <a14:m>
                  <m:oMath xmlns:m="http://schemas.openxmlformats.org/officeDocument/2006/math">
                    <m:d>
                      <m:dPr>
                        <m:begChr m:val="["/>
                        <m:endChr m:val="]"/>
                        <m:ctrlPr>
                          <a:rPr lang="en-US" altLang="zh-CN" sz="3200" i="1">
                            <a:latin typeface="Cambria Math" panose="02040503050406030204" pitchFamily="18" charset="0"/>
                          </a:rPr>
                        </m:ctrlPr>
                      </m:dPr>
                      <m:e>
                        <m:m>
                          <m:mPr>
                            <m:mcs>
                              <m:mc>
                                <m:mcPr>
                                  <m:count m:val="1"/>
                                  <m:mcJc m:val="center"/>
                                </m:mcPr>
                              </m:mc>
                            </m:mcs>
                            <m:ctrlPr>
                              <a:rPr lang="en-US" altLang="zh-CN" sz="3200" i="1">
                                <a:solidFill>
                                  <a:schemeClr val="tx1">
                                    <a:lumMod val="95000"/>
                                    <a:lumOff val="5000"/>
                                  </a:schemeClr>
                                </a:solidFill>
                                <a:latin typeface="Cambria Math" panose="02040503050406030204" pitchFamily="18" charset="0"/>
                              </a:rPr>
                            </m:ctrlPr>
                          </m:mP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a:latin typeface="Times New Roman" panose="02020603050405020304" pitchFamily="18" charset="0"/>
                                      <a:cs typeface="Times New Roman" panose="02020603050405020304" pitchFamily="18" charset="0"/>
                                    </a:rPr>
                                    <m:t>x</m:t>
                                  </m:r>
                                </m:e>
                                <m:sub>
                                  <m:r>
                                    <m:rPr>
                                      <m:nor/>
                                      <m:brk m:alnAt="7"/>
                                    </m:rPr>
                                    <a:rPr lang="en-US" altLang="zh-CN" sz="3200">
                                      <a:latin typeface="Times New Roman" panose="02020603050405020304" pitchFamily="18" charset="0"/>
                                      <a:cs typeface="Times New Roman" panose="02020603050405020304" pitchFamily="18" charset="0"/>
                                    </a:rPr>
                                    <m:t>0</m:t>
                                  </m:r>
                                </m:sub>
                              </m:sSub>
                            </m:e>
                          </m:m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a:latin typeface="Times New Roman" panose="02020603050405020304" pitchFamily="18" charset="0"/>
                                      <a:cs typeface="Times New Roman" panose="02020603050405020304" pitchFamily="18" charset="0"/>
                                    </a:rPr>
                                    <m:t>y</m:t>
                                  </m:r>
                                </m:e>
                                <m:sub>
                                  <m:r>
                                    <m:rPr>
                                      <m:nor/>
                                      <m:brk m:alnAt="7"/>
                                    </m:rPr>
                                    <a:rPr lang="en-US" altLang="zh-CN" sz="3200">
                                      <a:latin typeface="Times New Roman" panose="02020603050405020304" pitchFamily="18" charset="0"/>
                                      <a:cs typeface="Times New Roman" panose="02020603050405020304" pitchFamily="18" charset="0"/>
                                    </a:rPr>
                                    <m:t>0</m:t>
                                  </m:r>
                                </m:sub>
                              </m:sSub>
                            </m:e>
                          </m:mr>
                          <m:mr>
                            <m:e>
                              <m:r>
                                <m:rPr>
                                  <m:nor/>
                                  <m:brk m:alnAt="7"/>
                                </m:rPr>
                                <a:rPr lang="en-US" altLang="zh-CN" sz="3200">
                                  <a:latin typeface="Times New Roman" panose="02020603050405020304" pitchFamily="18" charset="0"/>
                                  <a:cs typeface="Times New Roman" panose="02020603050405020304" pitchFamily="18" charset="0"/>
                                </a:rPr>
                                <m:t>1</m:t>
                              </m:r>
                            </m:e>
                          </m:mr>
                        </m:m>
                      </m:e>
                    </m:d>
                  </m:oMath>
                </a14:m>
                <a:r>
                  <a:rPr lang="zh-CN" altLang="en-US" sz="3200" dirty="0"/>
                  <a:t> </a:t>
                </a:r>
              </a:p>
            </p:txBody>
          </p:sp>
        </mc:Choice>
        <mc:Fallback xmlns="">
          <p:sp>
            <p:nvSpPr>
              <p:cNvPr id="25" name="矩形 24">
                <a:extLst>
                  <a:ext uri="{FF2B5EF4-FFF2-40B4-BE49-F238E27FC236}">
                    <a16:creationId xmlns:a16="http://schemas.microsoft.com/office/drawing/2014/main" id="{A4080A17-D522-478D-BE6E-1C9E2FC0A17F}"/>
                  </a:ext>
                </a:extLst>
              </p:cNvPr>
              <p:cNvSpPr>
                <a:spLocks noRot="1" noChangeAspect="1" noMove="1" noResize="1" noEditPoints="1" noAdjustHandles="1" noChangeArrowheads="1" noChangeShapeType="1" noTextEdit="1"/>
              </p:cNvSpPr>
              <p:nvPr/>
            </p:nvSpPr>
            <p:spPr>
              <a:xfrm>
                <a:off x="6782584" y="4451710"/>
                <a:ext cx="6768090" cy="1438664"/>
              </a:xfrm>
              <a:prstGeom prst="rect">
                <a:avLst/>
              </a:prstGeom>
              <a:blipFill>
                <a:blip r:embed="rId5"/>
                <a:stretch>
                  <a:fillRect/>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03C086AD-E233-43DB-B376-F05549CAF8F9}"/>
              </a:ext>
            </a:extLst>
          </p:cNvPr>
          <p:cNvSpPr txBox="1"/>
          <p:nvPr/>
        </p:nvSpPr>
        <p:spPr>
          <a:xfrm>
            <a:off x="1257300" y="199325"/>
            <a:ext cx="3020786"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3.3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几何变换</a:t>
            </a:r>
          </a:p>
        </p:txBody>
      </p:sp>
    </p:spTree>
    <p:extLst>
      <p:ext uri="{BB962C8B-B14F-4D97-AF65-F5344CB8AC3E}">
        <p14:creationId xmlns:p14="http://schemas.microsoft.com/office/powerpoint/2010/main" val="3784124554"/>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81418"/>
            <a:ext cx="7098030" cy="923330"/>
          </a:xfrm>
          <a:prstGeom prst="rect">
            <a:avLst/>
          </a:prstGeom>
          <a:noFill/>
        </p:spPr>
        <p:txBody>
          <a:bodyPr wrap="square" rtlCol="0">
            <a:spAutoFit/>
          </a:bodyPr>
          <a:lstStyle/>
          <a:p>
            <a:pPr algn="just"/>
            <a:r>
              <a:rPr lang="en-US" altLang="zh-CN" sz="5400" b="1" dirty="0">
                <a:solidFill>
                  <a:schemeClr val="tx1">
                    <a:lumMod val="95000"/>
                    <a:lumOff val="5000"/>
                  </a:schemeClr>
                </a:solidFill>
                <a:latin typeface="楷体" panose="02010609060101010101" pitchFamily="49" charset="-122"/>
                <a:ea typeface="楷体" panose="02010609060101010101" pitchFamily="49" charset="-122"/>
              </a:rPr>
              <a:t>4.</a:t>
            </a:r>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镜像变换</a:t>
            </a:r>
            <a:endParaRPr lang="en-US" altLang="zh-CN" sz="54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DC064F91-9895-4E23-B8C7-AEAC6B496E95}"/>
              </a:ext>
            </a:extLst>
          </p:cNvPr>
          <p:cNvSpPr txBox="1"/>
          <p:nvPr/>
        </p:nvSpPr>
        <p:spPr>
          <a:xfrm>
            <a:off x="4707012" y="5164091"/>
            <a:ext cx="2005176" cy="307777"/>
          </a:xfrm>
          <a:prstGeom prst="rect">
            <a:avLst/>
          </a:prstGeom>
          <a:noFill/>
        </p:spPr>
        <p:txBody>
          <a:bodyPr wrap="square" rtlCol="0">
            <a:spAutoFit/>
          </a:bodyPr>
          <a:lstStyle/>
          <a:p>
            <a:pPr algn="ctr"/>
            <a:r>
              <a:rPr lang="zh-CN" altLang="en-US"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水平镜像变换后的图像</a:t>
            </a:r>
          </a:p>
        </p:txBody>
      </p:sp>
      <p:sp>
        <p:nvSpPr>
          <p:cNvPr id="39" name="文本框 38">
            <a:extLst>
              <a:ext uri="{FF2B5EF4-FFF2-40B4-BE49-F238E27FC236}">
                <a16:creationId xmlns:a16="http://schemas.microsoft.com/office/drawing/2014/main" id="{70E6221A-2878-4B0F-A905-9EEBF8B81A23}"/>
              </a:ext>
            </a:extLst>
          </p:cNvPr>
          <p:cNvSpPr txBox="1"/>
          <p:nvPr/>
        </p:nvSpPr>
        <p:spPr>
          <a:xfrm>
            <a:off x="8623596" y="5170482"/>
            <a:ext cx="2005176" cy="307777"/>
          </a:xfrm>
          <a:prstGeom prst="rect">
            <a:avLst/>
          </a:prstGeom>
          <a:noFill/>
        </p:spPr>
        <p:txBody>
          <a:bodyPr wrap="square" rtlCol="0">
            <a:spAutoFit/>
          </a:bodyPr>
          <a:lstStyle/>
          <a:p>
            <a:pPr algn="ctr"/>
            <a:r>
              <a:rPr lang="zh-CN" altLang="en-US"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垂直镜像变换后的图像</a:t>
            </a:r>
          </a:p>
        </p:txBody>
      </p:sp>
      <p:sp>
        <p:nvSpPr>
          <p:cNvPr id="40" name="文本框 39">
            <a:extLst>
              <a:ext uri="{FF2B5EF4-FFF2-40B4-BE49-F238E27FC236}">
                <a16:creationId xmlns:a16="http://schemas.microsoft.com/office/drawing/2014/main" id="{E2AB4DCB-C086-4EEB-81CA-2A1980D4A4AC}"/>
              </a:ext>
            </a:extLst>
          </p:cNvPr>
          <p:cNvSpPr txBox="1"/>
          <p:nvPr/>
        </p:nvSpPr>
        <p:spPr>
          <a:xfrm>
            <a:off x="887412" y="5168695"/>
            <a:ext cx="2005176" cy="307777"/>
          </a:xfrm>
          <a:prstGeom prst="rect">
            <a:avLst/>
          </a:prstGeom>
          <a:noFill/>
        </p:spPr>
        <p:txBody>
          <a:bodyPr wrap="square" rtlCol="0">
            <a:spAutoFit/>
          </a:bodyPr>
          <a:lstStyle/>
          <a:p>
            <a:pPr algn="ctr"/>
            <a:r>
              <a:rPr lang="zh-CN" altLang="en-US"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原图像</a:t>
            </a:r>
          </a:p>
        </p:txBody>
      </p:sp>
      <p:pic>
        <p:nvPicPr>
          <p:cNvPr id="7" name="图片 6" descr="女人戴着帽子&#10;&#10;描述已自动生成">
            <a:extLst>
              <a:ext uri="{FF2B5EF4-FFF2-40B4-BE49-F238E27FC236}">
                <a16:creationId xmlns:a16="http://schemas.microsoft.com/office/drawing/2014/main" id="{33F1983F-2C3A-4698-B4E0-2804CE39E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00" y="2430000"/>
            <a:ext cx="2520000" cy="2520000"/>
          </a:xfrm>
          <a:prstGeom prst="rect">
            <a:avLst/>
          </a:prstGeom>
        </p:spPr>
      </p:pic>
      <p:pic>
        <p:nvPicPr>
          <p:cNvPr id="6" name="图片 5" descr="女人戴着帽子&#10;&#10;描述已自动生成">
            <a:extLst>
              <a:ext uri="{FF2B5EF4-FFF2-40B4-BE49-F238E27FC236}">
                <a16:creationId xmlns:a16="http://schemas.microsoft.com/office/drawing/2014/main" id="{D5B3EF8C-6AE8-47A8-9AB8-D9A1E4EC80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9600" y="2430000"/>
            <a:ext cx="2520000" cy="2520000"/>
          </a:xfrm>
          <a:prstGeom prst="rect">
            <a:avLst/>
          </a:prstGeom>
        </p:spPr>
      </p:pic>
      <p:pic>
        <p:nvPicPr>
          <p:cNvPr id="24" name="图片 23" descr="女人戴着帽子&#10;&#10;描述已自动生成">
            <a:extLst>
              <a:ext uri="{FF2B5EF4-FFF2-40B4-BE49-F238E27FC236}">
                <a16:creationId xmlns:a16="http://schemas.microsoft.com/office/drawing/2014/main" id="{C4E1D3BE-FB52-4F6B-A1D1-54E074DB9F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8251200" y="2430000"/>
            <a:ext cx="2520000" cy="2520000"/>
          </a:xfrm>
          <a:prstGeom prst="rect">
            <a:avLst/>
          </a:prstGeom>
        </p:spPr>
      </p:pic>
      <p:sp>
        <p:nvSpPr>
          <p:cNvPr id="5" name="文本框 4">
            <a:extLst>
              <a:ext uri="{FF2B5EF4-FFF2-40B4-BE49-F238E27FC236}">
                <a16:creationId xmlns:a16="http://schemas.microsoft.com/office/drawing/2014/main" id="{3F71ED09-05A9-4F55-855A-7556FAF3DB7F}"/>
              </a:ext>
            </a:extLst>
          </p:cNvPr>
          <p:cNvSpPr txBox="1"/>
          <p:nvPr/>
        </p:nvSpPr>
        <p:spPr>
          <a:xfrm>
            <a:off x="1257300" y="199325"/>
            <a:ext cx="3020786"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3.3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几何变换</a:t>
            </a:r>
          </a:p>
        </p:txBody>
      </p:sp>
    </p:spTree>
    <p:extLst>
      <p:ext uri="{BB962C8B-B14F-4D97-AF65-F5344CB8AC3E}">
        <p14:creationId xmlns:p14="http://schemas.microsoft.com/office/powerpoint/2010/main" val="3002971584"/>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5287736" y="2606267"/>
            <a:ext cx="1616528" cy="1200329"/>
          </a:xfrm>
          <a:prstGeom prst="rect">
            <a:avLst/>
          </a:prstGeom>
          <a:noFill/>
        </p:spPr>
        <p:txBody>
          <a:bodyPr wrap="square" rtlCol="0">
            <a:spAutoFit/>
          </a:bodyPr>
          <a:lstStyle/>
          <a:p>
            <a:pPr algn="ctr"/>
            <a:r>
              <a:rPr lang="en-US" altLang="zh-CN" sz="7200" dirty="0">
                <a:solidFill>
                  <a:schemeClr val="tx1">
                    <a:lumMod val="95000"/>
                    <a:lumOff val="5000"/>
                  </a:schemeClr>
                </a:solidFill>
                <a:latin typeface="思源黑体 Bold" panose="020B0800000000000000" pitchFamily="34" charset="-122"/>
                <a:ea typeface="思源黑体 Bold" panose="020B0800000000000000" pitchFamily="34" charset="-122"/>
              </a:rPr>
              <a:t>04</a:t>
            </a:r>
            <a:endParaRPr lang="zh-CN" altLang="en-US" sz="7200" dirty="0">
              <a:solidFill>
                <a:schemeClr val="tx1">
                  <a:lumMod val="95000"/>
                  <a:lumOff val="5000"/>
                </a:schemeClr>
              </a:solidFill>
              <a:latin typeface="思源黑体 Bold" panose="020B0800000000000000" pitchFamily="34" charset="-122"/>
              <a:ea typeface="思源黑体 Bold" panose="020B0800000000000000" pitchFamily="34" charset="-122"/>
            </a:endParaRPr>
          </a:p>
        </p:txBody>
      </p:sp>
      <p:sp>
        <p:nvSpPr>
          <p:cNvPr id="18" name="文本框 17"/>
          <p:cNvSpPr txBox="1"/>
          <p:nvPr/>
        </p:nvSpPr>
        <p:spPr>
          <a:xfrm>
            <a:off x="4973351" y="3882468"/>
            <a:ext cx="2245297" cy="584775"/>
          </a:xfrm>
          <a:prstGeom prst="rect">
            <a:avLst/>
          </a:prstGeom>
          <a:noFill/>
        </p:spPr>
        <p:txBody>
          <a:bodyPr wrap="square" rtlCol="0">
            <a:spAutoFit/>
          </a:bodyPr>
          <a:lstStyle/>
          <a:p>
            <a:r>
              <a:rPr lang="zh-CN" altLang="en-US" sz="3200" b="1" dirty="0">
                <a:solidFill>
                  <a:schemeClr val="tx1">
                    <a:lumMod val="95000"/>
                    <a:lumOff val="5000"/>
                  </a:schemeClr>
                </a:solidFill>
                <a:latin typeface="楷体" panose="02010609060101010101" pitchFamily="49" charset="-122"/>
                <a:ea typeface="楷体" panose="02010609060101010101" pitchFamily="49" charset="-122"/>
                <a:sym typeface="+mn-ea"/>
              </a:rPr>
              <a:t>图像的缩放</a:t>
            </a:r>
          </a:p>
        </p:txBody>
      </p:sp>
      <p:sp>
        <p:nvSpPr>
          <p:cNvPr id="9" name="矩形 8"/>
          <p:cNvSpPr/>
          <p:nvPr/>
        </p:nvSpPr>
        <p:spPr>
          <a:xfrm>
            <a:off x="8477250" y="1828800"/>
            <a:ext cx="849086" cy="3209368"/>
          </a:xfrm>
          <a:prstGeom prst="rect">
            <a:avLst/>
          </a:prstGeom>
          <a:solidFill>
            <a:srgbClr val="9B0000"/>
          </a:solidFill>
          <a:ln>
            <a:noFill/>
          </a:ln>
          <a:effectLst>
            <a:outerShdw blurRad="1270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672411" y="2122714"/>
            <a:ext cx="609600" cy="2621540"/>
          </a:xfrm>
          <a:prstGeom prst="rect">
            <a:avLst/>
          </a:prstGeom>
          <a:solidFill>
            <a:srgbClr val="9B0000"/>
          </a:solidFill>
          <a:ln>
            <a:noFill/>
          </a:ln>
          <a:effectLst>
            <a:outerShdw blurRad="1270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628086" y="2400300"/>
            <a:ext cx="478972" cy="2066368"/>
          </a:xfrm>
          <a:prstGeom prst="rect">
            <a:avLst/>
          </a:prstGeom>
          <a:solidFill>
            <a:srgbClr val="9B0000"/>
          </a:solidFill>
          <a:ln>
            <a:noFill/>
          </a:ln>
          <a:effectLst>
            <a:outerShdw blurRad="1270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1453133" y="2709584"/>
            <a:ext cx="311150" cy="1447800"/>
          </a:xfrm>
          <a:prstGeom prst="rect">
            <a:avLst/>
          </a:prstGeom>
          <a:solidFill>
            <a:srgbClr val="9B0000"/>
          </a:solidFill>
          <a:ln>
            <a:noFill/>
          </a:ln>
          <a:effectLst>
            <a:outerShdw blurRad="1270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2110358" y="2984500"/>
            <a:ext cx="81642" cy="897968"/>
          </a:xfrm>
          <a:prstGeom prst="rect">
            <a:avLst/>
          </a:prstGeom>
          <a:solidFill>
            <a:srgbClr val="9B0000"/>
          </a:solidFill>
          <a:ln>
            <a:noFill/>
          </a:ln>
          <a:effectLst>
            <a:outerShdw blurRad="1270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H="1">
            <a:off x="2865664" y="1828800"/>
            <a:ext cx="849086" cy="3209368"/>
          </a:xfrm>
          <a:prstGeom prst="rect">
            <a:avLst/>
          </a:prstGeom>
          <a:solidFill>
            <a:srgbClr val="9B0000"/>
          </a:solidFill>
          <a:ln>
            <a:noFill/>
          </a:ln>
          <a:effectLst>
            <a:outerShdw blurRad="1270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flipH="1">
            <a:off x="1909989" y="2122714"/>
            <a:ext cx="609600" cy="2621540"/>
          </a:xfrm>
          <a:prstGeom prst="rect">
            <a:avLst/>
          </a:prstGeom>
          <a:solidFill>
            <a:srgbClr val="9B0000"/>
          </a:solidFill>
          <a:ln>
            <a:noFill/>
          </a:ln>
          <a:effectLst>
            <a:outerShdw blurRad="1270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flipH="1">
            <a:off x="1084942" y="2400300"/>
            <a:ext cx="478972" cy="2066368"/>
          </a:xfrm>
          <a:prstGeom prst="rect">
            <a:avLst/>
          </a:prstGeom>
          <a:solidFill>
            <a:srgbClr val="9B0000"/>
          </a:solidFill>
          <a:ln>
            <a:noFill/>
          </a:ln>
          <a:effectLst>
            <a:outerShdw blurRad="1270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flipH="1">
            <a:off x="427717" y="2709584"/>
            <a:ext cx="311150" cy="1447800"/>
          </a:xfrm>
          <a:prstGeom prst="rect">
            <a:avLst/>
          </a:prstGeom>
          <a:solidFill>
            <a:srgbClr val="9B0000"/>
          </a:solidFill>
          <a:ln>
            <a:noFill/>
          </a:ln>
          <a:effectLst>
            <a:outerShdw blurRad="1270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flipH="1">
            <a:off x="0" y="2984500"/>
            <a:ext cx="81642" cy="897968"/>
          </a:xfrm>
          <a:prstGeom prst="rect">
            <a:avLst/>
          </a:prstGeom>
          <a:solidFill>
            <a:srgbClr val="9B0000"/>
          </a:solidFill>
          <a:ln>
            <a:noFill/>
          </a:ln>
          <a:effectLst>
            <a:outerShdw blurRad="1270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65850086"/>
      </p:ext>
    </p:extLst>
  </p:cSld>
  <p:clrMapOvr>
    <a:masterClrMapping/>
  </p:clrMapOvr>
  <mc:AlternateContent xmlns:mc="http://schemas.openxmlformats.org/markup-compatibility/2006" xmlns:p14="http://schemas.microsoft.com/office/powerpoint/2010/main">
    <mc:Choice Requires="p14">
      <p:transition spd="slow" p14:dur="3900" advClick="0"/>
    </mc:Choice>
    <mc:Fallback xmlns="">
      <p:transition spd="slow"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432087" y="310243"/>
            <a:ext cx="77760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81418"/>
            <a:ext cx="7098030" cy="923330"/>
          </a:xfrm>
          <a:prstGeom prst="rect">
            <a:avLst/>
          </a:prstGeom>
          <a:noFill/>
        </p:spPr>
        <p:txBody>
          <a:bodyPr wrap="square" rtlCol="0">
            <a:spAutoFit/>
          </a:bodyPr>
          <a:lstStyle/>
          <a:p>
            <a:pPr algn="just"/>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图像的缩放</a:t>
            </a: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95A778E2-6584-4F49-AE14-658DA391B7D2}"/>
              </a:ext>
            </a:extLst>
          </p:cNvPr>
          <p:cNvSpPr txBox="1"/>
          <p:nvPr/>
        </p:nvSpPr>
        <p:spPr>
          <a:xfrm>
            <a:off x="628295" y="2166401"/>
            <a:ext cx="6505369" cy="707886"/>
          </a:xfrm>
          <a:prstGeom prst="rect">
            <a:avLst/>
          </a:prstGeom>
          <a:noFill/>
        </p:spPr>
        <p:txBody>
          <a:bodyPr wrap="square" rtlCol="0">
            <a:spAutoFit/>
          </a:bodyPr>
          <a:lstStyle/>
          <a:p>
            <a:r>
              <a:rPr lang="en-US" altLang="zh-CN" sz="4000" dirty="0">
                <a:solidFill>
                  <a:schemeClr val="tx1">
                    <a:lumMod val="95000"/>
                    <a:lumOff val="5000"/>
                  </a:schemeClr>
                </a:solidFill>
                <a:latin typeface="楷体" panose="02010609060101010101" pitchFamily="49" charset="-122"/>
                <a:ea typeface="楷体" panose="02010609060101010101" pitchFamily="49" charset="-122"/>
              </a:rPr>
              <a:t>·</a:t>
            </a:r>
            <a:r>
              <a:rPr lang="zh-CN" altLang="en-US" sz="4000" dirty="0">
                <a:solidFill>
                  <a:schemeClr val="tx1">
                    <a:lumMod val="95000"/>
                    <a:lumOff val="5000"/>
                  </a:schemeClr>
                </a:solidFill>
                <a:latin typeface="楷体" panose="02010609060101010101" pitchFamily="49" charset="-122"/>
                <a:ea typeface="楷体" panose="02010609060101010101" pitchFamily="49" charset="-122"/>
              </a:rPr>
              <a:t>图像缩放的定义</a:t>
            </a:r>
          </a:p>
        </p:txBody>
      </p:sp>
      <p:sp>
        <p:nvSpPr>
          <p:cNvPr id="32" name="文本框 31">
            <a:extLst>
              <a:ext uri="{FF2B5EF4-FFF2-40B4-BE49-F238E27FC236}">
                <a16:creationId xmlns:a16="http://schemas.microsoft.com/office/drawing/2014/main" id="{83641A72-2CB2-45AC-ABFC-D2D2D0C6C9D4}"/>
              </a:ext>
            </a:extLst>
          </p:cNvPr>
          <p:cNvSpPr txBox="1"/>
          <p:nvPr/>
        </p:nvSpPr>
        <p:spPr>
          <a:xfrm>
            <a:off x="1257299" y="2981271"/>
            <a:ext cx="10038229" cy="523220"/>
          </a:xfrm>
          <a:prstGeom prst="rect">
            <a:avLst/>
          </a:prstGeom>
          <a:noFill/>
        </p:spPr>
        <p:txBody>
          <a:bodyPr wrap="square" rtlCol="0">
            <a:spAutoFit/>
          </a:bodyPr>
          <a:lstStyle/>
          <a:p>
            <a:r>
              <a:rPr lang="zh-CN" altLang="en-US" sz="28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对数字图像的大小进行调整的过程。</a:t>
            </a: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BECD973B-66AA-45D3-A13E-C148343547F5}"/>
                  </a:ext>
                </a:extLst>
              </p:cNvPr>
              <p:cNvSpPr/>
              <p:nvPr/>
            </p:nvSpPr>
            <p:spPr>
              <a:xfrm>
                <a:off x="3947587" y="4122950"/>
                <a:ext cx="4287456" cy="1657505"/>
              </a:xfrm>
              <a:prstGeom prst="rect">
                <a:avLst/>
              </a:prstGeom>
            </p:spPr>
            <p:txBody>
              <a:bodyPr wrap="square">
                <a:spAutoFit/>
              </a:bodyPr>
              <a:lstStyle/>
              <a:p>
                <a14:m>
                  <m:oMath xmlns:m="http://schemas.openxmlformats.org/officeDocument/2006/math">
                    <m:d>
                      <m:dPr>
                        <m:begChr m:val="["/>
                        <m:endChr m:val="]"/>
                        <m:ctrlPr>
                          <a:rPr lang="en-US" altLang="zh-CN" sz="3200" i="1" smtClean="0">
                            <a:latin typeface="Cambria Math" panose="02040503050406030204" pitchFamily="18" charset="0"/>
                          </a:rPr>
                        </m:ctrlPr>
                      </m:dPr>
                      <m:e>
                        <m:m>
                          <m:mPr>
                            <m:mcs>
                              <m:mc>
                                <m:mcPr>
                                  <m:count m:val="1"/>
                                  <m:mcJc m:val="center"/>
                                </m:mcPr>
                              </m:mc>
                            </m:mcs>
                            <m:ctrlPr>
                              <a:rPr lang="en-US" altLang="zh-CN" sz="3200" i="1">
                                <a:solidFill>
                                  <a:schemeClr val="tx1">
                                    <a:lumMod val="95000"/>
                                    <a:lumOff val="5000"/>
                                  </a:schemeClr>
                                </a:solidFill>
                                <a:latin typeface="Cambria Math" panose="02040503050406030204" pitchFamily="18" charset="0"/>
                              </a:rPr>
                            </m:ctrlPr>
                          </m:mP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a:latin typeface="Times New Roman" panose="02020603050405020304" pitchFamily="18" charset="0"/>
                                      <a:cs typeface="Times New Roman" panose="02020603050405020304" pitchFamily="18" charset="0"/>
                                    </a:rPr>
                                    <m:t>x</m:t>
                                  </m:r>
                                </m:e>
                                <m:sub>
                                  <m:r>
                                    <m:rPr>
                                      <m:nor/>
                                      <m:brk m:alnAt="7"/>
                                    </m:rPr>
                                    <a:rPr lang="en-US" altLang="zh-CN" sz="3200">
                                      <a:latin typeface="Times New Roman" panose="02020603050405020304" pitchFamily="18" charset="0"/>
                                      <a:cs typeface="Times New Roman" panose="02020603050405020304" pitchFamily="18" charset="0"/>
                                    </a:rPr>
                                    <m:t>1</m:t>
                                  </m:r>
                                </m:sub>
                              </m:sSub>
                            </m:e>
                          </m:m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a:latin typeface="Times New Roman" panose="02020603050405020304" pitchFamily="18" charset="0"/>
                                      <a:cs typeface="Times New Roman" panose="02020603050405020304" pitchFamily="18" charset="0"/>
                                    </a:rPr>
                                    <m:t>y</m:t>
                                  </m:r>
                                </m:e>
                                <m:sub>
                                  <m:r>
                                    <m:rPr>
                                      <m:nor/>
                                      <m:brk m:alnAt="7"/>
                                    </m:rPr>
                                    <a:rPr lang="en-US" altLang="zh-CN" sz="3200">
                                      <a:latin typeface="Times New Roman" panose="02020603050405020304" pitchFamily="18" charset="0"/>
                                      <a:cs typeface="Times New Roman" panose="02020603050405020304" pitchFamily="18" charset="0"/>
                                    </a:rPr>
                                    <m:t>1</m:t>
                                  </m:r>
                                </m:sub>
                              </m:sSub>
                            </m:e>
                          </m:mr>
                          <m:mr>
                            <m:e>
                              <m:r>
                                <m:rPr>
                                  <m:nor/>
                                  <m:brk m:alnAt="7"/>
                                </m:rPr>
                                <a:rPr lang="en-US" altLang="zh-CN" sz="3200">
                                  <a:latin typeface="Times New Roman" panose="02020603050405020304" pitchFamily="18" charset="0"/>
                                  <a:cs typeface="Times New Roman" panose="02020603050405020304" pitchFamily="18" charset="0"/>
                                </a:rPr>
                                <m:t>1</m:t>
                              </m:r>
                            </m:e>
                          </m:mr>
                        </m:m>
                      </m:e>
                    </m:d>
                  </m:oMath>
                </a14:m>
                <a:r>
                  <a:rPr lang="en-US" altLang="zh-CN" sz="3200" dirty="0"/>
                  <a:t>=</a:t>
                </a:r>
                <a14:m>
                  <m:oMath xmlns:m="http://schemas.openxmlformats.org/officeDocument/2006/math">
                    <m:d>
                      <m:dPr>
                        <m:begChr m:val="["/>
                        <m:endChr m:val="]"/>
                        <m:ctrlPr>
                          <a:rPr lang="en-US" altLang="zh-CN" sz="3200" i="1" dirty="0">
                            <a:latin typeface="Cambria Math" panose="02040503050406030204" pitchFamily="18" charset="0"/>
                          </a:rPr>
                        </m:ctrlPr>
                      </m:dPr>
                      <m:e>
                        <m:m>
                          <m:mPr>
                            <m:mcs>
                              <m:mc>
                                <m:mcPr>
                                  <m:count m:val="3"/>
                                  <m:mcJc m:val="center"/>
                                </m:mcPr>
                              </m:mc>
                            </m:mcs>
                            <m:ctrlPr>
                              <a:rPr lang="en-US" altLang="zh-CN" sz="3200" i="1" dirty="0" smtClean="0">
                                <a:latin typeface="Cambria Math" panose="02040503050406030204" pitchFamily="18" charset="0"/>
                                <a:cs typeface="Times New Roman" panose="02020603050405020304" pitchFamily="18" charset="0"/>
                              </a:rPr>
                            </m:ctrlPr>
                          </m:mPr>
                          <m:mr>
                            <m:e>
                              <m:sSub>
                                <m:sSubPr>
                                  <m:ctrlPr>
                                    <a:rPr lang="en-US" altLang="zh-CN" sz="3200" i="1">
                                      <a:latin typeface="Cambria Math" panose="02040503050406030204" pitchFamily="18" charset="0"/>
                                      <a:cs typeface="Times New Roman" panose="02020603050405020304" pitchFamily="18" charset="0"/>
                                    </a:rPr>
                                  </m:ctrlPr>
                                </m:sSubPr>
                                <m:e>
                                  <m:r>
                                    <m:rPr>
                                      <m:nor/>
                                    </m:rPr>
                                    <a:rPr lang="en-US" altLang="zh-CN" sz="3200">
                                      <a:latin typeface="Times New Roman" panose="02020603050405020304" pitchFamily="18" charset="0"/>
                                      <a:cs typeface="Times New Roman" panose="02020603050405020304" pitchFamily="18" charset="0"/>
                                    </a:rPr>
                                    <m:t>k</m:t>
                                  </m:r>
                                </m:e>
                                <m:sub>
                                  <m:r>
                                    <m:rPr>
                                      <m:nor/>
                                    </m:rPr>
                                    <a:rPr lang="en-US" altLang="zh-CN" sz="3200">
                                      <a:latin typeface="Times New Roman" panose="02020603050405020304" pitchFamily="18" charset="0"/>
                                      <a:cs typeface="Times New Roman" panose="02020603050405020304" pitchFamily="18" charset="0"/>
                                    </a:rPr>
                                    <m:t>x</m:t>
                                  </m:r>
                                </m:sub>
                              </m:sSub>
                            </m:e>
                            <m:e>
                              <m:r>
                                <m:rPr>
                                  <m:nor/>
                                  <m:brk m:alnAt="7"/>
                                </m:rPr>
                                <a:rPr lang="en-US" altLang="zh-CN" sz="3200">
                                  <a:latin typeface="Times New Roman" panose="02020603050405020304" pitchFamily="18" charset="0"/>
                                  <a:cs typeface="Times New Roman" panose="02020603050405020304" pitchFamily="18" charset="0"/>
                                </a:rPr>
                                <m:t>0</m:t>
                              </m:r>
                            </m:e>
                            <m:e>
                              <m:r>
                                <m:rPr>
                                  <m:nor/>
                                  <m:brk m:alnAt="7"/>
                                </m:rPr>
                                <a:rPr lang="en-US" altLang="zh-CN" sz="3200">
                                  <a:latin typeface="Times New Roman" panose="02020603050405020304" pitchFamily="18" charset="0"/>
                                  <a:cs typeface="Times New Roman" panose="02020603050405020304" pitchFamily="18" charset="0"/>
                                </a:rPr>
                                <m:t>0</m:t>
                              </m:r>
                            </m:e>
                          </m:mr>
                          <m:mr>
                            <m:e>
                              <m:r>
                                <m:rPr>
                                  <m:nor/>
                                  <m:brk m:alnAt="7"/>
                                </m:rPr>
                                <a:rPr lang="en-US" altLang="zh-CN" sz="3200">
                                  <a:latin typeface="Times New Roman" panose="02020603050405020304" pitchFamily="18" charset="0"/>
                                  <a:cs typeface="Times New Roman" panose="02020603050405020304" pitchFamily="18" charset="0"/>
                                </a:rPr>
                                <m:t>0</m:t>
                              </m:r>
                            </m:e>
                            <m:e>
                              <m:sSub>
                                <m:sSubPr>
                                  <m:ctrlPr>
                                    <a:rPr lang="en-US" altLang="zh-CN" sz="3200" i="1">
                                      <a:latin typeface="Cambria Math" panose="02040503050406030204" pitchFamily="18" charset="0"/>
                                      <a:cs typeface="Times New Roman" panose="02020603050405020304" pitchFamily="18" charset="0"/>
                                    </a:rPr>
                                  </m:ctrlPr>
                                </m:sSubPr>
                                <m:e>
                                  <m:r>
                                    <m:rPr>
                                      <m:nor/>
                                    </m:rPr>
                                    <a:rPr lang="en-US" altLang="zh-CN" sz="3200">
                                      <a:latin typeface="Times New Roman" panose="02020603050405020304" pitchFamily="18" charset="0"/>
                                      <a:cs typeface="Times New Roman" panose="02020603050405020304" pitchFamily="18" charset="0"/>
                                    </a:rPr>
                                    <m:t>k</m:t>
                                  </m:r>
                                </m:e>
                                <m:sub>
                                  <m:r>
                                    <m:rPr>
                                      <m:nor/>
                                    </m:rPr>
                                    <a:rPr lang="en-US" altLang="zh-CN" sz="3200" b="0" i="0" smtClean="0">
                                      <a:latin typeface="Times New Roman" panose="02020603050405020304" pitchFamily="18" charset="0"/>
                                      <a:cs typeface="Times New Roman" panose="02020603050405020304" pitchFamily="18" charset="0"/>
                                    </a:rPr>
                                    <m:t>y</m:t>
                                  </m:r>
                                </m:sub>
                              </m:sSub>
                            </m:e>
                            <m:e>
                              <m:r>
                                <m:rPr>
                                  <m:nor/>
                                  <m:brk m:alnAt="7"/>
                                </m:rPr>
                                <a:rPr lang="en-US" altLang="zh-CN" sz="3200">
                                  <a:latin typeface="Times New Roman" panose="02020603050405020304" pitchFamily="18" charset="0"/>
                                  <a:cs typeface="Times New Roman" panose="02020603050405020304" pitchFamily="18" charset="0"/>
                                </a:rPr>
                                <m:t>0</m:t>
                              </m:r>
                            </m:e>
                          </m:mr>
                          <m:mr>
                            <m:e>
                              <m:r>
                                <m:rPr>
                                  <m:nor/>
                                  <m:brk m:alnAt="7"/>
                                </m:rPr>
                                <a:rPr lang="en-US" altLang="zh-CN" sz="3200">
                                  <a:latin typeface="Times New Roman" panose="02020603050405020304" pitchFamily="18" charset="0"/>
                                  <a:cs typeface="Times New Roman" panose="02020603050405020304" pitchFamily="18" charset="0"/>
                                </a:rPr>
                                <m:t>0</m:t>
                              </m:r>
                            </m:e>
                            <m:e>
                              <m:r>
                                <m:rPr>
                                  <m:nor/>
                                  <m:brk m:alnAt="7"/>
                                </m:rPr>
                                <a:rPr lang="en-US" altLang="zh-CN" sz="3200">
                                  <a:latin typeface="Times New Roman" panose="02020603050405020304" pitchFamily="18" charset="0"/>
                                  <a:cs typeface="Times New Roman" panose="02020603050405020304" pitchFamily="18" charset="0"/>
                                </a:rPr>
                                <m:t>0</m:t>
                              </m:r>
                            </m:e>
                            <m:e>
                              <m:r>
                                <m:rPr>
                                  <m:nor/>
                                  <m:brk m:alnAt="7"/>
                                </m:rPr>
                                <a:rPr lang="en-US" altLang="zh-CN" sz="3200">
                                  <a:latin typeface="Times New Roman" panose="02020603050405020304" pitchFamily="18" charset="0"/>
                                  <a:cs typeface="Times New Roman" panose="02020603050405020304" pitchFamily="18" charset="0"/>
                                </a:rPr>
                                <m:t>1</m:t>
                              </m:r>
                            </m:e>
                          </m:mr>
                        </m:m>
                      </m:e>
                    </m:d>
                  </m:oMath>
                </a14:m>
                <a:r>
                  <a:rPr lang="en-US" altLang="zh-CN" sz="3200" dirty="0"/>
                  <a:t> </a:t>
                </a:r>
                <a14:m>
                  <m:oMath xmlns:m="http://schemas.openxmlformats.org/officeDocument/2006/math">
                    <m:d>
                      <m:dPr>
                        <m:begChr m:val="["/>
                        <m:endChr m:val="]"/>
                        <m:ctrlPr>
                          <a:rPr lang="en-US" altLang="zh-CN" sz="3200" i="1">
                            <a:latin typeface="Cambria Math" panose="02040503050406030204" pitchFamily="18" charset="0"/>
                          </a:rPr>
                        </m:ctrlPr>
                      </m:dPr>
                      <m:e>
                        <m:m>
                          <m:mPr>
                            <m:mcs>
                              <m:mc>
                                <m:mcPr>
                                  <m:count m:val="1"/>
                                  <m:mcJc m:val="center"/>
                                </m:mcPr>
                              </m:mc>
                            </m:mcs>
                            <m:ctrlPr>
                              <a:rPr lang="en-US" altLang="zh-CN" sz="3200" i="1">
                                <a:solidFill>
                                  <a:schemeClr val="tx1">
                                    <a:lumMod val="95000"/>
                                    <a:lumOff val="5000"/>
                                  </a:schemeClr>
                                </a:solidFill>
                                <a:latin typeface="Cambria Math" panose="02040503050406030204" pitchFamily="18" charset="0"/>
                              </a:rPr>
                            </m:ctrlPr>
                          </m:mP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a:latin typeface="Times New Roman" panose="02020603050405020304" pitchFamily="18" charset="0"/>
                                      <a:cs typeface="Times New Roman" panose="02020603050405020304" pitchFamily="18" charset="0"/>
                                    </a:rPr>
                                    <m:t>x</m:t>
                                  </m:r>
                                </m:e>
                                <m:sub>
                                  <m:r>
                                    <m:rPr>
                                      <m:nor/>
                                      <m:brk m:alnAt="7"/>
                                    </m:rPr>
                                    <a:rPr lang="en-US" altLang="zh-CN" sz="3200">
                                      <a:latin typeface="Times New Roman" panose="02020603050405020304" pitchFamily="18" charset="0"/>
                                      <a:cs typeface="Times New Roman" panose="02020603050405020304" pitchFamily="18" charset="0"/>
                                    </a:rPr>
                                    <m:t>0</m:t>
                                  </m:r>
                                </m:sub>
                              </m:sSub>
                            </m:e>
                          </m:m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a:latin typeface="Times New Roman" panose="02020603050405020304" pitchFamily="18" charset="0"/>
                                      <a:cs typeface="Times New Roman" panose="02020603050405020304" pitchFamily="18" charset="0"/>
                                    </a:rPr>
                                    <m:t>y</m:t>
                                  </m:r>
                                </m:e>
                                <m:sub>
                                  <m:r>
                                    <m:rPr>
                                      <m:nor/>
                                      <m:brk m:alnAt="7"/>
                                    </m:rPr>
                                    <a:rPr lang="en-US" altLang="zh-CN" sz="3200">
                                      <a:latin typeface="Times New Roman" panose="02020603050405020304" pitchFamily="18" charset="0"/>
                                      <a:cs typeface="Times New Roman" panose="02020603050405020304" pitchFamily="18" charset="0"/>
                                    </a:rPr>
                                    <m:t>0</m:t>
                                  </m:r>
                                </m:sub>
                              </m:sSub>
                            </m:e>
                          </m:mr>
                          <m:mr>
                            <m:e>
                              <m:r>
                                <m:rPr>
                                  <m:nor/>
                                  <m:brk m:alnAt="7"/>
                                </m:rPr>
                                <a:rPr lang="en-US" altLang="zh-CN" sz="3200">
                                  <a:latin typeface="Times New Roman" panose="02020603050405020304" pitchFamily="18" charset="0"/>
                                  <a:cs typeface="Times New Roman" panose="02020603050405020304" pitchFamily="18" charset="0"/>
                                </a:rPr>
                                <m:t>1</m:t>
                              </m:r>
                            </m:e>
                          </m:mr>
                        </m:m>
                      </m:e>
                    </m:d>
                  </m:oMath>
                </a14:m>
                <a:r>
                  <a:rPr lang="zh-CN" altLang="en-US" sz="3200" dirty="0"/>
                  <a:t> </a:t>
                </a:r>
              </a:p>
            </p:txBody>
          </p:sp>
        </mc:Choice>
        <mc:Fallback xmlns="">
          <p:sp>
            <p:nvSpPr>
              <p:cNvPr id="5" name="矩形 4">
                <a:extLst>
                  <a:ext uri="{FF2B5EF4-FFF2-40B4-BE49-F238E27FC236}">
                    <a16:creationId xmlns:a16="http://schemas.microsoft.com/office/drawing/2014/main" id="{BECD973B-66AA-45D3-A13E-C148343547F5}"/>
                  </a:ext>
                </a:extLst>
              </p:cNvPr>
              <p:cNvSpPr>
                <a:spLocks noRot="1" noChangeAspect="1" noMove="1" noResize="1" noEditPoints="1" noAdjustHandles="1" noChangeArrowheads="1" noChangeShapeType="1" noTextEdit="1"/>
              </p:cNvSpPr>
              <p:nvPr/>
            </p:nvSpPr>
            <p:spPr>
              <a:xfrm>
                <a:off x="3947587" y="4122950"/>
                <a:ext cx="4287456" cy="1657505"/>
              </a:xfrm>
              <a:prstGeom prst="rect">
                <a:avLst/>
              </a:prstGeom>
              <a:blipFill>
                <a:blip r:embed="rId4"/>
                <a:stretch>
                  <a:fillRect/>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6692D737-9E16-4DB8-9E57-30B1D72B6C41}"/>
              </a:ext>
            </a:extLst>
          </p:cNvPr>
          <p:cNvSpPr txBox="1"/>
          <p:nvPr/>
        </p:nvSpPr>
        <p:spPr>
          <a:xfrm>
            <a:off x="1257299" y="199325"/>
            <a:ext cx="3174788"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3.3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图像的缩放</a:t>
            </a:r>
          </a:p>
        </p:txBody>
      </p:sp>
    </p:spTree>
    <p:extLst>
      <p:ext uri="{BB962C8B-B14F-4D97-AF65-F5344CB8AC3E}">
        <p14:creationId xmlns:p14="http://schemas.microsoft.com/office/powerpoint/2010/main" val="1191593811"/>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81418"/>
            <a:ext cx="7098030" cy="923330"/>
          </a:xfrm>
          <a:prstGeom prst="rect">
            <a:avLst/>
          </a:prstGeom>
          <a:noFill/>
        </p:spPr>
        <p:txBody>
          <a:bodyPr wrap="square" rtlCol="0">
            <a:spAutoFit/>
          </a:bodyPr>
          <a:lstStyle/>
          <a:p>
            <a:pPr algn="just"/>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图像的缩放</a:t>
            </a: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95A778E2-6584-4F49-AE14-658DA391B7D2}"/>
              </a:ext>
            </a:extLst>
          </p:cNvPr>
          <p:cNvSpPr txBox="1"/>
          <p:nvPr/>
        </p:nvSpPr>
        <p:spPr>
          <a:xfrm>
            <a:off x="1257300" y="2181625"/>
            <a:ext cx="6505369" cy="707886"/>
          </a:xfrm>
          <a:prstGeom prst="rect">
            <a:avLst/>
          </a:prstGeom>
          <a:noFill/>
        </p:spPr>
        <p:txBody>
          <a:bodyPr wrap="square" rtlCol="0">
            <a:spAutoFit/>
          </a:bodyPr>
          <a:lstStyle/>
          <a:p>
            <a:endParaRPr lang="zh-CN" altLang="en-US" sz="4000" dirty="0">
              <a:solidFill>
                <a:schemeClr val="tx1">
                  <a:lumMod val="95000"/>
                  <a:lumOff val="5000"/>
                </a:schemeClr>
              </a:solidFill>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E92CE72-1932-473E-B831-B60D53B089BB}"/>
                  </a:ext>
                </a:extLst>
              </p:cNvPr>
              <p:cNvSpPr txBox="1"/>
              <p:nvPr/>
            </p:nvSpPr>
            <p:spPr>
              <a:xfrm>
                <a:off x="5080934" y="4655010"/>
                <a:ext cx="923330" cy="8185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US" altLang="zh-CN" sz="3200" i="1" smtClean="0">
                              <a:latin typeface="Cambria Math" panose="02040503050406030204" pitchFamily="18" charset="0"/>
                            </a:rPr>
                          </m:ctrlPr>
                        </m:mPr>
                        <m:mr>
                          <m:e>
                            <m:r>
                              <m:rPr>
                                <m:nor/>
                                <m:brk m:alnAt="7"/>
                              </m:rPr>
                              <a:rPr lang="en-US" altLang="zh-CN" sz="3200" i="0">
                                <a:latin typeface="Times New Roman" panose="02020603050405020304" pitchFamily="18" charset="0"/>
                                <a:cs typeface="Times New Roman" panose="02020603050405020304" pitchFamily="18" charset="0"/>
                              </a:rPr>
                              <m:t>1</m:t>
                            </m:r>
                          </m:e>
                          <m:e>
                            <m:r>
                              <m:rPr>
                                <m:nor/>
                              </m:rPr>
                              <a:rPr lang="en-US" altLang="zh-CN" sz="3200" i="0">
                                <a:latin typeface="Times New Roman" panose="02020603050405020304" pitchFamily="18" charset="0"/>
                                <a:cs typeface="Times New Roman" panose="02020603050405020304" pitchFamily="18" charset="0"/>
                              </a:rPr>
                              <m:t>1</m:t>
                            </m:r>
                          </m:e>
                        </m:mr>
                        <m:mr>
                          <m:e>
                            <m:r>
                              <m:rPr>
                                <m:nor/>
                              </m:rPr>
                              <a:rPr lang="en-US" altLang="zh-CN" sz="3200" i="0">
                                <a:latin typeface="Times New Roman" panose="02020603050405020304" pitchFamily="18" charset="0"/>
                                <a:cs typeface="Times New Roman" panose="02020603050405020304" pitchFamily="18" charset="0"/>
                              </a:rPr>
                              <m:t>1</m:t>
                            </m:r>
                          </m:e>
                          <m:e>
                            <m:r>
                              <m:rPr>
                                <m:nor/>
                              </m:rPr>
                              <a:rPr lang="en-US" altLang="zh-CN" sz="3200" i="0">
                                <a:latin typeface="Times New Roman" panose="02020603050405020304" pitchFamily="18" charset="0"/>
                                <a:cs typeface="Times New Roman" panose="02020603050405020304" pitchFamily="18" charset="0"/>
                              </a:rPr>
                              <m:t>1</m:t>
                            </m:r>
                          </m:e>
                        </m:mr>
                      </m:m>
                    </m:oMath>
                  </m:oMathPara>
                </a14:m>
                <a:endParaRPr lang="zh-CN" altLang="en-US" sz="3200" dirty="0">
                  <a:latin typeface="Times New Roman" panose="02020603050405020304" pitchFamily="18" charset="0"/>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1E92CE72-1932-473E-B831-B60D53B089BB}"/>
                  </a:ext>
                </a:extLst>
              </p:cNvPr>
              <p:cNvSpPr txBox="1">
                <a:spLocks noRot="1" noChangeAspect="1" noMove="1" noResize="1" noEditPoints="1" noAdjustHandles="1" noChangeArrowheads="1" noChangeShapeType="1" noTextEdit="1"/>
              </p:cNvSpPr>
              <p:nvPr/>
            </p:nvSpPr>
            <p:spPr>
              <a:xfrm>
                <a:off x="5080934" y="4655010"/>
                <a:ext cx="923330" cy="818557"/>
              </a:xfrm>
              <a:prstGeom prst="rect">
                <a:avLst/>
              </a:prstGeom>
              <a:blipFill>
                <a:blip r:embed="rId4"/>
                <a:stretch>
                  <a:fillRect/>
                </a:stretch>
              </a:blipFill>
            </p:spPr>
            <p:txBody>
              <a:bodyPr/>
              <a:lstStyle/>
              <a:p>
                <a:r>
                  <a:rPr lang="zh-CN" altLang="en-US">
                    <a:noFill/>
                  </a:rPr>
                  <a:t> </a:t>
                </a:r>
              </a:p>
            </p:txBody>
          </p:sp>
        </mc:Fallback>
      </mc:AlternateContent>
      <p:cxnSp>
        <p:nvCxnSpPr>
          <p:cNvPr id="22" name="直接箭头连接符 21">
            <a:extLst>
              <a:ext uri="{FF2B5EF4-FFF2-40B4-BE49-F238E27FC236}">
                <a16:creationId xmlns:a16="http://schemas.microsoft.com/office/drawing/2014/main" id="{CA45067E-2D7D-4B98-8A35-CB44A879410D}"/>
              </a:ext>
            </a:extLst>
          </p:cNvPr>
          <p:cNvCxnSpPr>
            <a:cxnSpLocks/>
          </p:cNvCxnSpPr>
          <p:nvPr/>
        </p:nvCxnSpPr>
        <p:spPr>
          <a:xfrm flipV="1">
            <a:off x="6004264" y="5120398"/>
            <a:ext cx="1426499" cy="0"/>
          </a:xfrm>
          <a:prstGeom prst="straightConnector1">
            <a:avLst/>
          </a:prstGeom>
          <a:ln>
            <a:solidFill>
              <a:schemeClr val="tx1"/>
            </a:solidFill>
            <a:tailEnd type="triangle"/>
          </a:ln>
          <a:effectLst>
            <a:outerShdw blurRad="50800" dist="50800" dir="5400000" algn="ctr" rotWithShape="0">
              <a:schemeClr val="bg1"/>
            </a:outerShdw>
          </a:effectLst>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8EE5176B-40D5-44C9-8EB1-76C8F1177E86}"/>
              </a:ext>
            </a:extLst>
          </p:cNvPr>
          <p:cNvSpPr txBox="1"/>
          <p:nvPr/>
        </p:nvSpPr>
        <p:spPr>
          <a:xfrm>
            <a:off x="7557485" y="4874176"/>
            <a:ext cx="205184" cy="492443"/>
          </a:xfrm>
          <a:prstGeom prst="rect">
            <a:avLst/>
          </a:prstGeom>
          <a:noFill/>
        </p:spPr>
        <p:txBody>
          <a:bodyPr wrap="none" lIns="0" tIns="0" rIns="0" bIns="0" rtlCol="0">
            <a:spAutoFit/>
          </a:bodyPr>
          <a:lstStyle/>
          <a:p>
            <a:r>
              <a:rPr lang="en-US" altLang="zh-CN" sz="3200" dirty="0">
                <a:latin typeface="Times New Roman" panose="02020603050405020304" pitchFamily="18" charset="0"/>
                <a:cs typeface="Times New Roman" panose="02020603050405020304" pitchFamily="18" charset="0"/>
              </a:rPr>
              <a:t>1</a:t>
            </a:r>
            <a:endParaRPr lang="zh-CN" altLang="en-US" sz="3200" dirty="0">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0E59E2EC-C2E6-4D96-A0B5-385B419DCCC0}"/>
              </a:ext>
            </a:extLst>
          </p:cNvPr>
          <p:cNvSpPr/>
          <p:nvPr/>
        </p:nvSpPr>
        <p:spPr>
          <a:xfrm>
            <a:off x="4444205" y="5754289"/>
            <a:ext cx="2031325" cy="369332"/>
          </a:xfrm>
          <a:prstGeom prst="rect">
            <a:avLst/>
          </a:prstGeom>
        </p:spPr>
        <p:txBody>
          <a:bodyPr wrap="none">
            <a:spAutoFit/>
          </a:bodyPr>
          <a:lstStyle/>
          <a:p>
            <a:r>
              <a:rPr lang="zh-CN" altLang="en-US" dirty="0">
                <a:latin typeface="楷体" panose="02010609060101010101" pitchFamily="49" charset="-122"/>
                <a:ea typeface="楷体" panose="02010609060101010101" pitchFamily="49" charset="-122"/>
              </a:rPr>
              <a:t>原图中的</a:t>
            </a:r>
            <a:r>
              <a:rPr lang="en-US" altLang="zh-CN" dirty="0">
                <a:latin typeface="楷体" panose="02010609060101010101" pitchFamily="49" charset="-122"/>
                <a:ea typeface="楷体" panose="02010609060101010101" pitchFamily="49" charset="-122"/>
              </a:rPr>
              <a:t>4</a:t>
            </a:r>
            <a:r>
              <a:rPr lang="zh-CN" altLang="en-US" dirty="0">
                <a:latin typeface="楷体" panose="02010609060101010101" pitchFamily="49" charset="-122"/>
                <a:ea typeface="楷体" panose="02010609060101010101" pitchFamily="49" charset="-122"/>
              </a:rPr>
              <a:t>个像素 </a:t>
            </a:r>
          </a:p>
        </p:txBody>
      </p:sp>
      <p:sp>
        <p:nvSpPr>
          <p:cNvPr id="33" name="矩形 32">
            <a:extLst>
              <a:ext uri="{FF2B5EF4-FFF2-40B4-BE49-F238E27FC236}">
                <a16:creationId xmlns:a16="http://schemas.microsoft.com/office/drawing/2014/main" id="{7D6C134E-323F-4F42-AB3B-87B30F5960DD}"/>
              </a:ext>
            </a:extLst>
          </p:cNvPr>
          <p:cNvSpPr/>
          <p:nvPr/>
        </p:nvSpPr>
        <p:spPr>
          <a:xfrm>
            <a:off x="6644414" y="5754289"/>
            <a:ext cx="2031325" cy="369332"/>
          </a:xfrm>
          <a:prstGeom prst="rect">
            <a:avLst/>
          </a:prstGeom>
        </p:spPr>
        <p:txBody>
          <a:bodyPr wrap="none">
            <a:spAutoFit/>
          </a:bodyPr>
          <a:lstStyle/>
          <a:p>
            <a:r>
              <a:rPr lang="zh-CN" altLang="en-US" dirty="0">
                <a:latin typeface="楷体" panose="02010609060101010101" pitchFamily="49" charset="-122"/>
                <a:ea typeface="楷体" panose="02010609060101010101" pitchFamily="49" charset="-122"/>
              </a:rPr>
              <a:t>新图中的</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个像素 </a:t>
            </a:r>
          </a:p>
        </p:txBody>
      </p: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8930521C-7592-46A0-8A6D-F869DD1160C4}"/>
                  </a:ext>
                </a:extLst>
              </p:cNvPr>
              <p:cNvSpPr txBox="1"/>
              <p:nvPr/>
            </p:nvSpPr>
            <p:spPr>
              <a:xfrm>
                <a:off x="1257300" y="2181625"/>
                <a:ext cx="9823076" cy="1580817"/>
              </a:xfrm>
              <a:prstGeom prst="rect">
                <a:avLst/>
              </a:prstGeom>
              <a:noFill/>
            </p:spPr>
            <p:txBody>
              <a:bodyPr wrap="square" rtlCol="0">
                <a:spAutoFit/>
              </a:bodyPr>
              <a:lstStyle/>
              <a:p>
                <a:pPr>
                  <a:lnSpc>
                    <a:spcPct val="150000"/>
                  </a:lnSpc>
                </a:pPr>
                <a:r>
                  <a:rPr lang="zh-CN" altLang="en-US"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当</a:t>
                </a:r>
                <a14:m>
                  <m:oMath xmlns:m="http://schemas.openxmlformats.org/officeDocument/2006/math">
                    <m:sSub>
                      <m:sSubPr>
                        <m:ctrlPr>
                          <a:rPr lang="en-US" altLang="zh-CN" sz="3200" i="1">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ctrlPr>
                      </m:sSubPr>
                      <m:e>
                        <m:r>
                          <m:rPr>
                            <m:nor/>
                          </m:rPr>
                          <a:rPr lang="en-US" altLang="zh-CN" sz="32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k</m:t>
                        </m:r>
                      </m:e>
                      <m:sub>
                        <m:r>
                          <m:rPr>
                            <m:nor/>
                          </m:rPr>
                          <a:rPr lang="en-US" altLang="zh-CN" sz="32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x</m:t>
                        </m:r>
                      </m:sub>
                    </m:sSub>
                    <m:r>
                      <m:rPr>
                        <m:nor/>
                      </m:rPr>
                      <a:rPr lang="en-US" altLang="zh-CN" sz="32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&lt;1</m:t>
                    </m:r>
                    <m:r>
                      <a:rPr lang="zh-CN" altLang="en-US" sz="3200">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t>且</m:t>
                    </m:r>
                    <m:sSub>
                      <m:sSubPr>
                        <m:ctrlPr>
                          <a:rPr lang="en-US" altLang="zh-CN" sz="3200" i="1">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ctrlPr>
                      </m:sSubPr>
                      <m:e>
                        <m:r>
                          <m:rPr>
                            <m:nor/>
                          </m:rPr>
                          <a:rPr lang="en-US" altLang="zh-CN" sz="32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k</m:t>
                        </m:r>
                      </m:e>
                      <m:sub>
                        <m:r>
                          <m:rPr>
                            <m:nor/>
                          </m:rPr>
                          <a:rPr lang="en-US" altLang="zh-CN" sz="32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y</m:t>
                        </m:r>
                      </m:sub>
                    </m:sSub>
                    <m:r>
                      <m:rPr>
                        <m:nor/>
                      </m:rPr>
                      <a:rPr lang="en-US" altLang="zh-CN" sz="32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&lt;1</m:t>
                    </m:r>
                    <m:r>
                      <a:rPr lang="zh-CN" altLang="en-US" sz="3200">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t>时</m:t>
                    </m:r>
                    <m:r>
                      <a:rPr lang="zh-CN" altLang="en-US" sz="3200" i="1">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t>，</m:t>
                    </m:r>
                  </m:oMath>
                </a14:m>
                <a:r>
                  <a:rPr lang="zh-CN" altLang="en-US"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原图像被缩小，此时原图像中的部分信息会丢失。</a:t>
                </a:r>
              </a:p>
            </p:txBody>
          </p:sp>
        </mc:Choice>
        <mc:Fallback xmlns="">
          <p:sp>
            <p:nvSpPr>
              <p:cNvPr id="34" name="文本框 33">
                <a:extLst>
                  <a:ext uri="{FF2B5EF4-FFF2-40B4-BE49-F238E27FC236}">
                    <a16:creationId xmlns:a16="http://schemas.microsoft.com/office/drawing/2014/main" id="{8930521C-7592-46A0-8A6D-F869DD1160C4}"/>
                  </a:ext>
                </a:extLst>
              </p:cNvPr>
              <p:cNvSpPr txBox="1">
                <a:spLocks noRot="1" noChangeAspect="1" noMove="1" noResize="1" noEditPoints="1" noAdjustHandles="1" noChangeArrowheads="1" noChangeShapeType="1" noTextEdit="1"/>
              </p:cNvSpPr>
              <p:nvPr/>
            </p:nvSpPr>
            <p:spPr>
              <a:xfrm>
                <a:off x="1257300" y="2181625"/>
                <a:ext cx="9823076" cy="1580817"/>
              </a:xfrm>
              <a:prstGeom prst="rect">
                <a:avLst/>
              </a:prstGeom>
              <a:blipFill>
                <a:blip r:embed="rId5"/>
                <a:stretch>
                  <a:fillRect l="-1551" b="-10425"/>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A85EBD3E-913A-4ACA-8B8B-400C3D131F51}"/>
              </a:ext>
            </a:extLst>
          </p:cNvPr>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E4BDD8E2-184F-499D-8F65-8C97CD722A1E}"/>
              </a:ext>
            </a:extLst>
          </p:cNvPr>
          <p:cNvSpPr/>
          <p:nvPr/>
        </p:nvSpPr>
        <p:spPr>
          <a:xfrm>
            <a:off x="4432087" y="310243"/>
            <a:ext cx="77760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a:extLst>
              <a:ext uri="{FF2B5EF4-FFF2-40B4-BE49-F238E27FC236}">
                <a16:creationId xmlns:a16="http://schemas.microsoft.com/office/drawing/2014/main" id="{31B3765A-51D9-40A7-BA1D-51F44C98A346}"/>
              </a:ext>
            </a:extLst>
          </p:cNvPr>
          <p:cNvSpPr txBox="1"/>
          <p:nvPr/>
        </p:nvSpPr>
        <p:spPr>
          <a:xfrm>
            <a:off x="1257299" y="199325"/>
            <a:ext cx="3174788"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3.3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图像的缩放</a:t>
            </a:r>
          </a:p>
        </p:txBody>
      </p:sp>
    </p:spTree>
    <p:extLst>
      <p:ext uri="{BB962C8B-B14F-4D97-AF65-F5344CB8AC3E}">
        <p14:creationId xmlns:p14="http://schemas.microsoft.com/office/powerpoint/2010/main" val="1473238838"/>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81418"/>
            <a:ext cx="7098030" cy="923330"/>
          </a:xfrm>
          <a:prstGeom prst="rect">
            <a:avLst/>
          </a:prstGeom>
          <a:noFill/>
        </p:spPr>
        <p:txBody>
          <a:bodyPr wrap="square" rtlCol="0">
            <a:spAutoFit/>
          </a:bodyPr>
          <a:lstStyle/>
          <a:p>
            <a:pPr algn="just"/>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图像的缩放</a:t>
            </a: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95A778E2-6584-4F49-AE14-658DA391B7D2}"/>
              </a:ext>
            </a:extLst>
          </p:cNvPr>
          <p:cNvSpPr txBox="1"/>
          <p:nvPr/>
        </p:nvSpPr>
        <p:spPr>
          <a:xfrm>
            <a:off x="1257300" y="2181625"/>
            <a:ext cx="6505369" cy="707886"/>
          </a:xfrm>
          <a:prstGeom prst="rect">
            <a:avLst/>
          </a:prstGeom>
          <a:noFill/>
        </p:spPr>
        <p:txBody>
          <a:bodyPr wrap="square" rtlCol="0">
            <a:spAutoFit/>
          </a:bodyPr>
          <a:lstStyle/>
          <a:p>
            <a:endParaRPr lang="zh-CN" altLang="en-US" sz="4000" dirty="0">
              <a:solidFill>
                <a:schemeClr val="tx1">
                  <a:lumMod val="95000"/>
                  <a:lumOff val="5000"/>
                </a:schemeClr>
              </a:solidFill>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E92CE72-1932-473E-B831-B60D53B089BB}"/>
                  </a:ext>
                </a:extLst>
              </p:cNvPr>
              <p:cNvSpPr txBox="1"/>
              <p:nvPr/>
            </p:nvSpPr>
            <p:spPr>
              <a:xfrm>
                <a:off x="7492901" y="4771630"/>
                <a:ext cx="923330" cy="8185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US" altLang="zh-CN" sz="3200" i="1" smtClean="0">
                              <a:latin typeface="Cambria Math" panose="02040503050406030204" pitchFamily="18" charset="0"/>
                            </a:rPr>
                          </m:ctrlPr>
                        </m:mPr>
                        <m:mr>
                          <m:e>
                            <m:r>
                              <m:rPr>
                                <m:nor/>
                                <m:brk m:alnAt="7"/>
                              </m:rPr>
                              <a:rPr lang="en-US" altLang="zh-CN" sz="3200" i="0">
                                <a:latin typeface="Times New Roman" panose="02020603050405020304" pitchFamily="18" charset="0"/>
                                <a:cs typeface="Times New Roman" panose="02020603050405020304" pitchFamily="18" charset="0"/>
                              </a:rPr>
                              <m:t>1</m:t>
                            </m:r>
                          </m:e>
                          <m:e>
                            <m:r>
                              <m:rPr>
                                <m:nor/>
                              </m:rPr>
                              <a:rPr lang="en-US" altLang="zh-CN" sz="3200" i="0">
                                <a:latin typeface="Times New Roman" panose="02020603050405020304" pitchFamily="18" charset="0"/>
                                <a:cs typeface="Times New Roman" panose="02020603050405020304" pitchFamily="18" charset="0"/>
                              </a:rPr>
                              <m:t>1</m:t>
                            </m:r>
                          </m:e>
                        </m:mr>
                        <m:mr>
                          <m:e>
                            <m:r>
                              <m:rPr>
                                <m:nor/>
                              </m:rPr>
                              <a:rPr lang="en-US" altLang="zh-CN" sz="3200" i="0">
                                <a:latin typeface="Times New Roman" panose="02020603050405020304" pitchFamily="18" charset="0"/>
                                <a:cs typeface="Times New Roman" panose="02020603050405020304" pitchFamily="18" charset="0"/>
                              </a:rPr>
                              <m:t>1</m:t>
                            </m:r>
                          </m:e>
                          <m:e>
                            <m:r>
                              <m:rPr>
                                <m:nor/>
                              </m:rPr>
                              <a:rPr lang="en-US" altLang="zh-CN" sz="3200" i="0">
                                <a:latin typeface="Times New Roman" panose="02020603050405020304" pitchFamily="18" charset="0"/>
                                <a:cs typeface="Times New Roman" panose="02020603050405020304" pitchFamily="18" charset="0"/>
                              </a:rPr>
                              <m:t>1</m:t>
                            </m:r>
                          </m:e>
                        </m:mr>
                      </m:m>
                    </m:oMath>
                  </m:oMathPara>
                </a14:m>
                <a:endParaRPr lang="zh-CN" altLang="en-US" sz="3200" dirty="0">
                  <a:latin typeface="Times New Roman" panose="02020603050405020304" pitchFamily="18" charset="0"/>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1E92CE72-1932-473E-B831-B60D53B089BB}"/>
                  </a:ext>
                </a:extLst>
              </p:cNvPr>
              <p:cNvSpPr txBox="1">
                <a:spLocks noRot="1" noChangeAspect="1" noMove="1" noResize="1" noEditPoints="1" noAdjustHandles="1" noChangeArrowheads="1" noChangeShapeType="1" noTextEdit="1"/>
              </p:cNvSpPr>
              <p:nvPr/>
            </p:nvSpPr>
            <p:spPr>
              <a:xfrm>
                <a:off x="7492901" y="4771630"/>
                <a:ext cx="923330" cy="818557"/>
              </a:xfrm>
              <a:prstGeom prst="rect">
                <a:avLst/>
              </a:prstGeom>
              <a:blipFill>
                <a:blip r:embed="rId4"/>
                <a:stretch>
                  <a:fillRect/>
                </a:stretch>
              </a:blipFill>
            </p:spPr>
            <p:txBody>
              <a:bodyPr/>
              <a:lstStyle/>
              <a:p>
                <a:r>
                  <a:rPr lang="zh-CN" altLang="en-US">
                    <a:noFill/>
                  </a:rPr>
                  <a:t> </a:t>
                </a:r>
              </a:p>
            </p:txBody>
          </p:sp>
        </mc:Fallback>
      </mc:AlternateContent>
      <p:cxnSp>
        <p:nvCxnSpPr>
          <p:cNvPr id="22" name="直接箭头连接符 21">
            <a:extLst>
              <a:ext uri="{FF2B5EF4-FFF2-40B4-BE49-F238E27FC236}">
                <a16:creationId xmlns:a16="http://schemas.microsoft.com/office/drawing/2014/main" id="{CA45067E-2D7D-4B98-8A35-CB44A879410D}"/>
              </a:ext>
            </a:extLst>
          </p:cNvPr>
          <p:cNvCxnSpPr>
            <a:cxnSpLocks/>
          </p:cNvCxnSpPr>
          <p:nvPr/>
        </p:nvCxnSpPr>
        <p:spPr>
          <a:xfrm flipV="1">
            <a:off x="5889964" y="5180910"/>
            <a:ext cx="1426499" cy="0"/>
          </a:xfrm>
          <a:prstGeom prst="straightConnector1">
            <a:avLst/>
          </a:prstGeom>
          <a:ln>
            <a:solidFill>
              <a:schemeClr val="tx1"/>
            </a:solidFill>
            <a:tailEnd type="triangle"/>
          </a:ln>
          <a:effectLst>
            <a:outerShdw blurRad="50800" dist="50800" dir="5400000" algn="ctr" rotWithShape="0">
              <a:schemeClr val="bg1"/>
            </a:outerShdw>
          </a:effectLst>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8EE5176B-40D5-44C9-8EB1-76C8F1177E86}"/>
              </a:ext>
            </a:extLst>
          </p:cNvPr>
          <p:cNvSpPr txBox="1"/>
          <p:nvPr/>
        </p:nvSpPr>
        <p:spPr>
          <a:xfrm>
            <a:off x="5357274" y="4934688"/>
            <a:ext cx="205184" cy="492443"/>
          </a:xfrm>
          <a:prstGeom prst="rect">
            <a:avLst/>
          </a:prstGeom>
          <a:noFill/>
        </p:spPr>
        <p:txBody>
          <a:bodyPr wrap="none" lIns="0" tIns="0" rIns="0" bIns="0" rtlCol="0">
            <a:spAutoFit/>
          </a:bodyPr>
          <a:lstStyle/>
          <a:p>
            <a:r>
              <a:rPr lang="en-US" altLang="zh-CN" sz="3200" dirty="0">
                <a:latin typeface="Times New Roman" panose="02020603050405020304" pitchFamily="18" charset="0"/>
                <a:cs typeface="Times New Roman" panose="02020603050405020304" pitchFamily="18" charset="0"/>
              </a:rPr>
              <a:t>1</a:t>
            </a:r>
            <a:endParaRPr lang="zh-CN" altLang="en-US" sz="3200" dirty="0">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0E59E2EC-C2E6-4D96-A0B5-385B419DCCC0}"/>
              </a:ext>
            </a:extLst>
          </p:cNvPr>
          <p:cNvSpPr/>
          <p:nvPr/>
        </p:nvSpPr>
        <p:spPr>
          <a:xfrm>
            <a:off x="6938904" y="5691916"/>
            <a:ext cx="2031325" cy="369332"/>
          </a:xfrm>
          <a:prstGeom prst="rect">
            <a:avLst/>
          </a:prstGeom>
        </p:spPr>
        <p:txBody>
          <a:bodyPr wrap="none">
            <a:spAutoFit/>
          </a:bodyPr>
          <a:lstStyle/>
          <a:p>
            <a:r>
              <a:rPr lang="zh-CN" altLang="en-US" dirty="0">
                <a:latin typeface="楷体" panose="02010609060101010101" pitchFamily="49" charset="-122"/>
                <a:ea typeface="楷体" panose="02010609060101010101" pitchFamily="49" charset="-122"/>
              </a:rPr>
              <a:t>新图中的</a:t>
            </a:r>
            <a:r>
              <a:rPr lang="en-US" altLang="zh-CN" dirty="0">
                <a:latin typeface="楷体" panose="02010609060101010101" pitchFamily="49" charset="-122"/>
                <a:ea typeface="楷体" panose="02010609060101010101" pitchFamily="49" charset="-122"/>
              </a:rPr>
              <a:t>4</a:t>
            </a:r>
            <a:r>
              <a:rPr lang="zh-CN" altLang="en-US" dirty="0">
                <a:latin typeface="楷体" panose="02010609060101010101" pitchFamily="49" charset="-122"/>
                <a:ea typeface="楷体" panose="02010609060101010101" pitchFamily="49" charset="-122"/>
              </a:rPr>
              <a:t>个像素 </a:t>
            </a:r>
          </a:p>
        </p:txBody>
      </p:sp>
      <p:sp>
        <p:nvSpPr>
          <p:cNvPr id="33" name="矩形 32">
            <a:extLst>
              <a:ext uri="{FF2B5EF4-FFF2-40B4-BE49-F238E27FC236}">
                <a16:creationId xmlns:a16="http://schemas.microsoft.com/office/drawing/2014/main" id="{7D6C134E-323F-4F42-AB3B-87B30F5960DD}"/>
              </a:ext>
            </a:extLst>
          </p:cNvPr>
          <p:cNvSpPr/>
          <p:nvPr/>
        </p:nvSpPr>
        <p:spPr>
          <a:xfrm>
            <a:off x="4444204" y="5689011"/>
            <a:ext cx="2031325" cy="369332"/>
          </a:xfrm>
          <a:prstGeom prst="rect">
            <a:avLst/>
          </a:prstGeom>
        </p:spPr>
        <p:txBody>
          <a:bodyPr wrap="none">
            <a:spAutoFit/>
          </a:bodyPr>
          <a:lstStyle/>
          <a:p>
            <a:r>
              <a:rPr lang="zh-CN" altLang="en-US" dirty="0">
                <a:latin typeface="楷体" panose="02010609060101010101" pitchFamily="49" charset="-122"/>
                <a:ea typeface="楷体" panose="02010609060101010101" pitchFamily="49" charset="-122"/>
              </a:rPr>
              <a:t>原图中的</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个像素 </a:t>
            </a:r>
          </a:p>
        </p:txBody>
      </p: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8930521C-7592-46A0-8A6D-F869DD1160C4}"/>
                  </a:ext>
                </a:extLst>
              </p:cNvPr>
              <p:cNvSpPr txBox="1"/>
              <p:nvPr/>
            </p:nvSpPr>
            <p:spPr>
              <a:xfrm>
                <a:off x="1257300" y="2181625"/>
                <a:ext cx="9823076" cy="2324482"/>
              </a:xfrm>
              <a:prstGeom prst="rect">
                <a:avLst/>
              </a:prstGeom>
              <a:noFill/>
            </p:spPr>
            <p:txBody>
              <a:bodyPr wrap="square" rtlCol="0">
                <a:spAutoFit/>
              </a:bodyPr>
              <a:lstStyle/>
              <a:p>
                <a:pPr>
                  <a:lnSpc>
                    <a:spcPct val="150000"/>
                  </a:lnSpc>
                </a:pPr>
                <a:r>
                  <a:rPr lang="zh-CN" altLang="en-US"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当</a:t>
                </a:r>
                <a14:m>
                  <m:oMath xmlns:m="http://schemas.openxmlformats.org/officeDocument/2006/math">
                    <m:sSub>
                      <m:sSubPr>
                        <m:ctrlPr>
                          <a:rPr lang="en-US" altLang="zh-CN" sz="3200" i="1">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ctrlPr>
                      </m:sSubPr>
                      <m:e>
                        <m:r>
                          <m:rPr>
                            <m:nor/>
                          </m:rPr>
                          <a:rPr lang="en-US" altLang="zh-CN" sz="32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k</m:t>
                        </m:r>
                      </m:e>
                      <m:sub>
                        <m:r>
                          <m:rPr>
                            <m:nor/>
                          </m:rPr>
                          <a:rPr lang="en-US" altLang="zh-CN" sz="32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x</m:t>
                        </m:r>
                      </m:sub>
                    </m:sSub>
                    <m:r>
                      <m:rPr>
                        <m:nor/>
                      </m:rPr>
                      <a:rPr lang="en-US" altLang="zh-CN" sz="32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&gt;1</m:t>
                    </m:r>
                    <m:r>
                      <a:rPr lang="zh-CN" altLang="en-US" sz="3200">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t>且</m:t>
                    </m:r>
                    <m:sSub>
                      <m:sSubPr>
                        <m:ctrlPr>
                          <a:rPr lang="en-US" altLang="zh-CN" sz="3200" i="1">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ctrlPr>
                      </m:sSubPr>
                      <m:e>
                        <m:r>
                          <m:rPr>
                            <m:nor/>
                          </m:rPr>
                          <a:rPr lang="en-US" altLang="zh-CN" sz="32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k</m:t>
                        </m:r>
                      </m:e>
                      <m:sub>
                        <m:r>
                          <m:rPr>
                            <m:nor/>
                          </m:rPr>
                          <a:rPr lang="en-US" altLang="zh-CN" sz="32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y</m:t>
                        </m:r>
                      </m:sub>
                    </m:sSub>
                    <m:r>
                      <m:rPr>
                        <m:nor/>
                      </m:rPr>
                      <a:rPr lang="en-US" altLang="zh-CN" sz="3200" b="0" i="0" smtClean="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&gt;</m:t>
                    </m:r>
                    <m:r>
                      <m:rPr>
                        <m:nor/>
                      </m:rPr>
                      <a:rPr lang="en-US" altLang="zh-CN" sz="32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1</m:t>
                    </m:r>
                    <m:r>
                      <a:rPr lang="zh-CN" altLang="en-US" sz="3200">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t>时</m:t>
                    </m:r>
                    <m:r>
                      <a:rPr lang="zh-CN" altLang="en-US" sz="3200" i="1">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t>，</m:t>
                    </m:r>
                  </m:oMath>
                </a14:m>
                <a:r>
                  <a:rPr lang="zh-CN" altLang="en-US"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原图像被放大，此时新图中的像素点与原图并不是一一对应的，需要使用插值办法进行处理。</a:t>
                </a:r>
              </a:p>
            </p:txBody>
          </p:sp>
        </mc:Choice>
        <mc:Fallback xmlns="">
          <p:sp>
            <p:nvSpPr>
              <p:cNvPr id="34" name="文本框 33">
                <a:extLst>
                  <a:ext uri="{FF2B5EF4-FFF2-40B4-BE49-F238E27FC236}">
                    <a16:creationId xmlns:a16="http://schemas.microsoft.com/office/drawing/2014/main" id="{8930521C-7592-46A0-8A6D-F869DD1160C4}"/>
                  </a:ext>
                </a:extLst>
              </p:cNvPr>
              <p:cNvSpPr txBox="1">
                <a:spLocks noRot="1" noChangeAspect="1" noMove="1" noResize="1" noEditPoints="1" noAdjustHandles="1" noChangeArrowheads="1" noChangeShapeType="1" noTextEdit="1"/>
              </p:cNvSpPr>
              <p:nvPr/>
            </p:nvSpPr>
            <p:spPr>
              <a:xfrm>
                <a:off x="1257300" y="2181625"/>
                <a:ext cx="9823076" cy="2324482"/>
              </a:xfrm>
              <a:prstGeom prst="rect">
                <a:avLst/>
              </a:prstGeom>
              <a:blipFill>
                <a:blip r:embed="rId5"/>
                <a:stretch>
                  <a:fillRect l="-1551" b="-6562"/>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7D4E24B3-B1CD-4A42-A1A5-A6EA4808A132}"/>
              </a:ext>
            </a:extLst>
          </p:cNvPr>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78882FAC-CFAF-41D9-AF28-CD52EF8AF28B}"/>
              </a:ext>
            </a:extLst>
          </p:cNvPr>
          <p:cNvSpPr/>
          <p:nvPr/>
        </p:nvSpPr>
        <p:spPr>
          <a:xfrm>
            <a:off x="4432087" y="310243"/>
            <a:ext cx="77760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a:extLst>
              <a:ext uri="{FF2B5EF4-FFF2-40B4-BE49-F238E27FC236}">
                <a16:creationId xmlns:a16="http://schemas.microsoft.com/office/drawing/2014/main" id="{427FE843-FAE7-4384-9447-250A4EE752A2}"/>
              </a:ext>
            </a:extLst>
          </p:cNvPr>
          <p:cNvSpPr txBox="1"/>
          <p:nvPr/>
        </p:nvSpPr>
        <p:spPr>
          <a:xfrm>
            <a:off x="1257299" y="199325"/>
            <a:ext cx="3174788"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3.3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图像的缩放</a:t>
            </a:r>
          </a:p>
        </p:txBody>
      </p:sp>
    </p:spTree>
    <p:extLst>
      <p:ext uri="{BB962C8B-B14F-4D97-AF65-F5344CB8AC3E}">
        <p14:creationId xmlns:p14="http://schemas.microsoft.com/office/powerpoint/2010/main" val="356405820"/>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81418"/>
            <a:ext cx="7098030" cy="923330"/>
          </a:xfrm>
          <a:prstGeom prst="rect">
            <a:avLst/>
          </a:prstGeom>
          <a:noFill/>
        </p:spPr>
        <p:txBody>
          <a:bodyPr wrap="square" rtlCol="0">
            <a:spAutoFit/>
          </a:bodyPr>
          <a:lstStyle/>
          <a:p>
            <a:pPr algn="just"/>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图像的缩放</a:t>
            </a: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DC064F91-9895-4E23-B8C7-AEAC6B496E95}"/>
                  </a:ext>
                </a:extLst>
              </p:cNvPr>
              <p:cNvSpPr txBox="1"/>
              <p:nvPr/>
            </p:nvSpPr>
            <p:spPr>
              <a:xfrm>
                <a:off x="4798904" y="5165790"/>
                <a:ext cx="2005176" cy="337978"/>
              </a:xfrm>
              <a:prstGeom prst="rect">
                <a:avLst/>
              </a:prstGeom>
              <a:noFill/>
            </p:spPr>
            <p:txBody>
              <a:bodyPr wrap="square" rtlCol="0">
                <a:spAutoFit/>
              </a:bodyPr>
              <a:lstStyle/>
              <a:p>
                <a:pPr algn="ctr"/>
                <a14:m>
                  <m:oMath xmlns:m="http://schemas.openxmlformats.org/officeDocument/2006/math">
                    <m:sSub>
                      <m:sSubPr>
                        <m:ctrlPr>
                          <a:rPr lang="en-US" altLang="zh-CN" sz="1400" b="1" i="1" smtClean="0">
                            <a:latin typeface="Cambria Math" panose="02040503050406030204" pitchFamily="18" charset="0"/>
                            <a:cs typeface="Times New Roman" panose="02020603050405020304" pitchFamily="18" charset="0"/>
                          </a:rPr>
                        </m:ctrlPr>
                      </m:sSubPr>
                      <m:e>
                        <m:r>
                          <m:rPr>
                            <m:nor/>
                          </m:rPr>
                          <a:rPr lang="en-US" altLang="zh-CN" sz="1400" b="1">
                            <a:latin typeface="Times New Roman" panose="02020603050405020304" pitchFamily="18" charset="0"/>
                            <a:cs typeface="Times New Roman" panose="02020603050405020304" pitchFamily="18" charset="0"/>
                          </a:rPr>
                          <m:t>k</m:t>
                        </m:r>
                      </m:e>
                      <m:sub>
                        <m:r>
                          <m:rPr>
                            <m:nor/>
                          </m:rPr>
                          <a:rPr lang="en-US" altLang="zh-CN" sz="1400" b="1">
                            <a:latin typeface="Times New Roman" panose="02020603050405020304" pitchFamily="18" charset="0"/>
                            <a:cs typeface="Times New Roman" panose="02020603050405020304" pitchFamily="18" charset="0"/>
                          </a:rPr>
                          <m:t>x</m:t>
                        </m:r>
                      </m:sub>
                    </m:sSub>
                  </m:oMath>
                </a14:m>
                <a:r>
                  <a:rPr lang="en-US" altLang="zh-CN"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dirty="0">
                    <a:cs typeface="Times New Roman" panose="02020603050405020304" pitchFamily="18" charset="0"/>
                  </a:rPr>
                  <a:t> </a:t>
                </a:r>
                <a14:m>
                  <m:oMath xmlns:m="http://schemas.openxmlformats.org/officeDocument/2006/math">
                    <m:sSub>
                      <m:sSubPr>
                        <m:ctrlPr>
                          <a:rPr lang="en-US" altLang="zh-CN" sz="1400" b="1" i="1">
                            <a:latin typeface="Cambria Math" panose="02040503050406030204" pitchFamily="18" charset="0"/>
                            <a:cs typeface="Times New Roman" panose="02020603050405020304" pitchFamily="18" charset="0"/>
                          </a:rPr>
                        </m:ctrlPr>
                      </m:sSubPr>
                      <m:e>
                        <m:r>
                          <m:rPr>
                            <m:nor/>
                          </m:rPr>
                          <a:rPr lang="en-US" altLang="zh-CN" sz="1400" b="1">
                            <a:latin typeface="Times New Roman" panose="02020603050405020304" pitchFamily="18" charset="0"/>
                            <a:cs typeface="Times New Roman" panose="02020603050405020304" pitchFamily="18" charset="0"/>
                          </a:rPr>
                          <m:t>k</m:t>
                        </m:r>
                      </m:e>
                      <m:sub>
                        <m:r>
                          <m:rPr>
                            <m:nor/>
                          </m:rPr>
                          <a:rPr lang="en-US" altLang="zh-CN" sz="1400" b="1" i="0" smtClean="0">
                            <a:latin typeface="Times New Roman" panose="02020603050405020304" pitchFamily="18" charset="0"/>
                            <a:cs typeface="Times New Roman" panose="02020603050405020304" pitchFamily="18" charset="0"/>
                          </a:rPr>
                          <m:t>y</m:t>
                        </m:r>
                      </m:sub>
                    </m:sSub>
                    <m:r>
                      <m:rPr>
                        <m:nor/>
                      </m:rPr>
                      <a:rPr lang="en-US" altLang="zh-CN" sz="1400" b="1" i="0" smtClean="0">
                        <a:latin typeface="Times New Roman" panose="02020603050405020304" pitchFamily="18" charset="0"/>
                        <a:cs typeface="Times New Roman" panose="02020603050405020304" pitchFamily="18" charset="0"/>
                      </a:rPr>
                      <m:t>=0.5</m:t>
                    </m:r>
                  </m:oMath>
                </a14:m>
                <a:r>
                  <a:rPr lang="zh-CN" altLang="en-US"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的图像</a:t>
                </a:r>
              </a:p>
            </p:txBody>
          </p:sp>
        </mc:Choice>
        <mc:Fallback xmlns="">
          <p:sp>
            <p:nvSpPr>
              <p:cNvPr id="38" name="文本框 37">
                <a:extLst>
                  <a:ext uri="{FF2B5EF4-FFF2-40B4-BE49-F238E27FC236}">
                    <a16:creationId xmlns:a16="http://schemas.microsoft.com/office/drawing/2014/main" id="{DC064F91-9895-4E23-B8C7-AEAC6B496E95}"/>
                  </a:ext>
                </a:extLst>
              </p:cNvPr>
              <p:cNvSpPr txBox="1">
                <a:spLocks noRot="1" noChangeAspect="1" noMove="1" noResize="1" noEditPoints="1" noAdjustHandles="1" noChangeArrowheads="1" noChangeShapeType="1" noTextEdit="1"/>
              </p:cNvSpPr>
              <p:nvPr/>
            </p:nvSpPr>
            <p:spPr>
              <a:xfrm>
                <a:off x="4798904" y="5165790"/>
                <a:ext cx="2005176" cy="337978"/>
              </a:xfrm>
              <a:prstGeom prst="rect">
                <a:avLst/>
              </a:prstGeom>
              <a:blipFill>
                <a:blip r:embed="rId4"/>
                <a:stretch>
                  <a:fillRect t="-5357" b="-89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70E6221A-2878-4B0F-A905-9EEBF8B81A23}"/>
                  </a:ext>
                </a:extLst>
              </p:cNvPr>
              <p:cNvSpPr txBox="1"/>
              <p:nvPr/>
            </p:nvSpPr>
            <p:spPr>
              <a:xfrm>
                <a:off x="8623596" y="5170482"/>
                <a:ext cx="2005176" cy="338362"/>
              </a:xfrm>
              <a:prstGeom prst="rect">
                <a:avLst/>
              </a:prstGeom>
              <a:noFill/>
            </p:spPr>
            <p:txBody>
              <a:bodyPr wrap="square" rtlCol="0">
                <a:spAutoFit/>
              </a:bodyPr>
              <a:lstStyle/>
              <a:p>
                <a:pPr algn="ctr"/>
                <a14:m>
                  <m:oMath xmlns:m="http://schemas.openxmlformats.org/officeDocument/2006/math">
                    <m:sSub>
                      <m:sSubPr>
                        <m:ctrlPr>
                          <a:rPr lang="en-US" altLang="zh-CN" sz="1400" b="1" i="1">
                            <a:latin typeface="Cambria Math" panose="02040503050406030204" pitchFamily="18" charset="0"/>
                            <a:cs typeface="Times New Roman" panose="02020603050405020304" pitchFamily="18" charset="0"/>
                          </a:rPr>
                        </m:ctrlPr>
                      </m:sSubPr>
                      <m:e>
                        <m:r>
                          <m:rPr>
                            <m:nor/>
                          </m:rPr>
                          <a:rPr lang="en-US" altLang="zh-CN" sz="1400" b="1">
                            <a:latin typeface="Times New Roman" panose="02020603050405020304" pitchFamily="18" charset="0"/>
                            <a:cs typeface="Times New Roman" panose="02020603050405020304" pitchFamily="18" charset="0"/>
                          </a:rPr>
                          <m:t>k</m:t>
                        </m:r>
                      </m:e>
                      <m:sub>
                        <m:r>
                          <m:rPr>
                            <m:nor/>
                          </m:rPr>
                          <a:rPr lang="en-US" altLang="zh-CN" sz="1400" b="1">
                            <a:latin typeface="Times New Roman" panose="02020603050405020304" pitchFamily="18" charset="0"/>
                            <a:cs typeface="Times New Roman" panose="02020603050405020304" pitchFamily="18" charset="0"/>
                          </a:rPr>
                          <m:t>x</m:t>
                        </m:r>
                      </m:sub>
                    </m:sSub>
                    <m:r>
                      <m:rPr>
                        <m:nor/>
                      </m:rPr>
                      <a:rPr lang="en-US" altLang="zh-CN" sz="1400" b="1">
                        <a:latin typeface="Times New Roman" panose="02020603050405020304" pitchFamily="18" charset="0"/>
                        <a:cs typeface="Times New Roman" panose="02020603050405020304" pitchFamily="18" charset="0"/>
                      </a:rPr>
                      <m:t>=0.5</m:t>
                    </m:r>
                  </m:oMath>
                </a14:m>
                <a:r>
                  <a:rPr lang="zh-CN" altLang="en-US"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 </a:t>
                </a:r>
                <a14:m>
                  <m:oMath xmlns:m="http://schemas.openxmlformats.org/officeDocument/2006/math">
                    <m:sSub>
                      <m:sSubPr>
                        <m:ctrlPr>
                          <a:rPr lang="en-US" altLang="zh-CN" sz="1400" b="1" i="1">
                            <a:latin typeface="Cambria Math" panose="02040503050406030204" pitchFamily="18" charset="0"/>
                            <a:cs typeface="Times New Roman" panose="02020603050405020304" pitchFamily="18" charset="0"/>
                          </a:rPr>
                        </m:ctrlPr>
                      </m:sSubPr>
                      <m:e>
                        <m:r>
                          <m:rPr>
                            <m:nor/>
                          </m:rPr>
                          <a:rPr lang="en-US" altLang="zh-CN" sz="1400" b="1">
                            <a:latin typeface="Times New Roman" panose="02020603050405020304" pitchFamily="18" charset="0"/>
                            <a:cs typeface="Times New Roman" panose="02020603050405020304" pitchFamily="18" charset="0"/>
                          </a:rPr>
                          <m:t>k</m:t>
                        </m:r>
                      </m:e>
                      <m:sub>
                        <m:r>
                          <m:rPr>
                            <m:nor/>
                          </m:rPr>
                          <a:rPr lang="en-US" altLang="zh-CN" sz="1400" b="1">
                            <a:latin typeface="Times New Roman" panose="02020603050405020304" pitchFamily="18" charset="0"/>
                            <a:cs typeface="Times New Roman" panose="02020603050405020304" pitchFamily="18" charset="0"/>
                          </a:rPr>
                          <m:t>y</m:t>
                        </m:r>
                      </m:sub>
                    </m:sSub>
                    <m:r>
                      <m:rPr>
                        <m:nor/>
                      </m:rPr>
                      <a:rPr lang="en-US" altLang="zh-CN" sz="1400" b="1">
                        <a:latin typeface="Times New Roman" panose="02020603050405020304" pitchFamily="18" charset="0"/>
                        <a:cs typeface="Times New Roman" panose="02020603050405020304" pitchFamily="18" charset="0"/>
                      </a:rPr>
                      <m:t>=</m:t>
                    </m:r>
                    <m:r>
                      <m:rPr>
                        <m:nor/>
                      </m:rPr>
                      <a:rPr lang="en-US" altLang="zh-CN" sz="1400" b="1" i="0" smtClean="0">
                        <a:latin typeface="Times New Roman" panose="02020603050405020304" pitchFamily="18" charset="0"/>
                        <a:cs typeface="Times New Roman" panose="02020603050405020304" pitchFamily="18" charset="0"/>
                      </a:rPr>
                      <m:t>1</m:t>
                    </m:r>
                  </m:oMath>
                </a14:m>
                <a:r>
                  <a:rPr lang="zh-CN" altLang="en-US"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的图像</a:t>
                </a:r>
              </a:p>
            </p:txBody>
          </p:sp>
        </mc:Choice>
        <mc:Fallback xmlns="">
          <p:sp>
            <p:nvSpPr>
              <p:cNvPr id="39" name="文本框 38">
                <a:extLst>
                  <a:ext uri="{FF2B5EF4-FFF2-40B4-BE49-F238E27FC236}">
                    <a16:creationId xmlns:a16="http://schemas.microsoft.com/office/drawing/2014/main" id="{70E6221A-2878-4B0F-A905-9EEBF8B81A23}"/>
                  </a:ext>
                </a:extLst>
              </p:cNvPr>
              <p:cNvSpPr txBox="1">
                <a:spLocks noRot="1" noChangeAspect="1" noMove="1" noResize="1" noEditPoints="1" noAdjustHandles="1" noChangeArrowheads="1" noChangeShapeType="1" noTextEdit="1"/>
              </p:cNvSpPr>
              <p:nvPr/>
            </p:nvSpPr>
            <p:spPr>
              <a:xfrm>
                <a:off x="8623596" y="5170482"/>
                <a:ext cx="2005176" cy="338362"/>
              </a:xfrm>
              <a:prstGeom prst="rect">
                <a:avLst/>
              </a:prstGeom>
              <a:blipFill>
                <a:blip r:embed="rId5"/>
                <a:stretch>
                  <a:fillRect t="-7143" b="-5357"/>
                </a:stretch>
              </a:blipFill>
            </p:spPr>
            <p:txBody>
              <a:bodyPr/>
              <a:lstStyle/>
              <a:p>
                <a:r>
                  <a:rPr lang="zh-CN" altLang="en-US">
                    <a:noFill/>
                  </a:rPr>
                  <a:t> </a:t>
                </a:r>
              </a:p>
            </p:txBody>
          </p:sp>
        </mc:Fallback>
      </mc:AlternateContent>
      <p:sp>
        <p:nvSpPr>
          <p:cNvPr id="40" name="文本框 39">
            <a:extLst>
              <a:ext uri="{FF2B5EF4-FFF2-40B4-BE49-F238E27FC236}">
                <a16:creationId xmlns:a16="http://schemas.microsoft.com/office/drawing/2014/main" id="{E2AB4DCB-C086-4EEB-81CA-2A1980D4A4AC}"/>
              </a:ext>
            </a:extLst>
          </p:cNvPr>
          <p:cNvSpPr txBox="1"/>
          <p:nvPr/>
        </p:nvSpPr>
        <p:spPr>
          <a:xfrm>
            <a:off x="887412" y="5168695"/>
            <a:ext cx="2005176" cy="307777"/>
          </a:xfrm>
          <a:prstGeom prst="rect">
            <a:avLst/>
          </a:prstGeom>
          <a:noFill/>
        </p:spPr>
        <p:txBody>
          <a:bodyPr wrap="square" rtlCol="0">
            <a:spAutoFit/>
          </a:bodyPr>
          <a:lstStyle/>
          <a:p>
            <a:pPr algn="ctr"/>
            <a:r>
              <a:rPr lang="zh-CN" altLang="en-US"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原图像</a:t>
            </a:r>
          </a:p>
        </p:txBody>
      </p:sp>
      <p:pic>
        <p:nvPicPr>
          <p:cNvPr id="7" name="图片 6" descr="女人戴着帽子&#10;&#10;描述已自动生成">
            <a:extLst>
              <a:ext uri="{FF2B5EF4-FFF2-40B4-BE49-F238E27FC236}">
                <a16:creationId xmlns:a16="http://schemas.microsoft.com/office/drawing/2014/main" id="{33F1983F-2C3A-4698-B4E0-2804CE39E6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0000" y="2430000"/>
            <a:ext cx="2520000" cy="2520000"/>
          </a:xfrm>
          <a:prstGeom prst="rect">
            <a:avLst/>
          </a:prstGeom>
        </p:spPr>
      </p:pic>
      <p:pic>
        <p:nvPicPr>
          <p:cNvPr id="25" name="图片 24" descr="女人戴着帽子&#10;&#10;描述已自动生成">
            <a:extLst>
              <a:ext uri="{FF2B5EF4-FFF2-40B4-BE49-F238E27FC236}">
                <a16:creationId xmlns:a16="http://schemas.microsoft.com/office/drawing/2014/main" id="{9833456E-CF74-4FF7-9466-5C897847D7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50082" y="3102050"/>
            <a:ext cx="1260000" cy="1260000"/>
          </a:xfrm>
          <a:prstGeom prst="rect">
            <a:avLst/>
          </a:prstGeom>
        </p:spPr>
      </p:pic>
      <p:pic>
        <p:nvPicPr>
          <p:cNvPr id="32" name="图片 31" descr="女人戴着帽子&#10;&#10;描述已自动生成">
            <a:extLst>
              <a:ext uri="{FF2B5EF4-FFF2-40B4-BE49-F238E27FC236}">
                <a16:creationId xmlns:a16="http://schemas.microsoft.com/office/drawing/2014/main" id="{3E3E1DBF-6573-46FD-AE5F-AD224B5F6A8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33562" y="3100263"/>
            <a:ext cx="2520000" cy="1260000"/>
          </a:xfrm>
          <a:prstGeom prst="rect">
            <a:avLst/>
          </a:prstGeom>
        </p:spPr>
      </p:pic>
      <p:sp>
        <p:nvSpPr>
          <p:cNvPr id="3" name="矩形 2">
            <a:extLst>
              <a:ext uri="{FF2B5EF4-FFF2-40B4-BE49-F238E27FC236}">
                <a16:creationId xmlns:a16="http://schemas.microsoft.com/office/drawing/2014/main" id="{A959FE16-6C30-4F7D-8237-C0A5006137E6}"/>
              </a:ext>
            </a:extLst>
          </p:cNvPr>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52BA2CE2-7B0D-41C9-9A73-3DB32696F822}"/>
              </a:ext>
            </a:extLst>
          </p:cNvPr>
          <p:cNvSpPr/>
          <p:nvPr/>
        </p:nvSpPr>
        <p:spPr>
          <a:xfrm>
            <a:off x="4432087" y="310243"/>
            <a:ext cx="77760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716331BA-2CF3-471D-90EE-C0F2A1E02886}"/>
              </a:ext>
            </a:extLst>
          </p:cNvPr>
          <p:cNvSpPr txBox="1"/>
          <p:nvPr/>
        </p:nvSpPr>
        <p:spPr>
          <a:xfrm>
            <a:off x="1257299" y="199325"/>
            <a:ext cx="3174788"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3.3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图像的缩放</a:t>
            </a:r>
          </a:p>
        </p:txBody>
      </p:sp>
    </p:spTree>
    <p:extLst>
      <p:ext uri="{BB962C8B-B14F-4D97-AF65-F5344CB8AC3E}">
        <p14:creationId xmlns:p14="http://schemas.microsoft.com/office/powerpoint/2010/main" val="1796950925"/>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257300" y="199325"/>
            <a:ext cx="3020786"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3.1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代数运算</a:t>
            </a:r>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52542"/>
            <a:ext cx="4057087" cy="923330"/>
          </a:xfrm>
          <a:prstGeom prst="rect">
            <a:avLst/>
          </a:prstGeom>
          <a:noFill/>
        </p:spPr>
        <p:txBody>
          <a:bodyPr wrap="square" rtlCol="0">
            <a:spAutoFit/>
          </a:bodyPr>
          <a:lstStyle/>
          <a:p>
            <a:pPr algn="just"/>
            <a:r>
              <a:rPr lang="en-US" altLang="zh-CN" sz="5400" b="1" dirty="0">
                <a:solidFill>
                  <a:schemeClr val="tx1">
                    <a:lumMod val="95000"/>
                    <a:lumOff val="5000"/>
                  </a:schemeClr>
                </a:solidFill>
                <a:latin typeface="楷体" panose="02010609060101010101" pitchFamily="49" charset="-122"/>
                <a:ea typeface="楷体" panose="02010609060101010101" pitchFamily="49" charset="-122"/>
              </a:rPr>
              <a:t>1.</a:t>
            </a:r>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加运算</a:t>
            </a:r>
            <a:endParaRPr lang="en-US" altLang="zh-CN" sz="54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1" name="文本框 30">
            <a:extLst>
              <a:ext uri="{FF2B5EF4-FFF2-40B4-BE49-F238E27FC236}">
                <a16:creationId xmlns:a16="http://schemas.microsoft.com/office/drawing/2014/main" id="{95A778E2-6584-4F49-AE14-658DA391B7D2}"/>
              </a:ext>
            </a:extLst>
          </p:cNvPr>
          <p:cNvSpPr txBox="1"/>
          <p:nvPr/>
        </p:nvSpPr>
        <p:spPr>
          <a:xfrm>
            <a:off x="628296" y="2166401"/>
            <a:ext cx="4391760" cy="523220"/>
          </a:xfrm>
          <a:prstGeom prst="rect">
            <a:avLst/>
          </a:prstGeom>
          <a:noFill/>
        </p:spPr>
        <p:txBody>
          <a:bodyPr wrap="square" rtlCol="0">
            <a:spAutoFit/>
          </a:bodyPr>
          <a:lstStyle/>
          <a:p>
            <a:r>
              <a:rPr lang="en-US" altLang="zh-CN" sz="2800" dirty="0">
                <a:solidFill>
                  <a:schemeClr val="tx1">
                    <a:lumMod val="95000"/>
                    <a:lumOff val="5000"/>
                  </a:schemeClr>
                </a:solidFill>
                <a:latin typeface="楷体" panose="02010609060101010101" pitchFamily="49" charset="-122"/>
                <a:ea typeface="楷体" panose="02010609060101010101" pitchFamily="49" charset="-122"/>
              </a:rPr>
              <a:t>·</a:t>
            </a:r>
            <a:r>
              <a:rPr lang="zh-CN" altLang="en-US" sz="2800" dirty="0">
                <a:solidFill>
                  <a:schemeClr val="tx1">
                    <a:lumMod val="95000"/>
                    <a:lumOff val="5000"/>
                  </a:schemeClr>
                </a:solidFill>
                <a:latin typeface="楷体" panose="02010609060101010101" pitchFamily="49" charset="-122"/>
                <a:ea typeface="楷体" panose="02010609060101010101" pitchFamily="49" charset="-122"/>
              </a:rPr>
              <a:t>加运算的定义</a:t>
            </a:r>
          </a:p>
        </p:txBody>
      </p:sp>
      <p:sp>
        <p:nvSpPr>
          <p:cNvPr id="32" name="文本框 31">
            <a:extLst>
              <a:ext uri="{FF2B5EF4-FFF2-40B4-BE49-F238E27FC236}">
                <a16:creationId xmlns:a16="http://schemas.microsoft.com/office/drawing/2014/main" id="{83641A72-2CB2-45AC-ABFC-D2D2D0C6C9D4}"/>
              </a:ext>
            </a:extLst>
          </p:cNvPr>
          <p:cNvSpPr txBox="1"/>
          <p:nvPr/>
        </p:nvSpPr>
        <p:spPr>
          <a:xfrm>
            <a:off x="1257300" y="2981271"/>
            <a:ext cx="5567922" cy="461665"/>
          </a:xfrm>
          <a:prstGeom prst="rect">
            <a:avLst/>
          </a:prstGeom>
          <a:noFill/>
        </p:spPr>
        <p:txBody>
          <a:bodyPr wrap="square" rtlCol="0">
            <a:spAutoFit/>
          </a:bodyPr>
          <a:lstStyle/>
          <a:p>
            <a:r>
              <a:rPr lang="en-US" altLang="zh-CN" sz="24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C(</a:t>
            </a:r>
            <a:r>
              <a:rPr lang="en-US" altLang="zh-CN" sz="2400" dirty="0" err="1">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x,y</a:t>
            </a:r>
            <a:r>
              <a:rPr lang="en-US" altLang="zh-CN" sz="24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 = A(</a:t>
            </a:r>
            <a:r>
              <a:rPr lang="en-US" altLang="zh-CN" sz="2400" dirty="0" err="1">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x,y</a:t>
            </a:r>
            <a:r>
              <a:rPr lang="en-US" altLang="zh-CN" sz="24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 + B(</a:t>
            </a:r>
            <a:r>
              <a:rPr lang="en-US" altLang="zh-CN" sz="2400" dirty="0" err="1">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x,y</a:t>
            </a:r>
            <a:r>
              <a:rPr lang="en-US" altLang="zh-CN" sz="24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3" name="文本框 32">
            <a:extLst>
              <a:ext uri="{FF2B5EF4-FFF2-40B4-BE49-F238E27FC236}">
                <a16:creationId xmlns:a16="http://schemas.microsoft.com/office/drawing/2014/main" id="{0BC80CBB-09A6-446B-915F-F0CE2F42DDFB}"/>
              </a:ext>
            </a:extLst>
          </p:cNvPr>
          <p:cNvSpPr txBox="1"/>
          <p:nvPr/>
        </p:nvSpPr>
        <p:spPr>
          <a:xfrm>
            <a:off x="628296" y="3796142"/>
            <a:ext cx="4391760" cy="584775"/>
          </a:xfrm>
          <a:prstGeom prst="rect">
            <a:avLst/>
          </a:prstGeom>
          <a:noFill/>
        </p:spPr>
        <p:txBody>
          <a:bodyPr wrap="square" rtlCol="0">
            <a:spAutoFit/>
          </a:bodyPr>
          <a:lstStyle/>
          <a:p>
            <a:r>
              <a:rPr lang="en-US" altLang="zh-CN" sz="3200" dirty="0">
                <a:solidFill>
                  <a:schemeClr val="tx1">
                    <a:lumMod val="95000"/>
                    <a:lumOff val="5000"/>
                  </a:schemeClr>
                </a:solidFill>
                <a:latin typeface="楷体" panose="02010609060101010101" pitchFamily="49" charset="-122"/>
                <a:ea typeface="楷体" panose="02010609060101010101" pitchFamily="49" charset="-122"/>
              </a:rPr>
              <a:t>·</a:t>
            </a:r>
            <a:r>
              <a:rPr lang="zh-CN" altLang="en-US" sz="3200" dirty="0">
                <a:solidFill>
                  <a:schemeClr val="tx1">
                    <a:lumMod val="95000"/>
                    <a:lumOff val="5000"/>
                  </a:schemeClr>
                </a:solidFill>
                <a:latin typeface="楷体" panose="02010609060101010101" pitchFamily="49" charset="-122"/>
                <a:ea typeface="楷体" panose="02010609060101010101" pitchFamily="49" charset="-122"/>
              </a:rPr>
              <a:t>加</a:t>
            </a:r>
            <a:r>
              <a:rPr lang="zh-CN" altLang="en-US" sz="2800" dirty="0">
                <a:solidFill>
                  <a:schemeClr val="tx1">
                    <a:lumMod val="95000"/>
                    <a:lumOff val="5000"/>
                  </a:schemeClr>
                </a:solidFill>
                <a:latin typeface="楷体" panose="02010609060101010101" pitchFamily="49" charset="-122"/>
                <a:ea typeface="楷体" panose="02010609060101010101" pitchFamily="49" charset="-122"/>
              </a:rPr>
              <a:t>运算</a:t>
            </a:r>
            <a:r>
              <a:rPr lang="zh-CN" altLang="en-US" sz="3200" dirty="0">
                <a:solidFill>
                  <a:schemeClr val="tx1">
                    <a:lumMod val="95000"/>
                    <a:lumOff val="5000"/>
                  </a:schemeClr>
                </a:solidFill>
                <a:latin typeface="楷体" panose="02010609060101010101" pitchFamily="49" charset="-122"/>
                <a:ea typeface="楷体" panose="02010609060101010101" pitchFamily="49" charset="-122"/>
              </a:rPr>
              <a:t>的应用</a:t>
            </a:r>
          </a:p>
        </p:txBody>
      </p:sp>
      <p:sp>
        <p:nvSpPr>
          <p:cNvPr id="36" name="文本框 35">
            <a:extLst>
              <a:ext uri="{FF2B5EF4-FFF2-40B4-BE49-F238E27FC236}">
                <a16:creationId xmlns:a16="http://schemas.microsoft.com/office/drawing/2014/main" id="{2F3B1C22-AAD2-4A08-AECF-0C7514DF7FD1}"/>
              </a:ext>
            </a:extLst>
          </p:cNvPr>
          <p:cNvSpPr txBox="1"/>
          <p:nvPr/>
        </p:nvSpPr>
        <p:spPr>
          <a:xfrm>
            <a:off x="1139957" y="4611012"/>
            <a:ext cx="5567922" cy="461665"/>
          </a:xfrm>
          <a:prstGeom prst="rect">
            <a:avLst/>
          </a:prstGeom>
          <a:noFill/>
        </p:spPr>
        <p:txBody>
          <a:bodyPr wrap="square" rtlCol="0">
            <a:spAutoFit/>
          </a:bodyPr>
          <a:lstStyle/>
          <a:p>
            <a:r>
              <a:rPr lang="zh-CN" altLang="en-US" sz="2400" dirty="0">
                <a:solidFill>
                  <a:schemeClr val="tx1">
                    <a:lumMod val="95000"/>
                    <a:lumOff val="5000"/>
                  </a:schemeClr>
                </a:solidFill>
                <a:latin typeface="楷体" panose="02010609060101010101" pitchFamily="49" charset="-122"/>
                <a:ea typeface="楷体" panose="02010609060101010101" pitchFamily="49" charset="-122"/>
              </a:rPr>
              <a:t>去除叠加性噪声</a:t>
            </a:r>
          </a:p>
        </p:txBody>
      </p:sp>
      <p:sp>
        <p:nvSpPr>
          <p:cNvPr id="37" name="文本框 36">
            <a:extLst>
              <a:ext uri="{FF2B5EF4-FFF2-40B4-BE49-F238E27FC236}">
                <a16:creationId xmlns:a16="http://schemas.microsoft.com/office/drawing/2014/main" id="{89434445-93E3-475E-BF26-F26BB65D257F}"/>
              </a:ext>
            </a:extLst>
          </p:cNvPr>
          <p:cNvSpPr txBox="1"/>
          <p:nvPr/>
        </p:nvSpPr>
        <p:spPr>
          <a:xfrm>
            <a:off x="1139957" y="5425882"/>
            <a:ext cx="5567922" cy="461665"/>
          </a:xfrm>
          <a:prstGeom prst="rect">
            <a:avLst/>
          </a:prstGeom>
          <a:noFill/>
        </p:spPr>
        <p:txBody>
          <a:bodyPr wrap="square" rtlCol="0">
            <a:spAutoFit/>
          </a:bodyPr>
          <a:lstStyle/>
          <a:p>
            <a:r>
              <a:rPr lang="zh-CN" altLang="en-US" sz="2400" dirty="0">
                <a:solidFill>
                  <a:schemeClr val="tx1">
                    <a:lumMod val="95000"/>
                    <a:lumOff val="5000"/>
                  </a:schemeClr>
                </a:solidFill>
                <a:latin typeface="楷体" panose="02010609060101010101" pitchFamily="49" charset="-122"/>
                <a:ea typeface="楷体" panose="02010609060101010101" pitchFamily="49" charset="-122"/>
              </a:rPr>
              <a:t>生成图像叠加效果</a:t>
            </a:r>
          </a:p>
        </p:txBody>
      </p:sp>
    </p:spTree>
    <p:extLst>
      <p:ext uri="{BB962C8B-B14F-4D97-AF65-F5344CB8AC3E}">
        <p14:creationId xmlns:p14="http://schemas.microsoft.com/office/powerpoint/2010/main" val="4144924973"/>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5287736" y="2606267"/>
            <a:ext cx="1616528" cy="1200329"/>
          </a:xfrm>
          <a:prstGeom prst="rect">
            <a:avLst/>
          </a:prstGeom>
          <a:noFill/>
        </p:spPr>
        <p:txBody>
          <a:bodyPr wrap="square" rtlCol="0">
            <a:spAutoFit/>
          </a:bodyPr>
          <a:lstStyle/>
          <a:p>
            <a:pPr algn="ctr"/>
            <a:r>
              <a:rPr lang="en-US" altLang="zh-CN" sz="7200" dirty="0">
                <a:solidFill>
                  <a:schemeClr val="tx1">
                    <a:lumMod val="95000"/>
                    <a:lumOff val="5000"/>
                  </a:schemeClr>
                </a:solidFill>
                <a:latin typeface="思源黑体 Bold" panose="020B0800000000000000" pitchFamily="34" charset="-122"/>
                <a:ea typeface="思源黑体 Bold" panose="020B0800000000000000" pitchFamily="34" charset="-122"/>
              </a:rPr>
              <a:t>05</a:t>
            </a:r>
            <a:endParaRPr lang="zh-CN" altLang="en-US" sz="7200" dirty="0">
              <a:solidFill>
                <a:schemeClr val="tx1">
                  <a:lumMod val="95000"/>
                  <a:lumOff val="5000"/>
                </a:schemeClr>
              </a:solidFill>
              <a:latin typeface="思源黑体 Bold" panose="020B0800000000000000" pitchFamily="34" charset="-122"/>
              <a:ea typeface="思源黑体 Bold" panose="020B0800000000000000" pitchFamily="34" charset="-122"/>
            </a:endParaRPr>
          </a:p>
        </p:txBody>
      </p:sp>
      <p:sp>
        <p:nvSpPr>
          <p:cNvPr id="18" name="文本框 17"/>
          <p:cNvSpPr txBox="1"/>
          <p:nvPr/>
        </p:nvSpPr>
        <p:spPr>
          <a:xfrm>
            <a:off x="5179631" y="3864996"/>
            <a:ext cx="1832737" cy="1077218"/>
          </a:xfrm>
          <a:prstGeom prst="rect">
            <a:avLst/>
          </a:prstGeom>
          <a:noFill/>
        </p:spPr>
        <p:txBody>
          <a:bodyPr wrap="square" rtlCol="0">
            <a:spAutoFit/>
          </a:bodyPr>
          <a:lstStyle/>
          <a:p>
            <a:r>
              <a:rPr lang="zh-CN" altLang="en-US" sz="3200" b="1" dirty="0">
                <a:solidFill>
                  <a:schemeClr val="tx1">
                    <a:lumMod val="95000"/>
                    <a:lumOff val="5000"/>
                  </a:schemeClr>
                </a:solidFill>
                <a:latin typeface="楷体" panose="02010609060101010101" pitchFamily="49" charset="-122"/>
                <a:ea typeface="楷体" panose="02010609060101010101" pitchFamily="49" charset="-122"/>
              </a:rPr>
              <a:t>插值运算</a:t>
            </a:r>
          </a:p>
          <a:p>
            <a:endParaRPr lang="zh-CN" altLang="en-US" sz="32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9" name="矩形 8"/>
          <p:cNvSpPr/>
          <p:nvPr/>
        </p:nvSpPr>
        <p:spPr>
          <a:xfrm>
            <a:off x="8477250" y="1828800"/>
            <a:ext cx="849086" cy="3209368"/>
          </a:xfrm>
          <a:prstGeom prst="rect">
            <a:avLst/>
          </a:prstGeom>
          <a:solidFill>
            <a:srgbClr val="9B0000"/>
          </a:solidFill>
          <a:ln>
            <a:noFill/>
          </a:ln>
          <a:effectLst>
            <a:outerShdw blurRad="1270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672411" y="2122714"/>
            <a:ext cx="609600" cy="2621540"/>
          </a:xfrm>
          <a:prstGeom prst="rect">
            <a:avLst/>
          </a:prstGeom>
          <a:solidFill>
            <a:srgbClr val="9B0000"/>
          </a:solidFill>
          <a:ln>
            <a:noFill/>
          </a:ln>
          <a:effectLst>
            <a:outerShdw blurRad="1270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628086" y="2400300"/>
            <a:ext cx="478972" cy="2066368"/>
          </a:xfrm>
          <a:prstGeom prst="rect">
            <a:avLst/>
          </a:prstGeom>
          <a:solidFill>
            <a:srgbClr val="9B0000"/>
          </a:solidFill>
          <a:ln>
            <a:noFill/>
          </a:ln>
          <a:effectLst>
            <a:outerShdw blurRad="1270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1453133" y="2709584"/>
            <a:ext cx="311150" cy="1447800"/>
          </a:xfrm>
          <a:prstGeom prst="rect">
            <a:avLst/>
          </a:prstGeom>
          <a:solidFill>
            <a:srgbClr val="9B0000"/>
          </a:solidFill>
          <a:ln>
            <a:noFill/>
          </a:ln>
          <a:effectLst>
            <a:outerShdw blurRad="1270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2110358" y="2984500"/>
            <a:ext cx="81642" cy="897968"/>
          </a:xfrm>
          <a:prstGeom prst="rect">
            <a:avLst/>
          </a:prstGeom>
          <a:solidFill>
            <a:srgbClr val="9B0000"/>
          </a:solidFill>
          <a:ln>
            <a:noFill/>
          </a:ln>
          <a:effectLst>
            <a:outerShdw blurRad="1270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H="1">
            <a:off x="2865664" y="1828800"/>
            <a:ext cx="849086" cy="3209368"/>
          </a:xfrm>
          <a:prstGeom prst="rect">
            <a:avLst/>
          </a:prstGeom>
          <a:solidFill>
            <a:srgbClr val="9B0000"/>
          </a:solidFill>
          <a:ln>
            <a:noFill/>
          </a:ln>
          <a:effectLst>
            <a:outerShdw blurRad="1270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flipH="1">
            <a:off x="1909989" y="2122714"/>
            <a:ext cx="609600" cy="2621540"/>
          </a:xfrm>
          <a:prstGeom prst="rect">
            <a:avLst/>
          </a:prstGeom>
          <a:solidFill>
            <a:srgbClr val="9B0000"/>
          </a:solidFill>
          <a:ln>
            <a:noFill/>
          </a:ln>
          <a:effectLst>
            <a:outerShdw blurRad="1270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flipH="1">
            <a:off x="1084942" y="2400300"/>
            <a:ext cx="478972" cy="2066368"/>
          </a:xfrm>
          <a:prstGeom prst="rect">
            <a:avLst/>
          </a:prstGeom>
          <a:solidFill>
            <a:srgbClr val="9B0000"/>
          </a:solidFill>
          <a:ln>
            <a:noFill/>
          </a:ln>
          <a:effectLst>
            <a:outerShdw blurRad="1270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flipH="1">
            <a:off x="427717" y="2709584"/>
            <a:ext cx="311150" cy="1447800"/>
          </a:xfrm>
          <a:prstGeom prst="rect">
            <a:avLst/>
          </a:prstGeom>
          <a:solidFill>
            <a:srgbClr val="9B0000"/>
          </a:solidFill>
          <a:ln>
            <a:noFill/>
          </a:ln>
          <a:effectLst>
            <a:outerShdw blurRad="1270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flipH="1">
            <a:off x="0" y="2984500"/>
            <a:ext cx="81642" cy="897968"/>
          </a:xfrm>
          <a:prstGeom prst="rect">
            <a:avLst/>
          </a:prstGeom>
          <a:solidFill>
            <a:srgbClr val="9B0000"/>
          </a:solidFill>
          <a:ln>
            <a:noFill/>
          </a:ln>
          <a:effectLst>
            <a:outerShdw blurRad="1270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5559067"/>
      </p:ext>
    </p:extLst>
  </p:cSld>
  <p:clrMapOvr>
    <a:masterClrMapping/>
  </p:clrMapOvr>
  <mc:AlternateContent xmlns:mc="http://schemas.openxmlformats.org/markup-compatibility/2006" xmlns:p14="http://schemas.microsoft.com/office/powerpoint/2010/main">
    <mc:Choice Requires="p14">
      <p:transition spd="slow" p14:dur="3900" advClick="0"/>
    </mc:Choice>
    <mc:Fallback xmlns="">
      <p:transition spd="slow" advClick="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81418"/>
            <a:ext cx="7098030" cy="923330"/>
          </a:xfrm>
          <a:prstGeom prst="rect">
            <a:avLst/>
          </a:prstGeom>
          <a:noFill/>
        </p:spPr>
        <p:txBody>
          <a:bodyPr wrap="square" rtlCol="0">
            <a:spAutoFit/>
          </a:bodyPr>
          <a:lstStyle/>
          <a:p>
            <a:pPr algn="just"/>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插值运算</a:t>
            </a: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95A778E2-6584-4F49-AE14-658DA391B7D2}"/>
              </a:ext>
            </a:extLst>
          </p:cNvPr>
          <p:cNvSpPr txBox="1"/>
          <p:nvPr/>
        </p:nvSpPr>
        <p:spPr>
          <a:xfrm>
            <a:off x="628295" y="2166401"/>
            <a:ext cx="6505369" cy="707886"/>
          </a:xfrm>
          <a:prstGeom prst="rect">
            <a:avLst/>
          </a:prstGeom>
          <a:noFill/>
        </p:spPr>
        <p:txBody>
          <a:bodyPr wrap="square" rtlCol="0">
            <a:spAutoFit/>
          </a:bodyPr>
          <a:lstStyle/>
          <a:p>
            <a:r>
              <a:rPr lang="en-US" altLang="zh-CN" sz="4000" dirty="0">
                <a:solidFill>
                  <a:schemeClr val="tx1">
                    <a:lumMod val="95000"/>
                    <a:lumOff val="5000"/>
                  </a:schemeClr>
                </a:solidFill>
                <a:latin typeface="楷体" panose="02010609060101010101" pitchFamily="49" charset="-122"/>
                <a:ea typeface="楷体" panose="02010609060101010101" pitchFamily="49" charset="-122"/>
              </a:rPr>
              <a:t>·</a:t>
            </a:r>
            <a:r>
              <a:rPr lang="zh-CN" altLang="en-US" sz="4000" dirty="0">
                <a:solidFill>
                  <a:schemeClr val="tx1">
                    <a:lumMod val="95000"/>
                    <a:lumOff val="5000"/>
                  </a:schemeClr>
                </a:solidFill>
                <a:latin typeface="楷体" panose="02010609060101010101" pitchFamily="49" charset="-122"/>
                <a:ea typeface="楷体" panose="02010609060101010101" pitchFamily="49" charset="-122"/>
              </a:rPr>
              <a:t>插值运算的定义</a:t>
            </a:r>
          </a:p>
        </p:txBody>
      </p:sp>
      <p:sp>
        <p:nvSpPr>
          <p:cNvPr id="32" name="文本框 31">
            <a:extLst>
              <a:ext uri="{FF2B5EF4-FFF2-40B4-BE49-F238E27FC236}">
                <a16:creationId xmlns:a16="http://schemas.microsoft.com/office/drawing/2014/main" id="{83641A72-2CB2-45AC-ABFC-D2D2D0C6C9D4}"/>
              </a:ext>
            </a:extLst>
          </p:cNvPr>
          <p:cNvSpPr txBox="1"/>
          <p:nvPr/>
        </p:nvSpPr>
        <p:spPr>
          <a:xfrm>
            <a:off x="1257300" y="2874287"/>
            <a:ext cx="10038229" cy="1303177"/>
          </a:xfrm>
          <a:prstGeom prst="rect">
            <a:avLst/>
          </a:prstGeom>
          <a:noFill/>
        </p:spPr>
        <p:txBody>
          <a:bodyPr wrap="square" rtlCol="0">
            <a:spAutoFit/>
          </a:bodyPr>
          <a:lstStyle/>
          <a:p>
            <a:pPr>
              <a:lnSpc>
                <a:spcPct val="150000"/>
              </a:lnSpc>
            </a:pPr>
            <a:r>
              <a:rPr lang="zh-CN" altLang="en-US" sz="28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插值运算是利用已知邻近像素点的值来产生未知像素点的值，以便由原始图像再生出具有更高分辨率的图像。</a:t>
            </a:r>
          </a:p>
        </p:txBody>
      </p:sp>
      <p:sp>
        <p:nvSpPr>
          <p:cNvPr id="3" name="文本框 2">
            <a:extLst>
              <a:ext uri="{FF2B5EF4-FFF2-40B4-BE49-F238E27FC236}">
                <a16:creationId xmlns:a16="http://schemas.microsoft.com/office/drawing/2014/main" id="{0775D77C-E4F2-4F1C-8715-0DAA49419864}"/>
              </a:ext>
            </a:extLst>
          </p:cNvPr>
          <p:cNvSpPr txBox="1"/>
          <p:nvPr/>
        </p:nvSpPr>
        <p:spPr>
          <a:xfrm>
            <a:off x="1257300" y="199325"/>
            <a:ext cx="3020786"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3.5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插值运算</a:t>
            </a:r>
          </a:p>
        </p:txBody>
      </p:sp>
    </p:spTree>
    <p:extLst>
      <p:ext uri="{BB962C8B-B14F-4D97-AF65-F5344CB8AC3E}">
        <p14:creationId xmlns:p14="http://schemas.microsoft.com/office/powerpoint/2010/main" val="634400084"/>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81418"/>
            <a:ext cx="7098030" cy="923330"/>
          </a:xfrm>
          <a:prstGeom prst="rect">
            <a:avLst/>
          </a:prstGeom>
          <a:noFill/>
        </p:spPr>
        <p:txBody>
          <a:bodyPr wrap="square" rtlCol="0">
            <a:spAutoFit/>
          </a:bodyPr>
          <a:lstStyle/>
          <a:p>
            <a:pPr algn="just"/>
            <a:r>
              <a:rPr lang="en-US" altLang="zh-CN" sz="5400" b="1" dirty="0">
                <a:solidFill>
                  <a:schemeClr val="tx1">
                    <a:lumMod val="95000"/>
                    <a:lumOff val="5000"/>
                  </a:schemeClr>
                </a:solidFill>
                <a:latin typeface="楷体" panose="02010609060101010101" pitchFamily="49" charset="-122"/>
                <a:ea typeface="楷体" panose="02010609060101010101" pitchFamily="49" charset="-122"/>
              </a:rPr>
              <a:t>1.</a:t>
            </a:r>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最近邻插值</a:t>
            </a:r>
            <a:endParaRPr lang="en-US" altLang="zh-CN" sz="54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AA019D40-BA42-40E3-8F28-88E6BDAF5A49}"/>
              </a:ext>
            </a:extLst>
          </p:cNvPr>
          <p:cNvSpPr txBox="1"/>
          <p:nvPr/>
        </p:nvSpPr>
        <p:spPr>
          <a:xfrm>
            <a:off x="628295" y="2166401"/>
            <a:ext cx="6505369" cy="707886"/>
          </a:xfrm>
          <a:prstGeom prst="rect">
            <a:avLst/>
          </a:prstGeom>
          <a:noFill/>
        </p:spPr>
        <p:txBody>
          <a:bodyPr wrap="square" rtlCol="0">
            <a:spAutoFit/>
          </a:bodyPr>
          <a:lstStyle/>
          <a:p>
            <a:r>
              <a:rPr lang="en-US" altLang="zh-CN" sz="4000" dirty="0">
                <a:solidFill>
                  <a:schemeClr val="tx1">
                    <a:lumMod val="95000"/>
                    <a:lumOff val="5000"/>
                  </a:schemeClr>
                </a:solidFill>
                <a:latin typeface="楷体" panose="02010609060101010101" pitchFamily="49" charset="-122"/>
                <a:ea typeface="楷体" panose="02010609060101010101" pitchFamily="49" charset="-122"/>
              </a:rPr>
              <a:t>·</a:t>
            </a:r>
            <a:r>
              <a:rPr lang="zh-CN" altLang="en-US" sz="4000" dirty="0">
                <a:solidFill>
                  <a:schemeClr val="tx1">
                    <a:lumMod val="95000"/>
                    <a:lumOff val="5000"/>
                  </a:schemeClr>
                </a:solidFill>
                <a:latin typeface="楷体" panose="02010609060101010101" pitchFamily="49" charset="-122"/>
                <a:ea typeface="楷体" panose="02010609060101010101" pitchFamily="49" charset="-122"/>
              </a:rPr>
              <a:t>最近邻插值的定义</a:t>
            </a:r>
          </a:p>
        </p:txBody>
      </p:sp>
      <p:sp>
        <p:nvSpPr>
          <p:cNvPr id="29" name="文本框 28">
            <a:extLst>
              <a:ext uri="{FF2B5EF4-FFF2-40B4-BE49-F238E27FC236}">
                <a16:creationId xmlns:a16="http://schemas.microsoft.com/office/drawing/2014/main" id="{89B61E73-8AFC-4BAA-B01B-7A6F11A0479D}"/>
              </a:ext>
            </a:extLst>
          </p:cNvPr>
          <p:cNvSpPr txBox="1"/>
          <p:nvPr/>
        </p:nvSpPr>
        <p:spPr>
          <a:xfrm>
            <a:off x="1257300" y="2874287"/>
            <a:ext cx="9618923" cy="1303177"/>
          </a:xfrm>
          <a:prstGeom prst="rect">
            <a:avLst/>
          </a:prstGeom>
          <a:noFill/>
        </p:spPr>
        <p:txBody>
          <a:bodyPr wrap="square" rtlCol="0">
            <a:spAutoFit/>
          </a:bodyPr>
          <a:lstStyle/>
          <a:p>
            <a:pPr>
              <a:lnSpc>
                <a:spcPct val="150000"/>
              </a:lnSpc>
            </a:pPr>
            <a:r>
              <a:rPr lang="zh-CN" altLang="en-US" sz="2800" dirty="0">
                <a:solidFill>
                  <a:schemeClr val="tx1">
                    <a:lumMod val="95000"/>
                    <a:lumOff val="5000"/>
                  </a:schemeClr>
                </a:solidFill>
                <a:latin typeface="楷体" panose="02010609060101010101" pitchFamily="49" charset="-122"/>
                <a:ea typeface="楷体" panose="02010609060101010101" pitchFamily="49" charset="-122"/>
              </a:rPr>
              <a:t>对变换后的新像素进行反向变换并取整得到坐标，将原图像中该坐标位置像素的值作为新图像中目标像素的值。</a:t>
            </a:r>
            <a:endParaRPr lang="en-US" altLang="zh-CN" sz="28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7" name="图片 6">
            <a:extLst>
              <a:ext uri="{FF2B5EF4-FFF2-40B4-BE49-F238E27FC236}">
                <a16:creationId xmlns:a16="http://schemas.microsoft.com/office/drawing/2014/main" id="{75B4C732-3CC0-4DC7-97FA-AAD7F7B959AD}"/>
              </a:ext>
            </a:extLst>
          </p:cNvPr>
          <p:cNvPicPr>
            <a:picLocks noChangeAspect="1"/>
          </p:cNvPicPr>
          <p:nvPr/>
        </p:nvPicPr>
        <p:blipFill>
          <a:blip r:embed="rId4"/>
          <a:stretch>
            <a:fillRect/>
          </a:stretch>
        </p:blipFill>
        <p:spPr>
          <a:xfrm>
            <a:off x="4921183" y="4333242"/>
            <a:ext cx="2107588" cy="1843247"/>
          </a:xfrm>
          <a:prstGeom prst="rect">
            <a:avLst/>
          </a:prstGeom>
        </p:spPr>
      </p:pic>
      <p:sp>
        <p:nvSpPr>
          <p:cNvPr id="5" name="文本框 4">
            <a:extLst>
              <a:ext uri="{FF2B5EF4-FFF2-40B4-BE49-F238E27FC236}">
                <a16:creationId xmlns:a16="http://schemas.microsoft.com/office/drawing/2014/main" id="{6635AFD5-8E02-495A-9FE7-095C357D2067}"/>
              </a:ext>
            </a:extLst>
          </p:cNvPr>
          <p:cNvSpPr txBox="1"/>
          <p:nvPr/>
        </p:nvSpPr>
        <p:spPr>
          <a:xfrm>
            <a:off x="1257300" y="199325"/>
            <a:ext cx="3020786"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3.5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插值运算</a:t>
            </a:r>
          </a:p>
        </p:txBody>
      </p:sp>
    </p:spTree>
    <p:extLst>
      <p:ext uri="{BB962C8B-B14F-4D97-AF65-F5344CB8AC3E}">
        <p14:creationId xmlns:p14="http://schemas.microsoft.com/office/powerpoint/2010/main" val="3388848538"/>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81418"/>
            <a:ext cx="7098030" cy="923330"/>
          </a:xfrm>
          <a:prstGeom prst="rect">
            <a:avLst/>
          </a:prstGeom>
          <a:noFill/>
        </p:spPr>
        <p:txBody>
          <a:bodyPr wrap="square" rtlCol="0">
            <a:spAutoFit/>
          </a:bodyPr>
          <a:lstStyle/>
          <a:p>
            <a:pPr algn="just"/>
            <a:r>
              <a:rPr lang="en-US" altLang="zh-CN" sz="5400" b="1" dirty="0">
                <a:solidFill>
                  <a:schemeClr val="tx1">
                    <a:lumMod val="95000"/>
                    <a:lumOff val="5000"/>
                  </a:schemeClr>
                </a:solidFill>
                <a:latin typeface="楷体" panose="02010609060101010101" pitchFamily="49" charset="-122"/>
                <a:ea typeface="楷体" panose="02010609060101010101" pitchFamily="49" charset="-122"/>
              </a:rPr>
              <a:t>2.</a:t>
            </a:r>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双线性插值法</a:t>
            </a:r>
            <a:endParaRPr lang="en-US" altLang="zh-CN" sz="54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AA019D40-BA42-40E3-8F28-88E6BDAF5A49}"/>
              </a:ext>
            </a:extLst>
          </p:cNvPr>
          <p:cNvSpPr txBox="1"/>
          <p:nvPr/>
        </p:nvSpPr>
        <p:spPr>
          <a:xfrm>
            <a:off x="628295" y="2166401"/>
            <a:ext cx="6505369" cy="707886"/>
          </a:xfrm>
          <a:prstGeom prst="rect">
            <a:avLst/>
          </a:prstGeom>
          <a:noFill/>
        </p:spPr>
        <p:txBody>
          <a:bodyPr wrap="square" rtlCol="0">
            <a:spAutoFit/>
          </a:bodyPr>
          <a:lstStyle/>
          <a:p>
            <a:r>
              <a:rPr lang="en-US" altLang="zh-CN" sz="4000" dirty="0">
                <a:solidFill>
                  <a:schemeClr val="tx1">
                    <a:lumMod val="95000"/>
                    <a:lumOff val="5000"/>
                  </a:schemeClr>
                </a:solidFill>
                <a:latin typeface="楷体" panose="02010609060101010101" pitchFamily="49" charset="-122"/>
                <a:ea typeface="楷体" panose="02010609060101010101" pitchFamily="49" charset="-122"/>
              </a:rPr>
              <a:t>·</a:t>
            </a:r>
            <a:r>
              <a:rPr lang="zh-CN" altLang="en-US" sz="4000" dirty="0">
                <a:solidFill>
                  <a:schemeClr val="tx1">
                    <a:lumMod val="95000"/>
                    <a:lumOff val="5000"/>
                  </a:schemeClr>
                </a:solidFill>
                <a:latin typeface="楷体" panose="02010609060101010101" pitchFamily="49" charset="-122"/>
                <a:ea typeface="楷体" panose="02010609060101010101" pitchFamily="49" charset="-122"/>
              </a:rPr>
              <a:t>线性插值法</a:t>
            </a:r>
          </a:p>
        </p:txBody>
      </p:sp>
      <p:sp>
        <p:nvSpPr>
          <p:cNvPr id="29" name="文本框 28">
            <a:extLst>
              <a:ext uri="{FF2B5EF4-FFF2-40B4-BE49-F238E27FC236}">
                <a16:creationId xmlns:a16="http://schemas.microsoft.com/office/drawing/2014/main" id="{89B61E73-8AFC-4BAA-B01B-7A6F11A0479D}"/>
              </a:ext>
            </a:extLst>
          </p:cNvPr>
          <p:cNvSpPr txBox="1"/>
          <p:nvPr/>
        </p:nvSpPr>
        <p:spPr>
          <a:xfrm>
            <a:off x="1257300" y="2874287"/>
            <a:ext cx="10220525" cy="1953868"/>
          </a:xfrm>
          <a:prstGeom prst="rect">
            <a:avLst/>
          </a:prstGeom>
          <a:noFill/>
        </p:spPr>
        <p:txBody>
          <a:bodyPr wrap="square" rtlCol="0">
            <a:spAutoFit/>
          </a:bodyPr>
          <a:lstStyle/>
          <a:p>
            <a:pPr>
              <a:lnSpc>
                <a:spcPct val="150000"/>
              </a:lnSpc>
            </a:pPr>
            <a:r>
              <a:rPr lang="zh-CN" altLang="en-US" sz="2800" dirty="0">
                <a:solidFill>
                  <a:schemeClr val="tx1">
                    <a:lumMod val="95000"/>
                    <a:lumOff val="5000"/>
                  </a:schemeClr>
                </a:solidFill>
                <a:latin typeface="楷体" panose="02010609060101010101" pitchFamily="49" charset="-122"/>
                <a:ea typeface="楷体" panose="02010609060101010101" pitchFamily="49" charset="-122"/>
              </a:rPr>
              <a:t>线性插值是指插值函数为一次多项式的插值方式，用给定的两个点构造直线，对两点中间点的值进行拟合。</a:t>
            </a:r>
            <a:endParaRPr lang="en-US" altLang="zh-CN" sz="2800" dirty="0">
              <a:solidFill>
                <a:schemeClr val="tx1">
                  <a:lumMod val="95000"/>
                  <a:lumOff val="5000"/>
                </a:schemeClr>
              </a:solidFill>
              <a:latin typeface="楷体" panose="02010609060101010101" pitchFamily="49" charset="-122"/>
              <a:ea typeface="楷体" panose="02010609060101010101" pitchFamily="49" charset="-122"/>
            </a:endParaRPr>
          </a:p>
          <a:p>
            <a:pPr>
              <a:lnSpc>
                <a:spcPct val="150000"/>
              </a:lnSpc>
            </a:pPr>
            <a:endParaRPr lang="en-US" altLang="zh-CN" sz="28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026" name="Picture 2" descr="线性插值">
            <a:extLst>
              <a:ext uri="{FF2B5EF4-FFF2-40B4-BE49-F238E27FC236}">
                <a16:creationId xmlns:a16="http://schemas.microsoft.com/office/drawing/2014/main" id="{9974642F-FD3E-4C85-ACE9-F3B3FFF210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2905" y="4124430"/>
            <a:ext cx="3866189" cy="2423327"/>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A3B74FB7-641C-47EB-918C-6BE6AA2E01D5}"/>
              </a:ext>
            </a:extLst>
          </p:cNvPr>
          <p:cNvSpPr txBox="1"/>
          <p:nvPr/>
        </p:nvSpPr>
        <p:spPr>
          <a:xfrm>
            <a:off x="1257300" y="199325"/>
            <a:ext cx="3020786"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3.5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插值运算</a:t>
            </a:r>
          </a:p>
        </p:txBody>
      </p:sp>
    </p:spTree>
    <p:extLst>
      <p:ext uri="{BB962C8B-B14F-4D97-AF65-F5344CB8AC3E}">
        <p14:creationId xmlns:p14="http://schemas.microsoft.com/office/powerpoint/2010/main" val="1370242031"/>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81418"/>
            <a:ext cx="7098030" cy="923330"/>
          </a:xfrm>
          <a:prstGeom prst="rect">
            <a:avLst/>
          </a:prstGeom>
          <a:noFill/>
        </p:spPr>
        <p:txBody>
          <a:bodyPr wrap="square" rtlCol="0">
            <a:spAutoFit/>
          </a:bodyPr>
          <a:lstStyle/>
          <a:p>
            <a:pPr algn="just"/>
            <a:r>
              <a:rPr lang="en-US" altLang="zh-CN" sz="5400" b="1" dirty="0">
                <a:solidFill>
                  <a:schemeClr val="tx1">
                    <a:lumMod val="95000"/>
                    <a:lumOff val="5000"/>
                  </a:schemeClr>
                </a:solidFill>
                <a:latin typeface="楷体" panose="02010609060101010101" pitchFamily="49" charset="-122"/>
                <a:ea typeface="楷体" panose="02010609060101010101" pitchFamily="49" charset="-122"/>
              </a:rPr>
              <a:t>2.</a:t>
            </a:r>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双线性插值法</a:t>
            </a:r>
            <a:endParaRPr lang="en-US" altLang="zh-CN" sz="54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AA019D40-BA42-40E3-8F28-88E6BDAF5A49}"/>
              </a:ext>
            </a:extLst>
          </p:cNvPr>
          <p:cNvSpPr txBox="1"/>
          <p:nvPr/>
        </p:nvSpPr>
        <p:spPr>
          <a:xfrm>
            <a:off x="628295" y="2166401"/>
            <a:ext cx="6505369" cy="707886"/>
          </a:xfrm>
          <a:prstGeom prst="rect">
            <a:avLst/>
          </a:prstGeom>
          <a:noFill/>
        </p:spPr>
        <p:txBody>
          <a:bodyPr wrap="square" rtlCol="0">
            <a:spAutoFit/>
          </a:bodyPr>
          <a:lstStyle/>
          <a:p>
            <a:r>
              <a:rPr lang="en-US" altLang="zh-CN" sz="4000" dirty="0">
                <a:solidFill>
                  <a:schemeClr val="tx1">
                    <a:lumMod val="95000"/>
                    <a:lumOff val="5000"/>
                  </a:schemeClr>
                </a:solidFill>
                <a:latin typeface="楷体" panose="02010609060101010101" pitchFamily="49" charset="-122"/>
                <a:ea typeface="楷体" panose="02010609060101010101" pitchFamily="49" charset="-122"/>
              </a:rPr>
              <a:t>·</a:t>
            </a:r>
            <a:r>
              <a:rPr lang="zh-CN" altLang="en-US" sz="4000" dirty="0">
                <a:solidFill>
                  <a:schemeClr val="tx1">
                    <a:lumMod val="95000"/>
                    <a:lumOff val="5000"/>
                  </a:schemeClr>
                </a:solidFill>
                <a:latin typeface="楷体" panose="02010609060101010101" pitchFamily="49" charset="-122"/>
                <a:ea typeface="楷体" panose="02010609060101010101" pitchFamily="49" charset="-122"/>
              </a:rPr>
              <a:t>双线性插值法</a:t>
            </a:r>
          </a:p>
        </p:txBody>
      </p:sp>
      <p:sp>
        <p:nvSpPr>
          <p:cNvPr id="29" name="文本框 28">
            <a:extLst>
              <a:ext uri="{FF2B5EF4-FFF2-40B4-BE49-F238E27FC236}">
                <a16:creationId xmlns:a16="http://schemas.microsoft.com/office/drawing/2014/main" id="{89B61E73-8AFC-4BAA-B01B-7A6F11A0479D}"/>
              </a:ext>
            </a:extLst>
          </p:cNvPr>
          <p:cNvSpPr txBox="1"/>
          <p:nvPr/>
        </p:nvSpPr>
        <p:spPr>
          <a:xfrm>
            <a:off x="1257300" y="2874287"/>
            <a:ext cx="10220525" cy="661207"/>
          </a:xfrm>
          <a:prstGeom prst="rect">
            <a:avLst/>
          </a:prstGeom>
          <a:noFill/>
        </p:spPr>
        <p:txBody>
          <a:bodyPr wrap="square" rtlCol="0">
            <a:spAutoFit/>
          </a:bodyPr>
          <a:lstStyle/>
          <a:p>
            <a:pPr>
              <a:lnSpc>
                <a:spcPct val="150000"/>
              </a:lnSpc>
            </a:pPr>
            <a:endParaRPr lang="en-US" altLang="zh-CN" sz="28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5" name="文本框 24">
            <a:extLst>
              <a:ext uri="{FF2B5EF4-FFF2-40B4-BE49-F238E27FC236}">
                <a16:creationId xmlns:a16="http://schemas.microsoft.com/office/drawing/2014/main" id="{84A844B8-6F0F-4705-902D-4029AB199CA6}"/>
              </a:ext>
            </a:extLst>
          </p:cNvPr>
          <p:cNvSpPr txBox="1"/>
          <p:nvPr/>
        </p:nvSpPr>
        <p:spPr>
          <a:xfrm>
            <a:off x="1257300" y="2874287"/>
            <a:ext cx="9618923" cy="1949508"/>
          </a:xfrm>
          <a:prstGeom prst="rect">
            <a:avLst/>
          </a:prstGeom>
          <a:noFill/>
        </p:spPr>
        <p:txBody>
          <a:bodyPr wrap="square" rtlCol="0">
            <a:spAutoFit/>
          </a:bodyPr>
          <a:lstStyle/>
          <a:p>
            <a:pPr>
              <a:lnSpc>
                <a:spcPct val="150000"/>
              </a:lnSpc>
            </a:pPr>
            <a:r>
              <a:rPr lang="zh-CN" altLang="en-US" sz="2800" dirty="0">
                <a:solidFill>
                  <a:schemeClr val="tx1">
                    <a:lumMod val="95000"/>
                    <a:lumOff val="5000"/>
                  </a:schemeClr>
                </a:solidFill>
                <a:latin typeface="楷体" panose="02010609060101010101" pitchFamily="49" charset="-122"/>
                <a:ea typeface="楷体" panose="02010609060101010101" pitchFamily="49" charset="-122"/>
                <a:cs typeface="Times New Roman" panose="02020603050405020304" pitchFamily="18" charset="0"/>
              </a:rPr>
              <a:t>由于通过反向变换得到的坐标一般为非整的浮点数，所以无法直接通过线性插值法解决，所以引入双线性插值法，其中三次使用线性插值。</a:t>
            </a:r>
            <a:endParaRPr lang="en-US" altLang="zh-CN" sz="28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1EBAF499-0C69-40BE-9C22-602090CC59FE}"/>
              </a:ext>
            </a:extLst>
          </p:cNvPr>
          <p:cNvSpPr txBox="1"/>
          <p:nvPr/>
        </p:nvSpPr>
        <p:spPr>
          <a:xfrm>
            <a:off x="1257300" y="199325"/>
            <a:ext cx="3020786"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3.5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插值运算</a:t>
            </a:r>
          </a:p>
        </p:txBody>
      </p:sp>
    </p:spTree>
    <p:extLst>
      <p:ext uri="{BB962C8B-B14F-4D97-AF65-F5344CB8AC3E}">
        <p14:creationId xmlns:p14="http://schemas.microsoft.com/office/powerpoint/2010/main" val="1487083764"/>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81418"/>
            <a:ext cx="7098030" cy="923330"/>
          </a:xfrm>
          <a:prstGeom prst="rect">
            <a:avLst/>
          </a:prstGeom>
          <a:noFill/>
        </p:spPr>
        <p:txBody>
          <a:bodyPr wrap="square" rtlCol="0">
            <a:spAutoFit/>
          </a:bodyPr>
          <a:lstStyle/>
          <a:p>
            <a:pPr algn="just"/>
            <a:r>
              <a:rPr lang="en-US" altLang="zh-CN" sz="5400" b="1" dirty="0">
                <a:solidFill>
                  <a:schemeClr val="tx1">
                    <a:lumMod val="95000"/>
                    <a:lumOff val="5000"/>
                  </a:schemeClr>
                </a:solidFill>
                <a:latin typeface="楷体" panose="02010609060101010101" pitchFamily="49" charset="-122"/>
                <a:ea typeface="楷体" panose="02010609060101010101" pitchFamily="49" charset="-122"/>
              </a:rPr>
              <a:t>2.</a:t>
            </a:r>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双线性插值法</a:t>
            </a:r>
            <a:endParaRPr lang="en-US" altLang="zh-CN" sz="54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89B61E73-8AFC-4BAA-B01B-7A6F11A0479D}"/>
              </a:ext>
            </a:extLst>
          </p:cNvPr>
          <p:cNvSpPr txBox="1"/>
          <p:nvPr/>
        </p:nvSpPr>
        <p:spPr>
          <a:xfrm>
            <a:off x="1257300" y="2874287"/>
            <a:ext cx="10220525" cy="661207"/>
          </a:xfrm>
          <a:prstGeom prst="rect">
            <a:avLst/>
          </a:prstGeom>
          <a:noFill/>
        </p:spPr>
        <p:txBody>
          <a:bodyPr wrap="square" rtlCol="0">
            <a:spAutoFit/>
          </a:bodyPr>
          <a:lstStyle/>
          <a:p>
            <a:pPr>
              <a:lnSpc>
                <a:spcPct val="150000"/>
              </a:lnSpc>
            </a:pPr>
            <a:endParaRPr lang="en-US" altLang="zh-CN" sz="28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2050" name="Picture 2">
            <a:extLst>
              <a:ext uri="{FF2B5EF4-FFF2-40B4-BE49-F238E27FC236}">
                <a16:creationId xmlns:a16="http://schemas.microsoft.com/office/drawing/2014/main" id="{E4E2CD5B-8AA0-4288-85AC-E64419A342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299" y="2046457"/>
            <a:ext cx="4498361" cy="431400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477B0F2-096F-4F5B-8A78-55CB39747C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5814" y="2587856"/>
            <a:ext cx="5392011" cy="39429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E8E2C9A-95A9-4682-B0AD-6CE8DA9F26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8823" y="3259459"/>
            <a:ext cx="5210175" cy="381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8E00BE8A-049D-47C1-8E1C-1FDD412805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85814" y="3902511"/>
            <a:ext cx="3057525" cy="3810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62320F58-74AA-43EC-8EB7-EC5E8D04136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9268" y="4545563"/>
            <a:ext cx="5798865" cy="44767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E05B814E-9440-4816-9593-6743149F9DC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19268" y="5250590"/>
            <a:ext cx="5717537" cy="44767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21946280-A125-4356-AB0E-AE6D7C638254}"/>
              </a:ext>
            </a:extLst>
          </p:cNvPr>
          <p:cNvSpPr txBox="1"/>
          <p:nvPr/>
        </p:nvSpPr>
        <p:spPr>
          <a:xfrm>
            <a:off x="1257300" y="199325"/>
            <a:ext cx="3020786"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3.5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插值运算</a:t>
            </a:r>
          </a:p>
        </p:txBody>
      </p:sp>
    </p:spTree>
    <p:extLst>
      <p:ext uri="{BB962C8B-B14F-4D97-AF65-F5344CB8AC3E}">
        <p14:creationId xmlns:p14="http://schemas.microsoft.com/office/powerpoint/2010/main" val="1754565326"/>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81418"/>
            <a:ext cx="7098030" cy="923330"/>
          </a:xfrm>
          <a:prstGeom prst="rect">
            <a:avLst/>
          </a:prstGeom>
          <a:noFill/>
        </p:spPr>
        <p:txBody>
          <a:bodyPr wrap="square" rtlCol="0">
            <a:spAutoFit/>
          </a:bodyPr>
          <a:lstStyle/>
          <a:p>
            <a:pPr algn="just"/>
            <a:r>
              <a:rPr lang="en-US" altLang="zh-CN" sz="5400" b="1" dirty="0">
                <a:solidFill>
                  <a:schemeClr val="tx1">
                    <a:lumMod val="95000"/>
                    <a:lumOff val="5000"/>
                  </a:schemeClr>
                </a:solidFill>
                <a:latin typeface="楷体" panose="02010609060101010101" pitchFamily="49" charset="-122"/>
                <a:ea typeface="楷体" panose="02010609060101010101" pitchFamily="49" charset="-122"/>
              </a:rPr>
              <a:t>3.</a:t>
            </a:r>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双三次插值法</a:t>
            </a:r>
            <a:endParaRPr lang="en-US" altLang="zh-CN" sz="54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AA019D40-BA42-40E3-8F28-88E6BDAF5A49}"/>
              </a:ext>
            </a:extLst>
          </p:cNvPr>
          <p:cNvSpPr txBox="1"/>
          <p:nvPr/>
        </p:nvSpPr>
        <p:spPr>
          <a:xfrm>
            <a:off x="628295" y="2166401"/>
            <a:ext cx="6505369" cy="707886"/>
          </a:xfrm>
          <a:prstGeom prst="rect">
            <a:avLst/>
          </a:prstGeom>
          <a:noFill/>
        </p:spPr>
        <p:txBody>
          <a:bodyPr wrap="square" rtlCol="0">
            <a:spAutoFit/>
          </a:bodyPr>
          <a:lstStyle/>
          <a:p>
            <a:r>
              <a:rPr lang="en-US" altLang="zh-CN" sz="4000" dirty="0">
                <a:solidFill>
                  <a:schemeClr val="tx1">
                    <a:lumMod val="95000"/>
                    <a:lumOff val="5000"/>
                  </a:schemeClr>
                </a:solidFill>
                <a:latin typeface="楷体" panose="02010609060101010101" pitchFamily="49" charset="-122"/>
                <a:ea typeface="楷体" panose="02010609060101010101" pitchFamily="49" charset="-122"/>
              </a:rPr>
              <a:t>·</a:t>
            </a:r>
            <a:r>
              <a:rPr lang="zh-CN" altLang="en-US" sz="4000" dirty="0">
                <a:solidFill>
                  <a:schemeClr val="tx1">
                    <a:lumMod val="95000"/>
                    <a:lumOff val="5000"/>
                  </a:schemeClr>
                </a:solidFill>
                <a:latin typeface="楷体" panose="02010609060101010101" pitchFamily="49" charset="-122"/>
                <a:ea typeface="楷体" panose="02010609060101010101" pitchFamily="49" charset="-122"/>
              </a:rPr>
              <a:t>双三次插值法</a:t>
            </a:r>
          </a:p>
        </p:txBody>
      </p:sp>
      <p:sp>
        <p:nvSpPr>
          <p:cNvPr id="29" name="文本框 28">
            <a:extLst>
              <a:ext uri="{FF2B5EF4-FFF2-40B4-BE49-F238E27FC236}">
                <a16:creationId xmlns:a16="http://schemas.microsoft.com/office/drawing/2014/main" id="{89B61E73-8AFC-4BAA-B01B-7A6F11A0479D}"/>
              </a:ext>
            </a:extLst>
          </p:cNvPr>
          <p:cNvSpPr txBox="1"/>
          <p:nvPr/>
        </p:nvSpPr>
        <p:spPr>
          <a:xfrm>
            <a:off x="1257300" y="2874287"/>
            <a:ext cx="10220525" cy="2595839"/>
          </a:xfrm>
          <a:prstGeom prst="rect">
            <a:avLst/>
          </a:prstGeom>
          <a:noFill/>
        </p:spPr>
        <p:txBody>
          <a:bodyPr wrap="square" rtlCol="0">
            <a:spAutoFit/>
          </a:bodyPr>
          <a:lstStyle/>
          <a:p>
            <a:pPr>
              <a:lnSpc>
                <a:spcPct val="150000"/>
              </a:lnSpc>
            </a:pPr>
            <a:r>
              <a:rPr lang="zh-CN" altLang="en-US" sz="2800" dirty="0">
                <a:solidFill>
                  <a:schemeClr val="tx1">
                    <a:lumMod val="95000"/>
                    <a:lumOff val="5000"/>
                  </a:schemeClr>
                </a:solidFill>
                <a:latin typeface="楷体" panose="02010609060101010101" pitchFamily="49" charset="-122"/>
                <a:ea typeface="楷体" panose="02010609060101010101" pitchFamily="49" charset="-122"/>
              </a:rPr>
              <a:t>双三次插值是二维空间中最常用的插值方法。在这种方法中，函数</a:t>
            </a:r>
            <a:r>
              <a:rPr lang="zh-CN" altLang="en-US" sz="28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f </a:t>
            </a:r>
            <a:r>
              <a:rPr lang="zh-CN" altLang="en-US" sz="2800" dirty="0">
                <a:solidFill>
                  <a:schemeClr val="tx1">
                    <a:lumMod val="95000"/>
                    <a:lumOff val="5000"/>
                  </a:schemeClr>
                </a:solidFill>
                <a:latin typeface="楷体" panose="02010609060101010101" pitchFamily="49" charset="-122"/>
                <a:ea typeface="楷体" panose="02010609060101010101" pitchFamily="49" charset="-122"/>
              </a:rPr>
              <a:t>在点 </a:t>
            </a:r>
            <a:r>
              <a:rPr lang="en-US" altLang="zh-CN" sz="28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(x, y) </a:t>
            </a:r>
            <a:r>
              <a:rPr lang="zh-CN" altLang="en-US" sz="2800" dirty="0">
                <a:solidFill>
                  <a:schemeClr val="tx1">
                    <a:lumMod val="95000"/>
                    <a:lumOff val="5000"/>
                  </a:schemeClr>
                </a:solidFill>
                <a:latin typeface="楷体" panose="02010609060101010101" pitchFamily="49" charset="-122"/>
                <a:ea typeface="楷体" panose="02010609060101010101" pitchFamily="49" charset="-122"/>
              </a:rPr>
              <a:t>的值可以通过矩形网格中最近的</a:t>
            </a:r>
            <a:r>
              <a:rPr lang="en-US" altLang="zh-CN" sz="28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16</a:t>
            </a:r>
            <a:r>
              <a:rPr lang="zh-CN" altLang="en-US" sz="2800" dirty="0">
                <a:solidFill>
                  <a:schemeClr val="tx1">
                    <a:lumMod val="95000"/>
                    <a:lumOff val="5000"/>
                  </a:schemeClr>
                </a:solidFill>
                <a:latin typeface="楷体" panose="02010609060101010101" pitchFamily="49" charset="-122"/>
                <a:ea typeface="楷体" panose="02010609060101010101" pitchFamily="49" charset="-122"/>
              </a:rPr>
              <a:t>个采样点的加权平均得到，在这里需要使用两个多项式插值三次函数，每个方向使用一个。</a:t>
            </a:r>
            <a:endParaRPr lang="en-US" altLang="zh-CN" sz="28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F75FE9D3-5D70-44BA-A9A9-BF5B7410CCFC}"/>
              </a:ext>
            </a:extLst>
          </p:cNvPr>
          <p:cNvSpPr txBox="1"/>
          <p:nvPr/>
        </p:nvSpPr>
        <p:spPr>
          <a:xfrm>
            <a:off x="1257300" y="199325"/>
            <a:ext cx="3020786"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3.5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插值运算</a:t>
            </a:r>
          </a:p>
        </p:txBody>
      </p:sp>
    </p:spTree>
    <p:extLst>
      <p:ext uri="{BB962C8B-B14F-4D97-AF65-F5344CB8AC3E}">
        <p14:creationId xmlns:p14="http://schemas.microsoft.com/office/powerpoint/2010/main" val="3963753172"/>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81418"/>
            <a:ext cx="7098030" cy="923330"/>
          </a:xfrm>
          <a:prstGeom prst="rect">
            <a:avLst/>
          </a:prstGeom>
          <a:noFill/>
        </p:spPr>
        <p:txBody>
          <a:bodyPr wrap="square" rtlCol="0">
            <a:spAutoFit/>
          </a:bodyPr>
          <a:lstStyle/>
          <a:p>
            <a:pPr algn="just"/>
            <a:r>
              <a:rPr lang="en-US" altLang="zh-CN" sz="5400" b="1" dirty="0">
                <a:solidFill>
                  <a:schemeClr val="tx1">
                    <a:lumMod val="95000"/>
                    <a:lumOff val="5000"/>
                  </a:schemeClr>
                </a:solidFill>
                <a:latin typeface="楷体" panose="02010609060101010101" pitchFamily="49" charset="-122"/>
                <a:ea typeface="楷体" panose="02010609060101010101" pitchFamily="49" charset="-122"/>
              </a:rPr>
              <a:t>3.</a:t>
            </a:r>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双三次插值法</a:t>
            </a:r>
            <a:endParaRPr lang="en-US" altLang="zh-CN" sz="54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98" name="Picture 2" descr="双立方插值说明图">
            <a:extLst>
              <a:ext uri="{FF2B5EF4-FFF2-40B4-BE49-F238E27FC236}">
                <a16:creationId xmlns:a16="http://schemas.microsoft.com/office/drawing/2014/main" id="{F0D31405-B1D9-47C8-9B2D-E7B382FBA3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296" y="1950845"/>
            <a:ext cx="4543425" cy="3476625"/>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AE1AC38C-CC5D-4694-8C13-64BBA4970649}"/>
              </a:ext>
            </a:extLst>
          </p:cNvPr>
          <p:cNvPicPr>
            <a:picLocks noChangeAspect="1"/>
          </p:cNvPicPr>
          <p:nvPr/>
        </p:nvPicPr>
        <p:blipFill>
          <a:blip r:embed="rId5"/>
          <a:stretch>
            <a:fillRect/>
          </a:stretch>
        </p:blipFill>
        <p:spPr>
          <a:xfrm>
            <a:off x="5612842" y="2077044"/>
            <a:ext cx="6485182" cy="1150720"/>
          </a:xfrm>
          <a:prstGeom prst="rect">
            <a:avLst/>
          </a:prstGeom>
        </p:spPr>
      </p:pic>
      <p:pic>
        <p:nvPicPr>
          <p:cNvPr id="7" name="图片 6">
            <a:extLst>
              <a:ext uri="{FF2B5EF4-FFF2-40B4-BE49-F238E27FC236}">
                <a16:creationId xmlns:a16="http://schemas.microsoft.com/office/drawing/2014/main" id="{89D62D24-848F-4CB9-8BEB-3DB728CF0B97}"/>
              </a:ext>
            </a:extLst>
          </p:cNvPr>
          <p:cNvPicPr>
            <a:picLocks noChangeAspect="1"/>
          </p:cNvPicPr>
          <p:nvPr/>
        </p:nvPicPr>
        <p:blipFill>
          <a:blip r:embed="rId6"/>
          <a:stretch>
            <a:fillRect/>
          </a:stretch>
        </p:blipFill>
        <p:spPr>
          <a:xfrm>
            <a:off x="5612842" y="3400060"/>
            <a:ext cx="2918713" cy="1668925"/>
          </a:xfrm>
          <a:prstGeom prst="rect">
            <a:avLst/>
          </a:prstGeom>
        </p:spPr>
      </p:pic>
      <p:pic>
        <p:nvPicPr>
          <p:cNvPr id="25" name="图片 24" descr="徽标&#10;&#10;描述已自动生成">
            <a:extLst>
              <a:ext uri="{FF2B5EF4-FFF2-40B4-BE49-F238E27FC236}">
                <a16:creationId xmlns:a16="http://schemas.microsoft.com/office/drawing/2014/main" id="{1C68895F-6392-49B8-B907-8073B5EC57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46663" y="5241279"/>
            <a:ext cx="4866913" cy="1208049"/>
          </a:xfrm>
          <a:prstGeom prst="rect">
            <a:avLst/>
          </a:prstGeom>
        </p:spPr>
      </p:pic>
      <p:sp>
        <p:nvSpPr>
          <p:cNvPr id="33" name="文本框 32">
            <a:extLst>
              <a:ext uri="{FF2B5EF4-FFF2-40B4-BE49-F238E27FC236}">
                <a16:creationId xmlns:a16="http://schemas.microsoft.com/office/drawing/2014/main" id="{FAE5A4B1-CEEE-466A-A6F7-F2D52C300D9A}"/>
              </a:ext>
            </a:extLst>
          </p:cNvPr>
          <p:cNvSpPr txBox="1"/>
          <p:nvPr/>
        </p:nvSpPr>
        <p:spPr>
          <a:xfrm>
            <a:off x="1897420" y="5196869"/>
            <a:ext cx="2005176" cy="523220"/>
          </a:xfrm>
          <a:prstGeom prst="rect">
            <a:avLst/>
          </a:prstGeom>
          <a:noFill/>
        </p:spPr>
        <p:txBody>
          <a:bodyPr wrap="square" rtlCol="0">
            <a:spAutoFit/>
          </a:bodyPr>
          <a:lstStyle/>
          <a:p>
            <a:pPr algn="ctr"/>
            <a:r>
              <a:rPr lang="en-US" altLang="zh-CN"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点为目标点在原图像上的对应位置</a:t>
            </a:r>
          </a:p>
        </p:txBody>
      </p:sp>
      <p:sp>
        <p:nvSpPr>
          <p:cNvPr id="34" name="文本框 33">
            <a:extLst>
              <a:ext uri="{FF2B5EF4-FFF2-40B4-BE49-F238E27FC236}">
                <a16:creationId xmlns:a16="http://schemas.microsoft.com/office/drawing/2014/main" id="{DEBFBE1C-D448-4502-84D5-C66BB518D305}"/>
              </a:ext>
            </a:extLst>
          </p:cNvPr>
          <p:cNvSpPr txBox="1"/>
          <p:nvPr/>
        </p:nvSpPr>
        <p:spPr>
          <a:xfrm>
            <a:off x="8610165" y="4080633"/>
            <a:ext cx="2362651" cy="307777"/>
          </a:xfrm>
          <a:prstGeom prst="rect">
            <a:avLst/>
          </a:prstGeom>
          <a:noFill/>
        </p:spPr>
        <p:txBody>
          <a:bodyPr wrap="square" rtlCol="0">
            <a:spAutoFit/>
          </a:bodyPr>
          <a:lstStyle/>
          <a:p>
            <a:pPr algn="ctr"/>
            <a:r>
              <a:rPr lang="en-US" altLang="zh-CN" sz="1400" b="1" dirty="0" err="1">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BiCubic</a:t>
            </a:r>
            <a:r>
              <a:rPr lang="zh-CN" altLang="en-US"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函数的定义与图像</a:t>
            </a:r>
          </a:p>
        </p:txBody>
      </p:sp>
      <p:sp>
        <p:nvSpPr>
          <p:cNvPr id="5" name="文本框 4">
            <a:extLst>
              <a:ext uri="{FF2B5EF4-FFF2-40B4-BE49-F238E27FC236}">
                <a16:creationId xmlns:a16="http://schemas.microsoft.com/office/drawing/2014/main" id="{48225833-7B90-4BDF-B64C-FFBED5401D95}"/>
              </a:ext>
            </a:extLst>
          </p:cNvPr>
          <p:cNvSpPr txBox="1"/>
          <p:nvPr/>
        </p:nvSpPr>
        <p:spPr>
          <a:xfrm>
            <a:off x="1257300" y="199325"/>
            <a:ext cx="3020786"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3.5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插值运算</a:t>
            </a:r>
          </a:p>
        </p:txBody>
      </p:sp>
    </p:spTree>
    <p:extLst>
      <p:ext uri="{BB962C8B-B14F-4D97-AF65-F5344CB8AC3E}">
        <p14:creationId xmlns:p14="http://schemas.microsoft.com/office/powerpoint/2010/main" val="1195740351"/>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5287736" y="2606267"/>
            <a:ext cx="1616528" cy="1200329"/>
          </a:xfrm>
          <a:prstGeom prst="rect">
            <a:avLst/>
          </a:prstGeom>
          <a:noFill/>
        </p:spPr>
        <p:txBody>
          <a:bodyPr wrap="square" rtlCol="0">
            <a:spAutoFit/>
          </a:bodyPr>
          <a:lstStyle/>
          <a:p>
            <a:pPr algn="ctr"/>
            <a:r>
              <a:rPr lang="en-US" altLang="zh-CN" sz="7200" dirty="0">
                <a:solidFill>
                  <a:schemeClr val="tx1">
                    <a:lumMod val="95000"/>
                    <a:lumOff val="5000"/>
                  </a:schemeClr>
                </a:solidFill>
                <a:latin typeface="思源黑体 Bold" panose="020B0800000000000000" pitchFamily="34" charset="-122"/>
                <a:ea typeface="思源黑体 Bold" panose="020B0800000000000000" pitchFamily="34" charset="-122"/>
              </a:rPr>
              <a:t>06</a:t>
            </a:r>
            <a:endParaRPr lang="zh-CN" altLang="en-US" sz="7200" dirty="0">
              <a:solidFill>
                <a:schemeClr val="tx1">
                  <a:lumMod val="95000"/>
                  <a:lumOff val="5000"/>
                </a:schemeClr>
              </a:solidFill>
              <a:latin typeface="思源黑体 Bold" panose="020B0800000000000000" pitchFamily="34" charset="-122"/>
              <a:ea typeface="思源黑体 Bold" panose="020B0800000000000000" pitchFamily="34" charset="-122"/>
            </a:endParaRPr>
          </a:p>
        </p:txBody>
      </p:sp>
      <p:sp>
        <p:nvSpPr>
          <p:cNvPr id="18" name="文本框 17"/>
          <p:cNvSpPr txBox="1"/>
          <p:nvPr/>
        </p:nvSpPr>
        <p:spPr>
          <a:xfrm>
            <a:off x="4575587" y="3882468"/>
            <a:ext cx="3040825" cy="1077218"/>
          </a:xfrm>
          <a:prstGeom prst="rect">
            <a:avLst/>
          </a:prstGeom>
          <a:noFill/>
        </p:spPr>
        <p:txBody>
          <a:bodyPr wrap="square" rtlCol="0">
            <a:spAutoFit/>
          </a:bodyPr>
          <a:lstStyle/>
          <a:p>
            <a:r>
              <a:rPr lang="zh-CN" altLang="en-US" sz="3200" b="1" dirty="0">
                <a:solidFill>
                  <a:schemeClr val="tx1">
                    <a:lumMod val="95000"/>
                    <a:lumOff val="5000"/>
                  </a:schemeClr>
                </a:solidFill>
                <a:latin typeface="楷体" panose="02010609060101010101" pitchFamily="49" charset="-122"/>
                <a:ea typeface="楷体" panose="02010609060101010101" pitchFamily="49" charset="-122"/>
              </a:rPr>
              <a:t>图像的变形处理</a:t>
            </a:r>
          </a:p>
          <a:p>
            <a:endParaRPr lang="zh-CN" altLang="en-US" sz="32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9" name="矩形 8"/>
          <p:cNvSpPr/>
          <p:nvPr/>
        </p:nvSpPr>
        <p:spPr>
          <a:xfrm>
            <a:off x="8477250" y="1828800"/>
            <a:ext cx="849086" cy="3209368"/>
          </a:xfrm>
          <a:prstGeom prst="rect">
            <a:avLst/>
          </a:prstGeom>
          <a:solidFill>
            <a:srgbClr val="9B0000"/>
          </a:solidFill>
          <a:ln>
            <a:noFill/>
          </a:ln>
          <a:effectLst>
            <a:outerShdw blurRad="1270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672411" y="2122714"/>
            <a:ext cx="609600" cy="2621540"/>
          </a:xfrm>
          <a:prstGeom prst="rect">
            <a:avLst/>
          </a:prstGeom>
          <a:solidFill>
            <a:srgbClr val="9B0000"/>
          </a:solidFill>
          <a:ln>
            <a:noFill/>
          </a:ln>
          <a:effectLst>
            <a:outerShdw blurRad="1270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628086" y="2400300"/>
            <a:ext cx="478972" cy="2066368"/>
          </a:xfrm>
          <a:prstGeom prst="rect">
            <a:avLst/>
          </a:prstGeom>
          <a:solidFill>
            <a:srgbClr val="9B0000"/>
          </a:solidFill>
          <a:ln>
            <a:noFill/>
          </a:ln>
          <a:effectLst>
            <a:outerShdw blurRad="1270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1453133" y="2709584"/>
            <a:ext cx="311150" cy="1447800"/>
          </a:xfrm>
          <a:prstGeom prst="rect">
            <a:avLst/>
          </a:prstGeom>
          <a:solidFill>
            <a:srgbClr val="9B0000"/>
          </a:solidFill>
          <a:ln>
            <a:noFill/>
          </a:ln>
          <a:effectLst>
            <a:outerShdw blurRad="1270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2110358" y="2984500"/>
            <a:ext cx="81642" cy="897968"/>
          </a:xfrm>
          <a:prstGeom prst="rect">
            <a:avLst/>
          </a:prstGeom>
          <a:solidFill>
            <a:srgbClr val="9B0000"/>
          </a:solidFill>
          <a:ln>
            <a:noFill/>
          </a:ln>
          <a:effectLst>
            <a:outerShdw blurRad="1270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H="1">
            <a:off x="2865664" y="1828800"/>
            <a:ext cx="849086" cy="3209368"/>
          </a:xfrm>
          <a:prstGeom prst="rect">
            <a:avLst/>
          </a:prstGeom>
          <a:solidFill>
            <a:srgbClr val="9B0000"/>
          </a:solidFill>
          <a:ln>
            <a:noFill/>
          </a:ln>
          <a:effectLst>
            <a:outerShdw blurRad="1270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flipH="1">
            <a:off x="1909989" y="2122714"/>
            <a:ext cx="609600" cy="2621540"/>
          </a:xfrm>
          <a:prstGeom prst="rect">
            <a:avLst/>
          </a:prstGeom>
          <a:solidFill>
            <a:srgbClr val="9B0000"/>
          </a:solidFill>
          <a:ln>
            <a:noFill/>
          </a:ln>
          <a:effectLst>
            <a:outerShdw blurRad="1270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flipH="1">
            <a:off x="1084942" y="2400300"/>
            <a:ext cx="478972" cy="2066368"/>
          </a:xfrm>
          <a:prstGeom prst="rect">
            <a:avLst/>
          </a:prstGeom>
          <a:solidFill>
            <a:srgbClr val="9B0000"/>
          </a:solidFill>
          <a:ln>
            <a:noFill/>
          </a:ln>
          <a:effectLst>
            <a:outerShdw blurRad="1270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flipH="1">
            <a:off x="427717" y="2709584"/>
            <a:ext cx="311150" cy="1447800"/>
          </a:xfrm>
          <a:prstGeom prst="rect">
            <a:avLst/>
          </a:prstGeom>
          <a:solidFill>
            <a:srgbClr val="9B0000"/>
          </a:solidFill>
          <a:ln>
            <a:noFill/>
          </a:ln>
          <a:effectLst>
            <a:outerShdw blurRad="1270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flipH="1">
            <a:off x="0" y="2984500"/>
            <a:ext cx="81642" cy="897968"/>
          </a:xfrm>
          <a:prstGeom prst="rect">
            <a:avLst/>
          </a:prstGeom>
          <a:solidFill>
            <a:srgbClr val="9B0000"/>
          </a:solidFill>
          <a:ln>
            <a:noFill/>
          </a:ln>
          <a:effectLst>
            <a:outerShdw blurRad="1270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39695381"/>
      </p:ext>
    </p:extLst>
  </p:cSld>
  <p:clrMapOvr>
    <a:masterClrMapping/>
  </p:clrMapOvr>
  <mc:AlternateContent xmlns:mc="http://schemas.openxmlformats.org/markup-compatibility/2006" xmlns:p14="http://schemas.microsoft.com/office/powerpoint/2010/main">
    <mc:Choice Requires="p14">
      <p:transition spd="slow" p14:dur="3900" advClick="0"/>
    </mc:Choice>
    <mc:Fallback xmlns="">
      <p:transition spd="slow" advClick="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644868" y="310243"/>
            <a:ext cx="65520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81418"/>
            <a:ext cx="7098030" cy="923330"/>
          </a:xfrm>
          <a:prstGeom prst="rect">
            <a:avLst/>
          </a:prstGeom>
          <a:noFill/>
        </p:spPr>
        <p:txBody>
          <a:bodyPr wrap="square" rtlCol="0">
            <a:spAutoFit/>
          </a:bodyPr>
          <a:lstStyle/>
          <a:p>
            <a:pPr algn="just"/>
            <a:r>
              <a:rPr lang="en-US" altLang="zh-CN" sz="5400" b="1" dirty="0">
                <a:solidFill>
                  <a:schemeClr val="tx1">
                    <a:lumMod val="95000"/>
                    <a:lumOff val="5000"/>
                  </a:schemeClr>
                </a:solidFill>
                <a:latin typeface="楷体" panose="02010609060101010101" pitchFamily="49" charset="-122"/>
                <a:ea typeface="楷体" panose="02010609060101010101" pitchFamily="49" charset="-122"/>
              </a:rPr>
              <a:t>1.</a:t>
            </a:r>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刚性变换</a:t>
            </a:r>
            <a:endParaRPr lang="en-US" altLang="zh-CN" sz="54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AA019D40-BA42-40E3-8F28-88E6BDAF5A49}"/>
              </a:ext>
            </a:extLst>
          </p:cNvPr>
          <p:cNvSpPr txBox="1"/>
          <p:nvPr/>
        </p:nvSpPr>
        <p:spPr>
          <a:xfrm>
            <a:off x="628295" y="2166401"/>
            <a:ext cx="6505369" cy="707886"/>
          </a:xfrm>
          <a:prstGeom prst="rect">
            <a:avLst/>
          </a:prstGeom>
          <a:noFill/>
        </p:spPr>
        <p:txBody>
          <a:bodyPr wrap="square" rtlCol="0">
            <a:spAutoFit/>
          </a:bodyPr>
          <a:lstStyle/>
          <a:p>
            <a:r>
              <a:rPr lang="en-US" altLang="zh-CN" sz="4000" dirty="0">
                <a:solidFill>
                  <a:schemeClr val="tx1">
                    <a:lumMod val="95000"/>
                    <a:lumOff val="5000"/>
                  </a:schemeClr>
                </a:solidFill>
                <a:latin typeface="楷体" panose="02010609060101010101" pitchFamily="49" charset="-122"/>
                <a:ea typeface="楷体" panose="02010609060101010101" pitchFamily="49" charset="-122"/>
              </a:rPr>
              <a:t>·</a:t>
            </a:r>
            <a:r>
              <a:rPr lang="zh-CN" altLang="en-US" sz="4000" dirty="0">
                <a:solidFill>
                  <a:schemeClr val="tx1">
                    <a:lumMod val="95000"/>
                    <a:lumOff val="5000"/>
                  </a:schemeClr>
                </a:solidFill>
                <a:latin typeface="楷体" panose="02010609060101010101" pitchFamily="49" charset="-122"/>
                <a:ea typeface="楷体" panose="02010609060101010101" pitchFamily="49" charset="-122"/>
              </a:rPr>
              <a:t>刚性变换的定义</a:t>
            </a:r>
          </a:p>
        </p:txBody>
      </p:sp>
      <p:sp>
        <p:nvSpPr>
          <p:cNvPr id="29" name="文本框 28">
            <a:extLst>
              <a:ext uri="{FF2B5EF4-FFF2-40B4-BE49-F238E27FC236}">
                <a16:creationId xmlns:a16="http://schemas.microsoft.com/office/drawing/2014/main" id="{89B61E73-8AFC-4BAA-B01B-7A6F11A0479D}"/>
              </a:ext>
            </a:extLst>
          </p:cNvPr>
          <p:cNvSpPr txBox="1"/>
          <p:nvPr/>
        </p:nvSpPr>
        <p:spPr>
          <a:xfrm>
            <a:off x="1257300" y="2874287"/>
            <a:ext cx="9618923" cy="2595839"/>
          </a:xfrm>
          <a:prstGeom prst="rect">
            <a:avLst/>
          </a:prstGeom>
          <a:noFill/>
        </p:spPr>
        <p:txBody>
          <a:bodyPr wrap="square" rtlCol="0">
            <a:spAutoFit/>
          </a:bodyPr>
          <a:lstStyle/>
          <a:p>
            <a:pPr>
              <a:lnSpc>
                <a:spcPct val="150000"/>
              </a:lnSpc>
            </a:pPr>
            <a:r>
              <a:rPr lang="zh-CN" altLang="en-US" sz="2800" dirty="0">
                <a:solidFill>
                  <a:schemeClr val="tx1">
                    <a:lumMod val="95000"/>
                    <a:lumOff val="5000"/>
                  </a:schemeClr>
                </a:solidFill>
                <a:latin typeface="楷体" panose="02010609060101010101" pitchFamily="49" charset="-122"/>
                <a:ea typeface="楷体" panose="02010609060101010101" pitchFamily="49" charset="-122"/>
              </a:rPr>
              <a:t>只有物体的位置</a:t>
            </a:r>
            <a:r>
              <a:rPr lang="en-US" altLang="zh-CN" sz="2800" dirty="0">
                <a:solidFill>
                  <a:schemeClr val="tx1">
                    <a:lumMod val="95000"/>
                    <a:lumOff val="5000"/>
                  </a:schemeClr>
                </a:solidFill>
                <a:latin typeface="楷体" panose="02010609060101010101" pitchFamily="49" charset="-122"/>
                <a:ea typeface="楷体" panose="02010609060101010101" pitchFamily="49" charset="-122"/>
              </a:rPr>
              <a:t>(</a:t>
            </a:r>
            <a:r>
              <a:rPr lang="zh-CN" altLang="en-US" sz="2800" dirty="0">
                <a:solidFill>
                  <a:schemeClr val="tx1">
                    <a:lumMod val="95000"/>
                    <a:lumOff val="5000"/>
                  </a:schemeClr>
                </a:solidFill>
                <a:latin typeface="楷体" panose="02010609060101010101" pitchFamily="49" charset="-122"/>
                <a:ea typeface="楷体" panose="02010609060101010101" pitchFamily="49" charset="-122"/>
              </a:rPr>
              <a:t>平移变换</a:t>
            </a:r>
            <a:r>
              <a:rPr lang="en-US" altLang="zh-CN" sz="2800" dirty="0">
                <a:solidFill>
                  <a:schemeClr val="tx1">
                    <a:lumMod val="95000"/>
                    <a:lumOff val="5000"/>
                  </a:schemeClr>
                </a:solidFill>
                <a:latin typeface="楷体" panose="02010609060101010101" pitchFamily="49" charset="-122"/>
                <a:ea typeface="楷体" panose="02010609060101010101" pitchFamily="49" charset="-122"/>
              </a:rPr>
              <a:t>)</a:t>
            </a:r>
            <a:r>
              <a:rPr lang="zh-CN" altLang="en-US" sz="2800" dirty="0">
                <a:solidFill>
                  <a:schemeClr val="tx1">
                    <a:lumMod val="95000"/>
                    <a:lumOff val="5000"/>
                  </a:schemeClr>
                </a:solidFill>
                <a:latin typeface="楷体" panose="02010609060101010101" pitchFamily="49" charset="-122"/>
                <a:ea typeface="楷体" panose="02010609060101010101" pitchFamily="49" charset="-122"/>
              </a:rPr>
              <a:t>和朝向</a:t>
            </a:r>
            <a:r>
              <a:rPr lang="en-US" altLang="zh-CN" sz="2800" dirty="0">
                <a:solidFill>
                  <a:schemeClr val="tx1">
                    <a:lumMod val="95000"/>
                    <a:lumOff val="5000"/>
                  </a:schemeClr>
                </a:solidFill>
                <a:latin typeface="楷体" panose="02010609060101010101" pitchFamily="49" charset="-122"/>
                <a:ea typeface="楷体" panose="02010609060101010101" pitchFamily="49" charset="-122"/>
              </a:rPr>
              <a:t>(</a:t>
            </a:r>
            <a:r>
              <a:rPr lang="zh-CN" altLang="en-US" sz="2800" dirty="0">
                <a:solidFill>
                  <a:schemeClr val="tx1">
                    <a:lumMod val="95000"/>
                    <a:lumOff val="5000"/>
                  </a:schemeClr>
                </a:solidFill>
                <a:latin typeface="楷体" panose="02010609060101010101" pitchFamily="49" charset="-122"/>
                <a:ea typeface="楷体" panose="02010609060101010101" pitchFamily="49" charset="-122"/>
              </a:rPr>
              <a:t>旋转变换</a:t>
            </a:r>
            <a:r>
              <a:rPr lang="en-US" altLang="zh-CN" sz="2800" dirty="0">
                <a:solidFill>
                  <a:schemeClr val="tx1">
                    <a:lumMod val="95000"/>
                    <a:lumOff val="5000"/>
                  </a:schemeClr>
                </a:solidFill>
                <a:latin typeface="楷体" panose="02010609060101010101" pitchFamily="49" charset="-122"/>
                <a:ea typeface="楷体" panose="02010609060101010101" pitchFamily="49" charset="-122"/>
              </a:rPr>
              <a:t>)</a:t>
            </a:r>
            <a:r>
              <a:rPr lang="zh-CN" altLang="en-US" sz="2800" dirty="0">
                <a:solidFill>
                  <a:schemeClr val="tx1">
                    <a:lumMod val="95000"/>
                    <a:lumOff val="5000"/>
                  </a:schemeClr>
                </a:solidFill>
                <a:latin typeface="楷体" panose="02010609060101010101" pitchFamily="49" charset="-122"/>
                <a:ea typeface="楷体" panose="02010609060101010101" pitchFamily="49" charset="-122"/>
              </a:rPr>
              <a:t>发生改变，而形状不变，得到的变换称为刚性变换。</a:t>
            </a:r>
            <a:endParaRPr lang="en-US" altLang="zh-CN" sz="2800" dirty="0">
              <a:solidFill>
                <a:schemeClr val="tx1">
                  <a:lumMod val="95000"/>
                  <a:lumOff val="5000"/>
                </a:schemeClr>
              </a:solidFill>
              <a:latin typeface="楷体" panose="02010609060101010101" pitchFamily="49" charset="-122"/>
              <a:ea typeface="楷体" panose="02010609060101010101" pitchFamily="49" charset="-122"/>
            </a:endParaRPr>
          </a:p>
          <a:p>
            <a:pPr>
              <a:lnSpc>
                <a:spcPct val="150000"/>
              </a:lnSpc>
            </a:pPr>
            <a:endParaRPr lang="en-US" altLang="zh-CN" sz="2800" dirty="0">
              <a:solidFill>
                <a:schemeClr val="tx1">
                  <a:lumMod val="95000"/>
                  <a:lumOff val="5000"/>
                </a:schemeClr>
              </a:solidFill>
              <a:latin typeface="楷体" panose="02010609060101010101" pitchFamily="49" charset="-122"/>
              <a:ea typeface="楷体" panose="02010609060101010101" pitchFamily="49" charset="-122"/>
            </a:endParaRPr>
          </a:p>
          <a:p>
            <a:pPr>
              <a:lnSpc>
                <a:spcPct val="150000"/>
              </a:lnSpc>
            </a:pPr>
            <a:r>
              <a:rPr lang="zh-CN" altLang="en-US" sz="2800" dirty="0">
                <a:solidFill>
                  <a:schemeClr val="tx1">
                    <a:lumMod val="95000"/>
                    <a:lumOff val="5000"/>
                  </a:schemeClr>
                </a:solidFill>
                <a:latin typeface="楷体" panose="02010609060101010101" pitchFamily="49" charset="-122"/>
                <a:ea typeface="楷体" panose="02010609060101010101" pitchFamily="49" charset="-122"/>
                <a:cs typeface="Times New Roman" panose="02020603050405020304" pitchFamily="18" charset="0"/>
              </a:rPr>
              <a:t>            刚性变换</a:t>
            </a:r>
            <a:r>
              <a:rPr lang="en-US" altLang="zh-CN" sz="2800" dirty="0">
                <a:solidFill>
                  <a:schemeClr val="tx1">
                    <a:lumMod val="95000"/>
                    <a:lumOff val="5000"/>
                  </a:schemeClr>
                </a:solidFill>
                <a:latin typeface="楷体" panose="02010609060101010101" pitchFamily="49" charset="-122"/>
                <a:ea typeface="楷体" panose="02010609060101010101" pitchFamily="49" charset="-122"/>
                <a:cs typeface="Times New Roman" panose="02020603050405020304" pitchFamily="18" charset="0"/>
              </a:rPr>
              <a:t>=</a:t>
            </a:r>
            <a:r>
              <a:rPr lang="zh-CN" altLang="en-US" sz="2800" dirty="0">
                <a:solidFill>
                  <a:schemeClr val="tx1">
                    <a:lumMod val="95000"/>
                    <a:lumOff val="5000"/>
                  </a:schemeClr>
                </a:solidFill>
                <a:latin typeface="楷体" panose="02010609060101010101" pitchFamily="49" charset="-122"/>
                <a:ea typeface="楷体" panose="02010609060101010101" pitchFamily="49" charset="-122"/>
                <a:cs typeface="Times New Roman" panose="02020603050405020304" pitchFamily="18" charset="0"/>
              </a:rPr>
              <a:t>平移变换</a:t>
            </a:r>
            <a:r>
              <a:rPr lang="en-US" altLang="zh-CN" sz="2800" dirty="0">
                <a:solidFill>
                  <a:schemeClr val="tx1">
                    <a:lumMod val="95000"/>
                    <a:lumOff val="5000"/>
                  </a:schemeClr>
                </a:solidFill>
                <a:latin typeface="楷体" panose="02010609060101010101" pitchFamily="49" charset="-122"/>
                <a:ea typeface="楷体" panose="02010609060101010101" pitchFamily="49" charset="-122"/>
                <a:cs typeface="Times New Roman" panose="02020603050405020304" pitchFamily="18" charset="0"/>
              </a:rPr>
              <a:t>+</a:t>
            </a:r>
            <a:r>
              <a:rPr lang="zh-CN" altLang="en-US" sz="2800" dirty="0">
                <a:solidFill>
                  <a:schemeClr val="tx1">
                    <a:lumMod val="95000"/>
                    <a:lumOff val="5000"/>
                  </a:schemeClr>
                </a:solidFill>
                <a:latin typeface="楷体" panose="02010609060101010101" pitchFamily="49" charset="-122"/>
                <a:ea typeface="楷体" panose="02010609060101010101" pitchFamily="49" charset="-122"/>
                <a:cs typeface="Times New Roman" panose="02020603050405020304" pitchFamily="18" charset="0"/>
              </a:rPr>
              <a:t>旋转变换</a:t>
            </a:r>
            <a:endParaRPr lang="en-US" altLang="zh-CN" sz="28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39398331-1086-4DE9-84CF-3C5905DBF47A}"/>
              </a:ext>
            </a:extLst>
          </p:cNvPr>
          <p:cNvSpPr txBox="1"/>
          <p:nvPr/>
        </p:nvSpPr>
        <p:spPr>
          <a:xfrm>
            <a:off x="1257298" y="196029"/>
            <a:ext cx="4387569"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3.6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图像的变形处理</a:t>
            </a:r>
          </a:p>
        </p:txBody>
      </p:sp>
    </p:spTree>
    <p:extLst>
      <p:ext uri="{BB962C8B-B14F-4D97-AF65-F5344CB8AC3E}">
        <p14:creationId xmlns:p14="http://schemas.microsoft.com/office/powerpoint/2010/main" val="2049830410"/>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xEl>
                                              <p:pRg st="2" end="2"/>
                                            </p:txEl>
                                          </p:spTgt>
                                        </p:tgtEl>
                                        <p:attrNameLst>
                                          <p:attrName>style.visibility</p:attrName>
                                        </p:attrNameLst>
                                      </p:cBhvr>
                                      <p:to>
                                        <p:strVal val="visible"/>
                                      </p:to>
                                    </p:set>
                                    <p:anim calcmode="lin" valueType="num">
                                      <p:cBhvr additive="base">
                                        <p:cTn id="7" dur="500" fill="hold"/>
                                        <p:tgtEl>
                                          <p:spTgt spid="2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23664"/>
            <a:ext cx="7098030" cy="923330"/>
          </a:xfrm>
          <a:prstGeom prst="rect">
            <a:avLst/>
          </a:prstGeom>
          <a:noFill/>
        </p:spPr>
        <p:txBody>
          <a:bodyPr wrap="square" rtlCol="0">
            <a:spAutoFit/>
          </a:bodyPr>
          <a:lstStyle/>
          <a:p>
            <a:pPr algn="just"/>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去除叠加性噪声</a:t>
            </a: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8BDFFE63-11F9-4076-AB2A-67B1EC4F2B3C}"/>
                  </a:ext>
                </a:extLst>
              </p:cNvPr>
              <p:cNvSpPr txBox="1"/>
              <p:nvPr/>
            </p:nvSpPr>
            <p:spPr>
              <a:xfrm>
                <a:off x="633013" y="2257360"/>
                <a:ext cx="11377776" cy="2970237"/>
              </a:xfrm>
              <a:prstGeom prst="rect">
                <a:avLst/>
              </a:prstGeom>
              <a:noFill/>
            </p:spPr>
            <p:txBody>
              <a:bodyPr wrap="square" rtlCol="0">
                <a:spAutoFit/>
              </a:bodyPr>
              <a:lstStyle/>
              <a:p>
                <a:pPr>
                  <a:lnSpc>
                    <a:spcPct val="150000"/>
                  </a:lnSpc>
                </a:pPr>
                <a:r>
                  <a:rPr lang="zh-CN" altLang="en-US" sz="24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对于图像</a:t>
                </a:r>
                <a14:m>
                  <m:oMath xmlns:m="http://schemas.openxmlformats.org/officeDocument/2006/math">
                    <m:r>
                      <m:rPr>
                        <m:nor/>
                      </m:rPr>
                      <a:rPr lang="en-US" altLang="zh-CN" sz="2400" i="0" dirty="0" smtClean="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f</m:t>
                    </m:r>
                    <m:r>
                      <m:rPr>
                        <m:nor/>
                      </m:rPr>
                      <a:rPr lang="en-US" altLang="zh-CN" sz="2400" i="0" dirty="0" smtClean="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2400" i="0" dirty="0" err="1" smtClean="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x</m:t>
                    </m:r>
                    <m:r>
                      <m:rPr>
                        <m:nor/>
                      </m:rPr>
                      <a:rPr lang="en-US" altLang="zh-CN" sz="2400" i="0" dirty="0" err="1" smtClean="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2400" i="0" dirty="0" err="1" smtClean="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y</m:t>
                    </m:r>
                    <m:r>
                      <m:rPr>
                        <m:nor/>
                      </m:rPr>
                      <a:rPr lang="en-US" altLang="zh-CN" sz="2400" i="0" dirty="0" smtClean="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oMath>
                </a14:m>
                <a:r>
                  <a:rPr lang="en-US" altLang="zh-CN" sz="24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有一个噪声图像集</a:t>
                </a:r>
                <a:r>
                  <a:rPr lang="en-US" altLang="zh-CN" sz="24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sSub>
                      <m:sSubPr>
                        <m:ctrlPr>
                          <a:rPr lang="en-US" altLang="zh-CN" sz="2400" i="1" smtClean="0">
                            <a:solidFill>
                              <a:schemeClr val="tx1">
                                <a:lumMod val="95000"/>
                                <a:lumOff val="5000"/>
                              </a:schemeClr>
                            </a:solidFill>
                            <a:latin typeface="Cambria Math" panose="02040503050406030204" pitchFamily="18" charset="0"/>
                          </a:rPr>
                        </m:ctrlPr>
                      </m:sSubPr>
                      <m:e>
                        <m:r>
                          <m:rPr>
                            <m:nor/>
                          </m:rPr>
                          <a:rPr lang="en-US" altLang="zh-CN" sz="2400" i="0" smtClean="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g</m:t>
                        </m:r>
                      </m:e>
                      <m:sub>
                        <m:r>
                          <m:rPr>
                            <m:nor/>
                          </m:rPr>
                          <a:rPr lang="en-US" altLang="zh-CN" sz="2400" i="0" smtClean="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i</m:t>
                        </m:r>
                      </m:sub>
                    </m:sSub>
                    <m:d>
                      <m:dPr>
                        <m:ctrlPr>
                          <a:rPr lang="en-US" altLang="zh-CN" sz="2400" i="1" smtClean="0">
                            <a:solidFill>
                              <a:schemeClr val="tx1">
                                <a:lumMod val="95000"/>
                                <a:lumOff val="5000"/>
                              </a:schemeClr>
                            </a:solidFill>
                            <a:latin typeface="Cambria Math" panose="02040503050406030204" pitchFamily="18" charset="0"/>
                          </a:rPr>
                        </m:ctrlPr>
                      </m:dPr>
                      <m:e>
                        <m:r>
                          <m:rPr>
                            <m:nor/>
                          </m:rPr>
                          <a:rPr lang="en-US" altLang="zh-CN" sz="2400" i="0" smtClean="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x</m:t>
                        </m:r>
                        <m:r>
                          <m:rPr>
                            <m:nor/>
                          </m:rPr>
                          <a:rPr lang="en-US" altLang="zh-CN" sz="2400" i="0" smtClean="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2400" i="0" smtClean="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y</m:t>
                        </m:r>
                      </m:e>
                    </m:d>
                  </m:oMath>
                </a14:m>
                <a:r>
                  <a:rPr lang="en-US" altLang="zh-CN" sz="24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err="1">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=1,2,…,N,</a:t>
                </a:r>
              </a:p>
              <a:p>
                <a:pPr>
                  <a:lnSpc>
                    <a:spcPct val="150000"/>
                  </a:lnSpc>
                </a:pPr>
                <a14:m>
                  <m:oMathPara xmlns:m="http://schemas.openxmlformats.org/officeDocument/2006/math">
                    <m:oMathParaPr>
                      <m:jc m:val="left"/>
                    </m:oMathParaPr>
                    <m:oMath xmlns:m="http://schemas.openxmlformats.org/officeDocument/2006/math">
                      <m:sSub>
                        <m:sSubPr>
                          <m:ctrlPr>
                            <a:rPr lang="en-US" altLang="zh-CN" sz="2400" i="1">
                              <a:solidFill>
                                <a:schemeClr val="tx1">
                                  <a:lumMod val="95000"/>
                                  <a:lumOff val="5000"/>
                                </a:schemeClr>
                              </a:solidFill>
                              <a:latin typeface="Cambria Math" panose="02040503050406030204" pitchFamily="18" charset="0"/>
                            </a:rPr>
                          </m:ctrlPr>
                        </m:sSubPr>
                        <m:e>
                          <m:r>
                            <m:rPr>
                              <m:nor/>
                            </m:rPr>
                            <a:rPr lang="en-US" altLang="zh-CN" sz="24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g</m:t>
                          </m:r>
                        </m:e>
                        <m:sub>
                          <m:r>
                            <m:rPr>
                              <m:nor/>
                            </m:rPr>
                            <a:rPr lang="en-US" altLang="zh-CN" sz="24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i</m:t>
                          </m:r>
                        </m:sub>
                      </m:sSub>
                      <m:d>
                        <m:dPr>
                          <m:ctrlPr>
                            <a:rPr lang="en-US" altLang="zh-CN" sz="2400" i="1">
                              <a:solidFill>
                                <a:schemeClr val="tx1">
                                  <a:lumMod val="95000"/>
                                  <a:lumOff val="5000"/>
                                </a:schemeClr>
                              </a:solidFill>
                              <a:latin typeface="Cambria Math" panose="02040503050406030204" pitchFamily="18" charset="0"/>
                            </a:rPr>
                          </m:ctrlPr>
                        </m:dPr>
                        <m:e>
                          <m:r>
                            <m:rPr>
                              <m:nor/>
                            </m:rPr>
                            <a:rPr lang="en-US" altLang="zh-CN" sz="24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x</m:t>
                          </m:r>
                          <m:r>
                            <m:rPr>
                              <m:nor/>
                            </m:rPr>
                            <a:rPr lang="en-US" altLang="zh-CN" sz="24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24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y</m:t>
                          </m:r>
                        </m:e>
                      </m:d>
                      <m:r>
                        <m:rPr>
                          <m:nor/>
                        </m:rPr>
                        <a:rPr lang="en-US" altLang="zh-CN" sz="2400" b="0" i="0" smtClean="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 </m:t>
                      </m:r>
                      <m:r>
                        <m:rPr>
                          <m:nor/>
                        </m:rPr>
                        <a:rPr lang="en-US" altLang="zh-CN" sz="2400" i="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2400" b="0" i="0" smtClean="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 </m:t>
                      </m:r>
                      <m:r>
                        <m:rPr>
                          <m:nor/>
                        </m:rPr>
                        <a:rPr lang="en-US" altLang="zh-CN" sz="2400" i="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f</m:t>
                      </m:r>
                      <m:d>
                        <m:dPr>
                          <m:ctrlPr>
                            <a:rPr lang="en-US" altLang="zh-CN" sz="2400" i="1">
                              <a:solidFill>
                                <a:schemeClr val="tx1">
                                  <a:lumMod val="95000"/>
                                  <a:lumOff val="5000"/>
                                </a:schemeClr>
                              </a:solidFill>
                              <a:latin typeface="Cambria Math" panose="02040503050406030204" pitchFamily="18" charset="0"/>
                            </a:rPr>
                          </m:ctrlPr>
                        </m:dPr>
                        <m:e>
                          <m:r>
                            <m:rPr>
                              <m:nor/>
                            </m:rPr>
                            <a:rPr lang="en-US" altLang="zh-CN" sz="2400" i="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x</m:t>
                          </m:r>
                          <m:r>
                            <m:rPr>
                              <m:nor/>
                            </m:rPr>
                            <a:rPr lang="en-US" altLang="zh-CN" sz="2400" i="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2400" i="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y</m:t>
                          </m:r>
                        </m:e>
                      </m:d>
                      <m:r>
                        <m:rPr>
                          <m:nor/>
                        </m:rPr>
                        <a:rPr lang="en-US" altLang="zh-CN" sz="2400" b="0" i="0" smtClean="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 </m:t>
                      </m:r>
                      <m:r>
                        <m:rPr>
                          <m:nor/>
                        </m:rPr>
                        <a:rPr lang="en-US" altLang="zh-CN" sz="2400" i="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2400" b="0" i="0" smtClean="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 </m:t>
                      </m:r>
                      <m:sSub>
                        <m:sSubPr>
                          <m:ctrlPr>
                            <a:rPr lang="en-US" altLang="zh-CN" sz="2400" i="1">
                              <a:solidFill>
                                <a:schemeClr val="tx1">
                                  <a:lumMod val="95000"/>
                                  <a:lumOff val="5000"/>
                                </a:schemeClr>
                              </a:solidFill>
                              <a:latin typeface="Cambria Math" panose="02040503050406030204" pitchFamily="18" charset="0"/>
                            </a:rPr>
                          </m:ctrlPr>
                        </m:sSubPr>
                        <m:e>
                          <m:r>
                            <m:rPr>
                              <m:nor/>
                            </m:rPr>
                            <a:rPr lang="en-US" altLang="zh-CN" sz="2400" i="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e</m:t>
                          </m:r>
                        </m:e>
                        <m:sub>
                          <m:r>
                            <m:rPr>
                              <m:nor/>
                            </m:rPr>
                            <a:rPr lang="en-US" altLang="zh-CN" sz="2400" i="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i</m:t>
                          </m:r>
                        </m:sub>
                      </m:sSub>
                      <m:d>
                        <m:dPr>
                          <m:ctrlPr>
                            <a:rPr lang="en-US" altLang="zh-CN" sz="2400" i="1">
                              <a:solidFill>
                                <a:schemeClr val="tx1">
                                  <a:lumMod val="95000"/>
                                  <a:lumOff val="5000"/>
                                </a:schemeClr>
                              </a:solidFill>
                              <a:latin typeface="Cambria Math" panose="02040503050406030204" pitchFamily="18" charset="0"/>
                            </a:rPr>
                          </m:ctrlPr>
                        </m:dPr>
                        <m:e>
                          <m:r>
                            <m:rPr>
                              <m:nor/>
                            </m:rPr>
                            <a:rPr lang="en-US" altLang="zh-CN" sz="2400" i="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x</m:t>
                          </m:r>
                          <m:r>
                            <m:rPr>
                              <m:nor/>
                            </m:rPr>
                            <a:rPr lang="en-US" altLang="zh-CN" sz="2400" i="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2400" i="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y</m:t>
                          </m:r>
                        </m:e>
                      </m:d>
                    </m:oMath>
                  </m:oMathPara>
                </a14:m>
                <a:endParaRPr lang="en-US" altLang="zh-CN" sz="2400" i="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14:m>
                  <m:oMath xmlns:m="http://schemas.openxmlformats.org/officeDocument/2006/math">
                    <m:sSub>
                      <m:sSubPr>
                        <m:ctrlPr>
                          <a:rPr lang="en-US" altLang="zh-CN" sz="2400" i="1">
                            <a:solidFill>
                              <a:schemeClr val="tx1">
                                <a:lumMod val="95000"/>
                                <a:lumOff val="5000"/>
                              </a:schemeClr>
                            </a:solidFill>
                            <a:latin typeface="Cambria Math" panose="02040503050406030204" pitchFamily="18" charset="0"/>
                          </a:rPr>
                        </m:ctrlPr>
                      </m:sSubPr>
                      <m:e>
                        <m:r>
                          <m:rPr>
                            <m:nor/>
                          </m:rPr>
                          <a:rPr lang="en-US" altLang="zh-CN" sz="24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g</m:t>
                        </m:r>
                      </m:e>
                      <m:sub>
                        <m:r>
                          <m:rPr>
                            <m:nor/>
                          </m:rPr>
                          <a:rPr lang="en-US" altLang="zh-CN" sz="24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i</m:t>
                        </m:r>
                      </m:sub>
                    </m:sSub>
                    <m:d>
                      <m:dPr>
                        <m:ctrlPr>
                          <a:rPr lang="en-US" altLang="zh-CN" sz="2400" i="1">
                            <a:solidFill>
                              <a:schemeClr val="tx1">
                                <a:lumMod val="95000"/>
                                <a:lumOff val="5000"/>
                              </a:schemeClr>
                            </a:solidFill>
                            <a:latin typeface="Cambria Math" panose="02040503050406030204" pitchFamily="18" charset="0"/>
                          </a:rPr>
                        </m:ctrlPr>
                      </m:dPr>
                      <m:e>
                        <m:r>
                          <m:rPr>
                            <m:nor/>
                          </m:rPr>
                          <a:rPr lang="en-US" altLang="zh-CN" sz="24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x</m:t>
                        </m:r>
                        <m:r>
                          <m:rPr>
                            <m:nor/>
                          </m:rPr>
                          <a:rPr lang="en-US" altLang="zh-CN" sz="24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24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y</m:t>
                        </m:r>
                      </m:e>
                    </m:d>
                  </m:oMath>
                </a14:m>
                <a:r>
                  <a:rPr lang="zh-CN" altLang="en-US" sz="24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为混入噪声的图像，</a:t>
                </a:r>
                <a:r>
                  <a:rPr lang="en-US" altLang="zh-CN" sz="24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f(x,y)</a:t>
                </a:r>
                <a:r>
                  <a:rPr lang="zh-CN" altLang="en-US" sz="24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为原始图像，</a:t>
                </a:r>
                <a14:m>
                  <m:oMath xmlns:m="http://schemas.openxmlformats.org/officeDocument/2006/math">
                    <m:sSub>
                      <m:sSubPr>
                        <m:ctrlPr>
                          <a:rPr lang="en-US" altLang="zh-CN" sz="2400" i="1">
                            <a:solidFill>
                              <a:schemeClr val="tx1">
                                <a:lumMod val="95000"/>
                                <a:lumOff val="5000"/>
                              </a:schemeClr>
                            </a:solidFill>
                            <a:latin typeface="Cambria Math" panose="02040503050406030204" pitchFamily="18" charset="0"/>
                          </a:rPr>
                        </m:ctrlPr>
                      </m:sSubPr>
                      <m:e>
                        <m:r>
                          <m:rPr>
                            <m:nor/>
                          </m:rPr>
                          <a:rPr lang="en-US" altLang="zh-CN" sz="24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e</m:t>
                        </m:r>
                      </m:e>
                      <m:sub>
                        <m:r>
                          <m:rPr>
                            <m:nor/>
                          </m:rPr>
                          <a:rPr lang="en-US" altLang="zh-CN" sz="24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i</m:t>
                        </m:r>
                      </m:sub>
                    </m:sSub>
                    <m:d>
                      <m:dPr>
                        <m:ctrlPr>
                          <a:rPr lang="en-US" altLang="zh-CN" sz="2400" i="1">
                            <a:solidFill>
                              <a:schemeClr val="tx1">
                                <a:lumMod val="95000"/>
                                <a:lumOff val="5000"/>
                              </a:schemeClr>
                            </a:solidFill>
                            <a:latin typeface="Cambria Math" panose="02040503050406030204" pitchFamily="18" charset="0"/>
                          </a:rPr>
                        </m:ctrlPr>
                      </m:dPr>
                      <m:e>
                        <m:r>
                          <m:rPr>
                            <m:nor/>
                          </m:rPr>
                          <a:rPr lang="en-US" altLang="zh-CN" sz="24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x</m:t>
                        </m:r>
                        <m:r>
                          <m:rPr>
                            <m:nor/>
                          </m:rPr>
                          <a:rPr lang="en-US" altLang="zh-CN" sz="24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24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y</m:t>
                        </m:r>
                      </m:e>
                    </m:d>
                  </m:oMath>
                </a14:m>
                <a:r>
                  <a:rPr lang="zh-CN" altLang="en-US" sz="24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为随机噪声。</a:t>
                </a:r>
                <a:endParaRPr lang="en-US" altLang="zh-CN" sz="24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r>
                  <a:rPr lang="zh-CN" altLang="en-US" sz="24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均值为</a:t>
                </a:r>
                <a:r>
                  <a:rPr lang="en-US" altLang="zh-CN" sz="24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g(</a:t>
                </a:r>
                <a:r>
                  <a:rPr lang="en-US" altLang="zh-CN" sz="2400" dirty="0" err="1">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x,y</a:t>
                </a:r>
                <a:r>
                  <a:rPr lang="en-US" altLang="zh-CN" sz="24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 = (</a:t>
                </a:r>
                <a14:m>
                  <m:oMath xmlns:m="http://schemas.openxmlformats.org/officeDocument/2006/math">
                    <m:sSub>
                      <m:sSubPr>
                        <m:ctrlPr>
                          <a:rPr lang="en-US" altLang="zh-CN" sz="2400" i="1">
                            <a:solidFill>
                              <a:schemeClr val="tx1">
                                <a:lumMod val="95000"/>
                                <a:lumOff val="5000"/>
                              </a:schemeClr>
                            </a:solidFill>
                            <a:latin typeface="Cambria Math" panose="02040503050406030204" pitchFamily="18" charset="0"/>
                          </a:rPr>
                        </m:ctrlPr>
                      </m:sSubPr>
                      <m:e>
                        <m:r>
                          <m:rPr>
                            <m:nor/>
                          </m:rPr>
                          <a:rPr lang="en-US" altLang="zh-CN" sz="24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g</m:t>
                        </m:r>
                      </m:e>
                      <m:sub>
                        <m:r>
                          <m:rPr>
                            <m:nor/>
                          </m:rPr>
                          <a:rPr lang="en-US" altLang="zh-CN" sz="2400" b="0" i="0" smtClean="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1</m:t>
                        </m:r>
                      </m:sub>
                    </m:sSub>
                    <m:d>
                      <m:dPr>
                        <m:ctrlPr>
                          <a:rPr lang="en-US" altLang="zh-CN" sz="2400" i="1">
                            <a:solidFill>
                              <a:schemeClr val="tx1">
                                <a:lumMod val="95000"/>
                                <a:lumOff val="5000"/>
                              </a:schemeClr>
                            </a:solidFill>
                            <a:latin typeface="Cambria Math" panose="02040503050406030204" pitchFamily="18" charset="0"/>
                          </a:rPr>
                        </m:ctrlPr>
                      </m:dPr>
                      <m:e>
                        <m:r>
                          <m:rPr>
                            <m:nor/>
                          </m:rPr>
                          <a:rPr lang="en-US" altLang="zh-CN" sz="24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x</m:t>
                        </m:r>
                        <m:r>
                          <m:rPr>
                            <m:nor/>
                          </m:rPr>
                          <a:rPr lang="en-US" altLang="zh-CN" sz="24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24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y</m:t>
                        </m:r>
                      </m:e>
                    </m:d>
                  </m:oMath>
                </a14:m>
                <a:r>
                  <a:rPr lang="en-US" altLang="zh-CN" sz="24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 + </a:t>
                </a:r>
                <a14:m>
                  <m:oMath xmlns:m="http://schemas.openxmlformats.org/officeDocument/2006/math">
                    <m:sSub>
                      <m:sSubPr>
                        <m:ctrlPr>
                          <a:rPr lang="en-US" altLang="zh-CN" sz="2400" i="1">
                            <a:solidFill>
                              <a:schemeClr val="tx1">
                                <a:lumMod val="95000"/>
                                <a:lumOff val="5000"/>
                              </a:schemeClr>
                            </a:solidFill>
                            <a:latin typeface="Cambria Math" panose="02040503050406030204" pitchFamily="18" charset="0"/>
                          </a:rPr>
                        </m:ctrlPr>
                      </m:sSubPr>
                      <m:e>
                        <m:r>
                          <m:rPr>
                            <m:nor/>
                          </m:rPr>
                          <a:rPr lang="en-US" altLang="zh-CN" sz="24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g</m:t>
                        </m:r>
                      </m:e>
                      <m:sub>
                        <m:r>
                          <m:rPr>
                            <m:nor/>
                          </m:rPr>
                          <a:rPr lang="en-US" altLang="zh-CN" sz="2400" b="0" i="0" smtClean="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2</m:t>
                        </m:r>
                      </m:sub>
                    </m:sSub>
                    <m:d>
                      <m:dPr>
                        <m:ctrlPr>
                          <a:rPr lang="en-US" altLang="zh-CN" sz="2400" i="1">
                            <a:solidFill>
                              <a:schemeClr val="tx1">
                                <a:lumMod val="95000"/>
                                <a:lumOff val="5000"/>
                              </a:schemeClr>
                            </a:solidFill>
                            <a:latin typeface="Cambria Math" panose="02040503050406030204" pitchFamily="18" charset="0"/>
                          </a:rPr>
                        </m:ctrlPr>
                      </m:dPr>
                      <m:e>
                        <m:r>
                          <m:rPr>
                            <m:nor/>
                          </m:rPr>
                          <a:rPr lang="en-US" altLang="zh-CN" sz="24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x</m:t>
                        </m:r>
                        <m:r>
                          <m:rPr>
                            <m:nor/>
                          </m:rPr>
                          <a:rPr lang="en-US" altLang="zh-CN" sz="24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24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y</m:t>
                        </m:r>
                      </m:e>
                    </m:d>
                  </m:oMath>
                </a14:m>
                <a:r>
                  <a:rPr lang="en-US" altLang="zh-CN" sz="24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 + … + </a:t>
                </a:r>
                <a14:m>
                  <m:oMath xmlns:m="http://schemas.openxmlformats.org/officeDocument/2006/math">
                    <m:sSub>
                      <m:sSubPr>
                        <m:ctrlPr>
                          <a:rPr lang="en-US" altLang="zh-CN" sz="2400" i="1">
                            <a:solidFill>
                              <a:schemeClr val="tx1">
                                <a:lumMod val="95000"/>
                                <a:lumOff val="5000"/>
                              </a:schemeClr>
                            </a:solidFill>
                            <a:latin typeface="Cambria Math" panose="02040503050406030204" pitchFamily="18" charset="0"/>
                          </a:rPr>
                        </m:ctrlPr>
                      </m:sSubPr>
                      <m:e>
                        <m:r>
                          <m:rPr>
                            <m:nor/>
                          </m:rPr>
                          <a:rPr lang="en-US" altLang="zh-CN" sz="24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g</m:t>
                        </m:r>
                      </m:e>
                      <m:sub>
                        <m:r>
                          <m:rPr>
                            <m:nor/>
                          </m:rPr>
                          <a:rPr lang="en-US" altLang="zh-CN" sz="2400" b="0" i="0" smtClean="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N</m:t>
                        </m:r>
                      </m:sub>
                    </m:sSub>
                    <m:d>
                      <m:dPr>
                        <m:ctrlPr>
                          <a:rPr lang="en-US" altLang="zh-CN" sz="2400" i="1">
                            <a:solidFill>
                              <a:schemeClr val="tx1">
                                <a:lumMod val="95000"/>
                                <a:lumOff val="5000"/>
                              </a:schemeClr>
                            </a:solidFill>
                            <a:latin typeface="Cambria Math" panose="02040503050406030204" pitchFamily="18" charset="0"/>
                          </a:rPr>
                        </m:ctrlPr>
                      </m:dPr>
                      <m:e>
                        <m:r>
                          <m:rPr>
                            <m:nor/>
                          </m:rPr>
                          <a:rPr lang="en-US" altLang="zh-CN" sz="24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x</m:t>
                        </m:r>
                        <m:r>
                          <m:rPr>
                            <m:nor/>
                          </m:rPr>
                          <a:rPr lang="en-US" altLang="zh-CN" sz="24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24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y</m:t>
                        </m:r>
                      </m:e>
                    </m:d>
                  </m:oMath>
                </a14:m>
                <a:r>
                  <a:rPr lang="en-US" altLang="zh-CN" sz="24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 / N</a:t>
                </a:r>
              </a:p>
              <a:p>
                <a:pPr>
                  <a:lnSpc>
                    <a:spcPct val="150000"/>
                  </a:lnSpc>
                </a:pPr>
                <a:r>
                  <a:rPr lang="zh-CN" altLang="en-US" sz="24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当噪声</a:t>
                </a:r>
                <a14:m>
                  <m:oMath xmlns:m="http://schemas.openxmlformats.org/officeDocument/2006/math">
                    <m:sSub>
                      <m:sSubPr>
                        <m:ctrlPr>
                          <a:rPr lang="en-US" altLang="zh-CN" sz="2400" i="1">
                            <a:solidFill>
                              <a:schemeClr val="tx1">
                                <a:lumMod val="95000"/>
                                <a:lumOff val="5000"/>
                              </a:schemeClr>
                            </a:solidFill>
                            <a:latin typeface="Cambria Math" panose="02040503050406030204" pitchFamily="18" charset="0"/>
                          </a:rPr>
                        </m:ctrlPr>
                      </m:sSubPr>
                      <m:e>
                        <m:r>
                          <m:rPr>
                            <m:nor/>
                          </m:rPr>
                          <a:rPr lang="en-US" altLang="zh-CN" sz="24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e</m:t>
                        </m:r>
                      </m:e>
                      <m:sub>
                        <m:r>
                          <m:rPr>
                            <m:nor/>
                          </m:rPr>
                          <a:rPr lang="en-US" altLang="zh-CN" sz="24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i</m:t>
                        </m:r>
                      </m:sub>
                    </m:sSub>
                    <m:d>
                      <m:dPr>
                        <m:ctrlPr>
                          <a:rPr lang="en-US" altLang="zh-CN" sz="2400" i="1">
                            <a:solidFill>
                              <a:schemeClr val="tx1">
                                <a:lumMod val="95000"/>
                                <a:lumOff val="5000"/>
                              </a:schemeClr>
                            </a:solidFill>
                            <a:latin typeface="Cambria Math" panose="02040503050406030204" pitchFamily="18" charset="0"/>
                          </a:rPr>
                        </m:ctrlPr>
                      </m:dPr>
                      <m:e>
                        <m:r>
                          <m:rPr>
                            <m:nor/>
                          </m:rPr>
                          <a:rPr lang="en-US" altLang="zh-CN" sz="24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x</m:t>
                        </m:r>
                        <m:r>
                          <m:rPr>
                            <m:nor/>
                          </m:rPr>
                          <a:rPr lang="en-US" altLang="zh-CN" sz="24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240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y</m:t>
                        </m:r>
                      </m:e>
                    </m:d>
                  </m:oMath>
                </a14:m>
                <a:r>
                  <a:rPr lang="zh-CN" altLang="en-US" sz="24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为互不相关时，且均值为</a:t>
                </a:r>
                <a:r>
                  <a:rPr lang="en-US" altLang="zh-CN" sz="24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sz="24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时，上述图像均值将降低图像的噪声。</a:t>
                </a:r>
              </a:p>
            </p:txBody>
          </p:sp>
        </mc:Choice>
        <mc:Fallback xmlns="">
          <p:sp>
            <p:nvSpPr>
              <p:cNvPr id="27" name="文本框 26">
                <a:extLst>
                  <a:ext uri="{FF2B5EF4-FFF2-40B4-BE49-F238E27FC236}">
                    <a16:creationId xmlns:a16="http://schemas.microsoft.com/office/drawing/2014/main" id="{8BDFFE63-11F9-4076-AB2A-67B1EC4F2B3C}"/>
                  </a:ext>
                </a:extLst>
              </p:cNvPr>
              <p:cNvSpPr txBox="1">
                <a:spLocks noRot="1" noChangeAspect="1" noMove="1" noResize="1" noEditPoints="1" noAdjustHandles="1" noChangeArrowheads="1" noChangeShapeType="1" noTextEdit="1"/>
              </p:cNvSpPr>
              <p:nvPr/>
            </p:nvSpPr>
            <p:spPr>
              <a:xfrm>
                <a:off x="633013" y="2257360"/>
                <a:ext cx="11377776" cy="2970237"/>
              </a:xfrm>
              <a:prstGeom prst="rect">
                <a:avLst/>
              </a:prstGeom>
              <a:blipFill>
                <a:blip r:embed="rId4"/>
                <a:stretch>
                  <a:fillRect l="-857" b="-2869"/>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DA2DC4B5-85BE-4595-A614-D2AAFB01E648}"/>
              </a:ext>
            </a:extLst>
          </p:cNvPr>
          <p:cNvSpPr txBox="1"/>
          <p:nvPr/>
        </p:nvSpPr>
        <p:spPr>
          <a:xfrm>
            <a:off x="1257300" y="199325"/>
            <a:ext cx="3020786"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3.1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代数运算</a:t>
            </a:r>
          </a:p>
        </p:txBody>
      </p:sp>
    </p:spTree>
    <p:extLst>
      <p:ext uri="{BB962C8B-B14F-4D97-AF65-F5344CB8AC3E}">
        <p14:creationId xmlns:p14="http://schemas.microsoft.com/office/powerpoint/2010/main" val="3539231253"/>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81418"/>
            <a:ext cx="7098030" cy="923330"/>
          </a:xfrm>
          <a:prstGeom prst="rect">
            <a:avLst/>
          </a:prstGeom>
          <a:noFill/>
        </p:spPr>
        <p:txBody>
          <a:bodyPr wrap="square" rtlCol="0">
            <a:spAutoFit/>
          </a:bodyPr>
          <a:lstStyle/>
          <a:p>
            <a:pPr algn="just"/>
            <a:r>
              <a:rPr lang="en-US" altLang="zh-CN" sz="5400" b="1" dirty="0">
                <a:solidFill>
                  <a:schemeClr val="tx1">
                    <a:lumMod val="95000"/>
                    <a:lumOff val="5000"/>
                  </a:schemeClr>
                </a:solidFill>
                <a:latin typeface="楷体" panose="02010609060101010101" pitchFamily="49" charset="-122"/>
                <a:ea typeface="楷体" panose="02010609060101010101" pitchFamily="49" charset="-122"/>
              </a:rPr>
              <a:t>1.</a:t>
            </a:r>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刚性变换</a:t>
            </a:r>
            <a:endParaRPr lang="en-US" altLang="zh-CN" sz="54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F15512B2-D948-4C3F-9C8D-683C7F633FA1}"/>
              </a:ext>
            </a:extLst>
          </p:cNvPr>
          <p:cNvSpPr txBox="1"/>
          <p:nvPr/>
        </p:nvSpPr>
        <p:spPr>
          <a:xfrm>
            <a:off x="4537560" y="5164090"/>
            <a:ext cx="2005176" cy="307777"/>
          </a:xfrm>
          <a:prstGeom prst="rect">
            <a:avLst/>
          </a:prstGeom>
          <a:noFill/>
        </p:spPr>
        <p:txBody>
          <a:bodyPr wrap="square" rtlCol="0">
            <a:spAutoFit/>
          </a:bodyPr>
          <a:lstStyle/>
          <a:p>
            <a:pPr algn="ctr"/>
            <a:r>
              <a:rPr lang="zh-CN" altLang="en-US"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刚性变换后的图像</a:t>
            </a:r>
          </a:p>
        </p:txBody>
      </p:sp>
      <p:sp>
        <p:nvSpPr>
          <p:cNvPr id="31" name="文本框 30">
            <a:extLst>
              <a:ext uri="{FF2B5EF4-FFF2-40B4-BE49-F238E27FC236}">
                <a16:creationId xmlns:a16="http://schemas.microsoft.com/office/drawing/2014/main" id="{1DFCBFD6-36FA-4931-A954-EE9721A682F3}"/>
              </a:ext>
            </a:extLst>
          </p:cNvPr>
          <p:cNvSpPr txBox="1"/>
          <p:nvPr/>
        </p:nvSpPr>
        <p:spPr>
          <a:xfrm>
            <a:off x="887412" y="5168695"/>
            <a:ext cx="2005176" cy="307777"/>
          </a:xfrm>
          <a:prstGeom prst="rect">
            <a:avLst/>
          </a:prstGeom>
          <a:noFill/>
        </p:spPr>
        <p:txBody>
          <a:bodyPr wrap="square" rtlCol="0">
            <a:spAutoFit/>
          </a:bodyPr>
          <a:lstStyle/>
          <a:p>
            <a:pPr algn="ctr"/>
            <a:r>
              <a:rPr lang="zh-CN" altLang="en-US"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原图像</a:t>
            </a:r>
          </a:p>
        </p:txBody>
      </p:sp>
      <p:pic>
        <p:nvPicPr>
          <p:cNvPr id="32" name="图片 31" descr="女人戴着帽子&#10;&#10;描述已自动生成">
            <a:extLst>
              <a:ext uri="{FF2B5EF4-FFF2-40B4-BE49-F238E27FC236}">
                <a16:creationId xmlns:a16="http://schemas.microsoft.com/office/drawing/2014/main" id="{A677EB80-C94D-4265-91F4-DC2ABE9706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00" y="2430000"/>
            <a:ext cx="2520000" cy="2520000"/>
          </a:xfrm>
          <a:prstGeom prst="rect">
            <a:avLst/>
          </a:prstGeom>
        </p:spPr>
      </p:pic>
      <p:pic>
        <p:nvPicPr>
          <p:cNvPr id="6" name="图片 5" descr="人戴着帽子&#10;&#10;描述已自动生成">
            <a:extLst>
              <a:ext uri="{FF2B5EF4-FFF2-40B4-BE49-F238E27FC236}">
                <a16:creationId xmlns:a16="http://schemas.microsoft.com/office/drawing/2014/main" id="{FA5141A2-9890-49F8-A0C9-7B1F67828A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8086" y="2427936"/>
            <a:ext cx="2524125" cy="2524125"/>
          </a:xfrm>
          <a:prstGeom prst="rect">
            <a:avLst/>
          </a:prstGeom>
        </p:spPr>
      </p:pic>
      <p:sp>
        <p:nvSpPr>
          <p:cNvPr id="36" name="文本框 35">
            <a:extLst>
              <a:ext uri="{FF2B5EF4-FFF2-40B4-BE49-F238E27FC236}">
                <a16:creationId xmlns:a16="http://schemas.microsoft.com/office/drawing/2014/main" id="{91DB0411-F94C-4BA3-BD21-86474A9FDAF0}"/>
              </a:ext>
            </a:extLst>
          </p:cNvPr>
          <p:cNvSpPr txBox="1"/>
          <p:nvPr/>
        </p:nvSpPr>
        <p:spPr>
          <a:xfrm>
            <a:off x="8836242" y="5164090"/>
            <a:ext cx="2005176" cy="307777"/>
          </a:xfrm>
          <a:prstGeom prst="rect">
            <a:avLst/>
          </a:prstGeom>
          <a:noFill/>
        </p:spPr>
        <p:txBody>
          <a:bodyPr wrap="square" rtlCol="0">
            <a:spAutoFit/>
          </a:bodyPr>
          <a:lstStyle/>
          <a:p>
            <a:pPr algn="ctr"/>
            <a:r>
              <a:rPr lang="zh-CN" altLang="en-US"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刚性变换矩阵</a:t>
            </a:r>
          </a:p>
        </p:txBody>
      </p:sp>
      <mc:AlternateContent xmlns:mc="http://schemas.openxmlformats.org/markup-compatibility/2006" xmlns:a14="http://schemas.microsoft.com/office/drawing/2010/main">
        <mc:Choice Requires="a14">
          <p:sp>
            <p:nvSpPr>
              <p:cNvPr id="38" name="矩形 37">
                <a:extLst>
                  <a:ext uri="{FF2B5EF4-FFF2-40B4-BE49-F238E27FC236}">
                    <a16:creationId xmlns:a16="http://schemas.microsoft.com/office/drawing/2014/main" id="{BCA3C95E-CC11-4107-A0E2-AC8ECD15F53C}"/>
                  </a:ext>
                </a:extLst>
              </p:cNvPr>
              <p:cNvSpPr/>
              <p:nvPr/>
            </p:nvSpPr>
            <p:spPr>
              <a:xfrm>
                <a:off x="7695102" y="3004386"/>
                <a:ext cx="4287456" cy="1369542"/>
              </a:xfrm>
              <a:prstGeom prst="rect">
                <a:avLst/>
              </a:prstGeom>
            </p:spPr>
            <p:txBody>
              <a:bodyPr wrap="square">
                <a:spAutoFit/>
              </a:bodyPr>
              <a:lstStyle/>
              <a:p>
                <a14:m>
                  <m:oMath xmlns:m="http://schemas.openxmlformats.org/officeDocument/2006/math">
                    <m:d>
                      <m:dPr>
                        <m:begChr m:val="["/>
                        <m:endChr m:val="]"/>
                        <m:ctrlPr>
                          <a:rPr lang="en-US" altLang="zh-CN" sz="3200" i="1" smtClean="0">
                            <a:latin typeface="Cambria Math" panose="02040503050406030204" pitchFamily="18" charset="0"/>
                          </a:rPr>
                        </m:ctrlPr>
                      </m:dPr>
                      <m:e>
                        <m:m>
                          <m:mPr>
                            <m:mcs>
                              <m:mc>
                                <m:mcPr>
                                  <m:count m:val="1"/>
                                  <m:mcJc m:val="center"/>
                                </m:mcPr>
                              </m:mc>
                            </m:mcs>
                            <m:ctrlPr>
                              <a:rPr lang="en-US" altLang="zh-CN" sz="3200" i="1">
                                <a:solidFill>
                                  <a:schemeClr val="tx1">
                                    <a:lumMod val="95000"/>
                                    <a:lumOff val="5000"/>
                                  </a:schemeClr>
                                </a:solidFill>
                                <a:latin typeface="Cambria Math" panose="02040503050406030204" pitchFamily="18" charset="0"/>
                              </a:rPr>
                            </m:ctrlPr>
                          </m:mP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a:latin typeface="Times New Roman" panose="02020603050405020304" pitchFamily="18" charset="0"/>
                                      <a:cs typeface="Times New Roman" panose="02020603050405020304" pitchFamily="18" charset="0"/>
                                    </a:rPr>
                                    <m:t>x</m:t>
                                  </m:r>
                                </m:e>
                                <m:sub>
                                  <m:r>
                                    <m:rPr>
                                      <m:nor/>
                                      <m:brk m:alnAt="7"/>
                                    </m:rPr>
                                    <a:rPr lang="en-US" altLang="zh-CN" sz="3200">
                                      <a:latin typeface="Times New Roman" panose="02020603050405020304" pitchFamily="18" charset="0"/>
                                      <a:cs typeface="Times New Roman" panose="02020603050405020304" pitchFamily="18" charset="0"/>
                                    </a:rPr>
                                    <m:t>1</m:t>
                                  </m:r>
                                </m:sub>
                              </m:sSub>
                            </m:e>
                          </m:m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a:latin typeface="Times New Roman" panose="02020603050405020304" pitchFamily="18" charset="0"/>
                                      <a:cs typeface="Times New Roman" panose="02020603050405020304" pitchFamily="18" charset="0"/>
                                    </a:rPr>
                                    <m:t>y</m:t>
                                  </m:r>
                                </m:e>
                                <m:sub>
                                  <m:r>
                                    <m:rPr>
                                      <m:nor/>
                                      <m:brk m:alnAt="7"/>
                                    </m:rPr>
                                    <a:rPr lang="en-US" altLang="zh-CN" sz="3200">
                                      <a:latin typeface="Times New Roman" panose="02020603050405020304" pitchFamily="18" charset="0"/>
                                      <a:cs typeface="Times New Roman" panose="02020603050405020304" pitchFamily="18" charset="0"/>
                                    </a:rPr>
                                    <m:t>1</m:t>
                                  </m:r>
                                </m:sub>
                              </m:sSub>
                            </m:e>
                          </m:mr>
                          <m:mr>
                            <m:e>
                              <m:r>
                                <m:rPr>
                                  <m:nor/>
                                  <m:brk m:alnAt="7"/>
                                </m:rPr>
                                <a:rPr lang="en-US" altLang="zh-CN" sz="3200">
                                  <a:latin typeface="Times New Roman" panose="02020603050405020304" pitchFamily="18" charset="0"/>
                                  <a:cs typeface="Times New Roman" panose="02020603050405020304" pitchFamily="18" charset="0"/>
                                </a:rPr>
                                <m:t>1</m:t>
                              </m:r>
                            </m:e>
                          </m:mr>
                        </m:m>
                      </m:e>
                    </m:d>
                  </m:oMath>
                </a14:m>
                <a:r>
                  <a:rPr lang="en-US" altLang="zh-CN" sz="3200" dirty="0"/>
                  <a:t>=</a:t>
                </a:r>
                <a14:m>
                  <m:oMath xmlns:m="http://schemas.openxmlformats.org/officeDocument/2006/math">
                    <m:d>
                      <m:dPr>
                        <m:begChr m:val="["/>
                        <m:endChr m:val="]"/>
                        <m:ctrlPr>
                          <a:rPr lang="en-US" altLang="zh-CN" sz="2400" i="1" dirty="0">
                            <a:latin typeface="Cambria Math" panose="02040503050406030204" pitchFamily="18" charset="0"/>
                          </a:rPr>
                        </m:ctrlPr>
                      </m:dPr>
                      <m:e>
                        <m:m>
                          <m:mPr>
                            <m:mcs>
                              <m:mc>
                                <m:mcPr>
                                  <m:count m:val="3"/>
                                  <m:mcJc m:val="center"/>
                                </m:mcPr>
                              </m:mc>
                            </m:mcs>
                            <m:ctrlPr>
                              <a:rPr lang="en-US" altLang="zh-CN" sz="2400" i="1" dirty="0" smtClean="0">
                                <a:latin typeface="Cambria Math" panose="02040503050406030204" pitchFamily="18" charset="0"/>
                                <a:cs typeface="Times New Roman" panose="02020603050405020304" pitchFamily="18" charset="0"/>
                              </a:rPr>
                            </m:ctrlPr>
                          </m:mPr>
                          <m:mr>
                            <m:e>
                              <m:sSub>
                                <m:sSubPr>
                                  <m:ctrlPr>
                                    <a:rPr lang="en-US" altLang="zh-CN" sz="2400" i="1">
                                      <a:latin typeface="Cambria Math" panose="02040503050406030204" pitchFamily="18" charset="0"/>
                                      <a:cs typeface="Times New Roman" panose="02020603050405020304" pitchFamily="18" charset="0"/>
                                    </a:rPr>
                                  </m:ctrlPr>
                                </m:sSubPr>
                                <m:e>
                                  <m:r>
                                    <m:rPr>
                                      <m:nor/>
                                    </m:rPr>
                                    <a:rPr lang="en-US" altLang="zh-CN" sz="2400" b="0" i="0" smtClean="0">
                                      <a:latin typeface="Times New Roman" panose="02020603050405020304" pitchFamily="18" charset="0"/>
                                      <a:cs typeface="Times New Roman" panose="02020603050405020304" pitchFamily="18" charset="0"/>
                                    </a:rPr>
                                    <m:t>r</m:t>
                                  </m:r>
                                </m:e>
                                <m:sub>
                                  <m:r>
                                    <m:rPr>
                                      <m:nor/>
                                    </m:rPr>
                                    <a:rPr lang="en-US" altLang="zh-CN" sz="2400" b="0" i="0" smtClean="0">
                                      <a:latin typeface="Times New Roman" panose="02020603050405020304" pitchFamily="18" charset="0"/>
                                      <a:cs typeface="Times New Roman" panose="02020603050405020304" pitchFamily="18" charset="0"/>
                                    </a:rPr>
                                    <m:t>11</m:t>
                                  </m:r>
                                </m:sub>
                              </m:sSub>
                            </m:e>
                            <m:e>
                              <m:sSub>
                                <m:sSubPr>
                                  <m:ctrlPr>
                                    <a:rPr lang="en-US" altLang="zh-CN" sz="2400" i="1">
                                      <a:latin typeface="Cambria Math" panose="02040503050406030204" pitchFamily="18" charset="0"/>
                                      <a:cs typeface="Times New Roman" panose="02020603050405020304" pitchFamily="18" charset="0"/>
                                    </a:rPr>
                                  </m:ctrlPr>
                                </m:sSubPr>
                                <m:e>
                                  <m:r>
                                    <m:rPr>
                                      <m:nor/>
                                    </m:rPr>
                                    <a:rPr lang="en-US" altLang="zh-CN" sz="2400" b="0" i="0" smtClean="0">
                                      <a:latin typeface="Times New Roman" panose="02020603050405020304" pitchFamily="18" charset="0"/>
                                      <a:cs typeface="Times New Roman" panose="02020603050405020304" pitchFamily="18" charset="0"/>
                                    </a:rPr>
                                    <m:t>r</m:t>
                                  </m:r>
                                </m:e>
                                <m:sub>
                                  <m:r>
                                    <m:rPr>
                                      <m:nor/>
                                    </m:rPr>
                                    <a:rPr lang="en-US" altLang="zh-CN" sz="2400" b="0" i="0" smtClean="0">
                                      <a:latin typeface="Times New Roman" panose="02020603050405020304" pitchFamily="18" charset="0"/>
                                      <a:cs typeface="Times New Roman" panose="02020603050405020304" pitchFamily="18" charset="0"/>
                                    </a:rPr>
                                    <m:t>12</m:t>
                                  </m:r>
                                </m:sub>
                              </m:sSub>
                            </m:e>
                            <m:e>
                              <m:sSub>
                                <m:sSubPr>
                                  <m:ctrlPr>
                                    <a:rPr lang="en-US" altLang="zh-CN" sz="2400" i="1">
                                      <a:latin typeface="Cambria Math" panose="02040503050406030204" pitchFamily="18" charset="0"/>
                                      <a:cs typeface="Times New Roman" panose="02020603050405020304" pitchFamily="18" charset="0"/>
                                    </a:rPr>
                                  </m:ctrlPr>
                                </m:sSubPr>
                                <m:e>
                                  <m:r>
                                    <m:rPr>
                                      <m:sty m:val="p"/>
                                    </m:rPr>
                                    <a:rPr lang="en-US" altLang="zh-CN" sz="2400" i="1" smtClean="0">
                                      <a:latin typeface="Cambria Math" panose="02040503050406030204" pitchFamily="18" charset="0"/>
                                      <a:cs typeface="Times New Roman" panose="02020603050405020304" pitchFamily="18" charset="0"/>
                                    </a:rPr>
                                    <m:t>t</m:t>
                                  </m:r>
                                </m:e>
                                <m:sub>
                                  <m:r>
                                    <m:rPr>
                                      <m:nor/>
                                    </m:rPr>
                                    <a:rPr lang="en-US" altLang="zh-CN" sz="2400" b="0" i="0" smtClean="0">
                                      <a:latin typeface="Times New Roman" panose="02020603050405020304" pitchFamily="18" charset="0"/>
                                      <a:cs typeface="Times New Roman" panose="02020603050405020304" pitchFamily="18" charset="0"/>
                                    </a:rPr>
                                    <m:t>x</m:t>
                                  </m:r>
                                </m:sub>
                              </m:sSub>
                            </m:e>
                          </m:mr>
                          <m:mr>
                            <m:e>
                              <m:sSub>
                                <m:sSubPr>
                                  <m:ctrlPr>
                                    <a:rPr lang="en-US" altLang="zh-CN" sz="2400" i="1">
                                      <a:latin typeface="Cambria Math" panose="02040503050406030204" pitchFamily="18" charset="0"/>
                                      <a:cs typeface="Times New Roman" panose="02020603050405020304" pitchFamily="18" charset="0"/>
                                    </a:rPr>
                                  </m:ctrlPr>
                                </m:sSubPr>
                                <m:e>
                                  <m:r>
                                    <m:rPr>
                                      <m:nor/>
                                    </m:rPr>
                                    <a:rPr lang="en-US" altLang="zh-CN" sz="2400" b="0" i="0" smtClean="0">
                                      <a:latin typeface="Times New Roman" panose="02020603050405020304" pitchFamily="18" charset="0"/>
                                      <a:cs typeface="Times New Roman" panose="02020603050405020304" pitchFamily="18" charset="0"/>
                                    </a:rPr>
                                    <m:t>r</m:t>
                                  </m:r>
                                </m:e>
                                <m:sub>
                                  <m:r>
                                    <m:rPr>
                                      <m:nor/>
                                    </m:rPr>
                                    <a:rPr lang="en-US" altLang="zh-CN" sz="2400" b="0" i="0" smtClean="0">
                                      <a:latin typeface="Times New Roman" panose="02020603050405020304" pitchFamily="18" charset="0"/>
                                      <a:cs typeface="Times New Roman" panose="02020603050405020304" pitchFamily="18" charset="0"/>
                                    </a:rPr>
                                    <m:t>21</m:t>
                                  </m:r>
                                </m:sub>
                              </m:sSub>
                            </m:e>
                            <m:e>
                              <m:sSub>
                                <m:sSubPr>
                                  <m:ctrlPr>
                                    <a:rPr lang="en-US" altLang="zh-CN" sz="2400" i="1">
                                      <a:latin typeface="Cambria Math" panose="02040503050406030204" pitchFamily="18" charset="0"/>
                                      <a:cs typeface="Times New Roman" panose="02020603050405020304" pitchFamily="18" charset="0"/>
                                    </a:rPr>
                                  </m:ctrlPr>
                                </m:sSubPr>
                                <m:e>
                                  <m:r>
                                    <m:rPr>
                                      <m:nor/>
                                    </m:rPr>
                                    <a:rPr lang="en-US" altLang="zh-CN" sz="2400" b="0" i="0" smtClean="0">
                                      <a:latin typeface="Times New Roman" panose="02020603050405020304" pitchFamily="18" charset="0"/>
                                      <a:cs typeface="Times New Roman" panose="02020603050405020304" pitchFamily="18" charset="0"/>
                                    </a:rPr>
                                    <m:t>r</m:t>
                                  </m:r>
                                </m:e>
                                <m:sub>
                                  <m:r>
                                    <m:rPr>
                                      <m:nor/>
                                    </m:rPr>
                                    <a:rPr lang="en-US" altLang="zh-CN" sz="2400" b="0" i="0" smtClean="0">
                                      <a:latin typeface="Times New Roman" panose="02020603050405020304" pitchFamily="18" charset="0"/>
                                      <a:cs typeface="Times New Roman" panose="02020603050405020304" pitchFamily="18" charset="0"/>
                                    </a:rPr>
                                    <m:t>22</m:t>
                                  </m:r>
                                </m:sub>
                              </m:sSub>
                            </m:e>
                            <m:e>
                              <m:sSub>
                                <m:sSubPr>
                                  <m:ctrlPr>
                                    <a:rPr lang="en-US" altLang="zh-CN" sz="2400" i="1">
                                      <a:latin typeface="Cambria Math" panose="02040503050406030204" pitchFamily="18" charset="0"/>
                                      <a:cs typeface="Times New Roman" panose="02020603050405020304" pitchFamily="18" charset="0"/>
                                    </a:rPr>
                                  </m:ctrlPr>
                                </m:sSubPr>
                                <m:e>
                                  <m:r>
                                    <m:rPr>
                                      <m:nor/>
                                    </m:rPr>
                                    <a:rPr lang="en-US" altLang="zh-CN" sz="2400" b="0" i="0" smtClean="0">
                                      <a:latin typeface="Times New Roman" panose="02020603050405020304" pitchFamily="18" charset="0"/>
                                      <a:cs typeface="Times New Roman" panose="02020603050405020304" pitchFamily="18" charset="0"/>
                                    </a:rPr>
                                    <m:t>t</m:t>
                                  </m:r>
                                </m:e>
                                <m:sub>
                                  <m:r>
                                    <m:rPr>
                                      <m:nor/>
                                    </m:rPr>
                                    <a:rPr lang="en-US" altLang="zh-CN" sz="2400" b="0" i="0" smtClean="0">
                                      <a:latin typeface="Times New Roman" panose="02020603050405020304" pitchFamily="18" charset="0"/>
                                      <a:cs typeface="Times New Roman" panose="02020603050405020304" pitchFamily="18" charset="0"/>
                                    </a:rPr>
                                    <m:t>y</m:t>
                                  </m:r>
                                </m:sub>
                              </m:sSub>
                            </m:e>
                          </m:mr>
                          <m:mr>
                            <m:e>
                              <m:r>
                                <m:rPr>
                                  <m:nor/>
                                  <m:brk m:alnAt="7"/>
                                </m:rPr>
                                <a:rPr lang="en-US" altLang="zh-CN" sz="2400">
                                  <a:latin typeface="Times New Roman" panose="02020603050405020304" pitchFamily="18" charset="0"/>
                                  <a:cs typeface="Times New Roman" panose="02020603050405020304" pitchFamily="18" charset="0"/>
                                </a:rPr>
                                <m:t>0</m:t>
                              </m:r>
                            </m:e>
                            <m:e>
                              <m:r>
                                <m:rPr>
                                  <m:nor/>
                                  <m:brk m:alnAt="7"/>
                                </m:rPr>
                                <a:rPr lang="en-US" altLang="zh-CN" sz="2400">
                                  <a:latin typeface="Times New Roman" panose="02020603050405020304" pitchFamily="18" charset="0"/>
                                  <a:cs typeface="Times New Roman" panose="02020603050405020304" pitchFamily="18" charset="0"/>
                                </a:rPr>
                                <m:t>0</m:t>
                              </m:r>
                            </m:e>
                            <m:e>
                              <m:r>
                                <m:rPr>
                                  <m:nor/>
                                  <m:brk m:alnAt="7"/>
                                </m:rPr>
                                <a:rPr lang="en-US" altLang="zh-CN" sz="2400">
                                  <a:latin typeface="Times New Roman" panose="02020603050405020304" pitchFamily="18" charset="0"/>
                                  <a:cs typeface="Times New Roman" panose="02020603050405020304" pitchFamily="18" charset="0"/>
                                </a:rPr>
                                <m:t>1</m:t>
                              </m:r>
                            </m:e>
                          </m:mr>
                        </m:m>
                      </m:e>
                    </m:d>
                  </m:oMath>
                </a14:m>
                <a:r>
                  <a:rPr lang="en-US" altLang="zh-CN" sz="3200" dirty="0"/>
                  <a:t> </a:t>
                </a:r>
                <a14:m>
                  <m:oMath xmlns:m="http://schemas.openxmlformats.org/officeDocument/2006/math">
                    <m:d>
                      <m:dPr>
                        <m:begChr m:val="["/>
                        <m:endChr m:val="]"/>
                        <m:ctrlPr>
                          <a:rPr lang="en-US" altLang="zh-CN" sz="3200" i="1">
                            <a:latin typeface="Cambria Math" panose="02040503050406030204" pitchFamily="18" charset="0"/>
                          </a:rPr>
                        </m:ctrlPr>
                      </m:dPr>
                      <m:e>
                        <m:m>
                          <m:mPr>
                            <m:mcs>
                              <m:mc>
                                <m:mcPr>
                                  <m:count m:val="1"/>
                                  <m:mcJc m:val="center"/>
                                </m:mcPr>
                              </m:mc>
                            </m:mcs>
                            <m:ctrlPr>
                              <a:rPr lang="en-US" altLang="zh-CN" sz="3200" i="1">
                                <a:solidFill>
                                  <a:schemeClr val="tx1">
                                    <a:lumMod val="95000"/>
                                    <a:lumOff val="5000"/>
                                  </a:schemeClr>
                                </a:solidFill>
                                <a:latin typeface="Cambria Math" panose="02040503050406030204" pitchFamily="18" charset="0"/>
                              </a:rPr>
                            </m:ctrlPr>
                          </m:mP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a:latin typeface="Times New Roman" panose="02020603050405020304" pitchFamily="18" charset="0"/>
                                      <a:cs typeface="Times New Roman" panose="02020603050405020304" pitchFamily="18" charset="0"/>
                                    </a:rPr>
                                    <m:t>x</m:t>
                                  </m:r>
                                </m:e>
                                <m:sub>
                                  <m:r>
                                    <m:rPr>
                                      <m:nor/>
                                      <m:brk m:alnAt="7"/>
                                    </m:rPr>
                                    <a:rPr lang="en-US" altLang="zh-CN" sz="3200">
                                      <a:latin typeface="Times New Roman" panose="02020603050405020304" pitchFamily="18" charset="0"/>
                                      <a:cs typeface="Times New Roman" panose="02020603050405020304" pitchFamily="18" charset="0"/>
                                    </a:rPr>
                                    <m:t>0</m:t>
                                  </m:r>
                                </m:sub>
                              </m:sSub>
                            </m:e>
                          </m:m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a:latin typeface="Times New Roman" panose="02020603050405020304" pitchFamily="18" charset="0"/>
                                      <a:cs typeface="Times New Roman" panose="02020603050405020304" pitchFamily="18" charset="0"/>
                                    </a:rPr>
                                    <m:t>y</m:t>
                                  </m:r>
                                </m:e>
                                <m:sub>
                                  <m:r>
                                    <m:rPr>
                                      <m:nor/>
                                      <m:brk m:alnAt="7"/>
                                    </m:rPr>
                                    <a:rPr lang="en-US" altLang="zh-CN" sz="3200">
                                      <a:latin typeface="Times New Roman" panose="02020603050405020304" pitchFamily="18" charset="0"/>
                                      <a:cs typeface="Times New Roman" panose="02020603050405020304" pitchFamily="18" charset="0"/>
                                    </a:rPr>
                                    <m:t>0</m:t>
                                  </m:r>
                                </m:sub>
                              </m:sSub>
                            </m:e>
                          </m:mr>
                          <m:mr>
                            <m:e>
                              <m:r>
                                <m:rPr>
                                  <m:nor/>
                                  <m:brk m:alnAt="7"/>
                                </m:rPr>
                                <a:rPr lang="en-US" altLang="zh-CN" sz="3200">
                                  <a:latin typeface="Times New Roman" panose="02020603050405020304" pitchFamily="18" charset="0"/>
                                  <a:cs typeface="Times New Roman" panose="02020603050405020304" pitchFamily="18" charset="0"/>
                                </a:rPr>
                                <m:t>1</m:t>
                              </m:r>
                            </m:e>
                          </m:mr>
                        </m:m>
                      </m:e>
                    </m:d>
                  </m:oMath>
                </a14:m>
                <a:r>
                  <a:rPr lang="zh-CN" altLang="en-US" sz="3200" dirty="0"/>
                  <a:t> </a:t>
                </a:r>
              </a:p>
            </p:txBody>
          </p:sp>
        </mc:Choice>
        <mc:Fallback xmlns="">
          <p:sp>
            <p:nvSpPr>
              <p:cNvPr id="38" name="矩形 37">
                <a:extLst>
                  <a:ext uri="{FF2B5EF4-FFF2-40B4-BE49-F238E27FC236}">
                    <a16:creationId xmlns:a16="http://schemas.microsoft.com/office/drawing/2014/main" id="{BCA3C95E-CC11-4107-A0E2-AC8ECD15F53C}"/>
                  </a:ext>
                </a:extLst>
              </p:cNvPr>
              <p:cNvSpPr>
                <a:spLocks noRot="1" noChangeAspect="1" noMove="1" noResize="1" noEditPoints="1" noAdjustHandles="1" noChangeArrowheads="1" noChangeShapeType="1" noTextEdit="1"/>
              </p:cNvSpPr>
              <p:nvPr/>
            </p:nvSpPr>
            <p:spPr>
              <a:xfrm>
                <a:off x="7695102" y="3004386"/>
                <a:ext cx="4287456" cy="1369542"/>
              </a:xfrm>
              <a:prstGeom prst="rect">
                <a:avLst/>
              </a:prstGeom>
              <a:blipFill>
                <a:blip r:embed="rId6"/>
                <a:stretch>
                  <a:fillRect/>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0635F6A5-87CA-4033-A627-FA7AF36FDB70}"/>
              </a:ext>
            </a:extLst>
          </p:cNvPr>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48FB2A8-CA50-4EA3-BB3A-DD3A7D0C6ACC}"/>
              </a:ext>
            </a:extLst>
          </p:cNvPr>
          <p:cNvSpPr/>
          <p:nvPr/>
        </p:nvSpPr>
        <p:spPr>
          <a:xfrm>
            <a:off x="5644868" y="310243"/>
            <a:ext cx="65520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id="{75379E09-EAE1-4D46-8AC7-B87ECE7CB780}"/>
              </a:ext>
            </a:extLst>
          </p:cNvPr>
          <p:cNvSpPr txBox="1"/>
          <p:nvPr/>
        </p:nvSpPr>
        <p:spPr>
          <a:xfrm>
            <a:off x="1257298" y="196029"/>
            <a:ext cx="4387569"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3.6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图像的变形处理</a:t>
            </a:r>
          </a:p>
        </p:txBody>
      </p:sp>
    </p:spTree>
    <p:extLst>
      <p:ext uri="{BB962C8B-B14F-4D97-AF65-F5344CB8AC3E}">
        <p14:creationId xmlns:p14="http://schemas.microsoft.com/office/powerpoint/2010/main" val="3274434720"/>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81418"/>
            <a:ext cx="7098030" cy="923330"/>
          </a:xfrm>
          <a:prstGeom prst="rect">
            <a:avLst/>
          </a:prstGeom>
          <a:noFill/>
        </p:spPr>
        <p:txBody>
          <a:bodyPr wrap="square" rtlCol="0">
            <a:spAutoFit/>
          </a:bodyPr>
          <a:lstStyle/>
          <a:p>
            <a:pPr algn="just"/>
            <a:r>
              <a:rPr lang="en-US" altLang="zh-CN" sz="5400" b="1" dirty="0">
                <a:solidFill>
                  <a:schemeClr val="tx1">
                    <a:lumMod val="95000"/>
                    <a:lumOff val="5000"/>
                  </a:schemeClr>
                </a:solidFill>
                <a:latin typeface="楷体" panose="02010609060101010101" pitchFamily="49" charset="-122"/>
                <a:ea typeface="楷体" panose="02010609060101010101" pitchFamily="49" charset="-122"/>
              </a:rPr>
              <a:t>2.</a:t>
            </a:r>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仿射变换</a:t>
            </a:r>
            <a:endParaRPr lang="en-US" altLang="zh-CN" sz="54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AA019D40-BA42-40E3-8F28-88E6BDAF5A49}"/>
              </a:ext>
            </a:extLst>
          </p:cNvPr>
          <p:cNvSpPr txBox="1"/>
          <p:nvPr/>
        </p:nvSpPr>
        <p:spPr>
          <a:xfrm>
            <a:off x="628295" y="2166401"/>
            <a:ext cx="6505369" cy="707886"/>
          </a:xfrm>
          <a:prstGeom prst="rect">
            <a:avLst/>
          </a:prstGeom>
          <a:noFill/>
        </p:spPr>
        <p:txBody>
          <a:bodyPr wrap="square" rtlCol="0">
            <a:spAutoFit/>
          </a:bodyPr>
          <a:lstStyle/>
          <a:p>
            <a:r>
              <a:rPr lang="en-US" altLang="zh-CN" sz="4000" dirty="0">
                <a:solidFill>
                  <a:schemeClr val="tx1">
                    <a:lumMod val="95000"/>
                    <a:lumOff val="5000"/>
                  </a:schemeClr>
                </a:solidFill>
                <a:latin typeface="楷体" panose="02010609060101010101" pitchFamily="49" charset="-122"/>
                <a:ea typeface="楷体" panose="02010609060101010101" pitchFamily="49" charset="-122"/>
              </a:rPr>
              <a:t>·</a:t>
            </a:r>
            <a:r>
              <a:rPr lang="zh-CN" altLang="en-US" sz="4000" dirty="0">
                <a:solidFill>
                  <a:schemeClr val="tx1">
                    <a:lumMod val="95000"/>
                    <a:lumOff val="5000"/>
                  </a:schemeClr>
                </a:solidFill>
                <a:latin typeface="楷体" panose="02010609060101010101" pitchFamily="49" charset="-122"/>
                <a:ea typeface="楷体" panose="02010609060101010101" pitchFamily="49" charset="-122"/>
              </a:rPr>
              <a:t>仿射变换的定义</a:t>
            </a:r>
          </a:p>
        </p:txBody>
      </p:sp>
      <p:sp>
        <p:nvSpPr>
          <p:cNvPr id="29" name="文本框 28">
            <a:extLst>
              <a:ext uri="{FF2B5EF4-FFF2-40B4-BE49-F238E27FC236}">
                <a16:creationId xmlns:a16="http://schemas.microsoft.com/office/drawing/2014/main" id="{89B61E73-8AFC-4BAA-B01B-7A6F11A0479D}"/>
              </a:ext>
            </a:extLst>
          </p:cNvPr>
          <p:cNvSpPr txBox="1"/>
          <p:nvPr/>
        </p:nvSpPr>
        <p:spPr>
          <a:xfrm>
            <a:off x="1257300" y="2874287"/>
            <a:ext cx="9618923" cy="3222998"/>
          </a:xfrm>
          <a:prstGeom prst="rect">
            <a:avLst/>
          </a:prstGeom>
          <a:noFill/>
        </p:spPr>
        <p:txBody>
          <a:bodyPr wrap="square" rtlCol="0">
            <a:spAutoFit/>
          </a:bodyPr>
          <a:lstStyle/>
          <a:p>
            <a:pPr>
              <a:lnSpc>
                <a:spcPct val="150000"/>
              </a:lnSpc>
            </a:pPr>
            <a:r>
              <a:rPr lang="zh-CN" altLang="en-US" sz="2800" dirty="0">
                <a:solidFill>
                  <a:schemeClr val="tx1">
                    <a:lumMod val="95000"/>
                    <a:lumOff val="5000"/>
                  </a:schemeClr>
                </a:solidFill>
                <a:latin typeface="楷体" panose="02010609060101010101" pitchFamily="49" charset="-122"/>
                <a:ea typeface="楷体" panose="02010609060101010101" pitchFamily="49" charset="-122"/>
              </a:rPr>
              <a:t>是一种二维坐标到二维坐标之间的线性变换，保持二维图形的“平直性” 和“平行性”。</a:t>
            </a:r>
            <a:endParaRPr lang="en-US" altLang="zh-CN" sz="2800" dirty="0">
              <a:solidFill>
                <a:schemeClr val="tx1">
                  <a:lumMod val="95000"/>
                  <a:lumOff val="5000"/>
                </a:schemeClr>
              </a:solidFill>
              <a:latin typeface="楷体" panose="02010609060101010101" pitchFamily="49" charset="-122"/>
              <a:ea typeface="楷体" panose="02010609060101010101" pitchFamily="49" charset="-122"/>
            </a:endParaRPr>
          </a:p>
          <a:p>
            <a:pPr>
              <a:lnSpc>
                <a:spcPct val="150000"/>
              </a:lnSpc>
            </a:pPr>
            <a:r>
              <a:rPr lang="zh-CN" altLang="en-US" sz="2800" dirty="0">
                <a:solidFill>
                  <a:schemeClr val="tx1">
                    <a:lumMod val="95000"/>
                    <a:lumOff val="5000"/>
                  </a:schemeClr>
                </a:solidFill>
                <a:latin typeface="楷体" panose="02010609060101010101" pitchFamily="49" charset="-122"/>
                <a:ea typeface="楷体" panose="02010609060101010101" pitchFamily="49" charset="-122"/>
              </a:rPr>
              <a:t>主要包括平移变换、旋转变换、缩放变换、倾斜变换、翻转变换。</a:t>
            </a:r>
            <a:endParaRPr lang="en-US" altLang="zh-CN" sz="2800" dirty="0">
              <a:solidFill>
                <a:schemeClr val="tx1">
                  <a:lumMod val="95000"/>
                  <a:lumOff val="5000"/>
                </a:schemeClr>
              </a:solidFill>
              <a:latin typeface="楷体" panose="02010609060101010101" pitchFamily="49" charset="-122"/>
              <a:ea typeface="楷体" panose="02010609060101010101" pitchFamily="49" charset="-122"/>
            </a:endParaRPr>
          </a:p>
          <a:p>
            <a:pPr>
              <a:lnSpc>
                <a:spcPct val="150000"/>
              </a:lnSpc>
            </a:pPr>
            <a:r>
              <a:rPr lang="zh-CN" altLang="en-US" sz="2800" dirty="0">
                <a:solidFill>
                  <a:schemeClr val="tx1">
                    <a:lumMod val="95000"/>
                    <a:lumOff val="5000"/>
                  </a:schemeClr>
                </a:solidFill>
                <a:latin typeface="楷体" panose="02010609060101010101" pitchFamily="49" charset="-122"/>
                <a:ea typeface="楷体" panose="02010609060101010101" pitchFamily="49" charset="-122"/>
              </a:rPr>
              <a:t>     仿射变换</a:t>
            </a:r>
            <a:r>
              <a:rPr lang="en-US" altLang="zh-CN" sz="2800" dirty="0">
                <a:solidFill>
                  <a:schemeClr val="tx1">
                    <a:lumMod val="95000"/>
                    <a:lumOff val="5000"/>
                  </a:schemeClr>
                </a:solidFill>
                <a:latin typeface="楷体" panose="02010609060101010101" pitchFamily="49" charset="-122"/>
                <a:ea typeface="楷体" panose="02010609060101010101" pitchFamily="49" charset="-122"/>
              </a:rPr>
              <a:t>=</a:t>
            </a:r>
            <a:r>
              <a:rPr lang="zh-CN" altLang="en-US" sz="2800" dirty="0">
                <a:solidFill>
                  <a:schemeClr val="tx1">
                    <a:lumMod val="95000"/>
                    <a:lumOff val="5000"/>
                  </a:schemeClr>
                </a:solidFill>
                <a:latin typeface="楷体" panose="02010609060101010101" pitchFamily="49" charset="-122"/>
                <a:ea typeface="楷体" panose="02010609060101010101" pitchFamily="49" charset="-122"/>
              </a:rPr>
              <a:t>平移变换</a:t>
            </a:r>
            <a:r>
              <a:rPr lang="en-US" altLang="zh-CN" sz="2800" dirty="0">
                <a:solidFill>
                  <a:schemeClr val="tx1">
                    <a:lumMod val="95000"/>
                    <a:lumOff val="5000"/>
                  </a:schemeClr>
                </a:solidFill>
                <a:latin typeface="楷体" panose="02010609060101010101" pitchFamily="49" charset="-122"/>
                <a:ea typeface="楷体" panose="02010609060101010101" pitchFamily="49" charset="-122"/>
              </a:rPr>
              <a:t>+</a:t>
            </a:r>
            <a:r>
              <a:rPr lang="zh-CN" altLang="en-US" sz="2800" dirty="0">
                <a:solidFill>
                  <a:schemeClr val="tx1">
                    <a:lumMod val="95000"/>
                    <a:lumOff val="5000"/>
                  </a:schemeClr>
                </a:solidFill>
                <a:latin typeface="楷体" panose="02010609060101010101" pitchFamily="49" charset="-122"/>
                <a:ea typeface="楷体" panose="02010609060101010101" pitchFamily="49" charset="-122"/>
              </a:rPr>
              <a:t>旋转变换</a:t>
            </a:r>
            <a:r>
              <a:rPr lang="en-US" altLang="zh-CN" sz="2800" dirty="0">
                <a:solidFill>
                  <a:schemeClr val="tx1">
                    <a:lumMod val="95000"/>
                    <a:lumOff val="5000"/>
                  </a:schemeClr>
                </a:solidFill>
                <a:latin typeface="楷体" panose="02010609060101010101" pitchFamily="49" charset="-122"/>
                <a:ea typeface="楷体" panose="02010609060101010101" pitchFamily="49" charset="-122"/>
              </a:rPr>
              <a:t>+</a:t>
            </a:r>
            <a:r>
              <a:rPr lang="zh-CN" altLang="en-US" sz="2800" b="1" dirty="0">
                <a:solidFill>
                  <a:schemeClr val="tx1">
                    <a:lumMod val="95000"/>
                    <a:lumOff val="5000"/>
                  </a:schemeClr>
                </a:solidFill>
                <a:latin typeface="楷体" panose="02010609060101010101" pitchFamily="49" charset="-122"/>
                <a:ea typeface="楷体" panose="02010609060101010101" pitchFamily="49" charset="-122"/>
              </a:rPr>
              <a:t>各向不同性</a:t>
            </a:r>
            <a:r>
              <a:rPr lang="zh-CN" altLang="en-US" sz="2800" dirty="0">
                <a:solidFill>
                  <a:schemeClr val="tx1">
                    <a:lumMod val="95000"/>
                    <a:lumOff val="5000"/>
                  </a:schemeClr>
                </a:solidFill>
                <a:latin typeface="楷体" panose="02010609060101010101" pitchFamily="49" charset="-122"/>
                <a:ea typeface="楷体" panose="02010609060101010101" pitchFamily="49" charset="-122"/>
              </a:rPr>
              <a:t>缩放变换</a:t>
            </a:r>
            <a:endParaRPr lang="en-US" altLang="zh-CN" sz="2800"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 name="矩形 2">
            <a:extLst>
              <a:ext uri="{FF2B5EF4-FFF2-40B4-BE49-F238E27FC236}">
                <a16:creationId xmlns:a16="http://schemas.microsoft.com/office/drawing/2014/main" id="{D77E9132-3578-43B1-B2CD-BB1E093C818E}"/>
              </a:ext>
            </a:extLst>
          </p:cNvPr>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726451FF-F725-4514-B129-08E4F62647D6}"/>
              </a:ext>
            </a:extLst>
          </p:cNvPr>
          <p:cNvSpPr/>
          <p:nvPr/>
        </p:nvSpPr>
        <p:spPr>
          <a:xfrm>
            <a:off x="5644868" y="310243"/>
            <a:ext cx="65520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B848332A-0368-41F5-8035-4041A30FF146}"/>
              </a:ext>
            </a:extLst>
          </p:cNvPr>
          <p:cNvSpPr txBox="1"/>
          <p:nvPr/>
        </p:nvSpPr>
        <p:spPr>
          <a:xfrm>
            <a:off x="1257298" y="196029"/>
            <a:ext cx="4387569"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3.6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图像的变形处理</a:t>
            </a:r>
          </a:p>
        </p:txBody>
      </p:sp>
    </p:spTree>
    <p:extLst>
      <p:ext uri="{BB962C8B-B14F-4D97-AF65-F5344CB8AC3E}">
        <p14:creationId xmlns:p14="http://schemas.microsoft.com/office/powerpoint/2010/main" val="1040827235"/>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xEl>
                                              <p:pRg st="2" end="2"/>
                                            </p:txEl>
                                          </p:spTgt>
                                        </p:tgtEl>
                                        <p:attrNameLst>
                                          <p:attrName>style.visibility</p:attrName>
                                        </p:attrNameLst>
                                      </p:cBhvr>
                                      <p:to>
                                        <p:strVal val="visible"/>
                                      </p:to>
                                    </p:set>
                                    <p:anim calcmode="lin" valueType="num">
                                      <p:cBhvr additive="base">
                                        <p:cTn id="7" dur="500" fill="hold"/>
                                        <p:tgtEl>
                                          <p:spTgt spid="2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81418"/>
            <a:ext cx="7098030" cy="923330"/>
          </a:xfrm>
          <a:prstGeom prst="rect">
            <a:avLst/>
          </a:prstGeom>
          <a:noFill/>
        </p:spPr>
        <p:txBody>
          <a:bodyPr wrap="square" rtlCol="0">
            <a:spAutoFit/>
          </a:bodyPr>
          <a:lstStyle/>
          <a:p>
            <a:pPr algn="just"/>
            <a:r>
              <a:rPr lang="en-US" altLang="zh-CN" sz="5400" b="1" dirty="0">
                <a:solidFill>
                  <a:schemeClr val="tx1">
                    <a:lumMod val="95000"/>
                    <a:lumOff val="5000"/>
                  </a:schemeClr>
                </a:solidFill>
                <a:latin typeface="楷体" panose="02010609060101010101" pitchFamily="49" charset="-122"/>
                <a:ea typeface="楷体" panose="02010609060101010101" pitchFamily="49" charset="-122"/>
              </a:rPr>
              <a:t>2.</a:t>
            </a:r>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仿射变换</a:t>
            </a:r>
            <a:endParaRPr lang="en-US" altLang="zh-CN" sz="54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146" name="Picture 2">
            <a:extLst>
              <a:ext uri="{FF2B5EF4-FFF2-40B4-BE49-F238E27FC236}">
                <a16:creationId xmlns:a16="http://schemas.microsoft.com/office/drawing/2014/main" id="{D487764B-7C59-4476-BE4D-DDF8611A7F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930" y="2166401"/>
            <a:ext cx="4686300" cy="3457575"/>
          </a:xfrm>
          <a:prstGeom prst="rect">
            <a:avLst/>
          </a:prstGeom>
          <a:noFill/>
          <a:extLst>
            <a:ext uri="{909E8E84-426E-40DD-AFC4-6F175D3DCCD1}">
              <a14:hiddenFill xmlns:a14="http://schemas.microsoft.com/office/drawing/2010/main">
                <a:solidFill>
                  <a:srgbClr val="FFFFFF"/>
                </a:solidFill>
              </a14:hiddenFill>
            </a:ext>
          </a:extLst>
        </p:spPr>
      </p:pic>
      <p:sp>
        <p:nvSpPr>
          <p:cNvPr id="25" name="文本框 24">
            <a:extLst>
              <a:ext uri="{FF2B5EF4-FFF2-40B4-BE49-F238E27FC236}">
                <a16:creationId xmlns:a16="http://schemas.microsoft.com/office/drawing/2014/main" id="{A7F7BBDE-6224-483C-B536-D3B556EF626B}"/>
              </a:ext>
            </a:extLst>
          </p:cNvPr>
          <p:cNvSpPr txBox="1"/>
          <p:nvPr/>
        </p:nvSpPr>
        <p:spPr>
          <a:xfrm>
            <a:off x="2027783" y="5885629"/>
            <a:ext cx="2168594" cy="307777"/>
          </a:xfrm>
          <a:prstGeom prst="rect">
            <a:avLst/>
          </a:prstGeom>
          <a:noFill/>
        </p:spPr>
        <p:txBody>
          <a:bodyPr wrap="square" rtlCol="0">
            <a:spAutoFit/>
          </a:bodyPr>
          <a:lstStyle/>
          <a:p>
            <a:pPr algn="ctr"/>
            <a:r>
              <a:rPr lang="zh-CN" altLang="en-US"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仿射变换的一些基本操作</a:t>
            </a:r>
          </a:p>
        </p:txBody>
      </p:sp>
      <mc:AlternateContent xmlns:mc="http://schemas.openxmlformats.org/markup-compatibility/2006" xmlns:a14="http://schemas.microsoft.com/office/drawing/2010/main">
        <mc:Choice Requires="a14">
          <p:sp>
            <p:nvSpPr>
              <p:cNvPr id="31" name="矩形 30">
                <a:extLst>
                  <a:ext uri="{FF2B5EF4-FFF2-40B4-BE49-F238E27FC236}">
                    <a16:creationId xmlns:a16="http://schemas.microsoft.com/office/drawing/2014/main" id="{6C503744-E52F-4BB3-B569-99707D5C5A21}"/>
                  </a:ext>
                </a:extLst>
              </p:cNvPr>
              <p:cNvSpPr/>
              <p:nvPr/>
            </p:nvSpPr>
            <p:spPr>
              <a:xfrm>
                <a:off x="6736772" y="3157337"/>
                <a:ext cx="4287456" cy="1369542"/>
              </a:xfrm>
              <a:prstGeom prst="rect">
                <a:avLst/>
              </a:prstGeom>
            </p:spPr>
            <p:txBody>
              <a:bodyPr wrap="square">
                <a:spAutoFit/>
              </a:bodyPr>
              <a:lstStyle/>
              <a:p>
                <a14:m>
                  <m:oMath xmlns:m="http://schemas.openxmlformats.org/officeDocument/2006/math">
                    <m:d>
                      <m:dPr>
                        <m:begChr m:val="["/>
                        <m:endChr m:val="]"/>
                        <m:ctrlPr>
                          <a:rPr lang="en-US" altLang="zh-CN" sz="3200" i="1" smtClean="0">
                            <a:latin typeface="Cambria Math" panose="02040503050406030204" pitchFamily="18" charset="0"/>
                          </a:rPr>
                        </m:ctrlPr>
                      </m:dPr>
                      <m:e>
                        <m:m>
                          <m:mPr>
                            <m:mcs>
                              <m:mc>
                                <m:mcPr>
                                  <m:count m:val="1"/>
                                  <m:mcJc m:val="center"/>
                                </m:mcPr>
                              </m:mc>
                            </m:mcs>
                            <m:ctrlPr>
                              <a:rPr lang="en-US" altLang="zh-CN" sz="3200" i="1">
                                <a:solidFill>
                                  <a:schemeClr val="tx1">
                                    <a:lumMod val="95000"/>
                                    <a:lumOff val="5000"/>
                                  </a:schemeClr>
                                </a:solidFill>
                                <a:latin typeface="Cambria Math" panose="02040503050406030204" pitchFamily="18" charset="0"/>
                              </a:rPr>
                            </m:ctrlPr>
                          </m:mP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a:latin typeface="Times New Roman" panose="02020603050405020304" pitchFamily="18" charset="0"/>
                                      <a:cs typeface="Times New Roman" panose="02020603050405020304" pitchFamily="18" charset="0"/>
                                    </a:rPr>
                                    <m:t>x</m:t>
                                  </m:r>
                                </m:e>
                                <m:sub>
                                  <m:r>
                                    <m:rPr>
                                      <m:nor/>
                                      <m:brk m:alnAt="7"/>
                                    </m:rPr>
                                    <a:rPr lang="en-US" altLang="zh-CN" sz="3200">
                                      <a:latin typeface="Times New Roman" panose="02020603050405020304" pitchFamily="18" charset="0"/>
                                      <a:cs typeface="Times New Roman" panose="02020603050405020304" pitchFamily="18" charset="0"/>
                                    </a:rPr>
                                    <m:t>1</m:t>
                                  </m:r>
                                </m:sub>
                              </m:sSub>
                            </m:e>
                          </m:m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a:latin typeface="Times New Roman" panose="02020603050405020304" pitchFamily="18" charset="0"/>
                                      <a:cs typeface="Times New Roman" panose="02020603050405020304" pitchFamily="18" charset="0"/>
                                    </a:rPr>
                                    <m:t>y</m:t>
                                  </m:r>
                                </m:e>
                                <m:sub>
                                  <m:r>
                                    <m:rPr>
                                      <m:nor/>
                                      <m:brk m:alnAt="7"/>
                                    </m:rPr>
                                    <a:rPr lang="en-US" altLang="zh-CN" sz="3200">
                                      <a:latin typeface="Times New Roman" panose="02020603050405020304" pitchFamily="18" charset="0"/>
                                      <a:cs typeface="Times New Roman" panose="02020603050405020304" pitchFamily="18" charset="0"/>
                                    </a:rPr>
                                    <m:t>1</m:t>
                                  </m:r>
                                </m:sub>
                              </m:sSub>
                            </m:e>
                          </m:mr>
                          <m:mr>
                            <m:e>
                              <m:r>
                                <m:rPr>
                                  <m:nor/>
                                  <m:brk m:alnAt="7"/>
                                </m:rPr>
                                <a:rPr lang="en-US" altLang="zh-CN" sz="3200">
                                  <a:latin typeface="Times New Roman" panose="02020603050405020304" pitchFamily="18" charset="0"/>
                                  <a:cs typeface="Times New Roman" panose="02020603050405020304" pitchFamily="18" charset="0"/>
                                </a:rPr>
                                <m:t>1</m:t>
                              </m:r>
                            </m:e>
                          </m:mr>
                        </m:m>
                      </m:e>
                    </m:d>
                  </m:oMath>
                </a14:m>
                <a:r>
                  <a:rPr lang="en-US" altLang="zh-CN" sz="3200" dirty="0"/>
                  <a:t>=</a:t>
                </a:r>
                <a14:m>
                  <m:oMath xmlns:m="http://schemas.openxmlformats.org/officeDocument/2006/math">
                    <m:d>
                      <m:dPr>
                        <m:begChr m:val="["/>
                        <m:endChr m:val="]"/>
                        <m:ctrlPr>
                          <a:rPr lang="en-US" altLang="zh-CN" sz="2400" i="1" dirty="0">
                            <a:latin typeface="Cambria Math" panose="02040503050406030204" pitchFamily="18" charset="0"/>
                          </a:rPr>
                        </m:ctrlPr>
                      </m:dPr>
                      <m:e>
                        <m:m>
                          <m:mPr>
                            <m:mcs>
                              <m:mc>
                                <m:mcPr>
                                  <m:count m:val="3"/>
                                  <m:mcJc m:val="center"/>
                                </m:mcPr>
                              </m:mc>
                            </m:mcs>
                            <m:ctrlPr>
                              <a:rPr lang="en-US" altLang="zh-CN" sz="2400" i="1" dirty="0" smtClean="0">
                                <a:latin typeface="Cambria Math" panose="02040503050406030204" pitchFamily="18" charset="0"/>
                                <a:cs typeface="Times New Roman" panose="02020603050405020304" pitchFamily="18" charset="0"/>
                              </a:rPr>
                            </m:ctrlPr>
                          </m:mPr>
                          <m:mr>
                            <m:e>
                              <m:sSub>
                                <m:sSubPr>
                                  <m:ctrlPr>
                                    <a:rPr lang="en-US" altLang="zh-CN" sz="2400" i="1">
                                      <a:latin typeface="Cambria Math" panose="02040503050406030204" pitchFamily="18" charset="0"/>
                                      <a:cs typeface="Times New Roman" panose="02020603050405020304" pitchFamily="18" charset="0"/>
                                    </a:rPr>
                                  </m:ctrlPr>
                                </m:sSubPr>
                                <m:e>
                                  <m:r>
                                    <m:rPr>
                                      <m:nor/>
                                    </m:rPr>
                                    <a:rPr lang="en-US" altLang="zh-CN" sz="2400" b="0" i="0" smtClean="0">
                                      <a:latin typeface="Times New Roman" panose="02020603050405020304" pitchFamily="18" charset="0"/>
                                      <a:cs typeface="Times New Roman" panose="02020603050405020304" pitchFamily="18" charset="0"/>
                                    </a:rPr>
                                    <m:t>a</m:t>
                                  </m:r>
                                </m:e>
                                <m:sub>
                                  <m:r>
                                    <m:rPr>
                                      <m:nor/>
                                    </m:rPr>
                                    <a:rPr lang="en-US" altLang="zh-CN" sz="2400" b="0" i="0" smtClean="0">
                                      <a:latin typeface="Times New Roman" panose="02020603050405020304" pitchFamily="18" charset="0"/>
                                      <a:cs typeface="Times New Roman" panose="02020603050405020304" pitchFamily="18" charset="0"/>
                                    </a:rPr>
                                    <m:t>1</m:t>
                                  </m:r>
                                </m:sub>
                              </m:sSub>
                            </m:e>
                            <m:e>
                              <m:sSub>
                                <m:sSubPr>
                                  <m:ctrlPr>
                                    <a:rPr lang="en-US" altLang="zh-CN" sz="2400" i="1">
                                      <a:latin typeface="Cambria Math" panose="02040503050406030204" pitchFamily="18" charset="0"/>
                                      <a:cs typeface="Times New Roman" panose="02020603050405020304" pitchFamily="18" charset="0"/>
                                    </a:rPr>
                                  </m:ctrlPr>
                                </m:sSubPr>
                                <m:e>
                                  <m:r>
                                    <m:rPr>
                                      <m:nor/>
                                    </m:rPr>
                                    <a:rPr lang="en-US" altLang="zh-CN" sz="2400" b="0" i="0" smtClean="0">
                                      <a:latin typeface="Times New Roman" panose="02020603050405020304" pitchFamily="18" charset="0"/>
                                      <a:cs typeface="Times New Roman" panose="02020603050405020304" pitchFamily="18" charset="0"/>
                                    </a:rPr>
                                    <m:t>b</m:t>
                                  </m:r>
                                </m:e>
                                <m:sub>
                                  <m:r>
                                    <m:rPr>
                                      <m:nor/>
                                    </m:rPr>
                                    <a:rPr lang="en-US" altLang="zh-CN" sz="2400" b="0" i="0" smtClean="0">
                                      <a:latin typeface="Times New Roman" panose="02020603050405020304" pitchFamily="18" charset="0"/>
                                      <a:cs typeface="Times New Roman" panose="02020603050405020304" pitchFamily="18" charset="0"/>
                                    </a:rPr>
                                    <m:t>1</m:t>
                                  </m:r>
                                </m:sub>
                              </m:sSub>
                            </m:e>
                            <m:e>
                              <m:sSub>
                                <m:sSubPr>
                                  <m:ctrlPr>
                                    <a:rPr lang="en-US" altLang="zh-CN" sz="2400" i="1">
                                      <a:latin typeface="Cambria Math" panose="02040503050406030204" pitchFamily="18" charset="0"/>
                                      <a:cs typeface="Times New Roman" panose="02020603050405020304" pitchFamily="18" charset="0"/>
                                    </a:rPr>
                                  </m:ctrlPr>
                                </m:sSubPr>
                                <m:e>
                                  <m:r>
                                    <m:rPr>
                                      <m:nor/>
                                    </m:rPr>
                                    <a:rPr lang="en-US" altLang="zh-CN" sz="2400">
                                      <a:latin typeface="Times New Roman" panose="02020603050405020304" pitchFamily="18" charset="0"/>
                                      <a:cs typeface="Times New Roman" panose="02020603050405020304" pitchFamily="18" charset="0"/>
                                    </a:rPr>
                                    <m:t>c</m:t>
                                  </m:r>
                                </m:e>
                                <m:sub>
                                  <m:r>
                                    <m:rPr>
                                      <m:nor/>
                                    </m:rPr>
                                    <a:rPr lang="en-US" altLang="zh-CN" sz="2400" b="0" i="0" smtClean="0">
                                      <a:latin typeface="Times New Roman" panose="02020603050405020304" pitchFamily="18" charset="0"/>
                                      <a:cs typeface="Times New Roman" panose="02020603050405020304" pitchFamily="18" charset="0"/>
                                    </a:rPr>
                                    <m:t>1</m:t>
                                  </m:r>
                                </m:sub>
                              </m:sSub>
                            </m:e>
                          </m:mr>
                          <m:mr>
                            <m:e>
                              <m:sSub>
                                <m:sSubPr>
                                  <m:ctrlPr>
                                    <a:rPr lang="en-US" altLang="zh-CN" sz="2400" i="1">
                                      <a:latin typeface="Cambria Math" panose="02040503050406030204" pitchFamily="18" charset="0"/>
                                      <a:cs typeface="Times New Roman" panose="02020603050405020304" pitchFamily="18" charset="0"/>
                                    </a:rPr>
                                  </m:ctrlPr>
                                </m:sSubPr>
                                <m:e>
                                  <m:r>
                                    <m:rPr>
                                      <m:nor/>
                                    </m:rPr>
                                    <a:rPr lang="en-US" altLang="zh-CN" sz="2400">
                                      <a:latin typeface="Times New Roman" panose="02020603050405020304" pitchFamily="18" charset="0"/>
                                      <a:cs typeface="Times New Roman" panose="02020603050405020304" pitchFamily="18" charset="0"/>
                                    </a:rPr>
                                    <m:t>a</m:t>
                                  </m:r>
                                </m:e>
                                <m:sub>
                                  <m:r>
                                    <m:rPr>
                                      <m:nor/>
                                    </m:rPr>
                                    <a:rPr lang="en-US" altLang="zh-CN" sz="2400" b="0" i="0" smtClean="0">
                                      <a:latin typeface="Times New Roman" panose="02020603050405020304" pitchFamily="18" charset="0"/>
                                      <a:cs typeface="Times New Roman" panose="02020603050405020304" pitchFamily="18" charset="0"/>
                                    </a:rPr>
                                    <m:t>2</m:t>
                                  </m:r>
                                </m:sub>
                              </m:sSub>
                            </m:e>
                            <m:e>
                              <m:sSub>
                                <m:sSubPr>
                                  <m:ctrlPr>
                                    <a:rPr lang="en-US" altLang="zh-CN" sz="2400" i="1">
                                      <a:latin typeface="Cambria Math" panose="02040503050406030204" pitchFamily="18" charset="0"/>
                                      <a:cs typeface="Times New Roman" panose="02020603050405020304" pitchFamily="18" charset="0"/>
                                    </a:rPr>
                                  </m:ctrlPr>
                                </m:sSubPr>
                                <m:e>
                                  <m:r>
                                    <m:rPr>
                                      <m:nor/>
                                    </m:rPr>
                                    <a:rPr lang="en-US" altLang="zh-CN" sz="2400" b="0" i="0" smtClean="0">
                                      <a:latin typeface="Times New Roman" panose="02020603050405020304" pitchFamily="18" charset="0"/>
                                      <a:cs typeface="Times New Roman" panose="02020603050405020304" pitchFamily="18" charset="0"/>
                                    </a:rPr>
                                    <m:t>b</m:t>
                                  </m:r>
                                </m:e>
                                <m:sub>
                                  <m:r>
                                    <m:rPr>
                                      <m:nor/>
                                    </m:rPr>
                                    <a:rPr lang="en-US" altLang="zh-CN" sz="2400" b="0" i="0" smtClean="0">
                                      <a:latin typeface="Times New Roman" panose="02020603050405020304" pitchFamily="18" charset="0"/>
                                      <a:cs typeface="Times New Roman" panose="02020603050405020304" pitchFamily="18" charset="0"/>
                                    </a:rPr>
                                    <m:t>2</m:t>
                                  </m:r>
                                </m:sub>
                              </m:sSub>
                            </m:e>
                            <m:e>
                              <m:sSub>
                                <m:sSubPr>
                                  <m:ctrlPr>
                                    <a:rPr lang="en-US" altLang="zh-CN" sz="2400" i="1">
                                      <a:latin typeface="Cambria Math" panose="02040503050406030204" pitchFamily="18" charset="0"/>
                                      <a:cs typeface="Times New Roman" panose="02020603050405020304" pitchFamily="18" charset="0"/>
                                    </a:rPr>
                                  </m:ctrlPr>
                                </m:sSubPr>
                                <m:e>
                                  <m:r>
                                    <m:rPr>
                                      <m:nor/>
                                    </m:rPr>
                                    <a:rPr lang="en-US" altLang="zh-CN" sz="2400" b="0" i="0" smtClean="0">
                                      <a:latin typeface="Times New Roman" panose="02020603050405020304" pitchFamily="18" charset="0"/>
                                      <a:cs typeface="Times New Roman" panose="02020603050405020304" pitchFamily="18" charset="0"/>
                                    </a:rPr>
                                    <m:t>c</m:t>
                                  </m:r>
                                </m:e>
                                <m:sub>
                                  <m:r>
                                    <m:rPr>
                                      <m:nor/>
                                    </m:rPr>
                                    <a:rPr lang="en-US" altLang="zh-CN" sz="2400" b="0" i="0" smtClean="0">
                                      <a:latin typeface="Times New Roman" panose="02020603050405020304" pitchFamily="18" charset="0"/>
                                      <a:cs typeface="Times New Roman" panose="02020603050405020304" pitchFamily="18" charset="0"/>
                                    </a:rPr>
                                    <m:t>2</m:t>
                                  </m:r>
                                </m:sub>
                              </m:sSub>
                            </m:e>
                          </m:mr>
                          <m:mr>
                            <m:e>
                              <m:r>
                                <m:rPr>
                                  <m:nor/>
                                  <m:brk m:alnAt="7"/>
                                </m:rPr>
                                <a:rPr lang="en-US" altLang="zh-CN" sz="2400">
                                  <a:latin typeface="Times New Roman" panose="02020603050405020304" pitchFamily="18" charset="0"/>
                                  <a:cs typeface="Times New Roman" panose="02020603050405020304" pitchFamily="18" charset="0"/>
                                </a:rPr>
                                <m:t>0</m:t>
                              </m:r>
                            </m:e>
                            <m:e>
                              <m:r>
                                <m:rPr>
                                  <m:nor/>
                                  <m:brk m:alnAt="7"/>
                                </m:rPr>
                                <a:rPr lang="en-US" altLang="zh-CN" sz="2400">
                                  <a:latin typeface="Times New Roman" panose="02020603050405020304" pitchFamily="18" charset="0"/>
                                  <a:cs typeface="Times New Roman" panose="02020603050405020304" pitchFamily="18" charset="0"/>
                                </a:rPr>
                                <m:t>0</m:t>
                              </m:r>
                            </m:e>
                            <m:e>
                              <m:r>
                                <m:rPr>
                                  <m:nor/>
                                  <m:brk m:alnAt="7"/>
                                </m:rPr>
                                <a:rPr lang="en-US" altLang="zh-CN" sz="2400">
                                  <a:latin typeface="Times New Roman" panose="02020603050405020304" pitchFamily="18" charset="0"/>
                                  <a:cs typeface="Times New Roman" panose="02020603050405020304" pitchFamily="18" charset="0"/>
                                </a:rPr>
                                <m:t>1</m:t>
                              </m:r>
                            </m:e>
                          </m:mr>
                        </m:m>
                      </m:e>
                    </m:d>
                  </m:oMath>
                </a14:m>
                <a:r>
                  <a:rPr lang="en-US" altLang="zh-CN" sz="3200" dirty="0"/>
                  <a:t> </a:t>
                </a:r>
                <a14:m>
                  <m:oMath xmlns:m="http://schemas.openxmlformats.org/officeDocument/2006/math">
                    <m:d>
                      <m:dPr>
                        <m:begChr m:val="["/>
                        <m:endChr m:val="]"/>
                        <m:ctrlPr>
                          <a:rPr lang="en-US" altLang="zh-CN" sz="3200" i="1">
                            <a:latin typeface="Cambria Math" panose="02040503050406030204" pitchFamily="18" charset="0"/>
                          </a:rPr>
                        </m:ctrlPr>
                      </m:dPr>
                      <m:e>
                        <m:m>
                          <m:mPr>
                            <m:mcs>
                              <m:mc>
                                <m:mcPr>
                                  <m:count m:val="1"/>
                                  <m:mcJc m:val="center"/>
                                </m:mcPr>
                              </m:mc>
                            </m:mcs>
                            <m:ctrlPr>
                              <a:rPr lang="en-US" altLang="zh-CN" sz="3200" i="1">
                                <a:solidFill>
                                  <a:schemeClr val="tx1">
                                    <a:lumMod val="95000"/>
                                    <a:lumOff val="5000"/>
                                  </a:schemeClr>
                                </a:solidFill>
                                <a:latin typeface="Cambria Math" panose="02040503050406030204" pitchFamily="18" charset="0"/>
                              </a:rPr>
                            </m:ctrlPr>
                          </m:mP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a:latin typeface="Times New Roman" panose="02020603050405020304" pitchFamily="18" charset="0"/>
                                      <a:cs typeface="Times New Roman" panose="02020603050405020304" pitchFamily="18" charset="0"/>
                                    </a:rPr>
                                    <m:t>x</m:t>
                                  </m:r>
                                </m:e>
                                <m:sub>
                                  <m:r>
                                    <m:rPr>
                                      <m:nor/>
                                      <m:brk m:alnAt="7"/>
                                    </m:rPr>
                                    <a:rPr lang="en-US" altLang="zh-CN" sz="3200">
                                      <a:latin typeface="Times New Roman" panose="02020603050405020304" pitchFamily="18" charset="0"/>
                                      <a:cs typeface="Times New Roman" panose="02020603050405020304" pitchFamily="18" charset="0"/>
                                    </a:rPr>
                                    <m:t>0</m:t>
                                  </m:r>
                                </m:sub>
                              </m:sSub>
                            </m:e>
                          </m:mr>
                          <m:mr>
                            <m:e>
                              <m:sSub>
                                <m:sSubPr>
                                  <m:ctrlPr>
                                    <a:rPr lang="zh-CN" altLang="en-US" sz="3200" i="1">
                                      <a:solidFill>
                                        <a:schemeClr val="tx1">
                                          <a:lumMod val="95000"/>
                                          <a:lumOff val="5000"/>
                                        </a:schemeClr>
                                      </a:solidFill>
                                      <a:latin typeface="Cambria Math" panose="02040503050406030204" pitchFamily="18" charset="0"/>
                                    </a:rPr>
                                  </m:ctrlPr>
                                </m:sSubPr>
                                <m:e>
                                  <m:r>
                                    <m:rPr>
                                      <m:nor/>
                                      <m:brk m:alnAt="7"/>
                                    </m:rPr>
                                    <a:rPr lang="en-US" altLang="zh-CN" sz="3200">
                                      <a:latin typeface="Times New Roman" panose="02020603050405020304" pitchFamily="18" charset="0"/>
                                      <a:cs typeface="Times New Roman" panose="02020603050405020304" pitchFamily="18" charset="0"/>
                                    </a:rPr>
                                    <m:t>y</m:t>
                                  </m:r>
                                </m:e>
                                <m:sub>
                                  <m:r>
                                    <m:rPr>
                                      <m:nor/>
                                      <m:brk m:alnAt="7"/>
                                    </m:rPr>
                                    <a:rPr lang="en-US" altLang="zh-CN" sz="3200">
                                      <a:latin typeface="Times New Roman" panose="02020603050405020304" pitchFamily="18" charset="0"/>
                                      <a:cs typeface="Times New Roman" panose="02020603050405020304" pitchFamily="18" charset="0"/>
                                    </a:rPr>
                                    <m:t>0</m:t>
                                  </m:r>
                                </m:sub>
                              </m:sSub>
                            </m:e>
                          </m:mr>
                          <m:mr>
                            <m:e>
                              <m:r>
                                <m:rPr>
                                  <m:nor/>
                                  <m:brk m:alnAt="7"/>
                                </m:rPr>
                                <a:rPr lang="en-US" altLang="zh-CN" sz="3200">
                                  <a:latin typeface="Times New Roman" panose="02020603050405020304" pitchFamily="18" charset="0"/>
                                  <a:cs typeface="Times New Roman" panose="02020603050405020304" pitchFamily="18" charset="0"/>
                                </a:rPr>
                                <m:t>1</m:t>
                              </m:r>
                            </m:e>
                          </m:mr>
                        </m:m>
                      </m:e>
                    </m:d>
                  </m:oMath>
                </a14:m>
                <a:r>
                  <a:rPr lang="zh-CN" altLang="en-US" sz="3200" dirty="0"/>
                  <a:t> </a:t>
                </a:r>
              </a:p>
            </p:txBody>
          </p:sp>
        </mc:Choice>
        <mc:Fallback xmlns="">
          <p:sp>
            <p:nvSpPr>
              <p:cNvPr id="31" name="矩形 30">
                <a:extLst>
                  <a:ext uri="{FF2B5EF4-FFF2-40B4-BE49-F238E27FC236}">
                    <a16:creationId xmlns:a16="http://schemas.microsoft.com/office/drawing/2014/main" id="{6C503744-E52F-4BB3-B569-99707D5C5A21}"/>
                  </a:ext>
                </a:extLst>
              </p:cNvPr>
              <p:cNvSpPr>
                <a:spLocks noRot="1" noChangeAspect="1" noMove="1" noResize="1" noEditPoints="1" noAdjustHandles="1" noChangeArrowheads="1" noChangeShapeType="1" noTextEdit="1"/>
              </p:cNvSpPr>
              <p:nvPr/>
            </p:nvSpPr>
            <p:spPr>
              <a:xfrm>
                <a:off x="6736772" y="3157337"/>
                <a:ext cx="4287456" cy="1369542"/>
              </a:xfrm>
              <a:prstGeom prst="rect">
                <a:avLst/>
              </a:prstGeom>
              <a:blipFill>
                <a:blip r:embed="rId5"/>
                <a:stretch>
                  <a:fillRect/>
                </a:stretch>
              </a:blipFill>
            </p:spPr>
            <p:txBody>
              <a:bodyPr/>
              <a:lstStyle/>
              <a:p>
                <a:r>
                  <a:rPr lang="zh-CN" altLang="en-US">
                    <a:noFill/>
                  </a:rPr>
                  <a:t> </a:t>
                </a:r>
              </a:p>
            </p:txBody>
          </p:sp>
        </mc:Fallback>
      </mc:AlternateContent>
      <p:sp>
        <p:nvSpPr>
          <p:cNvPr id="32" name="文本框 31">
            <a:extLst>
              <a:ext uri="{FF2B5EF4-FFF2-40B4-BE49-F238E27FC236}">
                <a16:creationId xmlns:a16="http://schemas.microsoft.com/office/drawing/2014/main" id="{DD2EC2A5-6D28-403C-9566-FC83323F0D23}"/>
              </a:ext>
            </a:extLst>
          </p:cNvPr>
          <p:cNvSpPr txBox="1"/>
          <p:nvPr/>
        </p:nvSpPr>
        <p:spPr>
          <a:xfrm>
            <a:off x="8000546" y="5316199"/>
            <a:ext cx="2005176" cy="307777"/>
          </a:xfrm>
          <a:prstGeom prst="rect">
            <a:avLst/>
          </a:prstGeom>
          <a:noFill/>
        </p:spPr>
        <p:txBody>
          <a:bodyPr wrap="square" rtlCol="0">
            <a:spAutoFit/>
          </a:bodyPr>
          <a:lstStyle/>
          <a:p>
            <a:pPr algn="ctr"/>
            <a:r>
              <a:rPr lang="zh-CN" altLang="en-US"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仿射变换矩阵</a:t>
            </a:r>
          </a:p>
        </p:txBody>
      </p:sp>
      <p:sp>
        <p:nvSpPr>
          <p:cNvPr id="3" name="矩形 2">
            <a:extLst>
              <a:ext uri="{FF2B5EF4-FFF2-40B4-BE49-F238E27FC236}">
                <a16:creationId xmlns:a16="http://schemas.microsoft.com/office/drawing/2014/main" id="{526FB12F-04BC-45FD-9B9A-FE5A99566EBB}"/>
              </a:ext>
            </a:extLst>
          </p:cNvPr>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856E6D83-D5E0-4391-B327-512CEF8C81D3}"/>
              </a:ext>
            </a:extLst>
          </p:cNvPr>
          <p:cNvSpPr/>
          <p:nvPr/>
        </p:nvSpPr>
        <p:spPr>
          <a:xfrm>
            <a:off x="5644868" y="310243"/>
            <a:ext cx="65520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6125E6DF-12EE-4348-8114-528B8DC696DC}"/>
              </a:ext>
            </a:extLst>
          </p:cNvPr>
          <p:cNvSpPr txBox="1"/>
          <p:nvPr/>
        </p:nvSpPr>
        <p:spPr>
          <a:xfrm>
            <a:off x="1257298" y="196029"/>
            <a:ext cx="4387569"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3.6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图像的变形处理</a:t>
            </a:r>
          </a:p>
        </p:txBody>
      </p:sp>
    </p:spTree>
    <p:extLst>
      <p:ext uri="{BB962C8B-B14F-4D97-AF65-F5344CB8AC3E}">
        <p14:creationId xmlns:p14="http://schemas.microsoft.com/office/powerpoint/2010/main" val="607766490"/>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81418"/>
            <a:ext cx="7098030" cy="923330"/>
          </a:xfrm>
          <a:prstGeom prst="rect">
            <a:avLst/>
          </a:prstGeom>
          <a:noFill/>
        </p:spPr>
        <p:txBody>
          <a:bodyPr wrap="square" rtlCol="0">
            <a:spAutoFit/>
          </a:bodyPr>
          <a:lstStyle/>
          <a:p>
            <a:pPr algn="just"/>
            <a:r>
              <a:rPr lang="en-US" altLang="zh-CN" sz="5400" b="1" dirty="0">
                <a:solidFill>
                  <a:schemeClr val="tx1">
                    <a:lumMod val="95000"/>
                    <a:lumOff val="5000"/>
                  </a:schemeClr>
                </a:solidFill>
                <a:latin typeface="楷体" panose="02010609060101010101" pitchFamily="49" charset="-122"/>
                <a:ea typeface="楷体" panose="02010609060101010101" pitchFamily="49" charset="-122"/>
              </a:rPr>
              <a:t>3.</a:t>
            </a:r>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射影变换</a:t>
            </a:r>
            <a:endParaRPr lang="en-US" altLang="zh-CN" sz="54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612DED30-DBB4-495A-AF32-B07CCEBAF51F}"/>
              </a:ext>
            </a:extLst>
          </p:cNvPr>
          <p:cNvSpPr txBox="1"/>
          <p:nvPr/>
        </p:nvSpPr>
        <p:spPr>
          <a:xfrm>
            <a:off x="628295" y="2166401"/>
            <a:ext cx="6505369" cy="707886"/>
          </a:xfrm>
          <a:prstGeom prst="rect">
            <a:avLst/>
          </a:prstGeom>
          <a:noFill/>
        </p:spPr>
        <p:txBody>
          <a:bodyPr wrap="square" rtlCol="0">
            <a:spAutoFit/>
          </a:bodyPr>
          <a:lstStyle/>
          <a:p>
            <a:r>
              <a:rPr lang="en-US" altLang="zh-CN" sz="4000" dirty="0">
                <a:solidFill>
                  <a:schemeClr val="tx1">
                    <a:lumMod val="95000"/>
                    <a:lumOff val="5000"/>
                  </a:schemeClr>
                </a:solidFill>
                <a:latin typeface="楷体" panose="02010609060101010101" pitchFamily="49" charset="-122"/>
                <a:ea typeface="楷体" panose="02010609060101010101" pitchFamily="49" charset="-122"/>
              </a:rPr>
              <a:t>·</a:t>
            </a:r>
            <a:r>
              <a:rPr lang="zh-CN" altLang="en-US" sz="4000" dirty="0">
                <a:solidFill>
                  <a:schemeClr val="tx1">
                    <a:lumMod val="95000"/>
                    <a:lumOff val="5000"/>
                  </a:schemeClr>
                </a:solidFill>
                <a:latin typeface="楷体" panose="02010609060101010101" pitchFamily="49" charset="-122"/>
                <a:ea typeface="楷体" panose="02010609060101010101" pitchFamily="49" charset="-122"/>
              </a:rPr>
              <a:t>射影变换的定义</a:t>
            </a:r>
          </a:p>
        </p:txBody>
      </p:sp>
      <p:sp>
        <p:nvSpPr>
          <p:cNvPr id="29" name="文本框 28">
            <a:extLst>
              <a:ext uri="{FF2B5EF4-FFF2-40B4-BE49-F238E27FC236}">
                <a16:creationId xmlns:a16="http://schemas.microsoft.com/office/drawing/2014/main" id="{66CE7B4B-C95E-45D2-BA6F-C209E81B8AA2}"/>
              </a:ext>
            </a:extLst>
          </p:cNvPr>
          <p:cNvSpPr txBox="1"/>
          <p:nvPr/>
        </p:nvSpPr>
        <p:spPr>
          <a:xfrm>
            <a:off x="1257300" y="2874287"/>
            <a:ext cx="9618923" cy="2576667"/>
          </a:xfrm>
          <a:prstGeom prst="rect">
            <a:avLst/>
          </a:prstGeom>
          <a:noFill/>
        </p:spPr>
        <p:txBody>
          <a:bodyPr wrap="square" rtlCol="0">
            <a:spAutoFit/>
          </a:bodyPr>
          <a:lstStyle/>
          <a:p>
            <a:pPr>
              <a:lnSpc>
                <a:spcPct val="150000"/>
              </a:lnSpc>
            </a:pPr>
            <a:r>
              <a:rPr lang="zh-CN" altLang="en-US" sz="2800" dirty="0">
                <a:solidFill>
                  <a:schemeClr val="tx1">
                    <a:lumMod val="95000"/>
                    <a:lumOff val="5000"/>
                  </a:schemeClr>
                </a:solidFill>
                <a:latin typeface="楷体" panose="02010609060101010101" pitchFamily="49" charset="-122"/>
                <a:ea typeface="楷体" panose="02010609060101010101" pitchFamily="49" charset="-122"/>
              </a:rPr>
              <a:t>由有限次中心射影的积定义的两个平面之间的一一对应变换称为二维射影变换。</a:t>
            </a:r>
            <a:endParaRPr lang="en-US" altLang="zh-CN" sz="2800" dirty="0">
              <a:solidFill>
                <a:schemeClr val="tx1">
                  <a:lumMod val="95000"/>
                  <a:lumOff val="5000"/>
                </a:schemeClr>
              </a:solidFill>
              <a:latin typeface="楷体" panose="02010609060101010101" pitchFamily="49" charset="-122"/>
              <a:ea typeface="楷体" panose="02010609060101010101" pitchFamily="49" charset="-122"/>
            </a:endParaRPr>
          </a:p>
          <a:p>
            <a:pPr>
              <a:lnSpc>
                <a:spcPct val="150000"/>
              </a:lnSpc>
            </a:pPr>
            <a:r>
              <a:rPr lang="zh-CN" altLang="en-US" sz="2800" dirty="0">
                <a:solidFill>
                  <a:schemeClr val="tx1">
                    <a:lumMod val="95000"/>
                    <a:lumOff val="5000"/>
                  </a:schemeClr>
                </a:solidFill>
                <a:latin typeface="楷体" panose="02010609060101010101" pitchFamily="49" charset="-122"/>
                <a:ea typeface="楷体" panose="02010609060101010101" pitchFamily="49" charset="-122"/>
              </a:rPr>
              <a:t>射影变换保持重合关系和交比不变。但不会保持平行性。即它会使得仿射变换产生非线性效应。</a:t>
            </a:r>
            <a:endParaRPr lang="en-US" altLang="zh-CN" sz="2800"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22" name="矩形 21">
            <a:extLst>
              <a:ext uri="{FF2B5EF4-FFF2-40B4-BE49-F238E27FC236}">
                <a16:creationId xmlns:a16="http://schemas.microsoft.com/office/drawing/2014/main" id="{9DD19EAB-D8C8-4BA5-BC11-4909270F0599}"/>
              </a:ext>
            </a:extLst>
          </p:cNvPr>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865E584F-EC4C-46CE-9943-064C900CE959}"/>
              </a:ext>
            </a:extLst>
          </p:cNvPr>
          <p:cNvSpPr/>
          <p:nvPr/>
        </p:nvSpPr>
        <p:spPr>
          <a:xfrm>
            <a:off x="5644868" y="310243"/>
            <a:ext cx="65520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文本框 24">
            <a:extLst>
              <a:ext uri="{FF2B5EF4-FFF2-40B4-BE49-F238E27FC236}">
                <a16:creationId xmlns:a16="http://schemas.microsoft.com/office/drawing/2014/main" id="{58A690FC-A983-4342-9A8D-C8B86FB90661}"/>
              </a:ext>
            </a:extLst>
          </p:cNvPr>
          <p:cNvSpPr txBox="1"/>
          <p:nvPr/>
        </p:nvSpPr>
        <p:spPr>
          <a:xfrm>
            <a:off x="1257298" y="196029"/>
            <a:ext cx="4387569"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3.6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图像的变形处理</a:t>
            </a:r>
          </a:p>
        </p:txBody>
      </p:sp>
    </p:spTree>
    <p:extLst>
      <p:ext uri="{BB962C8B-B14F-4D97-AF65-F5344CB8AC3E}">
        <p14:creationId xmlns:p14="http://schemas.microsoft.com/office/powerpoint/2010/main" val="2428224075"/>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81418"/>
            <a:ext cx="7098030" cy="923330"/>
          </a:xfrm>
          <a:prstGeom prst="rect">
            <a:avLst/>
          </a:prstGeom>
          <a:noFill/>
        </p:spPr>
        <p:txBody>
          <a:bodyPr wrap="square" rtlCol="0">
            <a:spAutoFit/>
          </a:bodyPr>
          <a:lstStyle/>
          <a:p>
            <a:pPr algn="just"/>
            <a:r>
              <a:rPr lang="en-US" altLang="zh-CN" sz="5400" b="1" dirty="0">
                <a:solidFill>
                  <a:schemeClr val="tx1">
                    <a:lumMod val="95000"/>
                    <a:lumOff val="5000"/>
                  </a:schemeClr>
                </a:solidFill>
                <a:latin typeface="楷体" panose="02010609060101010101" pitchFamily="49" charset="-122"/>
                <a:ea typeface="楷体" panose="02010609060101010101" pitchFamily="49" charset="-122"/>
              </a:rPr>
              <a:t>3.</a:t>
            </a:r>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射影变换</a:t>
            </a:r>
            <a:endParaRPr lang="en-US" altLang="zh-CN" sz="54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170" name="Picture 2">
            <a:extLst>
              <a:ext uri="{FF2B5EF4-FFF2-40B4-BE49-F238E27FC236}">
                <a16:creationId xmlns:a16="http://schemas.microsoft.com/office/drawing/2014/main" id="{F7B7AA72-205B-4108-B355-758919C705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296" y="2166401"/>
            <a:ext cx="4996818" cy="3044334"/>
          </a:xfrm>
          <a:prstGeom prst="rect">
            <a:avLst/>
          </a:prstGeom>
          <a:noFill/>
          <a:extLst>
            <a:ext uri="{909E8E84-426E-40DD-AFC4-6F175D3DCCD1}">
              <a14:hiddenFill xmlns:a14="http://schemas.microsoft.com/office/drawing/2010/main">
                <a:solidFill>
                  <a:srgbClr val="FFFFFF"/>
                </a:solidFill>
              </a14:hiddenFill>
            </a:ext>
          </a:extLst>
        </p:spPr>
      </p:pic>
      <p:sp>
        <p:nvSpPr>
          <p:cNvPr id="25" name="文本框 24">
            <a:extLst>
              <a:ext uri="{FF2B5EF4-FFF2-40B4-BE49-F238E27FC236}">
                <a16:creationId xmlns:a16="http://schemas.microsoft.com/office/drawing/2014/main" id="{0686B932-47D2-4443-A57F-70EC04907F60}"/>
              </a:ext>
            </a:extLst>
          </p:cNvPr>
          <p:cNvSpPr txBox="1"/>
          <p:nvPr/>
        </p:nvSpPr>
        <p:spPr>
          <a:xfrm>
            <a:off x="1525566" y="5754966"/>
            <a:ext cx="3203123" cy="307777"/>
          </a:xfrm>
          <a:prstGeom prst="rect">
            <a:avLst/>
          </a:prstGeom>
          <a:noFill/>
        </p:spPr>
        <p:txBody>
          <a:bodyPr wrap="square" rtlCol="0">
            <a:spAutoFit/>
          </a:bodyPr>
          <a:lstStyle/>
          <a:p>
            <a:pPr algn="ctr"/>
            <a:r>
              <a:rPr lang="zh-CN" altLang="en-US"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透视变换</a:t>
            </a:r>
            <a:r>
              <a:rPr lang="en-US" altLang="zh-CN"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射影变换</a:t>
            </a:r>
            <a:r>
              <a:rPr lang="en-US" altLang="zh-CN"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与仿射变换的比较</a:t>
            </a:r>
          </a:p>
        </p:txBody>
      </p:sp>
      <p:sp>
        <p:nvSpPr>
          <p:cNvPr id="32" name="文本框 31">
            <a:extLst>
              <a:ext uri="{FF2B5EF4-FFF2-40B4-BE49-F238E27FC236}">
                <a16:creationId xmlns:a16="http://schemas.microsoft.com/office/drawing/2014/main" id="{4280CDF7-242D-4314-B822-A616D004159E}"/>
              </a:ext>
            </a:extLst>
          </p:cNvPr>
          <p:cNvSpPr txBox="1"/>
          <p:nvPr/>
        </p:nvSpPr>
        <p:spPr>
          <a:xfrm>
            <a:off x="7881076" y="5214803"/>
            <a:ext cx="2005176" cy="307777"/>
          </a:xfrm>
          <a:prstGeom prst="rect">
            <a:avLst/>
          </a:prstGeom>
          <a:noFill/>
        </p:spPr>
        <p:txBody>
          <a:bodyPr wrap="square" rtlCol="0">
            <a:spAutoFit/>
          </a:bodyPr>
          <a:lstStyle/>
          <a:p>
            <a:pPr algn="ctr"/>
            <a:r>
              <a:rPr lang="zh-CN" altLang="en-US"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射影变换矩阵</a:t>
            </a:r>
          </a:p>
        </p:txBody>
      </p:sp>
      <mc:AlternateContent xmlns:mc="http://schemas.openxmlformats.org/markup-compatibility/2006" xmlns:a14="http://schemas.microsoft.com/office/drawing/2010/main">
        <mc:Choice Requires="a14">
          <p:sp>
            <p:nvSpPr>
              <p:cNvPr id="33" name="矩形 32">
                <a:extLst>
                  <a:ext uri="{FF2B5EF4-FFF2-40B4-BE49-F238E27FC236}">
                    <a16:creationId xmlns:a16="http://schemas.microsoft.com/office/drawing/2014/main" id="{C7AFCC15-6F93-465A-A7E8-A52023AC9290}"/>
                  </a:ext>
                </a:extLst>
              </p:cNvPr>
              <p:cNvSpPr/>
              <p:nvPr/>
            </p:nvSpPr>
            <p:spPr>
              <a:xfrm>
                <a:off x="7122035" y="3054420"/>
                <a:ext cx="4287456" cy="1268296"/>
              </a:xfrm>
              <a:prstGeom prst="rect">
                <a:avLst/>
              </a:prstGeom>
            </p:spPr>
            <p:txBody>
              <a:bodyPr wrap="square">
                <a:spAutoFit/>
              </a:bodyPr>
              <a:lstStyle/>
              <a:p>
                <a14:m>
                  <m:oMath xmlns:m="http://schemas.openxmlformats.org/officeDocument/2006/math">
                    <m:d>
                      <m:dPr>
                        <m:begChr m:val="["/>
                        <m:endChr m:val="]"/>
                        <m:ctrlPr>
                          <a:rPr lang="en-US" altLang="zh-CN" sz="2400" i="1" smtClean="0">
                            <a:latin typeface="Cambria Math" panose="02040503050406030204" pitchFamily="18" charset="0"/>
                          </a:rPr>
                        </m:ctrlPr>
                      </m:dPr>
                      <m:e>
                        <m:m>
                          <m:mPr>
                            <m:mcs>
                              <m:mc>
                                <m:mcPr>
                                  <m:count m:val="1"/>
                                  <m:mcJc m:val="center"/>
                                </m:mcPr>
                              </m:mc>
                            </m:mcs>
                            <m:ctrlPr>
                              <a:rPr lang="en-US" altLang="zh-CN" sz="2400" i="1">
                                <a:solidFill>
                                  <a:schemeClr val="tx1">
                                    <a:lumMod val="95000"/>
                                    <a:lumOff val="5000"/>
                                  </a:schemeClr>
                                </a:solidFill>
                                <a:latin typeface="Cambria Math" panose="02040503050406030204" pitchFamily="18" charset="0"/>
                              </a:rPr>
                            </m:ctrlPr>
                          </m:mPr>
                          <m:mr>
                            <m:e>
                              <m:sSub>
                                <m:sSubPr>
                                  <m:ctrlPr>
                                    <a:rPr lang="zh-CN" altLang="en-US" sz="2400" i="1">
                                      <a:solidFill>
                                        <a:schemeClr val="tx1">
                                          <a:lumMod val="95000"/>
                                          <a:lumOff val="5000"/>
                                        </a:schemeClr>
                                      </a:solidFill>
                                      <a:latin typeface="Cambria Math" panose="02040503050406030204" pitchFamily="18" charset="0"/>
                                    </a:rPr>
                                  </m:ctrlPr>
                                </m:sSubPr>
                                <m:e>
                                  <m:r>
                                    <m:rPr>
                                      <m:nor/>
                                      <m:brk m:alnAt="7"/>
                                    </m:rPr>
                                    <a:rPr lang="en-US" altLang="zh-CN" sz="2400">
                                      <a:latin typeface="Times New Roman" panose="02020603050405020304" pitchFamily="18" charset="0"/>
                                      <a:cs typeface="Times New Roman" panose="02020603050405020304" pitchFamily="18" charset="0"/>
                                    </a:rPr>
                                    <m:t>x</m:t>
                                  </m:r>
                                </m:e>
                                <m:sub>
                                  <m:r>
                                    <m:rPr>
                                      <m:nor/>
                                      <m:brk m:alnAt="7"/>
                                    </m:rPr>
                                    <a:rPr lang="en-US" altLang="zh-CN" sz="2400">
                                      <a:latin typeface="Times New Roman" panose="02020603050405020304" pitchFamily="18" charset="0"/>
                                      <a:cs typeface="Times New Roman" panose="02020603050405020304" pitchFamily="18" charset="0"/>
                                    </a:rPr>
                                    <m:t>1</m:t>
                                  </m:r>
                                </m:sub>
                              </m:sSub>
                            </m:e>
                          </m:mr>
                          <m:mr>
                            <m:e>
                              <m:sSub>
                                <m:sSubPr>
                                  <m:ctrlPr>
                                    <a:rPr lang="zh-CN" altLang="en-US" sz="2400" i="1">
                                      <a:solidFill>
                                        <a:schemeClr val="tx1">
                                          <a:lumMod val="95000"/>
                                          <a:lumOff val="5000"/>
                                        </a:schemeClr>
                                      </a:solidFill>
                                      <a:latin typeface="Cambria Math" panose="02040503050406030204" pitchFamily="18" charset="0"/>
                                    </a:rPr>
                                  </m:ctrlPr>
                                </m:sSubPr>
                                <m:e>
                                  <m:r>
                                    <m:rPr>
                                      <m:nor/>
                                      <m:brk m:alnAt="7"/>
                                    </m:rPr>
                                    <a:rPr lang="en-US" altLang="zh-CN" sz="2400">
                                      <a:latin typeface="Times New Roman" panose="02020603050405020304" pitchFamily="18" charset="0"/>
                                      <a:cs typeface="Times New Roman" panose="02020603050405020304" pitchFamily="18" charset="0"/>
                                    </a:rPr>
                                    <m:t>y</m:t>
                                  </m:r>
                                </m:e>
                                <m:sub>
                                  <m:r>
                                    <m:rPr>
                                      <m:nor/>
                                      <m:brk m:alnAt="7"/>
                                    </m:rPr>
                                    <a:rPr lang="en-US" altLang="zh-CN" sz="2400">
                                      <a:latin typeface="Times New Roman" panose="02020603050405020304" pitchFamily="18" charset="0"/>
                                      <a:cs typeface="Times New Roman" panose="02020603050405020304" pitchFamily="18" charset="0"/>
                                    </a:rPr>
                                    <m:t>1</m:t>
                                  </m:r>
                                </m:sub>
                              </m:sSub>
                            </m:e>
                          </m:mr>
                          <m:mr>
                            <m:e>
                              <m:sSub>
                                <m:sSubPr>
                                  <m:ctrlPr>
                                    <a:rPr lang="zh-CN" altLang="en-US" sz="2400" i="1">
                                      <a:solidFill>
                                        <a:schemeClr val="tx1">
                                          <a:lumMod val="95000"/>
                                          <a:lumOff val="5000"/>
                                        </a:schemeClr>
                                      </a:solidFill>
                                      <a:latin typeface="Cambria Math" panose="02040503050406030204" pitchFamily="18" charset="0"/>
                                    </a:rPr>
                                  </m:ctrlPr>
                                </m:sSubPr>
                                <m:e>
                                  <m:r>
                                    <a:rPr lang="en-US" altLang="zh-CN" sz="2400" b="0" i="1" smtClean="0">
                                      <a:solidFill>
                                        <a:schemeClr val="tx1">
                                          <a:lumMod val="95000"/>
                                          <a:lumOff val="5000"/>
                                        </a:schemeClr>
                                      </a:solidFill>
                                      <a:latin typeface="Cambria Math" panose="02040503050406030204" pitchFamily="18" charset="0"/>
                                    </a:rPr>
                                    <m:t>𝑧</m:t>
                                  </m:r>
                                </m:e>
                                <m:sub>
                                  <m:r>
                                    <m:rPr>
                                      <m:nor/>
                                      <m:brk m:alnAt="7"/>
                                    </m:rPr>
                                    <a:rPr lang="en-US" altLang="zh-CN" sz="2400">
                                      <a:latin typeface="Times New Roman" panose="02020603050405020304" pitchFamily="18" charset="0"/>
                                      <a:cs typeface="Times New Roman" panose="02020603050405020304" pitchFamily="18" charset="0"/>
                                    </a:rPr>
                                    <m:t>1</m:t>
                                  </m:r>
                                </m:sub>
                              </m:sSub>
                            </m:e>
                          </m:mr>
                        </m:m>
                      </m:e>
                    </m:d>
                  </m:oMath>
                </a14:m>
                <a:r>
                  <a:rPr lang="en-US" altLang="zh-CN" sz="2400" dirty="0"/>
                  <a:t>=</a:t>
                </a:r>
                <a14:m>
                  <m:oMath xmlns:m="http://schemas.openxmlformats.org/officeDocument/2006/math">
                    <m:d>
                      <m:dPr>
                        <m:begChr m:val="["/>
                        <m:endChr m:val="]"/>
                        <m:ctrlPr>
                          <a:rPr lang="en-US" altLang="zh-CN" sz="2400" i="1" dirty="0">
                            <a:latin typeface="Cambria Math" panose="02040503050406030204" pitchFamily="18" charset="0"/>
                          </a:rPr>
                        </m:ctrlPr>
                      </m:dPr>
                      <m:e>
                        <m:m>
                          <m:mPr>
                            <m:mcs>
                              <m:mc>
                                <m:mcPr>
                                  <m:count m:val="3"/>
                                  <m:mcJc m:val="center"/>
                                </m:mcPr>
                              </m:mc>
                            </m:mcs>
                            <m:ctrlPr>
                              <a:rPr lang="en-US" altLang="zh-CN" sz="2400" i="1" dirty="0" smtClean="0">
                                <a:latin typeface="Cambria Math" panose="02040503050406030204" pitchFamily="18" charset="0"/>
                                <a:cs typeface="Times New Roman" panose="02020603050405020304" pitchFamily="18" charset="0"/>
                              </a:rPr>
                            </m:ctrlPr>
                          </m:mPr>
                          <m:mr>
                            <m:e>
                              <m:sSub>
                                <m:sSubPr>
                                  <m:ctrlPr>
                                    <a:rPr lang="en-US" altLang="zh-CN" sz="2400" i="1">
                                      <a:latin typeface="Cambria Math" panose="02040503050406030204" pitchFamily="18" charset="0"/>
                                      <a:cs typeface="Times New Roman" panose="02020603050405020304" pitchFamily="18" charset="0"/>
                                    </a:rPr>
                                  </m:ctrlPr>
                                </m:sSubPr>
                                <m:e>
                                  <m:r>
                                    <m:rPr>
                                      <m:nor/>
                                    </m:rPr>
                                    <a:rPr lang="en-US" altLang="zh-CN" sz="2400" b="0" i="0" smtClean="0">
                                      <a:latin typeface="Times New Roman" panose="02020603050405020304" pitchFamily="18" charset="0"/>
                                      <a:cs typeface="Times New Roman" panose="02020603050405020304" pitchFamily="18" charset="0"/>
                                    </a:rPr>
                                    <m:t>h</m:t>
                                  </m:r>
                                </m:e>
                                <m:sub>
                                  <m:r>
                                    <m:rPr>
                                      <m:nor/>
                                    </m:rPr>
                                    <a:rPr lang="en-US" altLang="zh-CN" sz="2400" b="0" i="0" smtClean="0">
                                      <a:latin typeface="Times New Roman" panose="02020603050405020304" pitchFamily="18" charset="0"/>
                                      <a:cs typeface="Times New Roman" panose="02020603050405020304" pitchFamily="18" charset="0"/>
                                    </a:rPr>
                                    <m:t>11</m:t>
                                  </m:r>
                                </m:sub>
                              </m:sSub>
                            </m:e>
                            <m:e>
                              <m:sSub>
                                <m:sSubPr>
                                  <m:ctrlPr>
                                    <a:rPr lang="en-US" altLang="zh-CN" sz="2400" i="1" smtClean="0">
                                      <a:latin typeface="Cambria Math" panose="02040503050406030204" pitchFamily="18" charset="0"/>
                                      <a:cs typeface="Times New Roman" panose="02020603050405020304" pitchFamily="18" charset="0"/>
                                    </a:rPr>
                                  </m:ctrlPr>
                                </m:sSubPr>
                                <m:e>
                                  <m:r>
                                    <m:rPr>
                                      <m:nor/>
                                    </m:rPr>
                                    <a:rPr lang="en-US" altLang="zh-CN" sz="2400" b="0" i="0" smtClean="0">
                                      <a:latin typeface="Times New Roman" panose="02020603050405020304" pitchFamily="18" charset="0"/>
                                      <a:cs typeface="Times New Roman" panose="02020603050405020304" pitchFamily="18" charset="0"/>
                                    </a:rPr>
                                    <m:t>h</m:t>
                                  </m:r>
                                </m:e>
                                <m:sub>
                                  <m:r>
                                    <m:rPr>
                                      <m:nor/>
                                    </m:rPr>
                                    <a:rPr lang="en-US" altLang="zh-CN" sz="2400" b="0" i="0" smtClean="0">
                                      <a:latin typeface="Times New Roman" panose="02020603050405020304" pitchFamily="18" charset="0"/>
                                      <a:cs typeface="Times New Roman" panose="02020603050405020304" pitchFamily="18" charset="0"/>
                                    </a:rPr>
                                    <m:t>12</m:t>
                                  </m:r>
                                </m:sub>
                              </m:sSub>
                            </m:e>
                            <m:e>
                              <m:sSub>
                                <m:sSubPr>
                                  <m:ctrlPr>
                                    <a:rPr lang="en-US" altLang="zh-CN" sz="2400" i="1">
                                      <a:latin typeface="Cambria Math" panose="02040503050406030204" pitchFamily="18" charset="0"/>
                                      <a:cs typeface="Times New Roman" panose="02020603050405020304" pitchFamily="18" charset="0"/>
                                    </a:rPr>
                                  </m:ctrlPr>
                                </m:sSubPr>
                                <m:e>
                                  <m:r>
                                    <m:rPr>
                                      <m:nor/>
                                    </m:rPr>
                                    <a:rPr lang="en-US" altLang="zh-CN" sz="2400">
                                      <a:latin typeface="Times New Roman" panose="02020603050405020304" pitchFamily="18" charset="0"/>
                                      <a:cs typeface="Times New Roman" panose="02020603050405020304" pitchFamily="18" charset="0"/>
                                    </a:rPr>
                                    <m:t>h</m:t>
                                  </m:r>
                                </m:e>
                                <m:sub>
                                  <m:r>
                                    <m:rPr>
                                      <m:nor/>
                                    </m:rPr>
                                    <a:rPr lang="en-US" altLang="zh-CN" sz="2400" b="0" i="0" smtClean="0">
                                      <a:latin typeface="Times New Roman" panose="02020603050405020304" pitchFamily="18" charset="0"/>
                                      <a:cs typeface="Times New Roman" panose="02020603050405020304" pitchFamily="18" charset="0"/>
                                    </a:rPr>
                                    <m:t>13</m:t>
                                  </m:r>
                                </m:sub>
                              </m:sSub>
                            </m:e>
                          </m:mr>
                          <m:mr>
                            <m:e>
                              <m:sSub>
                                <m:sSubPr>
                                  <m:ctrlPr>
                                    <a:rPr lang="en-US" altLang="zh-CN" sz="2400" i="1">
                                      <a:latin typeface="Cambria Math" panose="02040503050406030204" pitchFamily="18" charset="0"/>
                                      <a:cs typeface="Times New Roman" panose="02020603050405020304" pitchFamily="18" charset="0"/>
                                    </a:rPr>
                                  </m:ctrlPr>
                                </m:sSubPr>
                                <m:e>
                                  <m:r>
                                    <m:rPr>
                                      <m:nor/>
                                    </m:rPr>
                                    <a:rPr lang="en-US" altLang="zh-CN" sz="2400">
                                      <a:latin typeface="Times New Roman" panose="02020603050405020304" pitchFamily="18" charset="0"/>
                                      <a:cs typeface="Times New Roman" panose="02020603050405020304" pitchFamily="18" charset="0"/>
                                    </a:rPr>
                                    <m:t>h</m:t>
                                  </m:r>
                                </m:e>
                                <m:sub>
                                  <m:r>
                                    <m:rPr>
                                      <m:nor/>
                                    </m:rPr>
                                    <a:rPr lang="en-US" altLang="zh-CN" sz="2400" b="0" i="0" smtClean="0">
                                      <a:latin typeface="Times New Roman" panose="02020603050405020304" pitchFamily="18" charset="0"/>
                                      <a:cs typeface="Times New Roman" panose="02020603050405020304" pitchFamily="18" charset="0"/>
                                    </a:rPr>
                                    <m:t>21</m:t>
                                  </m:r>
                                </m:sub>
                              </m:sSub>
                            </m:e>
                            <m:e>
                              <m:sSub>
                                <m:sSubPr>
                                  <m:ctrlPr>
                                    <a:rPr lang="en-US" altLang="zh-CN" sz="2400" i="1">
                                      <a:latin typeface="Cambria Math" panose="02040503050406030204" pitchFamily="18" charset="0"/>
                                      <a:cs typeface="Times New Roman" panose="02020603050405020304" pitchFamily="18" charset="0"/>
                                    </a:rPr>
                                  </m:ctrlPr>
                                </m:sSubPr>
                                <m:e>
                                  <m:r>
                                    <m:rPr>
                                      <m:nor/>
                                    </m:rPr>
                                    <a:rPr lang="en-US" altLang="zh-CN" sz="2400" b="0" i="0" smtClean="0">
                                      <a:latin typeface="Cambria Math" panose="02040503050406030204" pitchFamily="18" charset="0"/>
                                      <a:cs typeface="Times New Roman" panose="02020603050405020304" pitchFamily="18" charset="0"/>
                                    </a:rPr>
                                    <m:t>h</m:t>
                                  </m:r>
                                </m:e>
                                <m:sub>
                                  <m:r>
                                    <m:rPr>
                                      <m:nor/>
                                    </m:rPr>
                                    <a:rPr lang="en-US" altLang="zh-CN" sz="2400" b="0" i="0" smtClean="0">
                                      <a:latin typeface="Times New Roman" panose="02020603050405020304" pitchFamily="18" charset="0"/>
                                      <a:cs typeface="Times New Roman" panose="02020603050405020304" pitchFamily="18" charset="0"/>
                                    </a:rPr>
                                    <m:t>22</m:t>
                                  </m:r>
                                </m:sub>
                              </m:sSub>
                            </m:e>
                            <m:e>
                              <m:sSub>
                                <m:sSubPr>
                                  <m:ctrlPr>
                                    <a:rPr lang="en-US" altLang="zh-CN" sz="2400" i="1">
                                      <a:latin typeface="Cambria Math" panose="02040503050406030204" pitchFamily="18" charset="0"/>
                                      <a:cs typeface="Times New Roman" panose="02020603050405020304" pitchFamily="18" charset="0"/>
                                    </a:rPr>
                                  </m:ctrlPr>
                                </m:sSubPr>
                                <m:e>
                                  <m:r>
                                    <m:rPr>
                                      <m:nor/>
                                    </m:rPr>
                                    <a:rPr lang="en-US" altLang="zh-CN" sz="2400">
                                      <a:latin typeface="Times New Roman" panose="02020603050405020304" pitchFamily="18" charset="0"/>
                                      <a:cs typeface="Times New Roman" panose="02020603050405020304" pitchFamily="18" charset="0"/>
                                    </a:rPr>
                                    <m:t>h</m:t>
                                  </m:r>
                                </m:e>
                                <m:sub>
                                  <m:r>
                                    <m:rPr>
                                      <m:nor/>
                                    </m:rPr>
                                    <a:rPr lang="en-US" altLang="zh-CN" sz="2400" b="0" i="0" smtClean="0">
                                      <a:latin typeface="Times New Roman" panose="02020603050405020304" pitchFamily="18" charset="0"/>
                                      <a:cs typeface="Times New Roman" panose="02020603050405020304" pitchFamily="18" charset="0"/>
                                    </a:rPr>
                                    <m:t>23</m:t>
                                  </m:r>
                                </m:sub>
                              </m:sSub>
                            </m:e>
                          </m:mr>
                          <m:mr>
                            <m:e>
                              <m:sSub>
                                <m:sSubPr>
                                  <m:ctrlPr>
                                    <a:rPr lang="en-US" altLang="zh-CN" sz="2400" i="1">
                                      <a:latin typeface="Cambria Math" panose="02040503050406030204" pitchFamily="18" charset="0"/>
                                      <a:cs typeface="Times New Roman" panose="02020603050405020304" pitchFamily="18" charset="0"/>
                                    </a:rPr>
                                  </m:ctrlPr>
                                </m:sSubPr>
                                <m:e>
                                  <m:r>
                                    <m:rPr>
                                      <m:nor/>
                                    </m:rPr>
                                    <a:rPr lang="en-US" altLang="zh-CN" sz="2400">
                                      <a:latin typeface="Times New Roman" panose="02020603050405020304" pitchFamily="18" charset="0"/>
                                      <a:cs typeface="Times New Roman" panose="02020603050405020304" pitchFamily="18" charset="0"/>
                                    </a:rPr>
                                    <m:t>h</m:t>
                                  </m:r>
                                </m:e>
                                <m:sub>
                                  <m:r>
                                    <m:rPr>
                                      <m:nor/>
                                    </m:rPr>
                                    <a:rPr lang="en-US" altLang="zh-CN" sz="2400" b="0" i="0" smtClean="0">
                                      <a:latin typeface="Times New Roman" panose="02020603050405020304" pitchFamily="18" charset="0"/>
                                      <a:cs typeface="Times New Roman" panose="02020603050405020304" pitchFamily="18" charset="0"/>
                                    </a:rPr>
                                    <m:t>31</m:t>
                                  </m:r>
                                </m:sub>
                              </m:sSub>
                            </m:e>
                            <m:e>
                              <m:sSub>
                                <m:sSubPr>
                                  <m:ctrlPr>
                                    <a:rPr lang="en-US" altLang="zh-CN" sz="2400" i="1">
                                      <a:latin typeface="Cambria Math" panose="02040503050406030204" pitchFamily="18" charset="0"/>
                                      <a:cs typeface="Times New Roman" panose="02020603050405020304" pitchFamily="18" charset="0"/>
                                    </a:rPr>
                                  </m:ctrlPr>
                                </m:sSubPr>
                                <m:e>
                                  <m:r>
                                    <m:rPr>
                                      <m:nor/>
                                    </m:rPr>
                                    <a:rPr lang="en-US" altLang="zh-CN" sz="2400">
                                      <a:latin typeface="Times New Roman" panose="02020603050405020304" pitchFamily="18" charset="0"/>
                                      <a:cs typeface="Times New Roman" panose="02020603050405020304" pitchFamily="18" charset="0"/>
                                    </a:rPr>
                                    <m:t>h</m:t>
                                  </m:r>
                                </m:e>
                                <m:sub>
                                  <m:r>
                                    <m:rPr>
                                      <m:nor/>
                                    </m:rPr>
                                    <a:rPr lang="en-US" altLang="zh-CN" sz="2400" b="0" i="0" smtClean="0">
                                      <a:latin typeface="Times New Roman" panose="02020603050405020304" pitchFamily="18" charset="0"/>
                                      <a:cs typeface="Times New Roman" panose="02020603050405020304" pitchFamily="18" charset="0"/>
                                    </a:rPr>
                                    <m:t>3</m:t>
                                  </m:r>
                                  <m:r>
                                    <m:rPr>
                                      <m:nor/>
                                    </m:rPr>
                                    <a:rPr lang="en-US" altLang="zh-CN" sz="2400">
                                      <a:latin typeface="Times New Roman" panose="02020603050405020304" pitchFamily="18" charset="0"/>
                                      <a:cs typeface="Times New Roman" panose="02020603050405020304" pitchFamily="18" charset="0"/>
                                    </a:rPr>
                                    <m:t>2</m:t>
                                  </m:r>
                                </m:sub>
                              </m:sSub>
                            </m:e>
                            <m:e>
                              <m:sSub>
                                <m:sSubPr>
                                  <m:ctrlPr>
                                    <a:rPr lang="en-US" altLang="zh-CN" sz="2400" i="1">
                                      <a:latin typeface="Cambria Math" panose="02040503050406030204" pitchFamily="18" charset="0"/>
                                      <a:cs typeface="Times New Roman" panose="02020603050405020304" pitchFamily="18" charset="0"/>
                                    </a:rPr>
                                  </m:ctrlPr>
                                </m:sSubPr>
                                <m:e>
                                  <m:r>
                                    <m:rPr>
                                      <m:nor/>
                                    </m:rPr>
                                    <a:rPr lang="en-US" altLang="zh-CN" sz="2400">
                                      <a:latin typeface="Times New Roman" panose="02020603050405020304" pitchFamily="18" charset="0"/>
                                      <a:cs typeface="Times New Roman" panose="02020603050405020304" pitchFamily="18" charset="0"/>
                                    </a:rPr>
                                    <m:t>h</m:t>
                                  </m:r>
                                </m:e>
                                <m:sub>
                                  <m:r>
                                    <m:rPr>
                                      <m:nor/>
                                    </m:rPr>
                                    <a:rPr lang="en-US" altLang="zh-CN" sz="2400" b="0" i="0" smtClean="0">
                                      <a:latin typeface="Times New Roman" panose="02020603050405020304" pitchFamily="18" charset="0"/>
                                      <a:cs typeface="Times New Roman" panose="02020603050405020304" pitchFamily="18" charset="0"/>
                                    </a:rPr>
                                    <m:t>33</m:t>
                                  </m:r>
                                </m:sub>
                              </m:sSub>
                            </m:e>
                          </m:mr>
                        </m:m>
                      </m:e>
                    </m:d>
                  </m:oMath>
                </a14:m>
                <a:r>
                  <a:rPr lang="en-US" altLang="zh-CN" sz="2400" dirty="0"/>
                  <a:t> </a:t>
                </a:r>
                <a14:m>
                  <m:oMath xmlns:m="http://schemas.openxmlformats.org/officeDocument/2006/math">
                    <m:d>
                      <m:dPr>
                        <m:begChr m:val="["/>
                        <m:endChr m:val="]"/>
                        <m:ctrlPr>
                          <a:rPr lang="en-US" altLang="zh-CN" sz="2400" i="1">
                            <a:latin typeface="Cambria Math" panose="02040503050406030204" pitchFamily="18" charset="0"/>
                          </a:rPr>
                        </m:ctrlPr>
                      </m:dPr>
                      <m:e>
                        <m:m>
                          <m:mPr>
                            <m:mcs>
                              <m:mc>
                                <m:mcPr>
                                  <m:count m:val="1"/>
                                  <m:mcJc m:val="center"/>
                                </m:mcPr>
                              </m:mc>
                            </m:mcs>
                            <m:ctrlPr>
                              <a:rPr lang="en-US" altLang="zh-CN" sz="2400" i="1">
                                <a:solidFill>
                                  <a:schemeClr val="tx1">
                                    <a:lumMod val="95000"/>
                                    <a:lumOff val="5000"/>
                                  </a:schemeClr>
                                </a:solidFill>
                                <a:latin typeface="Cambria Math" panose="02040503050406030204" pitchFamily="18" charset="0"/>
                              </a:rPr>
                            </m:ctrlPr>
                          </m:mPr>
                          <m:mr>
                            <m:e>
                              <m:sSub>
                                <m:sSubPr>
                                  <m:ctrlPr>
                                    <a:rPr lang="zh-CN" altLang="en-US" sz="2400" i="1">
                                      <a:solidFill>
                                        <a:schemeClr val="tx1">
                                          <a:lumMod val="95000"/>
                                          <a:lumOff val="5000"/>
                                        </a:schemeClr>
                                      </a:solidFill>
                                      <a:latin typeface="Cambria Math" panose="02040503050406030204" pitchFamily="18" charset="0"/>
                                    </a:rPr>
                                  </m:ctrlPr>
                                </m:sSubPr>
                                <m:e>
                                  <m:r>
                                    <m:rPr>
                                      <m:nor/>
                                      <m:brk m:alnAt="7"/>
                                    </m:rPr>
                                    <a:rPr lang="en-US" altLang="zh-CN" sz="2400">
                                      <a:latin typeface="Times New Roman" panose="02020603050405020304" pitchFamily="18" charset="0"/>
                                      <a:cs typeface="Times New Roman" panose="02020603050405020304" pitchFamily="18" charset="0"/>
                                    </a:rPr>
                                    <m:t>x</m:t>
                                  </m:r>
                                </m:e>
                                <m:sub>
                                  <m:r>
                                    <m:rPr>
                                      <m:nor/>
                                      <m:brk m:alnAt="7"/>
                                    </m:rPr>
                                    <a:rPr lang="en-US" altLang="zh-CN" sz="2400">
                                      <a:latin typeface="Times New Roman" panose="02020603050405020304" pitchFamily="18" charset="0"/>
                                      <a:cs typeface="Times New Roman" panose="02020603050405020304" pitchFamily="18" charset="0"/>
                                    </a:rPr>
                                    <m:t>0</m:t>
                                  </m:r>
                                </m:sub>
                              </m:sSub>
                            </m:e>
                          </m:mr>
                          <m:mr>
                            <m:e>
                              <m:sSub>
                                <m:sSubPr>
                                  <m:ctrlPr>
                                    <a:rPr lang="zh-CN" altLang="en-US" sz="2400" i="1">
                                      <a:solidFill>
                                        <a:schemeClr val="tx1">
                                          <a:lumMod val="95000"/>
                                          <a:lumOff val="5000"/>
                                        </a:schemeClr>
                                      </a:solidFill>
                                      <a:latin typeface="Cambria Math" panose="02040503050406030204" pitchFamily="18" charset="0"/>
                                    </a:rPr>
                                  </m:ctrlPr>
                                </m:sSubPr>
                                <m:e>
                                  <m:r>
                                    <m:rPr>
                                      <m:nor/>
                                      <m:brk m:alnAt="7"/>
                                    </m:rPr>
                                    <a:rPr lang="en-US" altLang="zh-CN" sz="2400">
                                      <a:latin typeface="Times New Roman" panose="02020603050405020304" pitchFamily="18" charset="0"/>
                                      <a:cs typeface="Times New Roman" panose="02020603050405020304" pitchFamily="18" charset="0"/>
                                    </a:rPr>
                                    <m:t>y</m:t>
                                  </m:r>
                                </m:e>
                                <m:sub>
                                  <m:r>
                                    <m:rPr>
                                      <m:nor/>
                                      <m:brk m:alnAt="7"/>
                                    </m:rPr>
                                    <a:rPr lang="en-US" altLang="zh-CN" sz="2400">
                                      <a:latin typeface="Times New Roman" panose="02020603050405020304" pitchFamily="18" charset="0"/>
                                      <a:cs typeface="Times New Roman" panose="02020603050405020304" pitchFamily="18" charset="0"/>
                                    </a:rPr>
                                    <m:t>0</m:t>
                                  </m:r>
                                </m:sub>
                              </m:sSub>
                            </m:e>
                          </m:mr>
                          <m:mr>
                            <m:e>
                              <m:r>
                                <m:rPr>
                                  <m:nor/>
                                  <m:brk m:alnAt="7"/>
                                </m:rPr>
                                <a:rPr lang="en-US" altLang="zh-CN" sz="2400">
                                  <a:latin typeface="Times New Roman" panose="02020603050405020304" pitchFamily="18" charset="0"/>
                                  <a:cs typeface="Times New Roman" panose="02020603050405020304" pitchFamily="18" charset="0"/>
                                </a:rPr>
                                <m:t>1</m:t>
                              </m:r>
                            </m:e>
                          </m:mr>
                        </m:m>
                      </m:e>
                    </m:d>
                  </m:oMath>
                </a14:m>
                <a:r>
                  <a:rPr lang="zh-CN" altLang="en-US" sz="2400" dirty="0"/>
                  <a:t> </a:t>
                </a:r>
              </a:p>
            </p:txBody>
          </p:sp>
        </mc:Choice>
        <mc:Fallback xmlns="">
          <p:sp>
            <p:nvSpPr>
              <p:cNvPr id="33" name="矩形 32">
                <a:extLst>
                  <a:ext uri="{FF2B5EF4-FFF2-40B4-BE49-F238E27FC236}">
                    <a16:creationId xmlns:a16="http://schemas.microsoft.com/office/drawing/2014/main" id="{C7AFCC15-6F93-465A-A7E8-A52023AC9290}"/>
                  </a:ext>
                </a:extLst>
              </p:cNvPr>
              <p:cNvSpPr>
                <a:spLocks noRot="1" noChangeAspect="1" noMove="1" noResize="1" noEditPoints="1" noAdjustHandles="1" noChangeArrowheads="1" noChangeShapeType="1" noTextEdit="1"/>
              </p:cNvSpPr>
              <p:nvPr/>
            </p:nvSpPr>
            <p:spPr>
              <a:xfrm>
                <a:off x="7122035" y="3054420"/>
                <a:ext cx="4287456" cy="1268296"/>
              </a:xfrm>
              <a:prstGeom prst="rect">
                <a:avLst/>
              </a:prstGeom>
              <a:blipFill>
                <a:blip r:embed="rId5"/>
                <a:stretch>
                  <a:fillRect/>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A5ACF060-DC83-4C69-93B8-2DDD27AEE2BF}"/>
              </a:ext>
            </a:extLst>
          </p:cNvPr>
          <p:cNvSpPr/>
          <p:nvPr/>
        </p:nvSpPr>
        <p:spPr>
          <a:xfrm>
            <a:off x="8007724" y="3054420"/>
            <a:ext cx="1503307" cy="89229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1815F6E7-8550-4C72-BF85-6FB7C32C3E8B}"/>
              </a:ext>
            </a:extLst>
          </p:cNvPr>
          <p:cNvSpPr/>
          <p:nvPr/>
        </p:nvSpPr>
        <p:spPr>
          <a:xfrm>
            <a:off x="8007724" y="3976938"/>
            <a:ext cx="1503307" cy="441512"/>
          </a:xfrm>
          <a:prstGeom prst="rect">
            <a:avLst/>
          </a:prstGeom>
          <a:noFill/>
          <a:ln w="254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5BC6CB3F-5BDD-470A-A6A0-049DEF631556}"/>
              </a:ext>
            </a:extLst>
          </p:cNvPr>
          <p:cNvSpPr/>
          <p:nvPr/>
        </p:nvSpPr>
        <p:spPr>
          <a:xfrm>
            <a:off x="9593562" y="3054420"/>
            <a:ext cx="695309" cy="89229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84EC1908-5A0F-4F44-923E-0AEBC5DF8EE5}"/>
              </a:ext>
            </a:extLst>
          </p:cNvPr>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BBD9BD71-557B-4FF1-AED4-458656F612BB}"/>
              </a:ext>
            </a:extLst>
          </p:cNvPr>
          <p:cNvSpPr/>
          <p:nvPr/>
        </p:nvSpPr>
        <p:spPr>
          <a:xfrm>
            <a:off x="5644868" y="310243"/>
            <a:ext cx="65520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id="{3ECD7784-778E-489B-A090-2ED086B1E916}"/>
              </a:ext>
            </a:extLst>
          </p:cNvPr>
          <p:cNvSpPr txBox="1"/>
          <p:nvPr/>
        </p:nvSpPr>
        <p:spPr>
          <a:xfrm>
            <a:off x="1257298" y="196029"/>
            <a:ext cx="4387569"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3.6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图像的变形处理</a:t>
            </a:r>
          </a:p>
        </p:txBody>
      </p:sp>
    </p:spTree>
    <p:extLst>
      <p:ext uri="{BB962C8B-B14F-4D97-AF65-F5344CB8AC3E}">
        <p14:creationId xmlns:p14="http://schemas.microsoft.com/office/powerpoint/2010/main" val="852352503"/>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0545187C-5948-4D6B-AC8A-F12432F2BA62}"/>
              </a:ext>
            </a:extLst>
          </p:cNvPr>
          <p:cNvSpPr txBox="1"/>
          <p:nvPr/>
        </p:nvSpPr>
        <p:spPr>
          <a:xfrm>
            <a:off x="5011703" y="5204091"/>
            <a:ext cx="2168594" cy="461665"/>
          </a:xfrm>
          <a:prstGeom prst="rect">
            <a:avLst/>
          </a:prstGeom>
          <a:noFill/>
        </p:spPr>
        <p:txBody>
          <a:bodyPr wrap="square" rtlCol="0">
            <a:spAutoFit/>
          </a:bodyPr>
          <a:lstStyle/>
          <a:p>
            <a:pPr algn="ctr"/>
            <a:r>
              <a:rPr lang="zh-CN" altLang="en-US" sz="2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图像变形</a:t>
            </a:r>
          </a:p>
        </p:txBody>
      </p:sp>
      <p:pic>
        <p:nvPicPr>
          <p:cNvPr id="23" name="图片 22">
            <a:extLst>
              <a:ext uri="{FF2B5EF4-FFF2-40B4-BE49-F238E27FC236}">
                <a16:creationId xmlns:a16="http://schemas.microsoft.com/office/drawing/2014/main" id="{5507FF80-1D9D-41F7-841A-057C3C68A5D6}"/>
              </a:ext>
            </a:extLst>
          </p:cNvPr>
          <p:cNvPicPr>
            <a:picLocks noChangeAspect="1"/>
          </p:cNvPicPr>
          <p:nvPr/>
        </p:nvPicPr>
        <p:blipFill>
          <a:blip r:embed="rId3"/>
          <a:stretch>
            <a:fillRect/>
          </a:stretch>
        </p:blipFill>
        <p:spPr>
          <a:xfrm>
            <a:off x="3162046" y="1716165"/>
            <a:ext cx="5867908" cy="2941575"/>
          </a:xfrm>
          <a:prstGeom prst="rect">
            <a:avLst/>
          </a:prstGeom>
        </p:spPr>
      </p:pic>
      <p:sp>
        <p:nvSpPr>
          <p:cNvPr id="26" name="矩形 25">
            <a:extLst>
              <a:ext uri="{FF2B5EF4-FFF2-40B4-BE49-F238E27FC236}">
                <a16:creationId xmlns:a16="http://schemas.microsoft.com/office/drawing/2014/main" id="{2134FA8F-E7D2-46CE-976D-362B38FA6134}"/>
              </a:ext>
            </a:extLst>
          </p:cNvPr>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95E8480A-AED0-4333-A344-12BBAF4F071A}"/>
              </a:ext>
            </a:extLst>
          </p:cNvPr>
          <p:cNvSpPr/>
          <p:nvPr/>
        </p:nvSpPr>
        <p:spPr>
          <a:xfrm>
            <a:off x="5644868" y="310243"/>
            <a:ext cx="65520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文本框 29">
            <a:extLst>
              <a:ext uri="{FF2B5EF4-FFF2-40B4-BE49-F238E27FC236}">
                <a16:creationId xmlns:a16="http://schemas.microsoft.com/office/drawing/2014/main" id="{3AE0CC36-E31A-4220-942E-6F3C4349CF80}"/>
              </a:ext>
            </a:extLst>
          </p:cNvPr>
          <p:cNvSpPr txBox="1"/>
          <p:nvPr/>
        </p:nvSpPr>
        <p:spPr>
          <a:xfrm>
            <a:off x="1257298" y="196029"/>
            <a:ext cx="4387569"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3.6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图像的变形处理</a:t>
            </a:r>
          </a:p>
        </p:txBody>
      </p:sp>
    </p:spTree>
    <p:extLst>
      <p:ext uri="{BB962C8B-B14F-4D97-AF65-F5344CB8AC3E}">
        <p14:creationId xmlns:p14="http://schemas.microsoft.com/office/powerpoint/2010/main" val="2837469539"/>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文本, 白板&#10;&#10;描述已自动生成">
            <a:extLst>
              <a:ext uri="{FF2B5EF4-FFF2-40B4-BE49-F238E27FC236}">
                <a16:creationId xmlns:a16="http://schemas.microsoft.com/office/drawing/2014/main" id="{E9005FF3-6165-4A43-9CA7-9B2554A84A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522" y="1795182"/>
            <a:ext cx="10176955" cy="2397673"/>
          </a:xfrm>
          <a:prstGeom prst="rect">
            <a:avLst/>
          </a:prstGeom>
        </p:spPr>
      </p:pic>
      <p:sp>
        <p:nvSpPr>
          <p:cNvPr id="31" name="文本框 30">
            <a:extLst>
              <a:ext uri="{FF2B5EF4-FFF2-40B4-BE49-F238E27FC236}">
                <a16:creationId xmlns:a16="http://schemas.microsoft.com/office/drawing/2014/main" id="{0545187C-5948-4D6B-AC8A-F12432F2BA62}"/>
              </a:ext>
            </a:extLst>
          </p:cNvPr>
          <p:cNvSpPr txBox="1"/>
          <p:nvPr/>
        </p:nvSpPr>
        <p:spPr>
          <a:xfrm>
            <a:off x="4890439" y="4563561"/>
            <a:ext cx="2168594" cy="461665"/>
          </a:xfrm>
          <a:prstGeom prst="rect">
            <a:avLst/>
          </a:prstGeom>
          <a:noFill/>
        </p:spPr>
        <p:txBody>
          <a:bodyPr wrap="square" rtlCol="0">
            <a:spAutoFit/>
          </a:bodyPr>
          <a:lstStyle/>
          <a:p>
            <a:pPr algn="ctr"/>
            <a:r>
              <a:rPr lang="zh-CN" altLang="en-US" sz="2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变形修复</a:t>
            </a:r>
          </a:p>
        </p:txBody>
      </p:sp>
      <p:sp>
        <p:nvSpPr>
          <p:cNvPr id="5" name="矩形 4">
            <a:extLst>
              <a:ext uri="{FF2B5EF4-FFF2-40B4-BE49-F238E27FC236}">
                <a16:creationId xmlns:a16="http://schemas.microsoft.com/office/drawing/2014/main" id="{1059583B-04B1-48A1-8BB1-9F1BC9E7B3F8}"/>
              </a:ext>
            </a:extLst>
          </p:cNvPr>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B7744117-2A48-4B72-B88E-B23313BCCCD2}"/>
              </a:ext>
            </a:extLst>
          </p:cNvPr>
          <p:cNvSpPr/>
          <p:nvPr/>
        </p:nvSpPr>
        <p:spPr>
          <a:xfrm>
            <a:off x="5644868" y="310243"/>
            <a:ext cx="65520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a:extLst>
              <a:ext uri="{FF2B5EF4-FFF2-40B4-BE49-F238E27FC236}">
                <a16:creationId xmlns:a16="http://schemas.microsoft.com/office/drawing/2014/main" id="{0DEE8D4E-6BF9-4878-9C23-DF90268C6761}"/>
              </a:ext>
            </a:extLst>
          </p:cNvPr>
          <p:cNvSpPr txBox="1"/>
          <p:nvPr/>
        </p:nvSpPr>
        <p:spPr>
          <a:xfrm>
            <a:off x="1257298" y="196029"/>
            <a:ext cx="4387569"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3.6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图像的变形处理</a:t>
            </a:r>
          </a:p>
        </p:txBody>
      </p:sp>
    </p:spTree>
    <p:extLst>
      <p:ext uri="{BB962C8B-B14F-4D97-AF65-F5344CB8AC3E}">
        <p14:creationId xmlns:p14="http://schemas.microsoft.com/office/powerpoint/2010/main" val="3859943637"/>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8">
            <a:extLst>
              <a:ext uri="{FF2B5EF4-FFF2-40B4-BE49-F238E27FC236}">
                <a16:creationId xmlns:a16="http://schemas.microsoft.com/office/drawing/2014/main" id="{FE9794F4-DA3E-4649-8358-FAC6CC54A33C}"/>
              </a:ext>
            </a:extLst>
          </p:cNvPr>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平行四边形 10">
            <a:extLst>
              <a:ext uri="{FF2B5EF4-FFF2-40B4-BE49-F238E27FC236}">
                <a16:creationId xmlns:a16="http://schemas.microsoft.com/office/drawing/2014/main" id="{88D2F031-1FFB-42E4-B3BA-7F8B97BF2D1E}"/>
              </a:ext>
            </a:extLst>
          </p:cNvPr>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a:extLst>
              <a:ext uri="{FF2B5EF4-FFF2-40B4-BE49-F238E27FC236}">
                <a16:creationId xmlns:a16="http://schemas.microsoft.com/office/drawing/2014/main" id="{6493EF26-FA21-4A19-B395-8AFCF2AF8F31}"/>
              </a:ext>
            </a:extLst>
          </p:cNvPr>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a:extLst>
              <a:ext uri="{FF2B5EF4-FFF2-40B4-BE49-F238E27FC236}">
                <a16:creationId xmlns:a16="http://schemas.microsoft.com/office/drawing/2014/main" id="{56A912A2-D89F-4368-8FC0-2D7B78FD426A}"/>
              </a:ext>
            </a:extLst>
          </p:cNvPr>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a:extLst>
              <a:ext uri="{FF2B5EF4-FFF2-40B4-BE49-F238E27FC236}">
                <a16:creationId xmlns:a16="http://schemas.microsoft.com/office/drawing/2014/main" id="{05B30D92-B060-425D-9B7D-5C0AEAE5791C}"/>
              </a:ext>
            </a:extLst>
          </p:cNvPr>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a:extLst>
              <a:ext uri="{FF2B5EF4-FFF2-40B4-BE49-F238E27FC236}">
                <a16:creationId xmlns:a16="http://schemas.microsoft.com/office/drawing/2014/main" id="{737AE854-68CA-4D5F-9FC5-90FD71CFAE4C}"/>
              </a:ext>
            </a:extLst>
          </p:cNvPr>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a:extLst>
              <a:ext uri="{FF2B5EF4-FFF2-40B4-BE49-F238E27FC236}">
                <a16:creationId xmlns:a16="http://schemas.microsoft.com/office/drawing/2014/main" id="{48875435-ED5A-4F33-8DD4-54AF04F61D4D}"/>
              </a:ext>
            </a:extLst>
          </p:cNvPr>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a:extLst>
              <a:ext uri="{FF2B5EF4-FFF2-40B4-BE49-F238E27FC236}">
                <a16:creationId xmlns:a16="http://schemas.microsoft.com/office/drawing/2014/main" id="{64B199CD-D32E-474C-BF8D-73B808A87F61}"/>
              </a:ext>
            </a:extLst>
          </p:cNvPr>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a:extLst>
              <a:ext uri="{FF2B5EF4-FFF2-40B4-BE49-F238E27FC236}">
                <a16:creationId xmlns:a16="http://schemas.microsoft.com/office/drawing/2014/main" id="{AAD67622-6C3B-44DC-A1C9-AC7944D21F44}"/>
              </a:ext>
            </a:extLst>
          </p:cNvPr>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a:extLst>
              <a:ext uri="{FF2B5EF4-FFF2-40B4-BE49-F238E27FC236}">
                <a16:creationId xmlns:a16="http://schemas.microsoft.com/office/drawing/2014/main" id="{96592954-14B1-4976-B93D-EB55BB45A9F3}"/>
              </a:ext>
            </a:extLst>
          </p:cNvPr>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平行四边形 28">
            <a:extLst>
              <a:ext uri="{FF2B5EF4-FFF2-40B4-BE49-F238E27FC236}">
                <a16:creationId xmlns:a16="http://schemas.microsoft.com/office/drawing/2014/main" id="{06A22F17-F80C-4684-B6AC-977C97054022}"/>
              </a:ext>
            </a:extLst>
          </p:cNvPr>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平行四边形 30">
            <a:extLst>
              <a:ext uri="{FF2B5EF4-FFF2-40B4-BE49-F238E27FC236}">
                <a16:creationId xmlns:a16="http://schemas.microsoft.com/office/drawing/2014/main" id="{D721AA39-BD6E-48B2-B8E8-657446411C9F}"/>
              </a:ext>
            </a:extLst>
          </p:cNvPr>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平行四边形 32">
            <a:extLst>
              <a:ext uri="{FF2B5EF4-FFF2-40B4-BE49-F238E27FC236}">
                <a16:creationId xmlns:a16="http://schemas.microsoft.com/office/drawing/2014/main" id="{A0014383-E24A-4E9F-80B8-88ADE7E1CFEF}"/>
              </a:ext>
            </a:extLst>
          </p:cNvPr>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平行四边形 34">
            <a:extLst>
              <a:ext uri="{FF2B5EF4-FFF2-40B4-BE49-F238E27FC236}">
                <a16:creationId xmlns:a16="http://schemas.microsoft.com/office/drawing/2014/main" id="{7A79A476-7C18-4319-9DFA-CEB96DFB102E}"/>
              </a:ext>
            </a:extLst>
          </p:cNvPr>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id="{6E18E9E0-A9C3-48D7-8DA0-7CAAACB5F43A}"/>
              </a:ext>
            </a:extLst>
          </p:cNvPr>
          <p:cNvSpPr txBox="1"/>
          <p:nvPr/>
        </p:nvSpPr>
        <p:spPr>
          <a:xfrm>
            <a:off x="1097812" y="1268770"/>
            <a:ext cx="9618923" cy="3892861"/>
          </a:xfrm>
          <a:prstGeom prst="rect">
            <a:avLst/>
          </a:prstGeom>
          <a:noFill/>
        </p:spPr>
        <p:txBody>
          <a:bodyPr wrap="square" rtlCol="0">
            <a:spAutoFit/>
          </a:bodyPr>
          <a:lstStyle/>
          <a:p>
            <a:pPr>
              <a:lnSpc>
                <a:spcPct val="150000"/>
              </a:lnSpc>
            </a:pPr>
            <a:r>
              <a:rPr lang="zh-CN" altLang="en-US" sz="2800" b="1" kern="10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作业：</a:t>
            </a:r>
            <a:r>
              <a:rPr lang="zh-CN" altLang="zh-CN" sz="2800" b="1" kern="10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图像的基本运算</a:t>
            </a:r>
            <a:endParaRPr lang="en-US" altLang="zh-CN" sz="2800" b="1" kern="10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endParaRPr lang="en-US" altLang="zh-CN" sz="2800" kern="10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r>
              <a:rPr lang="zh-CN" altLang="en-US" sz="28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作业提交</a:t>
            </a:r>
            <a:r>
              <a:rPr lang="en-US" altLang="zh-CN" sz="28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word/pdf</a:t>
            </a:r>
            <a:r>
              <a:rPr lang="zh-CN" altLang="en-US" sz="28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文档：</a:t>
            </a:r>
            <a:endParaRPr lang="en-US" altLang="zh-CN" sz="28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marL="971550" lvl="1" indent="-514350">
              <a:lnSpc>
                <a:spcPct val="150000"/>
              </a:lnSpc>
              <a:buFont typeface="+mj-lt"/>
              <a:buAutoNum type="arabicPeriod"/>
            </a:pPr>
            <a:r>
              <a:rPr lang="zh-CN" altLang="en-US" sz="28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代码拷贝，</a:t>
            </a:r>
            <a:endParaRPr lang="en-US" altLang="zh-CN" sz="28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marL="971550" lvl="1" indent="-514350">
              <a:lnSpc>
                <a:spcPct val="150000"/>
              </a:lnSpc>
              <a:buFont typeface="+mj-lt"/>
              <a:buAutoNum type="arabicPeriod"/>
            </a:pPr>
            <a:r>
              <a:rPr lang="zh-CN" altLang="en-US" sz="28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结果截图</a:t>
            </a:r>
            <a:endParaRPr lang="en-US" altLang="zh-CN" sz="28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pPr>
            <a:endParaRPr lang="en-US" altLang="zh-CN" sz="28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5" name="矩形 44">
            <a:extLst>
              <a:ext uri="{FF2B5EF4-FFF2-40B4-BE49-F238E27FC236}">
                <a16:creationId xmlns:a16="http://schemas.microsoft.com/office/drawing/2014/main" id="{3221063E-7DAE-44D1-86AB-D14E33C4A4C1}"/>
              </a:ext>
            </a:extLst>
          </p:cNvPr>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79AD53E0-CFE9-42D3-A178-FC5E634A8A94}"/>
              </a:ext>
            </a:extLst>
          </p:cNvPr>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248F1FC2-D1EB-4F73-B8BA-9F3FE3C8FE49}"/>
              </a:ext>
            </a:extLst>
          </p:cNvPr>
          <p:cNvSpPr txBox="1"/>
          <p:nvPr/>
        </p:nvSpPr>
        <p:spPr>
          <a:xfrm>
            <a:off x="1257300" y="199325"/>
            <a:ext cx="3020786" cy="646331"/>
          </a:xfrm>
          <a:prstGeom prst="rect">
            <a:avLst/>
          </a:prstGeom>
          <a:noFill/>
        </p:spPr>
        <p:txBody>
          <a:bodyPr wrap="square" rtlCol="0">
            <a:spAutoFit/>
          </a:bodyPr>
          <a:lstStyle/>
          <a:p>
            <a:pPr algn="ct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作业 </a:t>
            </a: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2</a:t>
            </a:r>
            <a:endPar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736569429"/>
      </p:ext>
    </p:extLst>
  </p:cSld>
  <p:clrMapOvr>
    <a:masterClrMapping/>
  </p:clrMapOvr>
  <mc:AlternateContent xmlns:mc="http://schemas.openxmlformats.org/markup-compatibility/2006" xmlns:p14="http://schemas.microsoft.com/office/powerpoint/2010/main">
    <mc:Choice Requires="p14">
      <p:transition spd="slow" p14:dur="3000" advClick="0" advTm="0">
        <p:wipe/>
      </p:transition>
    </mc:Choice>
    <mc:Fallback xmlns="">
      <p:transition spd="slow" advClick="0" advTm="0">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81418"/>
            <a:ext cx="7098030" cy="923330"/>
          </a:xfrm>
          <a:prstGeom prst="rect">
            <a:avLst/>
          </a:prstGeom>
          <a:noFill/>
        </p:spPr>
        <p:txBody>
          <a:bodyPr wrap="square" rtlCol="0">
            <a:spAutoFit/>
          </a:bodyPr>
          <a:lstStyle/>
          <a:p>
            <a:pPr algn="just"/>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去除叠加性噪声</a:t>
            </a: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3BA50757-BC5A-4182-88EF-5EBD6EE239C5}"/>
              </a:ext>
            </a:extLst>
          </p:cNvPr>
          <p:cNvPicPr>
            <a:picLocks noChangeAspect="1"/>
          </p:cNvPicPr>
          <p:nvPr/>
        </p:nvPicPr>
        <p:blipFill>
          <a:blip r:embed="rId4"/>
          <a:stretch>
            <a:fillRect/>
          </a:stretch>
        </p:blipFill>
        <p:spPr>
          <a:xfrm>
            <a:off x="431164" y="2619134"/>
            <a:ext cx="2160000" cy="2163364"/>
          </a:xfrm>
          <a:prstGeom prst="rect">
            <a:avLst/>
          </a:prstGeom>
        </p:spPr>
      </p:pic>
      <p:sp>
        <p:nvSpPr>
          <p:cNvPr id="29" name="文本框 28">
            <a:extLst>
              <a:ext uri="{FF2B5EF4-FFF2-40B4-BE49-F238E27FC236}">
                <a16:creationId xmlns:a16="http://schemas.microsoft.com/office/drawing/2014/main" id="{9A8751D2-0D27-443E-B7CE-2D85F6AB0CAF}"/>
              </a:ext>
            </a:extLst>
          </p:cNvPr>
          <p:cNvSpPr txBox="1"/>
          <p:nvPr/>
        </p:nvSpPr>
        <p:spPr>
          <a:xfrm>
            <a:off x="508576" y="5040000"/>
            <a:ext cx="2005176" cy="307777"/>
          </a:xfrm>
          <a:prstGeom prst="rect">
            <a:avLst/>
          </a:prstGeom>
          <a:noFill/>
        </p:spPr>
        <p:txBody>
          <a:bodyPr wrap="square" rtlCol="0">
            <a:spAutoFit/>
          </a:bodyPr>
          <a:lstStyle/>
          <a:p>
            <a:r>
              <a:rPr lang="zh-CN" altLang="en-US" sz="1400" b="1" dirty="0">
                <a:solidFill>
                  <a:schemeClr val="tx1">
                    <a:lumMod val="95000"/>
                    <a:lumOff val="5000"/>
                  </a:schemeClr>
                </a:solidFill>
                <a:latin typeface="楷体" panose="02010609060101010101" pitchFamily="49" charset="-122"/>
                <a:ea typeface="楷体" panose="02010609060101010101" pitchFamily="49" charset="-122"/>
              </a:rPr>
              <a:t>加入高斯噪声后的图像</a:t>
            </a:r>
          </a:p>
        </p:txBody>
      </p:sp>
      <p:pic>
        <p:nvPicPr>
          <p:cNvPr id="7" name="图片 6">
            <a:extLst>
              <a:ext uri="{FF2B5EF4-FFF2-40B4-BE49-F238E27FC236}">
                <a16:creationId xmlns:a16="http://schemas.microsoft.com/office/drawing/2014/main" id="{3EE72A61-FDA0-44B0-BB0B-4BB1E57778EC}"/>
              </a:ext>
            </a:extLst>
          </p:cNvPr>
          <p:cNvPicPr>
            <a:picLocks noChangeAspect="1"/>
          </p:cNvPicPr>
          <p:nvPr/>
        </p:nvPicPr>
        <p:blipFill>
          <a:blip r:embed="rId5"/>
          <a:stretch>
            <a:fillRect/>
          </a:stretch>
        </p:blipFill>
        <p:spPr>
          <a:xfrm>
            <a:off x="3311164" y="2583134"/>
            <a:ext cx="2161392" cy="2158042"/>
          </a:xfrm>
          <a:prstGeom prst="rect">
            <a:avLst/>
          </a:prstGeom>
        </p:spPr>
      </p:pic>
      <p:sp>
        <p:nvSpPr>
          <p:cNvPr id="31" name="文本框 30">
            <a:extLst>
              <a:ext uri="{FF2B5EF4-FFF2-40B4-BE49-F238E27FC236}">
                <a16:creationId xmlns:a16="http://schemas.microsoft.com/office/drawing/2014/main" id="{A62D2965-93C2-4426-906D-B15DEF633C1F}"/>
              </a:ext>
            </a:extLst>
          </p:cNvPr>
          <p:cNvSpPr txBox="1"/>
          <p:nvPr/>
        </p:nvSpPr>
        <p:spPr>
          <a:xfrm>
            <a:off x="3388576" y="5040000"/>
            <a:ext cx="2005176" cy="307777"/>
          </a:xfrm>
          <a:prstGeom prst="rect">
            <a:avLst/>
          </a:prstGeom>
          <a:noFill/>
        </p:spPr>
        <p:txBody>
          <a:bodyPr wrap="square" rtlCol="0">
            <a:spAutoFit/>
          </a:bodyPr>
          <a:lstStyle/>
          <a:p>
            <a:pPr algn="ctr"/>
            <a:r>
              <a:rPr lang="en-US" altLang="zh-CN"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N=10</a:t>
            </a:r>
            <a:r>
              <a:rPr lang="zh-CN" altLang="en-US" sz="1400" b="1" dirty="0">
                <a:solidFill>
                  <a:schemeClr val="tx1">
                    <a:lumMod val="95000"/>
                    <a:lumOff val="5000"/>
                  </a:schemeClr>
                </a:solidFill>
                <a:latin typeface="楷体" panose="02010609060101010101" pitchFamily="49" charset="-122"/>
                <a:ea typeface="楷体" panose="02010609060101010101" pitchFamily="49" charset="-122"/>
              </a:rPr>
              <a:t>处理后的图像</a:t>
            </a:r>
          </a:p>
        </p:txBody>
      </p:sp>
      <p:pic>
        <p:nvPicPr>
          <p:cNvPr id="22" name="图片 21">
            <a:extLst>
              <a:ext uri="{FF2B5EF4-FFF2-40B4-BE49-F238E27FC236}">
                <a16:creationId xmlns:a16="http://schemas.microsoft.com/office/drawing/2014/main" id="{430A3524-7A49-46A6-A4C4-12EA9583FEA6}"/>
              </a:ext>
            </a:extLst>
          </p:cNvPr>
          <p:cNvPicPr>
            <a:picLocks noChangeAspect="1"/>
          </p:cNvPicPr>
          <p:nvPr/>
        </p:nvPicPr>
        <p:blipFill>
          <a:blip r:embed="rId6"/>
          <a:stretch>
            <a:fillRect/>
          </a:stretch>
        </p:blipFill>
        <p:spPr>
          <a:xfrm>
            <a:off x="6191164" y="2583134"/>
            <a:ext cx="2160000" cy="2163359"/>
          </a:xfrm>
          <a:prstGeom prst="rect">
            <a:avLst/>
          </a:prstGeom>
        </p:spPr>
      </p:pic>
      <p:sp>
        <p:nvSpPr>
          <p:cNvPr id="32" name="文本框 31">
            <a:extLst>
              <a:ext uri="{FF2B5EF4-FFF2-40B4-BE49-F238E27FC236}">
                <a16:creationId xmlns:a16="http://schemas.microsoft.com/office/drawing/2014/main" id="{AF2476B4-E401-428C-9D81-ED61CFD786EA}"/>
              </a:ext>
            </a:extLst>
          </p:cNvPr>
          <p:cNvSpPr txBox="1"/>
          <p:nvPr/>
        </p:nvSpPr>
        <p:spPr>
          <a:xfrm>
            <a:off x="6268576" y="5040000"/>
            <a:ext cx="2005176" cy="307777"/>
          </a:xfrm>
          <a:prstGeom prst="rect">
            <a:avLst/>
          </a:prstGeom>
          <a:noFill/>
        </p:spPr>
        <p:txBody>
          <a:bodyPr wrap="square" rtlCol="0">
            <a:spAutoFit/>
          </a:bodyPr>
          <a:lstStyle/>
          <a:p>
            <a:pPr algn="ctr"/>
            <a:r>
              <a:rPr lang="en-US" altLang="zh-CN"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N=100</a:t>
            </a:r>
            <a:r>
              <a:rPr lang="zh-CN" altLang="en-US" sz="1400" b="1" dirty="0">
                <a:solidFill>
                  <a:schemeClr val="tx1">
                    <a:lumMod val="95000"/>
                    <a:lumOff val="5000"/>
                  </a:schemeClr>
                </a:solidFill>
                <a:latin typeface="楷体" panose="02010609060101010101" pitchFamily="49" charset="-122"/>
                <a:ea typeface="楷体" panose="02010609060101010101" pitchFamily="49" charset="-122"/>
              </a:rPr>
              <a:t>处理后的图像</a:t>
            </a:r>
          </a:p>
        </p:txBody>
      </p:sp>
      <p:pic>
        <p:nvPicPr>
          <p:cNvPr id="23" name="图片 22">
            <a:extLst>
              <a:ext uri="{FF2B5EF4-FFF2-40B4-BE49-F238E27FC236}">
                <a16:creationId xmlns:a16="http://schemas.microsoft.com/office/drawing/2014/main" id="{852C8221-DA95-4130-9138-364380429C9A}"/>
              </a:ext>
            </a:extLst>
          </p:cNvPr>
          <p:cNvPicPr>
            <a:picLocks noChangeAspect="1"/>
          </p:cNvPicPr>
          <p:nvPr/>
        </p:nvPicPr>
        <p:blipFill>
          <a:blip r:embed="rId7"/>
          <a:stretch>
            <a:fillRect/>
          </a:stretch>
        </p:blipFill>
        <p:spPr>
          <a:xfrm>
            <a:off x="9071164" y="2583134"/>
            <a:ext cx="2161393" cy="2158042"/>
          </a:xfrm>
          <a:prstGeom prst="rect">
            <a:avLst/>
          </a:prstGeom>
        </p:spPr>
      </p:pic>
      <p:sp>
        <p:nvSpPr>
          <p:cNvPr id="33" name="文本框 32">
            <a:extLst>
              <a:ext uri="{FF2B5EF4-FFF2-40B4-BE49-F238E27FC236}">
                <a16:creationId xmlns:a16="http://schemas.microsoft.com/office/drawing/2014/main" id="{962383C2-2E8D-450B-9077-F1B0648C0A34}"/>
              </a:ext>
            </a:extLst>
          </p:cNvPr>
          <p:cNvSpPr txBox="1"/>
          <p:nvPr/>
        </p:nvSpPr>
        <p:spPr>
          <a:xfrm>
            <a:off x="9246572" y="5040000"/>
            <a:ext cx="2005176" cy="307777"/>
          </a:xfrm>
          <a:prstGeom prst="rect">
            <a:avLst/>
          </a:prstGeom>
          <a:noFill/>
        </p:spPr>
        <p:txBody>
          <a:bodyPr wrap="square" rtlCol="0">
            <a:spAutoFit/>
          </a:bodyPr>
          <a:lstStyle/>
          <a:p>
            <a:pPr algn="ctr"/>
            <a:r>
              <a:rPr lang="en-US" altLang="zh-CN" sz="14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N=1000</a:t>
            </a:r>
            <a:r>
              <a:rPr lang="zh-CN" altLang="en-US" sz="1400" b="1" dirty="0">
                <a:solidFill>
                  <a:schemeClr val="tx1">
                    <a:lumMod val="95000"/>
                    <a:lumOff val="5000"/>
                  </a:schemeClr>
                </a:solidFill>
                <a:latin typeface="楷体" panose="02010609060101010101" pitchFamily="49" charset="-122"/>
                <a:ea typeface="楷体" panose="02010609060101010101" pitchFamily="49" charset="-122"/>
              </a:rPr>
              <a:t>处理后的图像</a:t>
            </a:r>
          </a:p>
        </p:txBody>
      </p:sp>
      <p:sp>
        <p:nvSpPr>
          <p:cNvPr id="5" name="文本框 4">
            <a:extLst>
              <a:ext uri="{FF2B5EF4-FFF2-40B4-BE49-F238E27FC236}">
                <a16:creationId xmlns:a16="http://schemas.microsoft.com/office/drawing/2014/main" id="{18C8C2C4-0078-4D70-B04D-E8E9F1BF729B}"/>
              </a:ext>
            </a:extLst>
          </p:cNvPr>
          <p:cNvSpPr txBox="1"/>
          <p:nvPr/>
        </p:nvSpPr>
        <p:spPr>
          <a:xfrm>
            <a:off x="1257300" y="199325"/>
            <a:ext cx="3020786"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3.1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代数运算</a:t>
            </a:r>
          </a:p>
        </p:txBody>
      </p:sp>
    </p:spTree>
    <p:extLst>
      <p:ext uri="{BB962C8B-B14F-4D97-AF65-F5344CB8AC3E}">
        <p14:creationId xmlns:p14="http://schemas.microsoft.com/office/powerpoint/2010/main" val="666375305"/>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81418"/>
            <a:ext cx="7098030" cy="923330"/>
          </a:xfrm>
          <a:prstGeom prst="rect">
            <a:avLst/>
          </a:prstGeom>
          <a:noFill/>
        </p:spPr>
        <p:txBody>
          <a:bodyPr wrap="square" rtlCol="0">
            <a:spAutoFit/>
          </a:bodyPr>
          <a:lstStyle/>
          <a:p>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生成图像叠加效果</a:t>
            </a: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874E0411-4571-4303-A4F7-562820707277}"/>
                  </a:ext>
                </a:extLst>
              </p:cNvPr>
              <p:cNvSpPr txBox="1"/>
              <p:nvPr/>
            </p:nvSpPr>
            <p:spPr>
              <a:xfrm>
                <a:off x="633013" y="2257360"/>
                <a:ext cx="11377776" cy="2953501"/>
              </a:xfrm>
              <a:prstGeom prst="rect">
                <a:avLst/>
              </a:prstGeom>
              <a:noFill/>
            </p:spPr>
            <p:txBody>
              <a:bodyPr wrap="square" rtlCol="0">
                <a:spAutoFit/>
              </a:bodyPr>
              <a:lstStyle/>
              <a:p>
                <a:pPr>
                  <a:lnSpc>
                    <a:spcPct val="150000"/>
                  </a:lnSpc>
                </a:pPr>
                <a:r>
                  <a:rPr lang="zh-CN" altLang="en-US"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对于两幅图像</a:t>
                </a:r>
                <a14:m>
                  <m:oMath xmlns:m="http://schemas.openxmlformats.org/officeDocument/2006/math">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f</m:t>
                    </m:r>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x</m:t>
                    </m:r>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y</m:t>
                    </m:r>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oMath>
                </a14:m>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 </a:t>
                </a:r>
                <a14:m>
                  <m:oMath xmlns:m="http://schemas.openxmlformats.org/officeDocument/2006/math">
                    <m:r>
                      <m:rPr>
                        <m:sty m:val="p"/>
                      </m:rPr>
                      <a:rPr lang="en-US" altLang="zh-CN" sz="3200" i="1" dirty="0" smtClean="0">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t>g</m:t>
                    </m:r>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3200" dirty="0" err="1">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x</m:t>
                    </m:r>
                    <m:r>
                      <m:rPr>
                        <m:nor/>
                      </m:rPr>
                      <a:rPr lang="en-US" altLang="zh-CN" sz="3200" dirty="0" err="1">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nor/>
                      </m:rPr>
                      <a:rPr lang="en-US" altLang="zh-CN" sz="3200" dirty="0" err="1">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y</m:t>
                    </m:r>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oMath>
                </a14:m>
                <a:r>
                  <a:rPr lang="zh-CN" altLang="en-US"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有：</a:t>
                </a:r>
                <a:endPar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14:m>
                  <m:oMath xmlns:m="http://schemas.openxmlformats.org/officeDocument/2006/math">
                    <m:r>
                      <a:rPr lang="en-US" altLang="zh-CN" sz="3200" b="0" i="0" dirty="0" smtClean="0">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t>                           </m:t>
                    </m:r>
                    <m:r>
                      <m:rPr>
                        <m:sty m:val="p"/>
                      </m:rPr>
                      <a:rPr lang="en-US" altLang="zh-CN" sz="3200" i="0" dirty="0">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t>h</m:t>
                    </m:r>
                    <m:r>
                      <a:rPr lang="en-US" altLang="zh-CN" sz="3200" i="0" dirty="0">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t>(</m:t>
                    </m:r>
                    <m:r>
                      <m:rPr>
                        <m:sty m:val="p"/>
                      </m:rPr>
                      <a:rPr lang="en-US" altLang="zh-CN" sz="3200" i="0" dirty="0">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t>x</m:t>
                    </m:r>
                    <m:r>
                      <a:rPr lang="en-US" altLang="zh-CN" sz="3200" i="0" dirty="0">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t>,</m:t>
                    </m:r>
                    <m:r>
                      <m:rPr>
                        <m:sty m:val="p"/>
                      </m:rPr>
                      <a:rPr lang="en-US" altLang="zh-CN" sz="3200" i="0" dirty="0">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t>y</m:t>
                    </m:r>
                    <m:r>
                      <a:rPr lang="en-US" altLang="zh-CN" sz="3200" i="0" dirty="0">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t>)</m:t>
                    </m:r>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sty m:val="p"/>
                      </m:rPr>
                      <a:rPr lang="en-US" altLang="zh-CN" sz="3200" i="0" dirty="0">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t>αf</m:t>
                    </m:r>
                    <m:r>
                      <a:rPr lang="en-US" altLang="zh-CN" sz="3200" i="0" dirty="0">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t>(</m:t>
                    </m:r>
                    <m:r>
                      <m:rPr>
                        <m:sty m:val="p"/>
                      </m:rPr>
                      <a:rPr lang="en-US" altLang="zh-CN" sz="3200" i="0" dirty="0">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t>x</m:t>
                    </m:r>
                    <m:r>
                      <a:rPr lang="en-US" altLang="zh-CN" sz="3200" i="0" dirty="0">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t>,</m:t>
                    </m:r>
                    <m:r>
                      <m:rPr>
                        <m:sty m:val="p"/>
                      </m:rPr>
                      <a:rPr lang="en-US" altLang="zh-CN" sz="3200" i="0" dirty="0">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t>y</m:t>
                    </m:r>
                    <m:r>
                      <a:rPr lang="en-US" altLang="zh-CN" sz="3200" i="0" dirty="0">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t>)</m:t>
                    </m:r>
                  </m:oMath>
                </a14:m>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+(1-</a:t>
                </a:r>
                <a14:m>
                  <m:oMath xmlns:m="http://schemas.openxmlformats.org/officeDocument/2006/math">
                    <m:r>
                      <m:rPr>
                        <m:sty m:val="p"/>
                      </m:rPr>
                      <a:rPr lang="en-US" altLang="zh-CN" sz="3200" i="0" dirty="0">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t>α</m:t>
                    </m:r>
                  </m:oMath>
                </a14:m>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 </a:t>
                </a:r>
                <a14:m>
                  <m:oMath xmlns:m="http://schemas.openxmlformats.org/officeDocument/2006/math">
                    <m:r>
                      <m:rPr>
                        <m:sty m:val="p"/>
                      </m:rPr>
                      <a:rPr lang="en-US" altLang="zh-CN" sz="3200" i="0" dirty="0">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t>g</m:t>
                    </m:r>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r>
                      <m:rPr>
                        <m:sty m:val="p"/>
                      </m:rPr>
                      <a:rPr lang="en-US" altLang="zh-CN" sz="3200" i="0" dirty="0">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t>x</m:t>
                    </m:r>
                    <m:r>
                      <a:rPr lang="en-US" altLang="zh-CN" sz="3200" i="0" dirty="0">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t>,</m:t>
                    </m:r>
                    <m:r>
                      <m:rPr>
                        <m:sty m:val="p"/>
                      </m:rPr>
                      <a:rPr lang="en-US" altLang="zh-CN" sz="3200" i="0" dirty="0">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t>y</m:t>
                    </m:r>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m:t>
                    </m:r>
                  </m:oMath>
                </a14:m>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 </a:t>
                </a:r>
              </a:p>
              <a:p>
                <a:pPr>
                  <a:lnSpc>
                    <a:spcPct val="150000"/>
                  </a:lnSpc>
                </a:pPr>
                <a:r>
                  <a:rPr lang="zh-CN" altLang="en-US"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其中</a:t>
                </a:r>
                <a14:m>
                  <m:oMath xmlns:m="http://schemas.openxmlformats.org/officeDocument/2006/math">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0&lt;</m:t>
                    </m:r>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α</m:t>
                    </m:r>
                    <m:r>
                      <m:rPr>
                        <m:nor/>
                      </m:rP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m:t>&lt;1</m:t>
                    </m:r>
                  </m:oMath>
                </a14:m>
                <a:r>
                  <a:rPr lang="zh-CN" altLang="en-US"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r>
                      <m:rPr>
                        <m:sty m:val="p"/>
                      </m:rPr>
                      <a:rPr lang="en-US" altLang="zh-CN" sz="3200" dirty="0">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t>h</m:t>
                    </m:r>
                    <m:r>
                      <a:rPr lang="en-US" altLang="zh-CN" sz="3200" dirty="0">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t>(</m:t>
                    </m:r>
                    <m:r>
                      <m:rPr>
                        <m:sty m:val="p"/>
                      </m:rPr>
                      <a:rPr lang="en-US" altLang="zh-CN" sz="3200" dirty="0">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t>x</m:t>
                    </m:r>
                    <m:r>
                      <a:rPr lang="en-US" altLang="zh-CN" sz="3200" dirty="0">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t>,</m:t>
                    </m:r>
                    <m:r>
                      <m:rPr>
                        <m:sty m:val="p"/>
                      </m:rPr>
                      <a:rPr lang="en-US" altLang="zh-CN" sz="3200" dirty="0">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t>y</m:t>
                    </m:r>
                    <m:r>
                      <a:rPr lang="en-US" altLang="zh-CN" sz="3200" dirty="0">
                        <a:solidFill>
                          <a:schemeClr val="tx1">
                            <a:lumMod val="95000"/>
                            <a:lumOff val="5000"/>
                          </a:schemeClr>
                        </a:solidFill>
                        <a:latin typeface="Cambria Math" panose="02040503050406030204" pitchFamily="18" charset="0"/>
                        <a:ea typeface="楷体" panose="02010609060101010101" pitchFamily="49" charset="-122"/>
                        <a:cs typeface="Times New Roman" panose="02020603050405020304" pitchFamily="18" charset="0"/>
                      </a:rPr>
                      <m:t>)</m:t>
                    </m:r>
                  </m:oMath>
                </a14:m>
                <a:r>
                  <a:rPr lang="zh-CN" altLang="en-US"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为生成的叠加图像。</a:t>
                </a:r>
                <a:endPar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r>
                  <a:rPr lang="zh-CN" altLang="en-US"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可以用于图像的合成和衔接。</a:t>
                </a:r>
                <a:endPar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22" name="文本框 21">
                <a:extLst>
                  <a:ext uri="{FF2B5EF4-FFF2-40B4-BE49-F238E27FC236}">
                    <a16:creationId xmlns:a16="http://schemas.microsoft.com/office/drawing/2014/main" id="{874E0411-4571-4303-A4F7-562820707277}"/>
                  </a:ext>
                </a:extLst>
              </p:cNvPr>
              <p:cNvSpPr txBox="1">
                <a:spLocks noRot="1" noChangeAspect="1" noMove="1" noResize="1" noEditPoints="1" noAdjustHandles="1" noChangeArrowheads="1" noChangeShapeType="1" noTextEdit="1"/>
              </p:cNvSpPr>
              <p:nvPr/>
            </p:nvSpPr>
            <p:spPr>
              <a:xfrm>
                <a:off x="633013" y="2257360"/>
                <a:ext cx="11377776" cy="2953501"/>
              </a:xfrm>
              <a:prstGeom prst="rect">
                <a:avLst/>
              </a:prstGeom>
              <a:blipFill>
                <a:blip r:embed="rId4"/>
                <a:stretch>
                  <a:fillRect l="-1393" b="-4948"/>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7AFB4A6A-A12C-4507-A145-E9B5528EB0BC}"/>
              </a:ext>
            </a:extLst>
          </p:cNvPr>
          <p:cNvSpPr txBox="1"/>
          <p:nvPr/>
        </p:nvSpPr>
        <p:spPr>
          <a:xfrm>
            <a:off x="1257300" y="199325"/>
            <a:ext cx="3020786"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3.1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代数运算</a:t>
            </a:r>
          </a:p>
        </p:txBody>
      </p:sp>
    </p:spTree>
    <p:extLst>
      <p:ext uri="{BB962C8B-B14F-4D97-AF65-F5344CB8AC3E}">
        <p14:creationId xmlns:p14="http://schemas.microsoft.com/office/powerpoint/2010/main" val="1836581740"/>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81418"/>
            <a:ext cx="7098030" cy="923330"/>
          </a:xfrm>
          <a:prstGeom prst="rect">
            <a:avLst/>
          </a:prstGeom>
          <a:noFill/>
        </p:spPr>
        <p:txBody>
          <a:bodyPr wrap="square" rtlCol="0">
            <a:spAutoFit/>
          </a:bodyPr>
          <a:lstStyle/>
          <a:p>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生成图像叠加效果</a:t>
            </a: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图片包含 户外, 人, 物体, 水&#10;&#10;描述已自动生成">
            <a:extLst>
              <a:ext uri="{FF2B5EF4-FFF2-40B4-BE49-F238E27FC236}">
                <a16:creationId xmlns:a16="http://schemas.microsoft.com/office/drawing/2014/main" id="{3CC2BAB5-58F6-49D0-8A53-4923B98BDC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296" y="2427109"/>
            <a:ext cx="2520000" cy="2520000"/>
          </a:xfrm>
          <a:prstGeom prst="rect">
            <a:avLst/>
          </a:prstGeom>
        </p:spPr>
      </p:pic>
      <p:pic>
        <p:nvPicPr>
          <p:cNvPr id="23" name="图片 22" descr="图片包含 伞, 照片, 桌子, 女人&#10;&#10;描述已自动生成">
            <a:extLst>
              <a:ext uri="{FF2B5EF4-FFF2-40B4-BE49-F238E27FC236}">
                <a16:creationId xmlns:a16="http://schemas.microsoft.com/office/drawing/2014/main" id="{0928D014-52E2-4F1A-9CBF-25DB1AB492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6506" y="2423013"/>
            <a:ext cx="2520000" cy="2520000"/>
          </a:xfrm>
          <a:prstGeom prst="rect">
            <a:avLst/>
          </a:prstGeom>
        </p:spPr>
      </p:pic>
      <p:pic>
        <p:nvPicPr>
          <p:cNvPr id="25" name="图片 24" descr="背景图案&#10;&#10;描述已自动生成">
            <a:extLst>
              <a:ext uri="{FF2B5EF4-FFF2-40B4-BE49-F238E27FC236}">
                <a16:creationId xmlns:a16="http://schemas.microsoft.com/office/drawing/2014/main" id="{412A97B9-CA82-406F-91A0-731E148336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51145" y="2427109"/>
            <a:ext cx="2520000" cy="2520000"/>
          </a:xfrm>
          <a:prstGeom prst="rect">
            <a:avLst/>
          </a:prstGeom>
        </p:spPr>
      </p:pic>
      <p:sp>
        <p:nvSpPr>
          <p:cNvPr id="29" name="文本框 28">
            <a:extLst>
              <a:ext uri="{FF2B5EF4-FFF2-40B4-BE49-F238E27FC236}">
                <a16:creationId xmlns:a16="http://schemas.microsoft.com/office/drawing/2014/main" id="{9F8A31D4-4364-4B63-B6AA-F8E5CB619A89}"/>
              </a:ext>
            </a:extLst>
          </p:cNvPr>
          <p:cNvSpPr txBox="1"/>
          <p:nvPr/>
        </p:nvSpPr>
        <p:spPr>
          <a:xfrm>
            <a:off x="885708" y="5168695"/>
            <a:ext cx="2005176" cy="307777"/>
          </a:xfrm>
          <a:prstGeom prst="rect">
            <a:avLst/>
          </a:prstGeom>
          <a:noFill/>
        </p:spPr>
        <p:txBody>
          <a:bodyPr wrap="square" rtlCol="0">
            <a:spAutoFit/>
          </a:bodyPr>
          <a:lstStyle/>
          <a:p>
            <a:pPr algn="ctr"/>
            <a:r>
              <a:rPr lang="zh-CN" altLang="en-US" sz="1400" b="1" dirty="0">
                <a:solidFill>
                  <a:schemeClr val="tx1">
                    <a:lumMod val="95000"/>
                    <a:lumOff val="5000"/>
                  </a:schemeClr>
                </a:solidFill>
                <a:latin typeface="楷体" panose="02010609060101010101" pitchFamily="49" charset="-122"/>
                <a:ea typeface="楷体" panose="02010609060101010101" pitchFamily="49" charset="-122"/>
              </a:rPr>
              <a:t>第一幅图像</a:t>
            </a:r>
          </a:p>
        </p:txBody>
      </p:sp>
      <p:sp>
        <p:nvSpPr>
          <p:cNvPr id="31" name="文本框 30">
            <a:extLst>
              <a:ext uri="{FF2B5EF4-FFF2-40B4-BE49-F238E27FC236}">
                <a16:creationId xmlns:a16="http://schemas.microsoft.com/office/drawing/2014/main" id="{AC0C2AF0-1B7E-4D55-93C8-FFABA94424C7}"/>
              </a:ext>
            </a:extLst>
          </p:cNvPr>
          <p:cNvSpPr txBox="1"/>
          <p:nvPr/>
        </p:nvSpPr>
        <p:spPr>
          <a:xfrm>
            <a:off x="4708557" y="5168695"/>
            <a:ext cx="2005176" cy="307777"/>
          </a:xfrm>
          <a:prstGeom prst="rect">
            <a:avLst/>
          </a:prstGeom>
          <a:noFill/>
        </p:spPr>
        <p:txBody>
          <a:bodyPr wrap="square" rtlCol="0">
            <a:spAutoFit/>
          </a:bodyPr>
          <a:lstStyle/>
          <a:p>
            <a:pPr algn="ctr"/>
            <a:r>
              <a:rPr lang="zh-CN" altLang="en-US" sz="1400" b="1" dirty="0">
                <a:solidFill>
                  <a:schemeClr val="tx1">
                    <a:lumMod val="95000"/>
                    <a:lumOff val="5000"/>
                  </a:schemeClr>
                </a:solidFill>
                <a:latin typeface="楷体" panose="02010609060101010101" pitchFamily="49" charset="-122"/>
                <a:ea typeface="楷体" panose="02010609060101010101" pitchFamily="49" charset="-122"/>
              </a:rPr>
              <a:t>第二幅图像</a:t>
            </a:r>
          </a:p>
        </p:txBody>
      </p:sp>
      <p:sp>
        <p:nvSpPr>
          <p:cNvPr id="32" name="文本框 31">
            <a:extLst>
              <a:ext uri="{FF2B5EF4-FFF2-40B4-BE49-F238E27FC236}">
                <a16:creationId xmlns:a16="http://schemas.microsoft.com/office/drawing/2014/main" id="{F521B6CD-C480-4EF7-927A-A28DBB697D4D}"/>
              </a:ext>
            </a:extLst>
          </p:cNvPr>
          <p:cNvSpPr txBox="1"/>
          <p:nvPr/>
        </p:nvSpPr>
        <p:spPr>
          <a:xfrm>
            <a:off x="8595467" y="5168695"/>
            <a:ext cx="2005176" cy="307777"/>
          </a:xfrm>
          <a:prstGeom prst="rect">
            <a:avLst/>
          </a:prstGeom>
          <a:noFill/>
        </p:spPr>
        <p:txBody>
          <a:bodyPr wrap="square" rtlCol="0">
            <a:spAutoFit/>
          </a:bodyPr>
          <a:lstStyle/>
          <a:p>
            <a:pPr algn="ctr"/>
            <a:r>
              <a:rPr lang="zh-CN" altLang="en-US" sz="1400" b="1" dirty="0">
                <a:solidFill>
                  <a:schemeClr val="tx1">
                    <a:lumMod val="95000"/>
                    <a:lumOff val="5000"/>
                  </a:schemeClr>
                </a:solidFill>
                <a:latin typeface="楷体" panose="02010609060101010101" pitchFamily="49" charset="-122"/>
                <a:ea typeface="楷体" panose="02010609060101010101" pitchFamily="49" charset="-122"/>
              </a:rPr>
              <a:t>叠加后生成的图像</a:t>
            </a:r>
          </a:p>
        </p:txBody>
      </p:sp>
      <p:sp>
        <p:nvSpPr>
          <p:cNvPr id="5" name="文本框 4">
            <a:extLst>
              <a:ext uri="{FF2B5EF4-FFF2-40B4-BE49-F238E27FC236}">
                <a16:creationId xmlns:a16="http://schemas.microsoft.com/office/drawing/2014/main" id="{09193330-C889-46F7-97F9-F8488A9275DF}"/>
              </a:ext>
            </a:extLst>
          </p:cNvPr>
          <p:cNvSpPr txBox="1"/>
          <p:nvPr/>
        </p:nvSpPr>
        <p:spPr>
          <a:xfrm>
            <a:off x="1257300" y="199325"/>
            <a:ext cx="3020786"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3.1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代数运算</a:t>
            </a:r>
          </a:p>
        </p:txBody>
      </p:sp>
    </p:spTree>
    <p:extLst>
      <p:ext uri="{BB962C8B-B14F-4D97-AF65-F5344CB8AC3E}">
        <p14:creationId xmlns:p14="http://schemas.microsoft.com/office/powerpoint/2010/main" val="2100498624"/>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30" y="1198862"/>
            <a:ext cx="488443" cy="488443"/>
          </a:xfrm>
          <a:prstGeom prst="rect">
            <a:avLst/>
          </a:prstGeom>
        </p:spPr>
      </p:pic>
      <p:sp>
        <p:nvSpPr>
          <p:cNvPr id="28" name="文本框 27"/>
          <p:cNvSpPr txBox="1"/>
          <p:nvPr/>
        </p:nvSpPr>
        <p:spPr>
          <a:xfrm>
            <a:off x="1525566" y="981418"/>
            <a:ext cx="7098030" cy="923330"/>
          </a:xfrm>
          <a:prstGeom prst="rect">
            <a:avLst/>
          </a:prstGeom>
          <a:noFill/>
        </p:spPr>
        <p:txBody>
          <a:bodyPr wrap="square" rtlCol="0">
            <a:spAutoFit/>
          </a:bodyPr>
          <a:lstStyle/>
          <a:p>
            <a:pPr algn="just"/>
            <a:r>
              <a:rPr lang="en-US" altLang="zh-CN" sz="5400" b="1" dirty="0">
                <a:solidFill>
                  <a:schemeClr val="tx1">
                    <a:lumMod val="95000"/>
                    <a:lumOff val="5000"/>
                  </a:schemeClr>
                </a:solidFill>
                <a:latin typeface="楷体" panose="02010609060101010101" pitchFamily="49" charset="-122"/>
                <a:ea typeface="楷体" panose="02010609060101010101" pitchFamily="49" charset="-122"/>
              </a:rPr>
              <a:t>2.</a:t>
            </a:r>
            <a:r>
              <a:rPr lang="zh-CN" altLang="en-US" sz="5400" b="1" dirty="0">
                <a:solidFill>
                  <a:schemeClr val="tx1">
                    <a:lumMod val="95000"/>
                    <a:lumOff val="5000"/>
                  </a:schemeClr>
                </a:solidFill>
                <a:latin typeface="楷体" panose="02010609060101010101" pitchFamily="49" charset="-122"/>
                <a:ea typeface="楷体" panose="02010609060101010101" pitchFamily="49" charset="-122"/>
              </a:rPr>
              <a:t>减运算（差分）</a:t>
            </a:r>
            <a:endParaRPr lang="en-US" altLang="zh-CN" sz="54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0" name="椭圆 29"/>
          <p:cNvSpPr/>
          <p:nvPr/>
        </p:nvSpPr>
        <p:spPr>
          <a:xfrm>
            <a:off x="628296" y="1057153"/>
            <a:ext cx="756636" cy="756636"/>
          </a:xfrm>
          <a:prstGeom prst="ellipse">
            <a:avLst/>
          </a:prstGeom>
          <a:noFill/>
          <a:ln w="19050">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95A778E2-6584-4F49-AE14-658DA391B7D2}"/>
              </a:ext>
            </a:extLst>
          </p:cNvPr>
          <p:cNvSpPr txBox="1"/>
          <p:nvPr/>
        </p:nvSpPr>
        <p:spPr>
          <a:xfrm>
            <a:off x="628296" y="2166401"/>
            <a:ext cx="4391760" cy="707886"/>
          </a:xfrm>
          <a:prstGeom prst="rect">
            <a:avLst/>
          </a:prstGeom>
          <a:noFill/>
        </p:spPr>
        <p:txBody>
          <a:bodyPr wrap="square" rtlCol="0">
            <a:spAutoFit/>
          </a:bodyPr>
          <a:lstStyle/>
          <a:p>
            <a:r>
              <a:rPr lang="en-US" altLang="zh-CN" sz="4000" dirty="0">
                <a:solidFill>
                  <a:schemeClr val="tx1">
                    <a:lumMod val="95000"/>
                    <a:lumOff val="5000"/>
                  </a:schemeClr>
                </a:solidFill>
                <a:latin typeface="楷体" panose="02010609060101010101" pitchFamily="49" charset="-122"/>
                <a:ea typeface="楷体" panose="02010609060101010101" pitchFamily="49" charset="-122"/>
              </a:rPr>
              <a:t>·</a:t>
            </a:r>
            <a:r>
              <a:rPr lang="zh-CN" altLang="en-US" sz="4000" dirty="0">
                <a:solidFill>
                  <a:schemeClr val="tx1">
                    <a:lumMod val="95000"/>
                    <a:lumOff val="5000"/>
                  </a:schemeClr>
                </a:solidFill>
                <a:latin typeface="楷体" panose="02010609060101010101" pitchFamily="49" charset="-122"/>
                <a:ea typeface="楷体" panose="02010609060101010101" pitchFamily="49" charset="-122"/>
              </a:rPr>
              <a:t>减运算的定义</a:t>
            </a:r>
          </a:p>
        </p:txBody>
      </p:sp>
      <p:sp>
        <p:nvSpPr>
          <p:cNvPr id="32" name="文本框 31">
            <a:extLst>
              <a:ext uri="{FF2B5EF4-FFF2-40B4-BE49-F238E27FC236}">
                <a16:creationId xmlns:a16="http://schemas.microsoft.com/office/drawing/2014/main" id="{83641A72-2CB2-45AC-ABFC-D2D2D0C6C9D4}"/>
              </a:ext>
            </a:extLst>
          </p:cNvPr>
          <p:cNvSpPr txBox="1"/>
          <p:nvPr/>
        </p:nvSpPr>
        <p:spPr>
          <a:xfrm>
            <a:off x="1257300" y="2981271"/>
            <a:ext cx="5567922" cy="584775"/>
          </a:xfrm>
          <a:prstGeom prst="rect">
            <a:avLst/>
          </a:prstGeom>
          <a:noFill/>
        </p:spPr>
        <p:txBody>
          <a:bodyPr wrap="square" rtlCol="0">
            <a:spAutoFit/>
          </a:bodyPr>
          <a:lstStyle/>
          <a:p>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C(</a:t>
            </a:r>
            <a:r>
              <a:rPr lang="en-US" altLang="zh-CN" sz="3200" dirty="0" err="1">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x,y</a:t>
            </a:r>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 = A(</a:t>
            </a:r>
            <a:r>
              <a:rPr lang="en-US" altLang="zh-CN" sz="3200" dirty="0" err="1">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x,y</a:t>
            </a:r>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 - B(</a:t>
            </a:r>
            <a:r>
              <a:rPr lang="en-US" altLang="zh-CN" sz="3200" dirty="0" err="1">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x,y</a:t>
            </a:r>
            <a:r>
              <a:rPr lang="en-US" altLang="zh-CN"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3200"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3" name="文本框 32">
            <a:extLst>
              <a:ext uri="{FF2B5EF4-FFF2-40B4-BE49-F238E27FC236}">
                <a16:creationId xmlns:a16="http://schemas.microsoft.com/office/drawing/2014/main" id="{0BC80CBB-09A6-446B-915F-F0CE2F42DDFB}"/>
              </a:ext>
            </a:extLst>
          </p:cNvPr>
          <p:cNvSpPr txBox="1"/>
          <p:nvPr/>
        </p:nvSpPr>
        <p:spPr>
          <a:xfrm>
            <a:off x="628296" y="3796142"/>
            <a:ext cx="4391760" cy="707886"/>
          </a:xfrm>
          <a:prstGeom prst="rect">
            <a:avLst/>
          </a:prstGeom>
          <a:noFill/>
        </p:spPr>
        <p:txBody>
          <a:bodyPr wrap="square" rtlCol="0">
            <a:spAutoFit/>
          </a:bodyPr>
          <a:lstStyle/>
          <a:p>
            <a:r>
              <a:rPr lang="en-US" altLang="zh-CN" sz="4000" dirty="0">
                <a:solidFill>
                  <a:schemeClr val="tx1">
                    <a:lumMod val="95000"/>
                    <a:lumOff val="5000"/>
                  </a:schemeClr>
                </a:solidFill>
                <a:latin typeface="楷体" panose="02010609060101010101" pitchFamily="49" charset="-122"/>
                <a:ea typeface="楷体" panose="02010609060101010101" pitchFamily="49" charset="-122"/>
              </a:rPr>
              <a:t>·</a:t>
            </a:r>
            <a:r>
              <a:rPr lang="zh-CN" altLang="en-US" sz="4000" dirty="0">
                <a:solidFill>
                  <a:schemeClr val="tx1">
                    <a:lumMod val="95000"/>
                    <a:lumOff val="5000"/>
                  </a:schemeClr>
                </a:solidFill>
                <a:latin typeface="楷体" panose="02010609060101010101" pitchFamily="49" charset="-122"/>
                <a:ea typeface="楷体" panose="02010609060101010101" pitchFamily="49" charset="-122"/>
              </a:rPr>
              <a:t>减运算的应用</a:t>
            </a:r>
          </a:p>
        </p:txBody>
      </p:sp>
      <p:sp>
        <p:nvSpPr>
          <p:cNvPr id="36" name="文本框 35">
            <a:extLst>
              <a:ext uri="{FF2B5EF4-FFF2-40B4-BE49-F238E27FC236}">
                <a16:creationId xmlns:a16="http://schemas.microsoft.com/office/drawing/2014/main" id="{2F3B1C22-AAD2-4A08-AECF-0C7514DF7FD1}"/>
              </a:ext>
            </a:extLst>
          </p:cNvPr>
          <p:cNvSpPr txBox="1"/>
          <p:nvPr/>
        </p:nvSpPr>
        <p:spPr>
          <a:xfrm>
            <a:off x="1139957" y="4611012"/>
            <a:ext cx="7913914" cy="584775"/>
          </a:xfrm>
          <a:prstGeom prst="rect">
            <a:avLst/>
          </a:prstGeom>
          <a:noFill/>
        </p:spPr>
        <p:txBody>
          <a:bodyPr wrap="square" rtlCol="0">
            <a:spAutoFit/>
          </a:bodyPr>
          <a:lstStyle/>
          <a:p>
            <a:r>
              <a:rPr lang="zh-CN" altLang="en-US" sz="3200" dirty="0">
                <a:solidFill>
                  <a:schemeClr val="tx1">
                    <a:lumMod val="95000"/>
                    <a:lumOff val="5000"/>
                  </a:schemeClr>
                </a:solidFill>
                <a:latin typeface="楷体" panose="02010609060101010101" pitchFamily="49" charset="-122"/>
                <a:ea typeface="楷体" panose="02010609060101010101" pitchFamily="49" charset="-122"/>
              </a:rPr>
              <a:t>检测同一场景前后两幅图像的变化</a:t>
            </a:r>
          </a:p>
        </p:txBody>
      </p:sp>
      <p:sp>
        <p:nvSpPr>
          <p:cNvPr id="37" name="文本框 36">
            <a:extLst>
              <a:ext uri="{FF2B5EF4-FFF2-40B4-BE49-F238E27FC236}">
                <a16:creationId xmlns:a16="http://schemas.microsoft.com/office/drawing/2014/main" id="{89434445-93E3-475E-BF26-F26BB65D257F}"/>
              </a:ext>
            </a:extLst>
          </p:cNvPr>
          <p:cNvSpPr txBox="1"/>
          <p:nvPr/>
        </p:nvSpPr>
        <p:spPr>
          <a:xfrm>
            <a:off x="1139957" y="5425882"/>
            <a:ext cx="6188690" cy="584775"/>
          </a:xfrm>
          <a:prstGeom prst="rect">
            <a:avLst/>
          </a:prstGeom>
          <a:noFill/>
        </p:spPr>
        <p:txBody>
          <a:bodyPr wrap="square" rtlCol="0">
            <a:spAutoFit/>
          </a:bodyPr>
          <a:lstStyle/>
          <a:p>
            <a:r>
              <a:rPr lang="zh-CN" altLang="en-US" sz="3200" dirty="0">
                <a:solidFill>
                  <a:schemeClr val="tx1">
                    <a:lumMod val="95000"/>
                    <a:lumOff val="5000"/>
                  </a:schemeClr>
                </a:solidFill>
                <a:latin typeface="楷体" panose="02010609060101010101" pitchFamily="49" charset="-122"/>
                <a:ea typeface="楷体" panose="02010609060101010101" pitchFamily="49" charset="-122"/>
              </a:rPr>
              <a:t>去除不需要的叠加性图案</a:t>
            </a:r>
          </a:p>
        </p:txBody>
      </p:sp>
      <p:sp>
        <p:nvSpPr>
          <p:cNvPr id="5" name="文本框 4">
            <a:extLst>
              <a:ext uri="{FF2B5EF4-FFF2-40B4-BE49-F238E27FC236}">
                <a16:creationId xmlns:a16="http://schemas.microsoft.com/office/drawing/2014/main" id="{82E2ECE1-1E75-4594-A979-8DD593CE7E47}"/>
              </a:ext>
            </a:extLst>
          </p:cNvPr>
          <p:cNvSpPr txBox="1"/>
          <p:nvPr/>
        </p:nvSpPr>
        <p:spPr>
          <a:xfrm>
            <a:off x="1257300" y="199325"/>
            <a:ext cx="3020786" cy="646331"/>
          </a:xfrm>
          <a:prstGeom prst="rect">
            <a:avLst/>
          </a:prstGeom>
          <a:noFill/>
        </p:spPr>
        <p:txBody>
          <a:bodyPr wrap="square" rtlCol="0">
            <a:spAutoFit/>
          </a:bodyPr>
          <a:lstStyle/>
          <a:p>
            <a:pPr algn="ctr"/>
            <a:r>
              <a:rPr lang="en-US" altLang="zh-CN"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3.1 </a:t>
            </a:r>
            <a:r>
              <a:rPr lang="zh-CN" altLang="en-US" sz="3600" b="1" dirty="0">
                <a:solidFill>
                  <a:schemeClr val="tx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代数运算</a:t>
            </a:r>
          </a:p>
        </p:txBody>
      </p:sp>
    </p:spTree>
    <p:extLst>
      <p:ext uri="{BB962C8B-B14F-4D97-AF65-F5344CB8AC3E}">
        <p14:creationId xmlns:p14="http://schemas.microsoft.com/office/powerpoint/2010/main" val="244739028"/>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1167</TotalTime>
  <Words>3274</Words>
  <Application>Microsoft Office PowerPoint</Application>
  <PresentationFormat>宽屏</PresentationFormat>
  <Paragraphs>391</Paragraphs>
  <Slides>57</Slides>
  <Notes>56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57</vt:i4>
      </vt:variant>
    </vt:vector>
  </HeadingPairs>
  <TitlesOfParts>
    <vt:vector size="67" baseType="lpstr">
      <vt:lpstr>等线</vt:lpstr>
      <vt:lpstr>等线 Light</vt:lpstr>
      <vt:lpstr>楷体</vt:lpstr>
      <vt:lpstr>思源黑体 Bold</vt:lpstr>
      <vt:lpstr>宋体</vt:lpstr>
      <vt:lpstr>Arial</vt:lpstr>
      <vt:lpstr>Calibri</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微信搜索：陈西设计之家</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全套毕业答辩PPT模板合集</dc:title>
  <dc:subject>微信搜索：陈西设计之家</dc:subject>
  <dc:creator>西 陈</dc:creator>
  <cp:keywords>微信搜索：陈西设计之家</cp:keywords>
  <dc:description>微信搜索：陈西设计之家</dc:description>
  <cp:lastModifiedBy>zqian84@163.com</cp:lastModifiedBy>
  <cp:revision>416</cp:revision>
  <dcterms:created xsi:type="dcterms:W3CDTF">2020-09-22T07:08:41Z</dcterms:created>
  <dcterms:modified xsi:type="dcterms:W3CDTF">2020-10-10T06:17:25Z</dcterms:modified>
  <cp:category>微信搜索：陈西设计之家</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2052-1.3.0.1676</vt:lpwstr>
  </property>
</Properties>
</file>