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8" r:id="rId2"/>
    <p:sldId id="372" r:id="rId3"/>
    <p:sldId id="669" r:id="rId4"/>
    <p:sldId id="679" r:id="rId5"/>
    <p:sldId id="580" r:id="rId6"/>
    <p:sldId id="581" r:id="rId7"/>
    <p:sldId id="680" r:id="rId8"/>
    <p:sldId id="583" r:id="rId9"/>
    <p:sldId id="582" r:id="rId10"/>
    <p:sldId id="681" r:id="rId11"/>
    <p:sldId id="682" r:id="rId12"/>
    <p:sldId id="683" r:id="rId13"/>
    <p:sldId id="684" r:id="rId14"/>
    <p:sldId id="685" r:id="rId15"/>
    <p:sldId id="686" r:id="rId16"/>
    <p:sldId id="374" r:id="rId17"/>
    <p:sldId id="375" r:id="rId18"/>
    <p:sldId id="584" r:id="rId19"/>
    <p:sldId id="566" r:id="rId20"/>
    <p:sldId id="577" r:id="rId2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372"/>
            <p14:sldId id="669"/>
            <p14:sldId id="679"/>
            <p14:sldId id="580"/>
            <p14:sldId id="581"/>
            <p14:sldId id="680"/>
            <p14:sldId id="583"/>
            <p14:sldId id="582"/>
            <p14:sldId id="681"/>
            <p14:sldId id="682"/>
            <p14:sldId id="683"/>
            <p14:sldId id="684"/>
            <p14:sldId id="685"/>
            <p14:sldId id="686"/>
            <p14:sldId id="374"/>
            <p14:sldId id="375"/>
            <p14:sldId id="584"/>
            <p14:sldId id="566"/>
            <p14:sldId id="5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8"/>
    <p:restoredTop sz="95574"/>
  </p:normalViewPr>
  <p:slideViewPr>
    <p:cSldViewPr snapToGrid="0" snapToObjects="1">
      <p:cViewPr varScale="1">
        <p:scale>
          <a:sx n="131" d="100"/>
          <a:sy n="13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5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5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Hello-Triangle" TargetMode="External"/><Relationship Id="rId2" Type="http://schemas.openxmlformats.org/officeDocument/2006/relationships/hyperlink" Target="https://antongerdelan.net/opengl/hellotriang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lfw.org/documenta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ding_language" TargetMode="External"/><Relationship Id="rId2" Type="http://schemas.openxmlformats.org/officeDocument/2006/relationships/hyperlink" Target="https://en.wikipedia.org/wiki/High_level_programming_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5AF9-C26F-2E47-A20E-B9C576A3C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实验课：</a:t>
            </a:r>
            <a:r>
              <a:rPr kumimoji="1" lang="en-US" altLang="zh-CN" sz="4800" b="1" dirty="0"/>
              <a:t>OpenGL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OpenGL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D616B-5970-D945-A6C9-964E7CD3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CFED6-A664-B246-A2E9-C08492E0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11"/>
          <a:stretch/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B8D0C8-4B4E-E942-8986-5033048F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1DF95-66A9-E040-BC2F-8907D896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GLSL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B83DE-EC44-FE43-AA91-75CBD55F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now.</a:t>
            </a:r>
          </a:p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</a:t>
            </a:r>
          </a:p>
          <a:p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nothing</a:t>
            </a:r>
          </a:p>
          <a:p>
            <a:pPr marL="0" indent="0">
              <a:buNone/>
            </a:pP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now.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A4D9B4-6F03-AE44-BE7F-7DEA8424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08" y="1991739"/>
            <a:ext cx="5499100" cy="1549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B6A113-94B2-DE45-A207-1074DC9D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3994766"/>
            <a:ext cx="4965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31367-8A9A-D540-BB04-98D5E0FF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B73FF-CA77-D14E-8F6C-0F225004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triangle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OpenGL!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1F5FA9-30ED-F94B-90A2-0D43F5DB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44" y="2036310"/>
            <a:ext cx="5068112" cy="31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1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6783-6039-A245-B8F5-B28BA17F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CF8A6-4E5C-E043-A0AF-CD2AF406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shaders</a:t>
            </a:r>
          </a:p>
          <a:p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shaders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pipeline.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be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careful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about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path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Be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aware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GLuint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which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OpenGL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object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08EFA2-F115-6B45-A909-A6765DC5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71" y="3969155"/>
            <a:ext cx="6136857" cy="7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6783-6039-A245-B8F5-B28BA17F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CF8A6-4E5C-E043-A0AF-CD2AF406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triangle</a:t>
            </a:r>
          </a:p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memory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model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9ECB15-B652-414E-A849-2B47C37E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1" y="3340972"/>
            <a:ext cx="8168257" cy="120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1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6783-6039-A245-B8F5-B28BA17F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CF8A6-4E5C-E043-A0AF-CD2AF406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object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model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endParaRPr kumimoji="1" lang="en-US" altLang="zh-CN" dirty="0"/>
          </a:p>
          <a:p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(let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know)</a:t>
            </a:r>
          </a:p>
          <a:p>
            <a:r>
              <a:rPr kumimoji="1" lang="en-US" altLang="zh-CN" dirty="0"/>
              <a:t>attach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B6A95B-CB61-3341-89E0-1FED2AE5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0" y="3214512"/>
            <a:ext cx="847427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6783-6039-A245-B8F5-B28BA17F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CF8A6-4E5C-E043-A0AF-CD2AF406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pipeline(shaders)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model.</a:t>
            </a:r>
          </a:p>
          <a:p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D861F1-1BD4-EF48-A2F5-E0E10514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45" y="2093129"/>
            <a:ext cx="3940919" cy="30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实验名称：</a:t>
            </a:r>
            <a:r>
              <a:rPr lang="en-US" altLang="zh-CN" dirty="0"/>
              <a:t>OpenGL</a:t>
            </a:r>
            <a:r>
              <a:rPr lang="zh-CN" altLang="en-US" dirty="0"/>
              <a:t>可编程管线</a:t>
            </a:r>
            <a:endParaRPr lang="en-US" altLang="zh-CN" dirty="0"/>
          </a:p>
          <a:p>
            <a:r>
              <a:rPr lang="zh-CN" altLang="en-US" dirty="0"/>
              <a:t>实验目的：利用</a:t>
            </a:r>
            <a:r>
              <a:rPr lang="en-US" altLang="zh-CN" dirty="0"/>
              <a:t>OpenGL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实现基本绘制功能。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  <a:r>
              <a:rPr lang="en-US" altLang="zh-CN" dirty="0"/>
              <a:t>:</a:t>
            </a:r>
            <a:r>
              <a:rPr lang="zh-CN" altLang="en-US" dirty="0"/>
              <a:t> 配置环境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使用课程网站上的代码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en-US" altLang="zh-CN" dirty="0"/>
              <a:t>VS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glGetString</a:t>
            </a:r>
            <a:r>
              <a:rPr lang="en-US" altLang="zh-CN" dirty="0"/>
              <a:t>(GL_VERSION)</a:t>
            </a:r>
            <a:r>
              <a:rPr lang="zh-CN" altLang="en" dirty="0"/>
              <a:t>输出</a:t>
            </a:r>
            <a:r>
              <a:rPr lang="en-US" altLang="zh-CN" dirty="0"/>
              <a:t>OpenGL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dirty="0"/>
              <a:t>如有配置问题请举手</a:t>
            </a:r>
            <a:endParaRPr lang="en-US" altLang="zh-CN" dirty="0"/>
          </a:p>
          <a:p>
            <a:pPr lvl="1"/>
            <a:r>
              <a:rPr lang="zh-CN" altLang="en-US" dirty="0"/>
              <a:t>完成后举手</a:t>
            </a:r>
            <a:endParaRPr lang="e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57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  <a:r>
              <a:rPr lang="en-US" altLang="zh-CN" dirty="0"/>
              <a:t>:</a:t>
            </a:r>
            <a:r>
              <a:rPr lang="zh-CN" altLang="en-US" dirty="0"/>
              <a:t> 一个三角形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Vertex</a:t>
            </a:r>
            <a:r>
              <a:rPr lang="zh-CN" altLang="en-US" dirty="0"/>
              <a:t> </a:t>
            </a:r>
            <a:r>
              <a:rPr lang="en-US" altLang="zh-CN" dirty="0"/>
              <a:t>Shader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Fragment</a:t>
            </a:r>
            <a:r>
              <a:rPr lang="zh-CN" altLang="en-US" dirty="0"/>
              <a:t> </a:t>
            </a:r>
            <a:r>
              <a:rPr lang="en-US" altLang="zh-CN" dirty="0"/>
              <a:t>Shader</a:t>
            </a:r>
          </a:p>
          <a:p>
            <a:pPr lvl="1"/>
            <a:r>
              <a:rPr lang="zh-CN" altLang="en-US" dirty="0"/>
              <a:t>绑定一个可编程</a:t>
            </a:r>
            <a:r>
              <a:rPr lang="en-US" altLang="zh-CN" dirty="0"/>
              <a:t>pipeline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Vertex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Vertex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</a:p>
          <a:p>
            <a:pPr lvl="1"/>
            <a:r>
              <a:rPr lang="zh-CN" altLang="en-US" dirty="0"/>
              <a:t>绘制三角形</a:t>
            </a:r>
            <a:endParaRPr lang="en-US" altLang="zh-CN" dirty="0"/>
          </a:p>
          <a:p>
            <a:pPr lvl="1"/>
            <a:r>
              <a:rPr lang="zh-CN" altLang="en-US" dirty="0"/>
              <a:t>举手</a:t>
            </a:r>
          </a:p>
          <a:p>
            <a:pPr lvl="1"/>
            <a:endParaRPr lang="e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21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F33B-2FD3-974A-9F22-58EF238A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01CC5-A5F7-EC48-9CA9-AEDB9A54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week?</a:t>
            </a:r>
          </a:p>
          <a:p>
            <a:pPr lvl="1"/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GLFW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lang="en" altLang="zh-CN" dirty="0" err="1"/>
              <a:t>glDraw</a:t>
            </a:r>
            <a:r>
              <a:rPr lang="en-US" altLang="zh-CN" dirty="0"/>
              <a:t>Arrays</a:t>
            </a:r>
            <a:r>
              <a:rPr lang="en" altLang="zh-CN" dirty="0"/>
              <a:t>(GL_LINES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en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draw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0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0D6D-466D-BC47-8CB4-D1010945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30348-6C2A-8E40-A5B3-E79DA8EA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GLFW</a:t>
            </a:r>
          </a:p>
          <a:p>
            <a:r>
              <a:rPr kumimoji="1" lang="en-US" altLang="zh-CN" dirty="0"/>
              <a:t>Exercise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Reference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806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94F96-C76C-014F-BDCF-786E77D5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9B9F4-53B0-024D-8A38-30298576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https://antongerdelan.net/opengl/hellotriangle.html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https://learnopengl.com/Getting-started/Hello-Triangle</a:t>
            </a:r>
            <a:endParaRPr kumimoji="1" lang="en" altLang="zh-CN" dirty="0"/>
          </a:p>
          <a:p>
            <a:r>
              <a:rPr kumimoji="1" lang="en" altLang="zh-CN" dirty="0">
                <a:hlinkClick r:id="rId4"/>
              </a:rPr>
              <a:t>https://www.glfw.org/documentation.html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58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78C0A-F13B-D84A-9821-A58E5C3E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Objects/Concepts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15C7C-374C-DB4B-8F5C-0F6E6BDD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2"/>
            <a:ext cx="7543800" cy="3545952"/>
          </a:xfrm>
        </p:spPr>
        <p:txBody>
          <a:bodyPr>
            <a:normAutofit/>
          </a:bodyPr>
          <a:lstStyle/>
          <a:p>
            <a:r>
              <a:rPr kumimoji="1" lang="en" altLang="zh-CN" b="1" dirty="0"/>
              <a:t>OpenGL Context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lang="en" altLang="zh-CN" dirty="0"/>
              <a:t>OpenGL</a:t>
            </a:r>
            <a:endParaRPr kumimoji="1" lang="en" altLang="zh-CN" dirty="0"/>
          </a:p>
          <a:p>
            <a:r>
              <a:rPr lang="en" altLang="zh-CN" b="1" dirty="0"/>
              <a:t>State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OpenGL,</a:t>
            </a:r>
            <a:r>
              <a:rPr lang="zh-CN" altLang="en-US" dirty="0"/>
              <a:t> </a:t>
            </a:r>
            <a:r>
              <a:rPr lang="en" altLang="zh-CN" dirty="0"/>
              <a:t>stored in the context</a:t>
            </a:r>
          </a:p>
          <a:p>
            <a:r>
              <a:rPr lang="en-US" altLang="zh-CN" b="1" dirty="0"/>
              <a:t>Commands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r>
              <a:rPr lang="en" altLang="zh-CN" b="1" dirty="0"/>
              <a:t>Object Model</a:t>
            </a:r>
            <a:r>
              <a:rPr lang="en-US" altLang="zh-CN" b="1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group/</a:t>
            </a:r>
            <a:r>
              <a:rPr lang="en" altLang="zh-CN" dirty="0"/>
              <a:t>aggregated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</a:p>
          <a:p>
            <a:r>
              <a:rPr lang="en" altLang="zh-CN" b="1" dirty="0"/>
              <a:t>Memory Model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" altLang="zh-CN" dirty="0"/>
              <a:t>synchronous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read/write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</a:p>
          <a:p>
            <a:r>
              <a:rPr lang="en-US" altLang="zh-CN" b="1" dirty="0"/>
              <a:t>Rendering</a:t>
            </a:r>
            <a:r>
              <a:rPr lang="zh-CN" altLang="en-US" b="1" dirty="0"/>
              <a:t> </a:t>
            </a:r>
            <a:r>
              <a:rPr lang="en-US" altLang="zh-CN" b="1" dirty="0"/>
              <a:t>pipeline:</a:t>
            </a:r>
            <a:r>
              <a:rPr lang="zh-CN" altLang="en-US" b="1" dirty="0"/>
              <a:t> </a:t>
            </a:r>
            <a:r>
              <a:rPr lang="en" altLang="zh-CN" dirty="0"/>
              <a:t>the sequence of steps that are taken by the OpenGL rendering 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6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78C0A-F13B-D84A-9821-A58E5C3E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Objects/Concepts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15C7C-374C-DB4B-8F5C-0F6E6BDD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2"/>
            <a:ext cx="7543800" cy="4082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Shaders: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programmable stages of the rendering pipeline.</a:t>
            </a:r>
            <a:r>
              <a:rPr lang="zh-CN" altLang="en-US" dirty="0"/>
              <a:t> </a:t>
            </a:r>
            <a:r>
              <a:rPr lang="en" altLang="zh-CN" dirty="0"/>
              <a:t>The term for a programmable stage of the pipeline is Shader</a:t>
            </a:r>
            <a:r>
              <a:rPr lang="en-US" altLang="zh-CN" b="1" dirty="0"/>
              <a:t>.</a:t>
            </a:r>
          </a:p>
          <a:p>
            <a:r>
              <a:rPr lang="en-US" altLang="zh-CN" b="1" dirty="0"/>
              <a:t>Framebuffer: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rendering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operated.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device.</a:t>
            </a:r>
          </a:p>
          <a:p>
            <a:r>
              <a:rPr lang="en-US" altLang="zh-CN" b="1" dirty="0"/>
              <a:t>Debugging: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functions check their parameters for mistakes or inconsistencies and emit errors if occur.</a:t>
            </a:r>
          </a:p>
          <a:p>
            <a:r>
              <a:rPr lang="en-US" altLang="zh-CN" b="1" dirty="0"/>
              <a:t>Implementation:</a:t>
            </a:r>
            <a:r>
              <a:rPr lang="zh-CN" altLang="en-US" b="1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OpenGL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(interface).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implementations</a:t>
            </a:r>
            <a:r>
              <a:rPr lang="zh-CN" altLang="en-US" dirty="0"/>
              <a:t> </a:t>
            </a:r>
            <a:r>
              <a:rPr lang="en-US" altLang="zh-CN" dirty="0"/>
              <a:t>depend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hardwares</a:t>
            </a:r>
            <a:r>
              <a:rPr lang="en-US" altLang="zh-CN" dirty="0"/>
              <a:t>.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00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B2AA4-0562-DB46-B32F-2558E71C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OpenGL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26F02-2B06-1D47-803E-E904D91B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Remember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</a:p>
          <a:p>
            <a:r>
              <a:rPr lang="en" altLang="zh-CN" dirty="0"/>
              <a:t>Nomenclature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stuff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prefix: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gl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en-US" altLang="zh-CN" dirty="0" err="1">
                <a:solidFill>
                  <a:schemeClr val="tx1"/>
                </a:solidFill>
              </a:rPr>
              <a:t>func</a:t>
            </a:r>
            <a:r>
              <a:rPr kumimoji="1" lang="en-US" altLang="zh-CN" dirty="0">
                <a:solidFill>
                  <a:schemeClr val="tx1"/>
                </a:solidFill>
              </a:rPr>
              <a:t>.)</a:t>
            </a:r>
            <a:r>
              <a:rPr kumimoji="1" lang="en-US" altLang="zh-CN" dirty="0">
                <a:solidFill>
                  <a:srgbClr val="FF0000"/>
                </a:solidFill>
              </a:rPr>
              <a:t>/GL</a:t>
            </a:r>
            <a:r>
              <a:rPr kumimoji="1" lang="en-US" altLang="zh-CN" dirty="0">
                <a:solidFill>
                  <a:schemeClr val="tx1"/>
                </a:solidFill>
              </a:rPr>
              <a:t>(variable)</a:t>
            </a:r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gl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00B050"/>
                </a:solidFill>
              </a:rPr>
              <a:t>FunctionName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lang="en" altLang="zh-CN" dirty="0"/>
              <a:t>{</a:t>
            </a:r>
            <a:r>
              <a:rPr lang="en" altLang="zh-CN" b="1" dirty="0"/>
              <a:t>1234</a:t>
            </a:r>
            <a:r>
              <a:rPr lang="en" altLang="zh-CN" dirty="0"/>
              <a:t>}{</a:t>
            </a:r>
            <a:r>
              <a:rPr lang="en" altLang="zh-CN" b="1" dirty="0"/>
              <a:t>b s </a:t>
            </a:r>
            <a:r>
              <a:rPr lang="en" altLang="zh-CN" b="1" dirty="0" err="1"/>
              <a:t>i</a:t>
            </a:r>
            <a:r>
              <a:rPr lang="en" altLang="zh-CN" b="1" dirty="0"/>
              <a:t> i64 f d </a:t>
            </a:r>
            <a:r>
              <a:rPr lang="en" altLang="zh-CN" b="1" dirty="0" err="1"/>
              <a:t>ub</a:t>
            </a:r>
            <a:r>
              <a:rPr lang="en" altLang="zh-CN" b="1" dirty="0"/>
              <a:t> us </a:t>
            </a:r>
            <a:r>
              <a:rPr lang="en" altLang="zh-CN" b="1" dirty="0" err="1"/>
              <a:t>ui</a:t>
            </a:r>
            <a:r>
              <a:rPr lang="en" altLang="zh-CN" b="1" dirty="0"/>
              <a:t> ui64</a:t>
            </a:r>
            <a:r>
              <a:rPr lang="en" altLang="zh-CN" dirty="0"/>
              <a:t>}{</a:t>
            </a:r>
            <a:r>
              <a:rPr lang="en" altLang="zh-CN" b="1" dirty="0"/>
              <a:t>v</a:t>
            </a:r>
            <a:r>
              <a:rPr lang="en" altLang="zh-CN" dirty="0"/>
              <a:t>}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Examples: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84AC2B-8F9D-CF46-8EA7-FDE0F974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961" y="2032111"/>
            <a:ext cx="1798941" cy="3244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158049-CF58-9246-90AE-1CDDCFC0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1" y="3463317"/>
            <a:ext cx="6413500" cy="558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BAB662-60E2-F54B-9530-AC8CD596D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40" y="4359778"/>
            <a:ext cx="4330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9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186C5-0EB7-6B48-A162-DD1BBE55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GLFW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A292D-D75F-2C4A-9F71-01F1F4EF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GLFW</a:t>
            </a:r>
            <a:r>
              <a:rPr lang="en" altLang="zh-CN" dirty="0"/>
              <a:t> is an Open Source, multi-platform library for OpenGL, OpenGL ES and Vulkan development on the desktop. It provides a simple API for creating windows, contexts and surfaces, receiving input and events.</a:t>
            </a:r>
          </a:p>
          <a:p>
            <a:r>
              <a:rPr lang="en" altLang="zh-CN" dirty="0"/>
              <a:t>GLFW is written in C and supports Windows, macOS, X11 and Wayland.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09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AD249-5DF8-444B-9217-DB42385E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GLFW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24B56-0838-D349-8771-0216C9D4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2"/>
            <a:ext cx="1891057" cy="3352800"/>
          </a:xfrm>
        </p:spPr>
        <p:txBody>
          <a:bodyPr/>
          <a:lstStyle/>
          <a:p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Win32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tried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93DE6-A21C-6B46-8867-F76B3C1A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36" y="0"/>
            <a:ext cx="628196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DA697-119A-964A-B6BF-ECBFA54F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Swap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F3315-EE24-B747-AE42-33F43E2B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Usually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en" altLang="zh-CN" dirty="0"/>
              <a:t> </a:t>
            </a:r>
            <a:r>
              <a:rPr lang="en-US" altLang="zh-CN" dirty="0"/>
              <a:t>two</a:t>
            </a:r>
            <a:r>
              <a:rPr lang="en" altLang="zh-CN" dirty="0"/>
              <a:t> buffer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en" altLang="zh-CN" dirty="0"/>
              <a:t>. </a:t>
            </a:r>
            <a:r>
              <a:rPr lang="en-US" altLang="zh-CN" dirty="0"/>
              <a:t>A</a:t>
            </a:r>
            <a:r>
              <a:rPr lang="en" altLang="zh-CN" dirty="0"/>
              <a:t> front buffer and a back buffer. The front buffer is the one being displayed and the back buffer the one you render to.</a:t>
            </a:r>
          </a:p>
          <a:p>
            <a:r>
              <a:rPr lang="en" altLang="zh-CN" dirty="0"/>
              <a:t>When the entire frame has been rendered, the buffers need to be swapped with one another, so the back buffer becomes the front buffer and vice versa.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1318D1-CB34-C14C-B4D9-9868580B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3838765"/>
            <a:ext cx="3213100" cy="6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6A5FE-B8D1-DF47-B719-9341B172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GLSL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942FE-7EEF-0C40-9BE2-90226A61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 </a:t>
            </a:r>
            <a:r>
              <a:rPr kumimoji="1" lang="en-US" altLang="zh-CN" dirty="0"/>
              <a:t>3.0,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fixed-function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OpenGL.</a:t>
            </a:r>
          </a:p>
          <a:p>
            <a:r>
              <a:rPr kumimoji="1" lang="en-US" altLang="zh-CN" dirty="0"/>
              <a:t>Instead,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render.</a:t>
            </a:r>
          </a:p>
          <a:p>
            <a:r>
              <a:rPr lang="en" altLang="zh-CN" b="1" dirty="0"/>
              <a:t>OpenGL Shading Language</a:t>
            </a:r>
            <a:r>
              <a:rPr lang="en" altLang="zh-CN" dirty="0"/>
              <a:t> (</a:t>
            </a:r>
            <a:r>
              <a:rPr lang="en" altLang="zh-CN" b="1" dirty="0"/>
              <a:t>GLSL</a:t>
            </a:r>
            <a:r>
              <a:rPr lang="en" altLang="zh-CN" dirty="0"/>
              <a:t>) is a </a:t>
            </a:r>
            <a:r>
              <a:rPr lang="en" altLang="zh-CN" dirty="0">
                <a:hlinkClick r:id="rId2" tooltip="High level programming language"/>
              </a:rPr>
              <a:t>high-level</a:t>
            </a:r>
            <a:r>
              <a:rPr lang="en" altLang="zh-CN" dirty="0"/>
              <a:t> </a:t>
            </a:r>
            <a:r>
              <a:rPr lang="en" altLang="zh-CN" dirty="0">
                <a:hlinkClick r:id="rId3" tooltip="Shading language"/>
              </a:rPr>
              <a:t>shading language</a:t>
            </a:r>
            <a:r>
              <a:rPr lang="en" altLang="zh-CN" dirty="0"/>
              <a:t> with a syntax based on the </a:t>
            </a:r>
            <a:r>
              <a:rPr lang="en" altLang="zh-CN" dirty="0">
                <a:hlinkClick r:id="rId4" tooltip="C (programming language)"/>
              </a:rPr>
              <a:t>C programming language</a:t>
            </a:r>
            <a:r>
              <a:rPr lang="en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89221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BF9712A-43F4-B741-93B7-77B9F9A6EA0E}" vid="{82780E56-B8EC-924C-9120-F461C2F1F2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5366</TotalTime>
  <Words>763</Words>
  <Application>Microsoft Macintosh PowerPoint</Application>
  <PresentationFormat>全屏显示(16:10)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主题1</vt:lpstr>
      <vt:lpstr>实验课：OpenGL Practice for Computer Graphics：OpenGL</vt:lpstr>
      <vt:lpstr>Outline</vt:lpstr>
      <vt:lpstr>Recall: Objects/Concepts in OpenGL</vt:lpstr>
      <vt:lpstr>Recall: Objects/Concepts in OpenGL</vt:lpstr>
      <vt:lpstr>OpenGL</vt:lpstr>
      <vt:lpstr>GLFW</vt:lpstr>
      <vt:lpstr>GLFW</vt:lpstr>
      <vt:lpstr>Swap frame buffer</vt:lpstr>
      <vt:lpstr>GLSL</vt:lpstr>
      <vt:lpstr>GLSL</vt:lpstr>
      <vt:lpstr>Task</vt:lpstr>
      <vt:lpstr>Step by step 1</vt:lpstr>
      <vt:lpstr>Step by step 2</vt:lpstr>
      <vt:lpstr>Step by step 3</vt:lpstr>
      <vt:lpstr>Render it!</vt:lpstr>
      <vt:lpstr>实验练习</vt:lpstr>
      <vt:lpstr>实验练习: 配置环境</vt:lpstr>
      <vt:lpstr>实验练习: 一个三角形</vt:lpstr>
      <vt:lpstr>附加题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Office 365</cp:lastModifiedBy>
  <cp:revision>67</cp:revision>
  <dcterms:created xsi:type="dcterms:W3CDTF">2021-03-02T03:11:22Z</dcterms:created>
  <dcterms:modified xsi:type="dcterms:W3CDTF">2021-03-23T03:13:59Z</dcterms:modified>
</cp:coreProperties>
</file>