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8" r:id="rId2"/>
    <p:sldId id="372" r:id="rId3"/>
    <p:sldId id="582" r:id="rId4"/>
    <p:sldId id="584" r:id="rId5"/>
    <p:sldId id="399" r:id="rId6"/>
    <p:sldId id="416" r:id="rId7"/>
    <p:sldId id="571" r:id="rId8"/>
    <p:sldId id="371" r:id="rId9"/>
    <p:sldId id="374" r:id="rId10"/>
    <p:sldId id="375" r:id="rId11"/>
    <p:sldId id="566" r:id="rId1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2B946E-4752-5E49-B252-66033522CC2E}">
          <p14:sldIdLst>
            <p14:sldId id="258"/>
            <p14:sldId id="372"/>
            <p14:sldId id="582"/>
            <p14:sldId id="584"/>
            <p14:sldId id="399"/>
            <p14:sldId id="416"/>
            <p14:sldId id="571"/>
            <p14:sldId id="371"/>
            <p14:sldId id="374"/>
            <p14:sldId id="375"/>
            <p14:sldId id="5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AB7942"/>
    <a:srgbClr val="043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2"/>
    <p:restoredTop sz="95574"/>
  </p:normalViewPr>
  <p:slideViewPr>
    <p:cSldViewPr snapToGrid="0" snapToObjects="1">
      <p:cViewPr varScale="1">
        <p:scale>
          <a:sx n="111" d="100"/>
          <a:sy n="111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6AD43-0040-4C53-BFC5-0F74B59AF358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3667B5-2961-43B7-9661-4B694253F026}">
      <dgm:prSet/>
      <dgm:spPr/>
      <dgm:t>
        <a:bodyPr/>
        <a:lstStyle/>
        <a:p>
          <a:r>
            <a:rPr kumimoji="1" lang="en-US"/>
            <a:t>Recall</a:t>
          </a:r>
          <a:r>
            <a:rPr kumimoji="1" lang="zh-CN"/>
            <a:t> </a:t>
          </a:r>
          <a:r>
            <a:rPr kumimoji="1" lang="en-US"/>
            <a:t>Simple</a:t>
          </a:r>
          <a:r>
            <a:rPr kumimoji="1" lang="zh-CN"/>
            <a:t> </a:t>
          </a:r>
          <a:r>
            <a:rPr kumimoji="1" lang="en-US"/>
            <a:t>&amp;</a:t>
          </a:r>
          <a:r>
            <a:rPr kumimoji="1" lang="zh-CN"/>
            <a:t> </a:t>
          </a:r>
          <a:r>
            <a:rPr kumimoji="1" lang="en-US"/>
            <a:t>Bresenham</a:t>
          </a:r>
          <a:r>
            <a:rPr kumimoji="1" lang="zh-CN"/>
            <a:t> </a:t>
          </a:r>
          <a:r>
            <a:rPr kumimoji="1" lang="en-US"/>
            <a:t>algorithm</a:t>
          </a:r>
          <a:endParaRPr lang="en-US"/>
        </a:p>
      </dgm:t>
    </dgm:pt>
    <dgm:pt modelId="{DF75CF4E-66F1-467B-A739-AC47168E4723}" type="parTrans" cxnId="{D743B567-DDCE-4F3F-A88B-4C6D7AED3B0E}">
      <dgm:prSet/>
      <dgm:spPr/>
      <dgm:t>
        <a:bodyPr/>
        <a:lstStyle/>
        <a:p>
          <a:endParaRPr lang="en-US"/>
        </a:p>
      </dgm:t>
    </dgm:pt>
    <dgm:pt modelId="{A72F2898-DC07-4CD9-BF22-273C74465941}" type="sibTrans" cxnId="{D743B567-DDCE-4F3F-A88B-4C6D7AED3B0E}">
      <dgm:prSet/>
      <dgm:spPr/>
      <dgm:t>
        <a:bodyPr/>
        <a:lstStyle/>
        <a:p>
          <a:endParaRPr lang="en-US"/>
        </a:p>
      </dgm:t>
    </dgm:pt>
    <dgm:pt modelId="{EF39A3EA-E2FA-4116-BD20-5C8670ED249F}">
      <dgm:prSet/>
      <dgm:spPr/>
      <dgm:t>
        <a:bodyPr/>
        <a:lstStyle/>
        <a:p>
          <a:r>
            <a:rPr kumimoji="1" lang="en-US"/>
            <a:t>Exercise</a:t>
          </a:r>
          <a:r>
            <a:rPr kumimoji="1" lang="zh-CN"/>
            <a:t> </a:t>
          </a:r>
          <a:r>
            <a:rPr kumimoji="1" lang="en-US"/>
            <a:t>4</a:t>
          </a:r>
          <a:endParaRPr lang="en-US"/>
        </a:p>
      </dgm:t>
    </dgm:pt>
    <dgm:pt modelId="{9F5778DD-FE04-4485-9E4B-51DE6408E7FB}" type="parTrans" cxnId="{AB15B49A-0BF2-49CD-864B-D4248DC93A39}">
      <dgm:prSet/>
      <dgm:spPr/>
      <dgm:t>
        <a:bodyPr/>
        <a:lstStyle/>
        <a:p>
          <a:endParaRPr lang="en-US"/>
        </a:p>
      </dgm:t>
    </dgm:pt>
    <dgm:pt modelId="{D289946D-05EC-4E71-83A6-DC7549A21D21}" type="sibTrans" cxnId="{AB15B49A-0BF2-49CD-864B-D4248DC93A39}">
      <dgm:prSet/>
      <dgm:spPr/>
      <dgm:t>
        <a:bodyPr/>
        <a:lstStyle/>
        <a:p>
          <a:endParaRPr lang="en-US"/>
        </a:p>
      </dgm:t>
    </dgm:pt>
    <dgm:pt modelId="{29ED04B5-CDE1-4FFD-BB37-0A93E676AD79}">
      <dgm:prSet/>
      <dgm:spPr/>
      <dgm:t>
        <a:bodyPr/>
        <a:lstStyle/>
        <a:p>
          <a:r>
            <a:rPr kumimoji="1" lang="en-US"/>
            <a:t>Reference</a:t>
          </a:r>
          <a:endParaRPr lang="en-US"/>
        </a:p>
      </dgm:t>
    </dgm:pt>
    <dgm:pt modelId="{F3E8563F-4F8A-4949-A0C7-4A1B86E164BA}" type="parTrans" cxnId="{F57694E0-F23D-4992-B074-1D8C30D9391E}">
      <dgm:prSet/>
      <dgm:spPr/>
      <dgm:t>
        <a:bodyPr/>
        <a:lstStyle/>
        <a:p>
          <a:endParaRPr lang="en-US"/>
        </a:p>
      </dgm:t>
    </dgm:pt>
    <dgm:pt modelId="{B8E5F589-BED4-4052-BBCF-5D4E4CC4C195}" type="sibTrans" cxnId="{F57694E0-F23D-4992-B074-1D8C30D9391E}">
      <dgm:prSet/>
      <dgm:spPr/>
      <dgm:t>
        <a:bodyPr/>
        <a:lstStyle/>
        <a:p>
          <a:endParaRPr lang="en-US"/>
        </a:p>
      </dgm:t>
    </dgm:pt>
    <dgm:pt modelId="{ADBA2236-D4FF-4EE2-A8A4-D79513B3ABFC}" type="pres">
      <dgm:prSet presAssocID="{43B6AD43-0040-4C53-BFC5-0F74B59AF358}" presName="root" presStyleCnt="0">
        <dgm:presLayoutVars>
          <dgm:dir/>
          <dgm:resizeHandles val="exact"/>
        </dgm:presLayoutVars>
      </dgm:prSet>
      <dgm:spPr/>
    </dgm:pt>
    <dgm:pt modelId="{A11E6315-647E-4B16-8AC9-9C74720EFBB4}" type="pres">
      <dgm:prSet presAssocID="{653667B5-2961-43B7-9661-4B694253F026}" presName="compNode" presStyleCnt="0"/>
      <dgm:spPr/>
    </dgm:pt>
    <dgm:pt modelId="{B9499A2D-15B1-4F98-9AD9-F8B2EC8C556C}" type="pres">
      <dgm:prSet presAssocID="{653667B5-2961-43B7-9661-4B694253F0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处理器"/>
        </a:ext>
      </dgm:extLst>
    </dgm:pt>
    <dgm:pt modelId="{EAAF08C5-B034-40E7-9CB6-5B1755D7B950}" type="pres">
      <dgm:prSet presAssocID="{653667B5-2961-43B7-9661-4B694253F026}" presName="spaceRect" presStyleCnt="0"/>
      <dgm:spPr/>
    </dgm:pt>
    <dgm:pt modelId="{5F74C7B0-A9E4-4E47-8B29-67C7A4E1E452}" type="pres">
      <dgm:prSet presAssocID="{653667B5-2961-43B7-9661-4B694253F026}" presName="textRect" presStyleLbl="revTx" presStyleIdx="0" presStyleCnt="3">
        <dgm:presLayoutVars>
          <dgm:chMax val="1"/>
          <dgm:chPref val="1"/>
        </dgm:presLayoutVars>
      </dgm:prSet>
      <dgm:spPr/>
    </dgm:pt>
    <dgm:pt modelId="{2DDD9F90-76E2-4715-AA2E-43BE543B7C98}" type="pres">
      <dgm:prSet presAssocID="{A72F2898-DC07-4CD9-BF22-273C74465941}" presName="sibTrans" presStyleCnt="0"/>
      <dgm:spPr/>
    </dgm:pt>
    <dgm:pt modelId="{BB0FACB0-877A-4BB4-9098-6F529350786C}" type="pres">
      <dgm:prSet presAssocID="{EF39A3EA-E2FA-4116-BD20-5C8670ED249F}" presName="compNode" presStyleCnt="0"/>
      <dgm:spPr/>
    </dgm:pt>
    <dgm:pt modelId="{C9E5685C-0478-461F-8150-D87136FEC654}" type="pres">
      <dgm:prSet presAssocID="{EF39A3EA-E2FA-4116-BD20-5C8670ED24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运行"/>
        </a:ext>
      </dgm:extLst>
    </dgm:pt>
    <dgm:pt modelId="{90ECA88E-0320-4CD4-8829-47C2C59F86AF}" type="pres">
      <dgm:prSet presAssocID="{EF39A3EA-E2FA-4116-BD20-5C8670ED249F}" presName="spaceRect" presStyleCnt="0"/>
      <dgm:spPr/>
    </dgm:pt>
    <dgm:pt modelId="{90287BEA-DE55-4C2C-A654-79CFBCF0280F}" type="pres">
      <dgm:prSet presAssocID="{EF39A3EA-E2FA-4116-BD20-5C8670ED249F}" presName="textRect" presStyleLbl="revTx" presStyleIdx="1" presStyleCnt="3">
        <dgm:presLayoutVars>
          <dgm:chMax val="1"/>
          <dgm:chPref val="1"/>
        </dgm:presLayoutVars>
      </dgm:prSet>
      <dgm:spPr/>
    </dgm:pt>
    <dgm:pt modelId="{E8045B99-7AE6-4134-9881-B23428046CE8}" type="pres">
      <dgm:prSet presAssocID="{D289946D-05EC-4E71-83A6-DC7549A21D21}" presName="sibTrans" presStyleCnt="0"/>
      <dgm:spPr/>
    </dgm:pt>
    <dgm:pt modelId="{96E51161-8C83-4786-96A8-927B3A5A9419}" type="pres">
      <dgm:prSet presAssocID="{29ED04B5-CDE1-4FFD-BB37-0A93E676AD79}" presName="compNode" presStyleCnt="0"/>
      <dgm:spPr/>
    </dgm:pt>
    <dgm:pt modelId="{EDF9298F-4093-4DF1-AD15-775B31570E03}" type="pres">
      <dgm:prSet presAssocID="{29ED04B5-CDE1-4FFD-BB37-0A93E676AD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书籍"/>
        </a:ext>
      </dgm:extLst>
    </dgm:pt>
    <dgm:pt modelId="{3560D644-635D-429B-A5E4-782F594888CE}" type="pres">
      <dgm:prSet presAssocID="{29ED04B5-CDE1-4FFD-BB37-0A93E676AD79}" presName="spaceRect" presStyleCnt="0"/>
      <dgm:spPr/>
    </dgm:pt>
    <dgm:pt modelId="{8677F3FE-9137-45CA-B579-916CAED93682}" type="pres">
      <dgm:prSet presAssocID="{29ED04B5-CDE1-4FFD-BB37-0A93E676AD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736116-76C1-449A-A965-DF31028A08D2}" type="presOf" srcId="{EF39A3EA-E2FA-4116-BD20-5C8670ED249F}" destId="{90287BEA-DE55-4C2C-A654-79CFBCF0280F}" srcOrd="0" destOrd="0" presId="urn:microsoft.com/office/officeart/2018/2/layout/IconLabelList"/>
    <dgm:cxn modelId="{DBC3DE16-EAE2-4374-9D65-C199B6B3CEEA}" type="presOf" srcId="{43B6AD43-0040-4C53-BFC5-0F74B59AF358}" destId="{ADBA2236-D4FF-4EE2-A8A4-D79513B3ABFC}" srcOrd="0" destOrd="0" presId="urn:microsoft.com/office/officeart/2018/2/layout/IconLabelList"/>
    <dgm:cxn modelId="{A423373E-E184-4B79-B89D-1F400F33F15C}" type="presOf" srcId="{29ED04B5-CDE1-4FFD-BB37-0A93E676AD79}" destId="{8677F3FE-9137-45CA-B579-916CAED93682}" srcOrd="0" destOrd="0" presId="urn:microsoft.com/office/officeart/2018/2/layout/IconLabelList"/>
    <dgm:cxn modelId="{D743B567-DDCE-4F3F-A88B-4C6D7AED3B0E}" srcId="{43B6AD43-0040-4C53-BFC5-0F74B59AF358}" destId="{653667B5-2961-43B7-9661-4B694253F026}" srcOrd="0" destOrd="0" parTransId="{DF75CF4E-66F1-467B-A739-AC47168E4723}" sibTransId="{A72F2898-DC07-4CD9-BF22-273C74465941}"/>
    <dgm:cxn modelId="{807D3C77-B430-4B98-B098-873E5D9B3BE7}" type="presOf" srcId="{653667B5-2961-43B7-9661-4B694253F026}" destId="{5F74C7B0-A9E4-4E47-8B29-67C7A4E1E452}" srcOrd="0" destOrd="0" presId="urn:microsoft.com/office/officeart/2018/2/layout/IconLabelList"/>
    <dgm:cxn modelId="{AB15B49A-0BF2-49CD-864B-D4248DC93A39}" srcId="{43B6AD43-0040-4C53-BFC5-0F74B59AF358}" destId="{EF39A3EA-E2FA-4116-BD20-5C8670ED249F}" srcOrd="1" destOrd="0" parTransId="{9F5778DD-FE04-4485-9E4B-51DE6408E7FB}" sibTransId="{D289946D-05EC-4E71-83A6-DC7549A21D21}"/>
    <dgm:cxn modelId="{F57694E0-F23D-4992-B074-1D8C30D9391E}" srcId="{43B6AD43-0040-4C53-BFC5-0F74B59AF358}" destId="{29ED04B5-CDE1-4FFD-BB37-0A93E676AD79}" srcOrd="2" destOrd="0" parTransId="{F3E8563F-4F8A-4949-A0C7-4A1B86E164BA}" sibTransId="{B8E5F589-BED4-4052-BBCF-5D4E4CC4C195}"/>
    <dgm:cxn modelId="{539F222C-84E5-4C49-B4D7-90077FD1E0C8}" type="presParOf" srcId="{ADBA2236-D4FF-4EE2-A8A4-D79513B3ABFC}" destId="{A11E6315-647E-4B16-8AC9-9C74720EFBB4}" srcOrd="0" destOrd="0" presId="urn:microsoft.com/office/officeart/2018/2/layout/IconLabelList"/>
    <dgm:cxn modelId="{19193978-2FF3-4525-B14C-6A76E0902659}" type="presParOf" srcId="{A11E6315-647E-4B16-8AC9-9C74720EFBB4}" destId="{B9499A2D-15B1-4F98-9AD9-F8B2EC8C556C}" srcOrd="0" destOrd="0" presId="urn:microsoft.com/office/officeart/2018/2/layout/IconLabelList"/>
    <dgm:cxn modelId="{DAC07CB1-61E4-4E0F-9FAB-01EB0771851D}" type="presParOf" srcId="{A11E6315-647E-4B16-8AC9-9C74720EFBB4}" destId="{EAAF08C5-B034-40E7-9CB6-5B1755D7B950}" srcOrd="1" destOrd="0" presId="urn:microsoft.com/office/officeart/2018/2/layout/IconLabelList"/>
    <dgm:cxn modelId="{11F73747-5893-41F5-8919-0EEC1F6B2910}" type="presParOf" srcId="{A11E6315-647E-4B16-8AC9-9C74720EFBB4}" destId="{5F74C7B0-A9E4-4E47-8B29-67C7A4E1E452}" srcOrd="2" destOrd="0" presId="urn:microsoft.com/office/officeart/2018/2/layout/IconLabelList"/>
    <dgm:cxn modelId="{243B370B-41DE-42CC-A3F4-B4467565F712}" type="presParOf" srcId="{ADBA2236-D4FF-4EE2-A8A4-D79513B3ABFC}" destId="{2DDD9F90-76E2-4715-AA2E-43BE543B7C98}" srcOrd="1" destOrd="0" presId="urn:microsoft.com/office/officeart/2018/2/layout/IconLabelList"/>
    <dgm:cxn modelId="{0E5E6957-A32F-4885-BE76-21EC21694779}" type="presParOf" srcId="{ADBA2236-D4FF-4EE2-A8A4-D79513B3ABFC}" destId="{BB0FACB0-877A-4BB4-9098-6F529350786C}" srcOrd="2" destOrd="0" presId="urn:microsoft.com/office/officeart/2018/2/layout/IconLabelList"/>
    <dgm:cxn modelId="{78FC819E-8961-4CE2-85C5-972CA7BAFD02}" type="presParOf" srcId="{BB0FACB0-877A-4BB4-9098-6F529350786C}" destId="{C9E5685C-0478-461F-8150-D87136FEC654}" srcOrd="0" destOrd="0" presId="urn:microsoft.com/office/officeart/2018/2/layout/IconLabelList"/>
    <dgm:cxn modelId="{FB113E55-19F3-42E2-8280-1A5D520C7D33}" type="presParOf" srcId="{BB0FACB0-877A-4BB4-9098-6F529350786C}" destId="{90ECA88E-0320-4CD4-8829-47C2C59F86AF}" srcOrd="1" destOrd="0" presId="urn:microsoft.com/office/officeart/2018/2/layout/IconLabelList"/>
    <dgm:cxn modelId="{F753C063-7D5E-4A36-A1F8-36107CE8FD8E}" type="presParOf" srcId="{BB0FACB0-877A-4BB4-9098-6F529350786C}" destId="{90287BEA-DE55-4C2C-A654-79CFBCF0280F}" srcOrd="2" destOrd="0" presId="urn:microsoft.com/office/officeart/2018/2/layout/IconLabelList"/>
    <dgm:cxn modelId="{EB93887F-B13A-4D89-8930-EC23AA0AAD06}" type="presParOf" srcId="{ADBA2236-D4FF-4EE2-A8A4-D79513B3ABFC}" destId="{E8045B99-7AE6-4134-9881-B23428046CE8}" srcOrd="3" destOrd="0" presId="urn:microsoft.com/office/officeart/2018/2/layout/IconLabelList"/>
    <dgm:cxn modelId="{C01D4A84-0947-464E-BB0B-5500D2FBF6FA}" type="presParOf" srcId="{ADBA2236-D4FF-4EE2-A8A4-D79513B3ABFC}" destId="{96E51161-8C83-4786-96A8-927B3A5A9419}" srcOrd="4" destOrd="0" presId="urn:microsoft.com/office/officeart/2018/2/layout/IconLabelList"/>
    <dgm:cxn modelId="{BEBE51FC-97B1-4C7B-9CF7-0A80908F1FA1}" type="presParOf" srcId="{96E51161-8C83-4786-96A8-927B3A5A9419}" destId="{EDF9298F-4093-4DF1-AD15-775B31570E03}" srcOrd="0" destOrd="0" presId="urn:microsoft.com/office/officeart/2018/2/layout/IconLabelList"/>
    <dgm:cxn modelId="{F08E15F0-1FC6-4BB2-A7CB-1A31F4DD1190}" type="presParOf" srcId="{96E51161-8C83-4786-96A8-927B3A5A9419}" destId="{3560D644-635D-429B-A5E4-782F594888CE}" srcOrd="1" destOrd="0" presId="urn:microsoft.com/office/officeart/2018/2/layout/IconLabelList"/>
    <dgm:cxn modelId="{313A178D-A08E-4A26-AD31-87F0871793E6}" type="presParOf" srcId="{96E51161-8C83-4786-96A8-927B3A5A9419}" destId="{8677F3FE-9137-45CA-B579-916CAED936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99A2D-15B1-4F98-9AD9-F8B2EC8C556C}">
      <dsp:nvSpPr>
        <dsp:cNvPr id="0" name=""/>
        <dsp:cNvSpPr/>
      </dsp:nvSpPr>
      <dsp:spPr>
        <a:xfrm>
          <a:off x="74931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4C7B0-A9E4-4E47-8B29-67C7A4E1E452}">
      <dsp:nvSpPr>
        <dsp:cNvPr id="0" name=""/>
        <dsp:cNvSpPr/>
      </dsp:nvSpPr>
      <dsp:spPr>
        <a:xfrm>
          <a:off x="155595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Recall</a:t>
          </a:r>
          <a:r>
            <a:rPr kumimoji="1" lang="zh-CN" sz="1900" kern="1200"/>
            <a:t> </a:t>
          </a:r>
          <a:r>
            <a:rPr kumimoji="1" lang="en-US" sz="1900" kern="1200"/>
            <a:t>Simple</a:t>
          </a:r>
          <a:r>
            <a:rPr kumimoji="1" lang="zh-CN" sz="1900" kern="1200"/>
            <a:t> </a:t>
          </a:r>
          <a:r>
            <a:rPr kumimoji="1" lang="en-US" sz="1900" kern="1200"/>
            <a:t>&amp;</a:t>
          </a:r>
          <a:r>
            <a:rPr kumimoji="1" lang="zh-CN" sz="1900" kern="1200"/>
            <a:t> </a:t>
          </a:r>
          <a:r>
            <a:rPr kumimoji="1" lang="en-US" sz="1900" kern="1200"/>
            <a:t>Bresenham</a:t>
          </a:r>
          <a:r>
            <a:rPr kumimoji="1" lang="zh-CN" sz="1900" kern="1200"/>
            <a:t> </a:t>
          </a:r>
          <a:r>
            <a:rPr kumimoji="1" lang="en-US" sz="1900" kern="1200"/>
            <a:t>algorithm</a:t>
          </a:r>
          <a:endParaRPr lang="en-US" sz="1900" kern="1200"/>
        </a:p>
      </dsp:txBody>
      <dsp:txXfrm>
        <a:off x="155595" y="1951476"/>
        <a:ext cx="2158987" cy="720000"/>
      </dsp:txXfrm>
    </dsp:sp>
    <dsp:sp modelId="{C9E5685C-0478-461F-8150-D87136FEC654}">
      <dsp:nvSpPr>
        <dsp:cNvPr id="0" name=""/>
        <dsp:cNvSpPr/>
      </dsp:nvSpPr>
      <dsp:spPr>
        <a:xfrm>
          <a:off x="328612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87BEA-DE55-4C2C-A654-79CFBCF0280F}">
      <dsp:nvSpPr>
        <dsp:cNvPr id="0" name=""/>
        <dsp:cNvSpPr/>
      </dsp:nvSpPr>
      <dsp:spPr>
        <a:xfrm>
          <a:off x="269240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Exercise</a:t>
          </a:r>
          <a:r>
            <a:rPr kumimoji="1" lang="zh-CN" sz="1900" kern="1200"/>
            <a:t> </a:t>
          </a:r>
          <a:r>
            <a:rPr kumimoji="1" lang="en-US" sz="1900" kern="1200"/>
            <a:t>4</a:t>
          </a:r>
          <a:endParaRPr lang="en-US" sz="1900" kern="1200"/>
        </a:p>
      </dsp:txBody>
      <dsp:txXfrm>
        <a:off x="2692406" y="1951476"/>
        <a:ext cx="2158987" cy="720000"/>
      </dsp:txXfrm>
    </dsp:sp>
    <dsp:sp modelId="{EDF9298F-4093-4DF1-AD15-775B31570E03}">
      <dsp:nvSpPr>
        <dsp:cNvPr id="0" name=""/>
        <dsp:cNvSpPr/>
      </dsp:nvSpPr>
      <dsp:spPr>
        <a:xfrm>
          <a:off x="5822938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7F3FE-9137-45CA-B579-916CAED93682}">
      <dsp:nvSpPr>
        <dsp:cNvPr id="0" name=""/>
        <dsp:cNvSpPr/>
      </dsp:nvSpPr>
      <dsp:spPr>
        <a:xfrm>
          <a:off x="522921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Reference</a:t>
          </a:r>
          <a:endParaRPr lang="en-US" sz="1900" kern="1200"/>
        </a:p>
      </dsp:txBody>
      <dsp:txXfrm>
        <a:off x="5229216" y="1951476"/>
        <a:ext cx="21589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B958-E522-0B46-90EB-71417940C472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4E16A-7EA0-304E-9AA4-D1D6047664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05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F()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4E16A-7EA0-304E-9AA4-D1D6047664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02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713017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9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7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45649"/>
            <a:ext cx="1971675" cy="479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45648"/>
            <a:ext cx="5800725" cy="479785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6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32460"/>
            <a:ext cx="7543800" cy="29718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710940"/>
            <a:ext cx="75438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7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538112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38113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04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7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3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55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5299"/>
            <a:ext cx="2400300" cy="1905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609600"/>
            <a:ext cx="4869180" cy="4381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438400"/>
            <a:ext cx="2400300" cy="281593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5383155"/>
            <a:ext cx="1963883" cy="304271"/>
          </a:xfrm>
        </p:spPr>
        <p:txBody>
          <a:bodyPr/>
          <a:lstStyle>
            <a:lvl1pPr algn="l">
              <a:defRPr/>
            </a:lvl1pPr>
          </a:lstStyle>
          <a:p>
            <a:fld id="{94A28D6B-302D-AA4A-AF1D-BD49669B602F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5383155"/>
            <a:ext cx="3486150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3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127500"/>
            <a:ext cx="9141619" cy="158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0958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229100"/>
            <a:ext cx="7584948" cy="68580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095897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922519"/>
            <a:ext cx="7584948" cy="4953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29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33400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78597"/>
            <a:ext cx="9144001" cy="5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112"/>
            <a:ext cx="7543800" cy="3352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5383155"/>
            <a:ext cx="18542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4A28D6B-302D-AA4A-AF1D-BD49669B602F}" type="datetimeFigureOut">
              <a:rPr kumimoji="1" lang="zh-CN" altLang="en-US" smtClean="0"/>
              <a:t>2021/3/30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5383155"/>
            <a:ext cx="36171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5383155"/>
            <a:ext cx="98401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4482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5AF9-C26F-2E47-A20E-B9C576A3C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/>
              <a:t>实验课：画圆算法</a:t>
            </a:r>
            <a:br>
              <a:rPr kumimoji="1" lang="en-US" altLang="zh-CN" sz="5400" b="1" dirty="0"/>
            </a:br>
            <a:r>
              <a:rPr kumimoji="1" lang="en-US" altLang="zh-CN" sz="2400" b="1" dirty="0"/>
              <a:t>Practice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Computer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Graphics</a:t>
            </a:r>
            <a:r>
              <a:rPr kumimoji="1" lang="zh-CN" altLang="en-US" sz="2400" b="1" dirty="0"/>
              <a:t>：</a:t>
            </a:r>
            <a:r>
              <a:rPr kumimoji="1" lang="en-US" altLang="zh-CN" sz="2400" b="1" dirty="0"/>
              <a:t>Circles</a:t>
            </a:r>
            <a:endParaRPr kumimoji="1" lang="zh-CN" alt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FD616B-5970-D945-A6C9-964E7CD3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808" y="3657540"/>
            <a:ext cx="6858000" cy="166594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李洋 副教授</a:t>
            </a:r>
            <a:endParaRPr kumimoji="1" lang="en-US" altLang="zh-CN" dirty="0"/>
          </a:p>
          <a:p>
            <a:r>
              <a:rPr kumimoji="1" lang="zh-CN" altLang="en-US" dirty="0"/>
              <a:t>计算机科学与技术学院</a:t>
            </a:r>
            <a:endParaRPr kumimoji="1" lang="en-US" altLang="zh-CN" dirty="0"/>
          </a:p>
          <a:p>
            <a:r>
              <a:rPr kumimoji="1" lang="zh-CN" altLang="en-US" dirty="0"/>
              <a:t>华东师范大学</a:t>
            </a:r>
            <a:endParaRPr kumimoji="1" lang="en-US" altLang="zh-CN" dirty="0"/>
          </a:p>
          <a:p>
            <a:r>
              <a:rPr kumimoji="1" lang="en-US" altLang="zh-CN" dirty="0" err="1"/>
              <a:t>yli@cs.ecnu.edu.cn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CFED6-A664-B246-A2E9-C08492E0A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011"/>
          <a:stretch/>
        </p:blipFill>
        <p:spPr>
          <a:xfrm>
            <a:off x="7411580" y="391515"/>
            <a:ext cx="1555113" cy="14687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B8D0C8-4B4E-E942-8986-5033048F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61" y="517880"/>
            <a:ext cx="1422164" cy="13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8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实验内容与实验步骤：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TA</a:t>
            </a:r>
            <a:r>
              <a:rPr lang="zh-CN" altLang="en-US" dirty="0"/>
              <a:t>所提供模板</a:t>
            </a:r>
            <a:endParaRPr lang="en-US" altLang="zh-CN" dirty="0"/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DDA</a:t>
            </a:r>
            <a:r>
              <a:rPr lang="zh-CN" altLang="en-US" dirty="0"/>
              <a:t>圆算法</a:t>
            </a:r>
            <a:endParaRPr lang="en-US" altLang="zh-CN" dirty="0"/>
          </a:p>
          <a:p>
            <a:pPr lvl="1"/>
            <a:r>
              <a:rPr lang="zh-CN" altLang="en-US" dirty="0"/>
              <a:t>实现</a:t>
            </a:r>
            <a:r>
              <a:rPr kumimoji="1" lang="en-US" altLang="zh-CN" dirty="0" err="1"/>
              <a:t>Bresenham</a:t>
            </a:r>
            <a:r>
              <a:rPr lang="zh-CN" altLang="en-US" dirty="0"/>
              <a:t>圆算法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57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CF33B-2FD3-974A-9F22-58EF238A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01CC5-A5F7-EC48-9CA9-AEDB9A54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任何基本图元都可以使用其公式进行求解，是否可以实现椭圆的算法？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DDA</a:t>
            </a:r>
            <a:r>
              <a:rPr kumimoji="1" lang="zh-CN" altLang="en-US" dirty="0"/>
              <a:t>椭圆算法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Bresenham</a:t>
            </a:r>
            <a:r>
              <a:rPr kumimoji="1" lang="zh-CN" altLang="en-US" dirty="0"/>
              <a:t>椭圆算法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07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10D6D-466D-BC47-8CB4-D1010945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7B68BAB-11D6-460F-BF2D-17EF8C785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210730"/>
              </p:ext>
            </p:extLst>
          </p:nvPr>
        </p:nvGraphicFramePr>
        <p:xfrm>
          <a:off x="822960" y="1538112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8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71BE3B0D-72F6-C245-B4EB-3891F3D45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</a:t>
            </a:r>
            <a:r>
              <a:rPr lang="en-US" altLang="zh-CN" sz="1000">
                <a:latin typeface="Times New Roman" panose="02020603050405020304" pitchFamily="18" charset="0"/>
              </a:rPr>
              <a:t>2005-4-17</a:t>
            </a:r>
            <a:r>
              <a:rPr lang="en-US" altLang="zh-CN"/>
              <a:t>		                                                 </a:t>
            </a:r>
            <a:r>
              <a:rPr lang="zh-CN" altLang="en-US">
                <a:ea typeface="楷体_GB2312" pitchFamily="49" charset="-122"/>
              </a:rPr>
              <a:t>计算机图形学 </a:t>
            </a:r>
            <a:endParaRPr lang="zh-CN" altLang="en-US" sz="1167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0450" name="Object 2">
            <a:extLst>
              <a:ext uri="{FF2B5EF4-FFF2-40B4-BE49-F238E27FC236}">
                <a16:creationId xmlns:a16="http://schemas.microsoft.com/office/drawing/2014/main" id="{4E82674D-9C4A-E042-9578-D41B794AD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6708" y="597959"/>
          <a:ext cx="4889500" cy="4304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VISIO" r:id="rId3" imgW="17970500" imgH="15811500" progId="Visio.Drawing.5">
                  <p:embed/>
                </p:oleObj>
              </mc:Choice>
              <mc:Fallback>
                <p:oleObj name="VISIO" r:id="rId3" imgW="17970500" imgH="15811500" progId="Visio.Drawing.5">
                  <p:embed/>
                  <p:pic>
                    <p:nvPicPr>
                      <p:cNvPr id="360450" name="Object 2">
                        <a:extLst>
                          <a:ext uri="{FF2B5EF4-FFF2-40B4-BE49-F238E27FC236}">
                            <a16:creationId xmlns:a16="http://schemas.microsoft.com/office/drawing/2014/main" id="{4E82674D-9C4A-E042-9578-D41B794AD5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708" y="597959"/>
                        <a:ext cx="4889500" cy="4304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1" name="Object 3">
            <a:extLst>
              <a:ext uri="{FF2B5EF4-FFF2-40B4-BE49-F238E27FC236}">
                <a16:creationId xmlns:a16="http://schemas.microsoft.com/office/drawing/2014/main" id="{44ED3E4F-04D3-694A-BA36-F2E86A75C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0" y="120650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VISIO" r:id="rId5" imgW="647700" imgH="647700" progId="Visio.Drawing.5">
                  <p:embed/>
                </p:oleObj>
              </mc:Choice>
              <mc:Fallback>
                <p:oleObj name="VISIO" r:id="rId5" imgW="647700" imgH="647700" progId="Visio.Drawing.5">
                  <p:embed/>
                  <p:pic>
                    <p:nvPicPr>
                      <p:cNvPr id="360451" name="Object 3">
                        <a:extLst>
                          <a:ext uri="{FF2B5EF4-FFF2-40B4-BE49-F238E27FC236}">
                            <a16:creationId xmlns:a16="http://schemas.microsoft.com/office/drawing/2014/main" id="{44ED3E4F-04D3-694A-BA36-F2E86A75CB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1206500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Object 4">
            <a:extLst>
              <a:ext uri="{FF2B5EF4-FFF2-40B4-BE49-F238E27FC236}">
                <a16:creationId xmlns:a16="http://schemas.microsoft.com/office/drawing/2014/main" id="{15CEEC96-651D-6748-98AB-65AF2F418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120650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VISIO" r:id="rId7" imgW="647700" imgH="647700" progId="Visio.Drawing.5">
                  <p:embed/>
                </p:oleObj>
              </mc:Choice>
              <mc:Fallback>
                <p:oleObj name="VISIO" r:id="rId7" imgW="647700" imgH="647700" progId="Visio.Drawing.5">
                  <p:embed/>
                  <p:pic>
                    <p:nvPicPr>
                      <p:cNvPr id="360452" name="Object 4">
                        <a:extLst>
                          <a:ext uri="{FF2B5EF4-FFF2-40B4-BE49-F238E27FC236}">
                            <a16:creationId xmlns:a16="http://schemas.microsoft.com/office/drawing/2014/main" id="{15CEEC96-651D-6748-98AB-65AF2F418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1206500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Object 5">
            <a:extLst>
              <a:ext uri="{FF2B5EF4-FFF2-40B4-BE49-F238E27FC236}">
                <a16:creationId xmlns:a16="http://schemas.microsoft.com/office/drawing/2014/main" id="{D576452A-5224-B548-8F25-C38346C79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234950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VISIO" r:id="rId8" imgW="647700" imgH="647700" progId="Visio.Drawing.5">
                  <p:embed/>
                </p:oleObj>
              </mc:Choice>
              <mc:Fallback>
                <p:oleObj name="VISIO" r:id="rId8" imgW="647700" imgH="647700" progId="Visio.Drawing.5">
                  <p:embed/>
                  <p:pic>
                    <p:nvPicPr>
                      <p:cNvPr id="360453" name="Object 5">
                        <a:extLst>
                          <a:ext uri="{FF2B5EF4-FFF2-40B4-BE49-F238E27FC236}">
                            <a16:creationId xmlns:a16="http://schemas.microsoft.com/office/drawing/2014/main" id="{D576452A-5224-B548-8F25-C38346C79D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349500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4" name="Object 6">
            <a:extLst>
              <a:ext uri="{FF2B5EF4-FFF2-40B4-BE49-F238E27FC236}">
                <a16:creationId xmlns:a16="http://schemas.microsoft.com/office/drawing/2014/main" id="{F4FC27F8-265B-EF48-BC0D-1D1CF8CE6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285750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VISIO" r:id="rId9" imgW="647700" imgH="647700" progId="Visio.Drawing.5">
                  <p:embed/>
                </p:oleObj>
              </mc:Choice>
              <mc:Fallback>
                <p:oleObj name="VISIO" r:id="rId9" imgW="647700" imgH="647700" progId="Visio.Drawing.5">
                  <p:embed/>
                  <p:pic>
                    <p:nvPicPr>
                      <p:cNvPr id="360454" name="Object 6">
                        <a:extLst>
                          <a:ext uri="{FF2B5EF4-FFF2-40B4-BE49-F238E27FC236}">
                            <a16:creationId xmlns:a16="http://schemas.microsoft.com/office/drawing/2014/main" id="{F4FC27F8-265B-EF48-BC0D-1D1CF8CE6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857500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5" name="Object 7">
            <a:extLst>
              <a:ext uri="{FF2B5EF4-FFF2-40B4-BE49-F238E27FC236}">
                <a16:creationId xmlns:a16="http://schemas.microsoft.com/office/drawing/2014/main" id="{900F046F-9D12-A247-A410-DD4AB1358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12750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VISIO" r:id="rId10" imgW="647700" imgH="647700" progId="Visio.Drawing.5">
                  <p:embed/>
                </p:oleObj>
              </mc:Choice>
              <mc:Fallback>
                <p:oleObj name="VISIO" r:id="rId10" imgW="647700" imgH="647700" progId="Visio.Drawing.5">
                  <p:embed/>
                  <p:pic>
                    <p:nvPicPr>
                      <p:cNvPr id="360455" name="Object 7">
                        <a:extLst>
                          <a:ext uri="{FF2B5EF4-FFF2-40B4-BE49-F238E27FC236}">
                            <a16:creationId xmlns:a16="http://schemas.microsoft.com/office/drawing/2014/main" id="{900F046F-9D12-A247-A410-DD4AB13583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27500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6" name="Object 8">
            <a:extLst>
              <a:ext uri="{FF2B5EF4-FFF2-40B4-BE49-F238E27FC236}">
                <a16:creationId xmlns:a16="http://schemas.microsoft.com/office/drawing/2014/main" id="{6DBE4A6F-9692-FF49-A53A-0F2433827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12750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VISIO" r:id="rId11" imgW="647700" imgH="647700" progId="Visio.Drawing.5">
                  <p:embed/>
                </p:oleObj>
              </mc:Choice>
              <mc:Fallback>
                <p:oleObj name="VISIO" r:id="rId11" imgW="647700" imgH="647700" progId="Visio.Drawing.5">
                  <p:embed/>
                  <p:pic>
                    <p:nvPicPr>
                      <p:cNvPr id="360456" name="Object 8">
                        <a:extLst>
                          <a:ext uri="{FF2B5EF4-FFF2-40B4-BE49-F238E27FC236}">
                            <a16:creationId xmlns:a16="http://schemas.microsoft.com/office/drawing/2014/main" id="{6DBE4A6F-9692-FF49-A53A-0F2433827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27500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7" name="Object 9">
            <a:extLst>
              <a:ext uri="{FF2B5EF4-FFF2-40B4-BE49-F238E27FC236}">
                <a16:creationId xmlns:a16="http://schemas.microsoft.com/office/drawing/2014/main" id="{A56D631F-C83B-794E-9F39-D4AE66A086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0" y="285750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VISIO" r:id="rId12" imgW="647700" imgH="647700" progId="Visio.Drawing.5">
                  <p:embed/>
                </p:oleObj>
              </mc:Choice>
              <mc:Fallback>
                <p:oleObj name="VISIO" r:id="rId12" imgW="647700" imgH="647700" progId="Visio.Drawing.5">
                  <p:embed/>
                  <p:pic>
                    <p:nvPicPr>
                      <p:cNvPr id="360457" name="Object 9">
                        <a:extLst>
                          <a:ext uri="{FF2B5EF4-FFF2-40B4-BE49-F238E27FC236}">
                            <a16:creationId xmlns:a16="http://schemas.microsoft.com/office/drawing/2014/main" id="{A56D631F-C83B-794E-9F39-D4AE66A086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857500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8" name="Text Box 10">
            <a:extLst>
              <a:ext uri="{FF2B5EF4-FFF2-40B4-BE49-F238E27FC236}">
                <a16:creationId xmlns:a16="http://schemas.microsoft.com/office/drawing/2014/main" id="{B6053876-64BB-D24B-91B0-E4A3F5D0A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889001"/>
            <a:ext cx="635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/>
              <a:t>(y,x)</a:t>
            </a:r>
          </a:p>
        </p:txBody>
      </p:sp>
      <p:sp>
        <p:nvSpPr>
          <p:cNvPr id="360459" name="Text Box 11">
            <a:extLst>
              <a:ext uri="{FF2B5EF4-FFF2-40B4-BE49-F238E27FC236}">
                <a16:creationId xmlns:a16="http://schemas.microsoft.com/office/drawing/2014/main" id="{644231F1-0D6D-2246-B934-D9A6A4B93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889001"/>
            <a:ext cx="9525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/>
              <a:t>(-y,x)</a:t>
            </a:r>
          </a:p>
        </p:txBody>
      </p:sp>
      <p:sp>
        <p:nvSpPr>
          <p:cNvPr id="360460" name="Text Box 12">
            <a:extLst>
              <a:ext uri="{FF2B5EF4-FFF2-40B4-BE49-F238E27FC236}">
                <a16:creationId xmlns:a16="http://schemas.microsoft.com/office/drawing/2014/main" id="{CB954F44-5942-9E42-9B96-35993200B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2095501"/>
            <a:ext cx="9525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/>
              <a:t>(-x,y)</a:t>
            </a:r>
          </a:p>
        </p:txBody>
      </p:sp>
      <p:sp>
        <p:nvSpPr>
          <p:cNvPr id="360461" name="Text Box 13">
            <a:extLst>
              <a:ext uri="{FF2B5EF4-FFF2-40B4-BE49-F238E27FC236}">
                <a16:creationId xmlns:a16="http://schemas.microsoft.com/office/drawing/2014/main" id="{0E96FA81-49A9-424E-89A9-8EA020F5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21001"/>
            <a:ext cx="9525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/>
              <a:t>(-x,-y)</a:t>
            </a:r>
          </a:p>
        </p:txBody>
      </p:sp>
      <p:sp>
        <p:nvSpPr>
          <p:cNvPr id="360462" name="Text Box 14">
            <a:extLst>
              <a:ext uri="{FF2B5EF4-FFF2-40B4-BE49-F238E27FC236}">
                <a16:creationId xmlns:a16="http://schemas.microsoft.com/office/drawing/2014/main" id="{146D2747-1413-FB41-B361-4CF3236BA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318001"/>
            <a:ext cx="9525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/>
              <a:t>(-y,-x)</a:t>
            </a:r>
          </a:p>
        </p:txBody>
      </p:sp>
      <p:sp>
        <p:nvSpPr>
          <p:cNvPr id="360463" name="Text Box 15">
            <a:extLst>
              <a:ext uri="{FF2B5EF4-FFF2-40B4-BE49-F238E27FC236}">
                <a16:creationId xmlns:a16="http://schemas.microsoft.com/office/drawing/2014/main" id="{2FC98F8B-FBEA-3541-92FF-02DACB58A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0" y="4318001"/>
            <a:ext cx="9525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/>
              <a:t>(y,-x)</a:t>
            </a:r>
          </a:p>
        </p:txBody>
      </p:sp>
      <p:sp>
        <p:nvSpPr>
          <p:cNvPr id="360464" name="Text Box 16">
            <a:extLst>
              <a:ext uri="{FF2B5EF4-FFF2-40B4-BE49-F238E27FC236}">
                <a16:creationId xmlns:a16="http://schemas.microsoft.com/office/drawing/2014/main" id="{5B6DA68A-D707-4C4B-A00F-AAF010D4E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3048001"/>
            <a:ext cx="9525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/>
              <a:t>(x,-y)</a:t>
            </a:r>
          </a:p>
        </p:txBody>
      </p:sp>
      <p:sp>
        <p:nvSpPr>
          <p:cNvPr id="360465" name="Rectangle 17">
            <a:extLst>
              <a:ext uri="{FF2B5EF4-FFF2-40B4-BE49-F238E27FC236}">
                <a16:creationId xmlns:a16="http://schemas.microsoft.com/office/drawing/2014/main" id="{EBA9C62C-F6A5-1C4E-A049-1BA82A0B5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261" y="337344"/>
            <a:ext cx="6477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333" b="1"/>
              <a:t>八分法画圆</a:t>
            </a:r>
            <a:endParaRPr lang="zh-CN" altLang="en-US" sz="233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3604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6" dur="1" fill="hold"/>
                                        <p:tgtEl>
                                          <p:spTgt spid="3604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8" grpId="0" autoUpdateAnimBg="0"/>
      <p:bldP spid="360459" grpId="0" autoUpdateAnimBg="0"/>
      <p:bldP spid="360460" grpId="0" autoUpdateAnimBg="0"/>
      <p:bldP spid="360461" grpId="0" autoUpdateAnimBg="0"/>
      <p:bldP spid="360462" grpId="0" autoUpdateAnimBg="0"/>
      <p:bldP spid="360463" grpId="0" autoUpdateAnimBg="0"/>
      <p:bldP spid="360464" grpId="0" autoUpdateAnimBg="0"/>
      <p:bldP spid="36046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>
            <a:extLst>
              <a:ext uri="{FF2B5EF4-FFF2-40B4-BE49-F238E27FC236}">
                <a16:creationId xmlns:a16="http://schemas.microsoft.com/office/drawing/2014/main" id="{BA40181E-B1F7-D94C-AC5C-249A7ACC7C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</a:t>
            </a:r>
            <a:r>
              <a:rPr lang="en-US" altLang="zh-CN" sz="1000">
                <a:latin typeface="Times New Roman" panose="02020603050405020304" pitchFamily="18" charset="0"/>
              </a:rPr>
              <a:t>2005-4-17</a:t>
            </a:r>
            <a:r>
              <a:rPr lang="en-US" altLang="zh-CN"/>
              <a:t>		                                                 </a:t>
            </a:r>
            <a:r>
              <a:rPr lang="zh-CN" altLang="en-US">
                <a:ea typeface="楷体_GB2312" pitchFamily="49" charset="-122"/>
              </a:rPr>
              <a:t>计算机图形学 </a:t>
            </a:r>
            <a:endParaRPr lang="zh-CN" altLang="en-US" sz="1167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9C941FA0-9F7C-3447-A369-685E6B54A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381000"/>
            <a:ext cx="6477000" cy="952500"/>
          </a:xfrm>
        </p:spPr>
        <p:txBody>
          <a:bodyPr/>
          <a:lstStyle/>
          <a:p>
            <a:r>
              <a:rPr lang="en-US" altLang="zh-CN" sz="2667" b="1">
                <a:ea typeface="黑体" panose="02010609060101010101" pitchFamily="49" charset="-122"/>
              </a:rPr>
              <a:t>4.2.1  </a:t>
            </a:r>
            <a:r>
              <a:rPr lang="zh-CN" altLang="en-US" sz="2667" b="1">
                <a:ea typeface="黑体" panose="02010609060101010101" pitchFamily="49" charset="-122"/>
              </a:rPr>
              <a:t>简单方程产生圆弧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BEC2FB09-94B1-CB47-8715-574152684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634836"/>
            <a:ext cx="6477000" cy="5715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333" b="1" dirty="0"/>
              <a:t>算法原理</a:t>
            </a:r>
            <a:r>
              <a:rPr lang="zh-CN" altLang="en-US" sz="2333" dirty="0"/>
              <a:t>：利用其函数方程，直接离散计算 </a:t>
            </a:r>
          </a:p>
        </p:txBody>
      </p:sp>
      <p:sp>
        <p:nvSpPr>
          <p:cNvPr id="362500" name="Rectangle 4">
            <a:extLst>
              <a:ext uri="{FF2B5EF4-FFF2-40B4-BE49-F238E27FC236}">
                <a16:creationId xmlns:a16="http://schemas.microsoft.com/office/drawing/2014/main" id="{4C824A32-1A4B-214A-BB7B-E0AA63634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2395017"/>
            <a:ext cx="6477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333" dirty="0"/>
              <a:t>圆的函数方程为： </a:t>
            </a:r>
          </a:p>
        </p:txBody>
      </p:sp>
      <p:graphicFrame>
        <p:nvGraphicFramePr>
          <p:cNvPr id="362501" name="Object 5">
            <a:extLst>
              <a:ext uri="{FF2B5EF4-FFF2-40B4-BE49-F238E27FC236}">
                <a16:creationId xmlns:a16="http://schemas.microsoft.com/office/drawing/2014/main" id="{B62A1003-C138-A541-B4FB-87D44E0D3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795416"/>
              </p:ext>
            </p:extLst>
          </p:nvPr>
        </p:nvGraphicFramePr>
        <p:xfrm>
          <a:off x="3524250" y="2349045"/>
          <a:ext cx="2095500" cy="59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3" imgW="18719800" imgH="5270500" progId="Equation.3">
                  <p:embed/>
                </p:oleObj>
              </mc:Choice>
              <mc:Fallback>
                <p:oleObj r:id="rId3" imgW="18719800" imgH="5270500" progId="Equation.3">
                  <p:embed/>
                  <p:pic>
                    <p:nvPicPr>
                      <p:cNvPr id="362501" name="Object 5">
                        <a:extLst>
                          <a:ext uri="{FF2B5EF4-FFF2-40B4-BE49-F238E27FC236}">
                            <a16:creationId xmlns:a16="http://schemas.microsoft.com/office/drawing/2014/main" id="{B62A1003-C138-A541-B4FB-87D44E0D3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2349045"/>
                        <a:ext cx="2095500" cy="592667"/>
                      </a:xfrm>
                      <a:prstGeom prst="rect">
                        <a:avLst/>
                      </a:prstGeom>
                      <a:solidFill>
                        <a:srgbClr val="01189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2" name="Object 6">
            <a:extLst>
              <a:ext uri="{FF2B5EF4-FFF2-40B4-BE49-F238E27FC236}">
                <a16:creationId xmlns:a16="http://schemas.microsoft.com/office/drawing/2014/main" id="{73962589-2022-824E-824A-079DC2A14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10513"/>
              </p:ext>
            </p:extLst>
          </p:nvPr>
        </p:nvGraphicFramePr>
        <p:xfrm>
          <a:off x="2281874" y="3343879"/>
          <a:ext cx="4781021" cy="128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5" imgW="48272700" imgH="12877800" progId="Equation.3">
                  <p:embed/>
                </p:oleObj>
              </mc:Choice>
              <mc:Fallback>
                <p:oleObj name="公式" r:id="rId5" imgW="48272700" imgH="12877800" progId="Equation.3">
                  <p:embed/>
                  <p:pic>
                    <p:nvPicPr>
                      <p:cNvPr id="362502" name="Object 6">
                        <a:extLst>
                          <a:ext uri="{FF2B5EF4-FFF2-40B4-BE49-F238E27FC236}">
                            <a16:creationId xmlns:a16="http://schemas.microsoft.com/office/drawing/2014/main" id="{73962589-2022-824E-824A-079DC2A14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874" y="3343879"/>
                        <a:ext cx="4781021" cy="1284552"/>
                      </a:xfrm>
                      <a:prstGeom prst="rect">
                        <a:avLst/>
                      </a:prstGeom>
                      <a:solidFill>
                        <a:srgbClr val="011893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 autoUpdateAnimBg="0"/>
      <p:bldP spid="362499" grpId="0" build="p" autoUpdateAnimBg="0"/>
      <p:bldP spid="362499" grpId="1" build="p"/>
      <p:bldP spid="36250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E4C67C-EDA6-5743-AE4B-DA7AC4E18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</a:t>
            </a:r>
            <a:r>
              <a:rPr lang="en-US" altLang="zh-CN" sz="1000">
                <a:latin typeface="Times New Roman" panose="02020603050405020304" pitchFamily="18" charset="0"/>
              </a:rPr>
              <a:t>2005-4-17</a:t>
            </a:r>
            <a:r>
              <a:rPr lang="en-US" altLang="zh-CN"/>
              <a:t>		                                                 </a:t>
            </a:r>
            <a:r>
              <a:rPr lang="zh-CN" altLang="en-US">
                <a:ea typeface="楷体_GB2312" pitchFamily="49" charset="-122"/>
              </a:rPr>
              <a:t>计算机图形学 </a:t>
            </a:r>
            <a:endParaRPr lang="zh-CN" altLang="en-US" sz="1167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8964" name="Object 4">
            <a:extLst>
              <a:ext uri="{FF2B5EF4-FFF2-40B4-BE49-F238E27FC236}">
                <a16:creationId xmlns:a16="http://schemas.microsoft.com/office/drawing/2014/main" id="{315895D8-D7A3-3346-837C-32EF2E262F45}"/>
              </a:ext>
            </a:extLst>
          </p:cNvPr>
          <p:cNvGraphicFramePr>
            <a:graphicFrameLocks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4037383456"/>
              </p:ext>
            </p:extLst>
          </p:nvPr>
        </p:nvGraphicFramePr>
        <p:xfrm>
          <a:off x="2188105" y="1270000"/>
          <a:ext cx="4796896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3" imgW="25412700" imgH="22885400" progId="Visio.Drawing.6">
                  <p:embed/>
                </p:oleObj>
              </mc:Choice>
              <mc:Fallback>
                <p:oleObj name="Visio" r:id="rId3" imgW="25412700" imgH="22885400" progId="Visio.Drawing.6">
                  <p:embed/>
                  <p:pic>
                    <p:nvPicPr>
                      <p:cNvPr id="168964" name="Object 4">
                        <a:extLst>
                          <a:ext uri="{FF2B5EF4-FFF2-40B4-BE49-F238E27FC236}">
                            <a16:creationId xmlns:a16="http://schemas.microsoft.com/office/drawing/2014/main" id="{315895D8-D7A3-3346-837C-32EF2E262F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105" y="1270000"/>
                        <a:ext cx="4796896" cy="406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Rectangle 5">
            <a:extLst>
              <a:ext uri="{FF2B5EF4-FFF2-40B4-BE49-F238E27FC236}">
                <a16:creationId xmlns:a16="http://schemas.microsoft.com/office/drawing/2014/main" id="{E31AAD90-64BB-B041-85B7-509FFAA94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381000"/>
            <a:ext cx="5524500" cy="698500"/>
          </a:xfrm>
          <a:noFill/>
          <a:ln/>
        </p:spPr>
        <p:txBody>
          <a:bodyPr/>
          <a:lstStyle/>
          <a:p>
            <a:pPr algn="l"/>
            <a:r>
              <a:rPr lang="zh-CN" altLang="en-US" sz="2333" b="1"/>
              <a:t>基本原理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>
            <a:extLst>
              <a:ext uri="{FF2B5EF4-FFF2-40B4-BE49-F238E27FC236}">
                <a16:creationId xmlns:a16="http://schemas.microsoft.com/office/drawing/2014/main" id="{C055730C-5948-C14A-AAD4-D149C6482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</a:t>
            </a:r>
            <a:r>
              <a:rPr lang="en-US" altLang="zh-CN" sz="1000">
                <a:latin typeface="Times New Roman" panose="02020603050405020304" pitchFamily="18" charset="0"/>
              </a:rPr>
              <a:t>2005-4-17</a:t>
            </a:r>
            <a:r>
              <a:rPr lang="en-US" altLang="zh-CN"/>
              <a:t>		                                                 </a:t>
            </a:r>
            <a:r>
              <a:rPr lang="zh-CN" altLang="en-US">
                <a:ea typeface="楷体_GB2312" pitchFamily="49" charset="-122"/>
              </a:rPr>
              <a:t>计算机图形学 </a:t>
            </a:r>
            <a:endParaRPr lang="zh-CN" altLang="en-US" sz="1167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2C8FA893-8C6C-C04A-8946-13626B4F8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1550458"/>
            <a:ext cx="2667000" cy="635000"/>
          </a:xfrm>
        </p:spPr>
        <p:txBody>
          <a:bodyPr/>
          <a:lstStyle/>
          <a:p>
            <a:pPr algn="just">
              <a:lnSpc>
                <a:spcPct val="140000"/>
              </a:lnSpc>
              <a:buFontTx/>
              <a:buNone/>
            </a:pPr>
            <a:r>
              <a:rPr lang="zh-CN" altLang="en-US" sz="2333" b="1" dirty="0"/>
              <a:t>判别式：</a:t>
            </a:r>
          </a:p>
        </p:txBody>
      </p:sp>
      <p:graphicFrame>
        <p:nvGraphicFramePr>
          <p:cNvPr id="186373" name="Object 5">
            <a:extLst>
              <a:ext uri="{FF2B5EF4-FFF2-40B4-BE49-F238E27FC236}">
                <a16:creationId xmlns:a16="http://schemas.microsoft.com/office/drawing/2014/main" id="{FAD16A65-090C-274E-8A08-04F57B99D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960587"/>
              </p:ext>
            </p:extLst>
          </p:nvPr>
        </p:nvGraphicFramePr>
        <p:xfrm>
          <a:off x="2396442" y="1608866"/>
          <a:ext cx="4741333" cy="44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3" imgW="60274200" imgH="5562600" progId="Equation.3">
                  <p:embed/>
                </p:oleObj>
              </mc:Choice>
              <mc:Fallback>
                <p:oleObj name="Equation" r:id="rId3" imgW="60274200" imgH="5562600" progId="Equation.3">
                  <p:embed/>
                  <p:pic>
                    <p:nvPicPr>
                      <p:cNvPr id="186373" name="Object 5">
                        <a:extLst>
                          <a:ext uri="{FF2B5EF4-FFF2-40B4-BE49-F238E27FC236}">
                            <a16:creationId xmlns:a16="http://schemas.microsoft.com/office/drawing/2014/main" id="{FAD16A65-090C-274E-8A08-04F57B99DE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442" y="1608866"/>
                        <a:ext cx="4741333" cy="443178"/>
                      </a:xfrm>
                      <a:prstGeom prst="rect">
                        <a:avLst/>
                      </a:prstGeom>
                      <a:solidFill>
                        <a:srgbClr val="01189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>
            <a:extLst>
              <a:ext uri="{FF2B5EF4-FFF2-40B4-BE49-F238E27FC236}">
                <a16:creationId xmlns:a16="http://schemas.microsoft.com/office/drawing/2014/main" id="{0AD8E11E-FE6E-6745-AB9C-757FFFC03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132"/>
              </p:ext>
            </p:extLst>
          </p:nvPr>
        </p:nvGraphicFramePr>
        <p:xfrm>
          <a:off x="3909858" y="2304521"/>
          <a:ext cx="1714500" cy="470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5" imgW="19011900" imgH="5270500" progId="Equation.3">
                  <p:embed/>
                </p:oleObj>
              </mc:Choice>
              <mc:Fallback>
                <p:oleObj name="Equation" r:id="rId5" imgW="19011900" imgH="5270500" progId="Equation.3">
                  <p:embed/>
                  <p:pic>
                    <p:nvPicPr>
                      <p:cNvPr id="186374" name="Object 6">
                        <a:extLst>
                          <a:ext uri="{FF2B5EF4-FFF2-40B4-BE49-F238E27FC236}">
                            <a16:creationId xmlns:a16="http://schemas.microsoft.com/office/drawing/2014/main" id="{0AD8E11E-FE6E-6745-AB9C-757FFFC03D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858" y="2304521"/>
                        <a:ext cx="1714500" cy="470958"/>
                      </a:xfrm>
                      <a:prstGeom prst="rect">
                        <a:avLst/>
                      </a:prstGeom>
                      <a:solidFill>
                        <a:srgbClr val="01189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>
            <a:extLst>
              <a:ext uri="{FF2B5EF4-FFF2-40B4-BE49-F238E27FC236}">
                <a16:creationId xmlns:a16="http://schemas.microsoft.com/office/drawing/2014/main" id="{8B0D88DA-F7AD-444A-8828-9E3DACCD3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235992"/>
              </p:ext>
            </p:extLst>
          </p:nvPr>
        </p:nvGraphicFramePr>
        <p:xfrm>
          <a:off x="3302001" y="3003022"/>
          <a:ext cx="3061229" cy="993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7" imgW="33934400" imgH="11112500" progId="Equation.3">
                  <p:embed/>
                </p:oleObj>
              </mc:Choice>
              <mc:Fallback>
                <p:oleObj name="Equation" r:id="rId7" imgW="33934400" imgH="11112500" progId="Equation.3">
                  <p:embed/>
                  <p:pic>
                    <p:nvPicPr>
                      <p:cNvPr id="186375" name="Object 7">
                        <a:extLst>
                          <a:ext uri="{FF2B5EF4-FFF2-40B4-BE49-F238E27FC236}">
                            <a16:creationId xmlns:a16="http://schemas.microsoft.com/office/drawing/2014/main" id="{8B0D88DA-F7AD-444A-8828-9E3DACCD3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1" y="3003022"/>
                        <a:ext cx="3061229" cy="993511"/>
                      </a:xfrm>
                      <a:prstGeom prst="rect">
                        <a:avLst/>
                      </a:prstGeom>
                      <a:solidFill>
                        <a:srgbClr val="01189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8">
            <a:extLst>
              <a:ext uri="{FF2B5EF4-FFF2-40B4-BE49-F238E27FC236}">
                <a16:creationId xmlns:a16="http://schemas.microsoft.com/office/drawing/2014/main" id="{2803C548-74E8-0D44-8DDD-50DF01062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968673"/>
              </p:ext>
            </p:extLst>
          </p:nvPr>
        </p:nvGraphicFramePr>
        <p:xfrm>
          <a:off x="1651000" y="3066522"/>
          <a:ext cx="1001448" cy="470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9" imgW="11112500" imgH="5270500" progId="Equation.3">
                  <p:embed/>
                </p:oleObj>
              </mc:Choice>
              <mc:Fallback>
                <p:oleObj name="Equation" r:id="rId9" imgW="11112500" imgH="5270500" progId="Equation.3">
                  <p:embed/>
                  <p:pic>
                    <p:nvPicPr>
                      <p:cNvPr id="186376" name="Object 8">
                        <a:extLst>
                          <a:ext uri="{FF2B5EF4-FFF2-40B4-BE49-F238E27FC236}">
                            <a16:creationId xmlns:a16="http://schemas.microsoft.com/office/drawing/2014/main" id="{2803C548-74E8-0D44-8DDD-50DF01062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066522"/>
                        <a:ext cx="1001448" cy="470958"/>
                      </a:xfrm>
                      <a:prstGeom prst="rect">
                        <a:avLst/>
                      </a:prstGeom>
                      <a:solidFill>
                        <a:srgbClr val="01189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7" name="Rectangle 9">
            <a:extLst>
              <a:ext uri="{FF2B5EF4-FFF2-40B4-BE49-F238E27FC236}">
                <a16:creationId xmlns:a16="http://schemas.microsoft.com/office/drawing/2014/main" id="{BB445853-DCC1-7B4A-A3AC-668C484F3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2939522"/>
            <a:ext cx="17145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  <a:spcBef>
                <a:spcPct val="20000"/>
              </a:spcBef>
            </a:pPr>
            <a:r>
              <a:rPr lang="zh-CN" altLang="en-US" sz="2333" b="1" dirty="0"/>
              <a:t>当               </a:t>
            </a:r>
            <a:r>
              <a:rPr lang="en-US" altLang="zh-CN" sz="2333" b="1" dirty="0"/>
              <a:t>:</a:t>
            </a:r>
          </a:p>
        </p:txBody>
      </p:sp>
      <p:sp>
        <p:nvSpPr>
          <p:cNvPr id="186378" name="Rectangle 10">
            <a:extLst>
              <a:ext uri="{FF2B5EF4-FFF2-40B4-BE49-F238E27FC236}">
                <a16:creationId xmlns:a16="http://schemas.microsoft.com/office/drawing/2014/main" id="{5529FB1C-023C-4F49-AD41-5EA4ACFDF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4209522"/>
            <a:ext cx="17145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  <a:spcBef>
                <a:spcPct val="20000"/>
              </a:spcBef>
            </a:pPr>
            <a:r>
              <a:rPr lang="zh-CN" altLang="en-US" sz="2333" b="1"/>
              <a:t>当               </a:t>
            </a:r>
            <a:r>
              <a:rPr lang="en-US" altLang="zh-CN" sz="2333" b="1"/>
              <a:t>:</a:t>
            </a:r>
          </a:p>
        </p:txBody>
      </p:sp>
      <p:graphicFrame>
        <p:nvGraphicFramePr>
          <p:cNvPr id="186379" name="Object 11">
            <a:extLst>
              <a:ext uri="{FF2B5EF4-FFF2-40B4-BE49-F238E27FC236}">
                <a16:creationId xmlns:a16="http://schemas.microsoft.com/office/drawing/2014/main" id="{A40D9B88-D5DD-9A45-97DE-7A94E72D1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60205"/>
              </p:ext>
            </p:extLst>
          </p:nvPr>
        </p:nvGraphicFramePr>
        <p:xfrm>
          <a:off x="1714500" y="4336522"/>
          <a:ext cx="842698" cy="470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11" imgW="9359900" imgH="5270500" progId="Equation.3">
                  <p:embed/>
                </p:oleObj>
              </mc:Choice>
              <mc:Fallback>
                <p:oleObj name="Equation" r:id="rId11" imgW="9359900" imgH="5270500" progId="Equation.3">
                  <p:embed/>
                  <p:pic>
                    <p:nvPicPr>
                      <p:cNvPr id="186379" name="Object 11">
                        <a:extLst>
                          <a:ext uri="{FF2B5EF4-FFF2-40B4-BE49-F238E27FC236}">
                            <a16:creationId xmlns:a16="http://schemas.microsoft.com/office/drawing/2014/main" id="{A40D9B88-D5DD-9A45-97DE-7A94E72D1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336522"/>
                        <a:ext cx="842698" cy="470958"/>
                      </a:xfrm>
                      <a:prstGeom prst="rect">
                        <a:avLst/>
                      </a:prstGeom>
                      <a:solidFill>
                        <a:srgbClr val="01189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0" name="Rectangle 12">
            <a:extLst>
              <a:ext uri="{FF2B5EF4-FFF2-40B4-BE49-F238E27FC236}">
                <a16:creationId xmlns:a16="http://schemas.microsoft.com/office/drawing/2014/main" id="{881D3A7E-AFD3-E04D-B7DE-D8962741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672042"/>
            <a:ext cx="3596818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67" b="1">
                <a:solidFill>
                  <a:schemeClr val="accent1"/>
                </a:solidFill>
              </a:rPr>
              <a:t>圆弧的</a:t>
            </a:r>
            <a:r>
              <a:rPr lang="en-US" altLang="zh-CN" sz="2667" b="1">
                <a:solidFill>
                  <a:schemeClr val="accent1"/>
                </a:solidFill>
              </a:rPr>
              <a:t>Bresenham</a:t>
            </a:r>
            <a:r>
              <a:rPr lang="zh-CN" altLang="zh-CN" sz="2667" b="1">
                <a:solidFill>
                  <a:schemeClr val="accent1"/>
                </a:solidFill>
              </a:rPr>
              <a:t>算法</a:t>
            </a:r>
            <a:r>
              <a:rPr lang="en-US" altLang="zh-CN" sz="2667" b="1">
                <a:solidFill>
                  <a:schemeClr val="accent1"/>
                </a:solidFill>
              </a:rPr>
              <a:t>:</a:t>
            </a:r>
          </a:p>
        </p:txBody>
      </p:sp>
      <p:graphicFrame>
        <p:nvGraphicFramePr>
          <p:cNvPr id="186381" name="Object 13">
            <a:extLst>
              <a:ext uri="{FF2B5EF4-FFF2-40B4-BE49-F238E27FC236}">
                <a16:creationId xmlns:a16="http://schemas.microsoft.com/office/drawing/2014/main" id="{90874AAE-06B8-FF4F-A238-A00401BA86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658704"/>
              </p:ext>
            </p:extLst>
          </p:nvPr>
        </p:nvGraphicFramePr>
        <p:xfrm>
          <a:off x="3118115" y="4209522"/>
          <a:ext cx="3430323" cy="993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13" imgW="38036500" imgH="11112500" progId="Equation.3">
                  <p:embed/>
                </p:oleObj>
              </mc:Choice>
              <mc:Fallback>
                <p:oleObj name="Equation" r:id="rId13" imgW="38036500" imgH="11112500" progId="Equation.3">
                  <p:embed/>
                  <p:pic>
                    <p:nvPicPr>
                      <p:cNvPr id="186381" name="Object 13">
                        <a:extLst>
                          <a:ext uri="{FF2B5EF4-FFF2-40B4-BE49-F238E27FC236}">
                            <a16:creationId xmlns:a16="http://schemas.microsoft.com/office/drawing/2014/main" id="{90874AAE-06B8-FF4F-A238-A00401BA86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7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115" y="4209522"/>
                        <a:ext cx="3430323" cy="993511"/>
                      </a:xfrm>
                      <a:prstGeom prst="rect">
                        <a:avLst/>
                      </a:prstGeom>
                      <a:solidFill>
                        <a:srgbClr val="011893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CACF7F0-26A0-3A48-B51F-DAFB37DC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Bresenham</a:t>
            </a:r>
            <a:r>
              <a:rPr kumimoji="1" lang="zh-CN" altLang="en-US" dirty="0"/>
              <a:t>算法</a:t>
            </a:r>
            <a:endParaRPr lang="zh-CN" altLang="en-US" dirty="0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F703298F-D210-EB47-B15A-FD2D08BE16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60" y="1538112"/>
            <a:ext cx="7543800" cy="3352800"/>
          </a:xfrm>
        </p:spPr>
        <p:txBody>
          <a:bodyPr>
            <a:normAutofit/>
          </a:bodyPr>
          <a:lstStyle/>
          <a:p>
            <a:r>
              <a:rPr lang="en-US" altLang="zh-CN" dirty="0"/>
              <a:t>0≤k≤1</a:t>
            </a:r>
            <a:r>
              <a:rPr lang="zh-CN" altLang="en-US" dirty="0"/>
              <a:t>时</a:t>
            </a:r>
            <a:r>
              <a:rPr lang="en-US" altLang="zh-CN" dirty="0" err="1"/>
              <a:t>Bresenham</a:t>
            </a:r>
            <a:r>
              <a:rPr lang="zh-CN" altLang="en-US" dirty="0"/>
              <a:t>算法的算法步骤为：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输入直线的两端点</a:t>
            </a:r>
            <a:r>
              <a:rPr lang="en-US" altLang="zh-CN" dirty="0"/>
              <a:t>P0(x0,y0)</a:t>
            </a:r>
            <a:r>
              <a:rPr lang="zh-CN" altLang="en-US" dirty="0"/>
              <a:t>和</a:t>
            </a:r>
            <a:r>
              <a:rPr lang="en-US" altLang="zh-CN" dirty="0"/>
              <a:t>P1(x1,y1)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计算初始值△</a:t>
            </a:r>
            <a:r>
              <a:rPr lang="en-US" altLang="zh-CN" dirty="0"/>
              <a:t>x</a:t>
            </a:r>
            <a:r>
              <a:rPr lang="zh-CN" altLang="en-US" dirty="0"/>
              <a:t>、△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d=0.5-k</a:t>
            </a:r>
            <a:r>
              <a:rPr lang="zh-CN" altLang="en-US" dirty="0"/>
              <a:t>、</a:t>
            </a:r>
            <a:r>
              <a:rPr lang="en-US" altLang="zh-CN" dirty="0"/>
              <a:t>x=x0</a:t>
            </a:r>
            <a:r>
              <a:rPr lang="zh-CN" altLang="en-US" dirty="0"/>
              <a:t>、</a:t>
            </a:r>
            <a:r>
              <a:rPr lang="en-US" altLang="zh-CN" dirty="0"/>
              <a:t>y=y0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绘制点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。判断</a:t>
            </a:r>
            <a:r>
              <a:rPr lang="en-US" altLang="zh-CN" dirty="0"/>
              <a:t>d</a:t>
            </a:r>
            <a:r>
              <a:rPr lang="zh-CN" altLang="en-US" dirty="0"/>
              <a:t>的符号；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d&lt;0</a:t>
            </a:r>
            <a:r>
              <a:rPr lang="zh-CN" altLang="en-US" dirty="0"/>
              <a:t>，则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更新为</a:t>
            </a:r>
            <a:r>
              <a:rPr lang="en-US" altLang="zh-CN" dirty="0"/>
              <a:t>(x+1,y+1)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更新为</a:t>
            </a:r>
            <a:r>
              <a:rPr lang="en-US" altLang="zh-CN" dirty="0"/>
              <a:t>d+1-k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否则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更新为</a:t>
            </a:r>
            <a:r>
              <a:rPr lang="en-US" altLang="zh-CN" dirty="0"/>
              <a:t>(x+1,y)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更新为</a:t>
            </a:r>
            <a:r>
              <a:rPr lang="en-US" altLang="zh-CN" dirty="0"/>
              <a:t>d-k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当直线没有画完时，重复步骤</a:t>
            </a:r>
            <a:r>
              <a:rPr lang="en-US" altLang="zh-CN" dirty="0"/>
              <a:t>3</a:t>
            </a:r>
            <a:r>
              <a:rPr lang="zh-CN" altLang="en-US" dirty="0"/>
              <a:t>。否则结束。</a:t>
            </a:r>
          </a:p>
        </p:txBody>
      </p:sp>
    </p:spTree>
    <p:extLst>
      <p:ext uri="{BB962C8B-B14F-4D97-AF65-F5344CB8AC3E}">
        <p14:creationId xmlns:p14="http://schemas.microsoft.com/office/powerpoint/2010/main" val="107544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9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练习利用</a:t>
            </a:r>
            <a:r>
              <a:rPr lang="en-US" altLang="zh-CN" dirty="0"/>
              <a:t>GDI</a:t>
            </a:r>
            <a:r>
              <a:rPr lang="zh-CN" altLang="en-US" dirty="0"/>
              <a:t>绘制实现基本圆算法制作画图板程序。</a:t>
            </a:r>
          </a:p>
        </p:txBody>
      </p:sp>
      <p:pic>
        <p:nvPicPr>
          <p:cNvPr id="4" name="图片 3" descr="图示&#10;&#10;中度可信度描述已自动生成">
            <a:extLst>
              <a:ext uri="{FF2B5EF4-FFF2-40B4-BE49-F238E27FC236}">
                <a16:creationId xmlns:a16="http://schemas.microsoft.com/office/drawing/2014/main" id="{523E8CE3-57DD-1247-A230-FEC1C95E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70" y="1941647"/>
            <a:ext cx="4279659" cy="32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实验编号：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实验名称：圆算法</a:t>
            </a:r>
            <a:endParaRPr lang="en-US" altLang="zh-CN" dirty="0"/>
          </a:p>
          <a:p>
            <a:r>
              <a:rPr lang="zh-CN" altLang="en-US" dirty="0"/>
              <a:t>实验目的：利用操作系统</a:t>
            </a:r>
            <a:r>
              <a:rPr lang="en-US" altLang="zh-CN" dirty="0"/>
              <a:t>API</a:t>
            </a:r>
            <a:r>
              <a:rPr lang="zh-CN" altLang="en-US" dirty="0"/>
              <a:t>实现基本图元圆的绘制功能。</a:t>
            </a:r>
            <a:endParaRPr lang="en-US" altLang="zh-CN" dirty="0"/>
          </a:p>
          <a:p>
            <a:r>
              <a:rPr lang="zh-CN" altLang="en-US" dirty="0"/>
              <a:t>实验环境：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89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ABF9712A-43F4-B741-93B7-77B9F9A6EA0E}" vid="{82780E56-B8EC-924C-9120-F461C2F1F25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4887</TotalTime>
  <Words>393</Words>
  <Application>Microsoft Macintosh PowerPoint</Application>
  <PresentationFormat>全屏显示(16:10)</PresentationFormat>
  <Paragraphs>58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Times New Roman</vt:lpstr>
      <vt:lpstr>主题1</vt:lpstr>
      <vt:lpstr>VISIO 5 Drawing</vt:lpstr>
      <vt:lpstr>Microsoft 公式 3.0</vt:lpstr>
      <vt:lpstr>Microsoft Visio Drawing</vt:lpstr>
      <vt:lpstr>实验课：画圆算法 Practice for Computer Graphics：Circles</vt:lpstr>
      <vt:lpstr>Outline</vt:lpstr>
      <vt:lpstr>PowerPoint 演示文稿</vt:lpstr>
      <vt:lpstr>4.2.1  简单方程产生圆弧</vt:lpstr>
      <vt:lpstr>基本原理</vt:lpstr>
      <vt:lpstr>PowerPoint 演示文稿</vt:lpstr>
      <vt:lpstr>Bresenham算法</vt:lpstr>
      <vt:lpstr>实验练习</vt:lpstr>
      <vt:lpstr>实验练习</vt:lpstr>
      <vt:lpstr>实验练习</vt:lpstr>
      <vt:lpstr>附加题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视觉感知与前沿技术实验课 Practice for Visual Perception and 3D Computer Vision </dc:title>
  <dc:creator>Office 365</dc:creator>
  <cp:lastModifiedBy>Office 365</cp:lastModifiedBy>
  <cp:revision>57</cp:revision>
  <dcterms:created xsi:type="dcterms:W3CDTF">2021-03-02T03:11:22Z</dcterms:created>
  <dcterms:modified xsi:type="dcterms:W3CDTF">2021-03-30T04:10:58Z</dcterms:modified>
</cp:coreProperties>
</file>