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88" r:id="rId3"/>
    <p:sldId id="289" r:id="rId4"/>
    <p:sldId id="302" r:id="rId5"/>
    <p:sldId id="299" r:id="rId6"/>
    <p:sldId id="296" r:id="rId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8719D68D-460C-3548-AC29-0EF9EA781AD6}">
          <p14:sldIdLst>
            <p14:sldId id="256"/>
            <p14:sldId id="288"/>
            <p14:sldId id="289"/>
          </p14:sldIdLst>
        </p14:section>
        <p14:section name="タイトルなしのセクション" id="{844CE413-8C24-B547-90F6-3BDC3DAEDB6F}">
          <p14:sldIdLst>
            <p14:sldId id="302"/>
            <p14:sldId id="299"/>
            <p14:sldId id="29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9" d="100"/>
          <a:sy n="89" d="100"/>
        </p:scale>
        <p:origin x="-1088" y="-96"/>
      </p:cViewPr>
      <p:guideLst>
        <p:guide orient="horz" pos="3390"/>
        <p:guide pos="31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31E38-0771-E043-ACC7-49C081E84FA8}" type="datetimeFigureOut">
              <a:rPr kumimoji="1" lang="ja-JP" altLang="en-US" smtClean="0"/>
              <a:t>18/04/25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A6AFB-7448-4545-AC38-3B8F984C78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4107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BB495-E553-7B4D-8E5C-7068E9767AEB}" type="datetimeFigureOut">
              <a:rPr kumimoji="1" lang="ja-JP" altLang="en-US" smtClean="0"/>
              <a:t>18/04/25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9A175-C290-354C-833B-D30AE4354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4871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D168-64A8-2941-B9BA-323AA877AC6F}" type="datetime1">
              <a:rPr kumimoji="1" lang="ja-JP" altLang="en-US" smtClean="0"/>
              <a:t>18/04/25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74C9-5119-6C4E-B45E-F0088F495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09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9C44-6A49-6C4D-A41B-6006A033F826}" type="datetime1">
              <a:rPr kumimoji="1" lang="ja-JP" altLang="en-US" smtClean="0"/>
              <a:t>18/04/25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74C9-5119-6C4E-B45E-F0088F495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36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AC1F-08E8-E74A-BA24-8DD9C5086B0B}" type="datetime1">
              <a:rPr kumimoji="1" lang="ja-JP" altLang="en-US" smtClean="0"/>
              <a:t>18/04/25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74C9-5119-6C4E-B45E-F0088F495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801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7A83-2CDD-E24A-88EE-C2EDF64CC79A}" type="datetime1">
              <a:rPr kumimoji="1" lang="ja-JP" altLang="en-US" smtClean="0"/>
              <a:t>18/04/25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74C9-5119-6C4E-B45E-F0088F495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90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212D-5AF2-BC44-9E42-90DB0455E38B}" type="datetime1">
              <a:rPr kumimoji="1" lang="ja-JP" altLang="en-US" smtClean="0"/>
              <a:t>18/04/25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74C9-5119-6C4E-B45E-F0088F495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48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F2AC-2691-7D4C-890F-BCB5F7B29A3A}" type="datetime1">
              <a:rPr kumimoji="1" lang="ja-JP" altLang="en-US" smtClean="0"/>
              <a:t>18/04/25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74C9-5119-6C4E-B45E-F0088F495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33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B117-B5B1-5945-8803-878AFA1FE63B}" type="datetime1">
              <a:rPr kumimoji="1" lang="ja-JP" altLang="en-US" smtClean="0"/>
              <a:t>18/04/25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74C9-5119-6C4E-B45E-F0088F495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79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EB18-3E81-4D4E-9E49-5A70C7533330}" type="datetime1">
              <a:rPr kumimoji="1" lang="ja-JP" altLang="en-US" smtClean="0"/>
              <a:t>18/04/25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74C9-5119-6C4E-B45E-F0088F495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65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CE51-25D0-DF49-B172-6FEAF7CDD4CB}" type="datetime1">
              <a:rPr kumimoji="1" lang="ja-JP" altLang="en-US" smtClean="0"/>
              <a:t>18/04/25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74C9-5119-6C4E-B45E-F0088F495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42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AB7E-A681-F349-9A62-8F63E7F6A36D}" type="datetime1">
              <a:rPr kumimoji="1" lang="ja-JP" altLang="en-US" smtClean="0"/>
              <a:t>18/04/25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74C9-5119-6C4E-B45E-F0088F495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30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1A69-E76E-C447-BA48-A19BE5A46FC0}" type="datetime1">
              <a:rPr kumimoji="1" lang="ja-JP" altLang="en-US" smtClean="0"/>
              <a:t>18/04/25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74C9-5119-6C4E-B45E-F0088F495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65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9986A-24D1-B54F-AD9B-1CFA383824B7}" type="datetime1">
              <a:rPr kumimoji="1" lang="ja-JP" altLang="en-US" smtClean="0"/>
              <a:t>18/04/25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674C9-5119-6C4E-B45E-F0088F495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05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S</a:t>
            </a:r>
            <a:r>
              <a:rPr lang="en-US" altLang="ja-JP" dirty="0" smtClean="0"/>
              <a:t>ervice</a:t>
            </a:r>
            <a:r>
              <a:rPr lang="ja-JP" altLang="en-US" dirty="0" smtClean="0"/>
              <a:t> </a:t>
            </a:r>
            <a:r>
              <a:rPr lang="en-US" altLang="ja-JP" dirty="0" smtClean="0"/>
              <a:t>Layer</a:t>
            </a:r>
            <a:r>
              <a:rPr lang="ja-JP" altLang="en-US" dirty="0" smtClean="0"/>
              <a:t> </a:t>
            </a:r>
            <a:r>
              <a:rPr lang="en-US" altLang="ja-JP" dirty="0" smtClean="0"/>
              <a:t>API for oneM2M	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</a:t>
            </a:r>
            <a:r>
              <a:rPr kumimoji="1" lang="en-US" altLang="ja-JP" dirty="0" smtClean="0"/>
              <a:t>8</a:t>
            </a:r>
            <a:r>
              <a:rPr kumimoji="1" lang="en-US" altLang="ja-JP" dirty="0" smtClean="0"/>
              <a:t>/</a:t>
            </a:r>
            <a:r>
              <a:rPr kumimoji="1" lang="en-US" altLang="ja-JP" dirty="0" smtClean="0"/>
              <a:t>6</a:t>
            </a:r>
            <a:r>
              <a:rPr kumimoji="1" lang="en-US" altLang="ja-JP" dirty="0" smtClean="0"/>
              <a:t>/</a:t>
            </a:r>
            <a:r>
              <a:rPr kumimoji="1" lang="en-US" altLang="ja-JP" dirty="0" smtClean="0"/>
              <a:t>5</a:t>
            </a:r>
            <a:endParaRPr kumimoji="1" lang="en-US" altLang="ja-JP" dirty="0" smtClean="0"/>
          </a:p>
          <a:p>
            <a:r>
              <a:rPr lang="en-US" altLang="ja-JP" dirty="0" smtClean="0"/>
              <a:t>Hiroyuki Maeomichi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74C9-5119-6C4E-B45E-F0088F495D6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212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796469" y="335280"/>
            <a:ext cx="1071563" cy="69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ja-JP" dirty="0">
                <a:solidFill>
                  <a:prstClr val="white"/>
                </a:solidFill>
                <a:latin typeface="Calibri"/>
                <a:ea typeface="ＭＳ Ｐゴシック"/>
              </a:rPr>
              <a:t>AE</a:t>
            </a:r>
            <a:endParaRPr lang="ja-JP" altLang="en-US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031159" y="335280"/>
            <a:ext cx="1071563" cy="69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ja-JP" dirty="0">
                <a:solidFill>
                  <a:prstClr val="white"/>
                </a:solidFill>
                <a:latin typeface="Calibri"/>
                <a:ea typeface="ＭＳ Ｐゴシック"/>
              </a:rPr>
              <a:t>CSE</a:t>
            </a:r>
            <a:endParaRPr lang="ja-JP" altLang="en-US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8606" y="499229"/>
            <a:ext cx="1543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/>
              </a:rPr>
              <a:t>oneM2M view</a:t>
            </a:r>
            <a:endParaRPr lang="ja-JP" altLang="en-U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cxnSp>
        <p:nvCxnSpPr>
          <p:cNvPr id="11" name="カギ線コネクタ 10"/>
          <p:cNvCxnSpPr>
            <a:stCxn id="4" idx="2"/>
            <a:endCxn id="5" idx="2"/>
          </p:cNvCxnSpPr>
          <p:nvPr/>
        </p:nvCxnSpPr>
        <p:spPr>
          <a:xfrm rot="16200000" flipH="1">
            <a:off x="3948007" y="-584835"/>
            <a:ext cx="12700" cy="323469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4037648" y="1055370"/>
            <a:ext cx="8573" cy="563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7812406" y="272295"/>
            <a:ext cx="1071563" cy="69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ja-JP" dirty="0">
                <a:solidFill>
                  <a:prstClr val="white"/>
                </a:solidFill>
                <a:latin typeface="Calibri"/>
                <a:ea typeface="ＭＳ Ｐゴシック"/>
              </a:rPr>
              <a:t>CSE</a:t>
            </a:r>
            <a:endParaRPr lang="ja-JP" altLang="en-US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17" name="カギ線コネクタ 16"/>
          <p:cNvCxnSpPr/>
          <p:nvPr/>
        </p:nvCxnSpPr>
        <p:spPr>
          <a:xfrm rot="5400000" flipH="1" flipV="1">
            <a:off x="7123239" y="-389606"/>
            <a:ext cx="62985" cy="2781247"/>
          </a:xfrm>
          <a:prstGeom prst="bentConnector3">
            <a:avLst>
              <a:gd name="adj1" fmla="val -3629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7311179" y="1001017"/>
            <a:ext cx="8573" cy="563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3825608" y="1673719"/>
            <a:ext cx="590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ja-JP" dirty="0" err="1">
                <a:solidFill>
                  <a:prstClr val="black"/>
                </a:solidFill>
                <a:latin typeface="Calibri"/>
                <a:ea typeface="ＭＳ Ｐゴシック"/>
              </a:rPr>
              <a:t>Mca</a:t>
            </a:r>
            <a:endParaRPr lang="ja-JP" altLang="en-U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090565" y="1596389"/>
            <a:ext cx="57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ja-JP" dirty="0" err="1">
                <a:solidFill>
                  <a:prstClr val="black"/>
                </a:solidFill>
                <a:latin typeface="Calibri"/>
                <a:ea typeface="ＭＳ Ｐゴシック"/>
              </a:rPr>
              <a:t>Mcc</a:t>
            </a:r>
            <a:endParaRPr lang="ja-JP" altLang="en-U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813614" y="2670056"/>
            <a:ext cx="1071563" cy="438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ja-JP" dirty="0">
                <a:solidFill>
                  <a:prstClr val="white"/>
                </a:solidFill>
                <a:latin typeface="Calibri"/>
                <a:ea typeface="ＭＳ Ｐゴシック"/>
              </a:rPr>
              <a:t>AE Core</a:t>
            </a:r>
            <a:endParaRPr lang="ja-JP" altLang="en-US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5048304" y="2610492"/>
            <a:ext cx="1071563" cy="407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ja-JP" dirty="0">
                <a:solidFill>
                  <a:prstClr val="white"/>
                </a:solidFill>
                <a:latin typeface="Calibri"/>
                <a:ea typeface="ＭＳ Ｐゴシック"/>
              </a:rPr>
              <a:t>CSE Core</a:t>
            </a:r>
            <a:endParaRPr lang="ja-JP" altLang="en-US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78606" y="2208595"/>
            <a:ext cx="191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/>
              </a:rPr>
              <a:t>OSGi RFC237 View</a:t>
            </a:r>
            <a:endParaRPr lang="ja-JP" altLang="en-U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4054793" y="3390143"/>
            <a:ext cx="8573" cy="563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842753" y="4008492"/>
            <a:ext cx="590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ja-JP" dirty="0" err="1">
                <a:solidFill>
                  <a:prstClr val="black"/>
                </a:solidFill>
                <a:latin typeface="Calibri"/>
                <a:ea typeface="ＭＳ Ｐゴシック"/>
              </a:rPr>
              <a:t>Mca</a:t>
            </a:r>
            <a:endParaRPr lang="ja-JP" altLang="en-U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107710" y="4077206"/>
            <a:ext cx="57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ja-JP" dirty="0" err="1">
                <a:solidFill>
                  <a:prstClr val="black"/>
                </a:solidFill>
                <a:latin typeface="Calibri"/>
                <a:ea typeface="ＭＳ Ｐゴシック"/>
              </a:rPr>
              <a:t>Mcc</a:t>
            </a:r>
            <a:endParaRPr lang="ja-JP" altLang="en-U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822662" y="3108959"/>
            <a:ext cx="1062990" cy="3886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ja-JP" sz="1400" dirty="0">
                <a:solidFill>
                  <a:prstClr val="black"/>
                </a:solidFill>
                <a:latin typeface="Calibri"/>
                <a:ea typeface="ＭＳ Ｐゴシック"/>
              </a:rPr>
              <a:t>Protocol Binding</a:t>
            </a:r>
            <a:endParaRPr lang="ja-JP" altLang="en-US" sz="1400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5048303" y="3017520"/>
            <a:ext cx="1062990" cy="3886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ja-JP" sz="1400" dirty="0">
                <a:solidFill>
                  <a:prstClr val="black"/>
                </a:solidFill>
                <a:latin typeface="Calibri"/>
                <a:ea typeface="ＭＳ Ｐゴシック"/>
              </a:rPr>
              <a:t>Protocol Binding</a:t>
            </a:r>
            <a:endParaRPr lang="ja-JP" altLang="en-US" sz="1400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cxnSp>
        <p:nvCxnSpPr>
          <p:cNvPr id="51" name="直線コネクタ 50"/>
          <p:cNvCxnSpPr/>
          <p:nvPr/>
        </p:nvCxnSpPr>
        <p:spPr>
          <a:xfrm>
            <a:off x="5329185" y="3406140"/>
            <a:ext cx="0" cy="38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2349341" y="3497579"/>
            <a:ext cx="0" cy="305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flipV="1">
            <a:off x="2354157" y="3794760"/>
            <a:ext cx="2975028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7244372" y="3420384"/>
            <a:ext cx="8573" cy="563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V="1">
            <a:off x="5764000" y="3773168"/>
            <a:ext cx="2608898" cy="2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5764001" y="3406140"/>
            <a:ext cx="0" cy="38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8372898" y="3367283"/>
            <a:ext cx="0" cy="38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/>
        </p:nvSpPr>
        <p:spPr>
          <a:xfrm>
            <a:off x="7751023" y="2577927"/>
            <a:ext cx="1071563" cy="407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ja-JP" dirty="0">
                <a:solidFill>
                  <a:prstClr val="white"/>
                </a:solidFill>
                <a:latin typeface="Calibri"/>
                <a:ea typeface="ＭＳ Ｐゴシック"/>
              </a:rPr>
              <a:t>CSE Core</a:t>
            </a:r>
            <a:endParaRPr lang="ja-JP" altLang="en-US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7751022" y="2984955"/>
            <a:ext cx="1062990" cy="3886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ja-JP" sz="1400" dirty="0">
                <a:solidFill>
                  <a:prstClr val="black"/>
                </a:solidFill>
                <a:latin typeface="Calibri"/>
                <a:ea typeface="ＭＳ Ｐゴシック"/>
              </a:rPr>
              <a:t>Protocol Binding</a:t>
            </a:r>
            <a:endParaRPr lang="ja-JP" altLang="en-US" sz="1400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cxnSp>
        <p:nvCxnSpPr>
          <p:cNvPr id="65" name="直線コネクタ 64"/>
          <p:cNvCxnSpPr/>
          <p:nvPr/>
        </p:nvCxnSpPr>
        <p:spPr>
          <a:xfrm>
            <a:off x="1672115" y="3086098"/>
            <a:ext cx="14573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/>
          <p:cNvSpPr/>
          <p:nvPr/>
        </p:nvSpPr>
        <p:spPr>
          <a:xfrm>
            <a:off x="1822663" y="4928874"/>
            <a:ext cx="1071563" cy="438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ja-JP" dirty="0">
                <a:solidFill>
                  <a:prstClr val="white"/>
                </a:solidFill>
                <a:latin typeface="Calibri"/>
                <a:ea typeface="ＭＳ Ｐゴシック"/>
              </a:rPr>
              <a:t>AE </a:t>
            </a:r>
            <a:r>
              <a:rPr lang="en-US" altLang="ja-JP" dirty="0" smtClean="0">
                <a:solidFill>
                  <a:prstClr val="white"/>
                </a:solidFill>
                <a:latin typeface="Calibri"/>
                <a:ea typeface="ＭＳ Ｐゴシック"/>
              </a:rPr>
              <a:t>Core</a:t>
            </a:r>
            <a:endParaRPr lang="ja-JP" altLang="en-US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5057353" y="4869310"/>
            <a:ext cx="1071563" cy="407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ja-JP" dirty="0">
                <a:solidFill>
                  <a:prstClr val="white"/>
                </a:solidFill>
                <a:latin typeface="Calibri"/>
                <a:ea typeface="ＭＳ Ｐゴシック"/>
              </a:rPr>
              <a:t>CSE Core</a:t>
            </a:r>
            <a:endParaRPr lang="ja-JP" altLang="en-US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68" name="直線コネクタ 67"/>
          <p:cNvCxnSpPr/>
          <p:nvPr/>
        </p:nvCxnSpPr>
        <p:spPr>
          <a:xfrm>
            <a:off x="4063842" y="5648961"/>
            <a:ext cx="8573" cy="563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3851801" y="6267310"/>
            <a:ext cx="590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ja-JP" dirty="0" err="1">
                <a:solidFill>
                  <a:prstClr val="black"/>
                </a:solidFill>
                <a:latin typeface="Calibri"/>
                <a:ea typeface="ＭＳ Ｐゴシック"/>
              </a:rPr>
              <a:t>Mca</a:t>
            </a:r>
            <a:endParaRPr lang="ja-JP" altLang="en-U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7116758" y="6336024"/>
            <a:ext cx="57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ja-JP" dirty="0" err="1">
                <a:solidFill>
                  <a:prstClr val="black"/>
                </a:solidFill>
                <a:latin typeface="Calibri"/>
                <a:ea typeface="ＭＳ Ｐゴシック"/>
              </a:rPr>
              <a:t>Mcc</a:t>
            </a:r>
            <a:endParaRPr lang="ja-JP" altLang="en-U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cxnSp>
        <p:nvCxnSpPr>
          <p:cNvPr id="73" name="直線コネクタ 72"/>
          <p:cNvCxnSpPr/>
          <p:nvPr/>
        </p:nvCxnSpPr>
        <p:spPr>
          <a:xfrm>
            <a:off x="5329186" y="5276338"/>
            <a:ext cx="9049" cy="777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66" idx="2"/>
          </p:cNvCxnSpPr>
          <p:nvPr/>
        </p:nvCxnSpPr>
        <p:spPr>
          <a:xfrm flipH="1">
            <a:off x="2358392" y="5367781"/>
            <a:ext cx="53" cy="693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V="1">
            <a:off x="2363206" y="6053578"/>
            <a:ext cx="2975028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>
            <a:off x="7253420" y="5679202"/>
            <a:ext cx="8573" cy="563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flipV="1">
            <a:off x="5773050" y="6031986"/>
            <a:ext cx="2608898" cy="2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>
            <a:off x="5764002" y="5276338"/>
            <a:ext cx="9049" cy="777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>
            <a:off x="8381947" y="5243773"/>
            <a:ext cx="0" cy="77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正方形/長方形 79"/>
          <p:cNvSpPr/>
          <p:nvPr/>
        </p:nvSpPr>
        <p:spPr>
          <a:xfrm>
            <a:off x="7760072" y="4836745"/>
            <a:ext cx="1071563" cy="407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ja-JP" dirty="0">
                <a:solidFill>
                  <a:prstClr val="white"/>
                </a:solidFill>
                <a:latin typeface="Calibri"/>
                <a:ea typeface="ＭＳ Ｐゴシック"/>
              </a:rPr>
              <a:t>CSE Core</a:t>
            </a:r>
            <a:endParaRPr lang="ja-JP" altLang="en-US" dirty="0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cxnSp>
        <p:nvCxnSpPr>
          <p:cNvPr id="82" name="直線コネクタ 81"/>
          <p:cNvCxnSpPr/>
          <p:nvPr/>
        </p:nvCxnSpPr>
        <p:spPr>
          <a:xfrm>
            <a:off x="1672115" y="5367777"/>
            <a:ext cx="1457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105358" y="3984873"/>
            <a:ext cx="2634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/>
              </a:rPr>
              <a:t>OSGi RFC237 View</a:t>
            </a:r>
          </a:p>
          <a:p>
            <a:pPr defTabSz="914400"/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/>
              </a:rPr>
              <a:t>(In case that all entities sit</a:t>
            </a:r>
          </a:p>
          <a:p>
            <a:pPr defTabSz="914400"/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/>
              </a:rPr>
              <a:t>in same framework)</a:t>
            </a:r>
            <a:endParaRPr lang="ja-JP" altLang="en-U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cxnSp>
        <p:nvCxnSpPr>
          <p:cNvPr id="89" name="直線コネクタ 88"/>
          <p:cNvCxnSpPr/>
          <p:nvPr/>
        </p:nvCxnSpPr>
        <p:spPr>
          <a:xfrm>
            <a:off x="4860185" y="3017519"/>
            <a:ext cx="14573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/>
          <p:nvPr/>
        </p:nvCxnSpPr>
        <p:spPr>
          <a:xfrm>
            <a:off x="7576238" y="2987414"/>
            <a:ext cx="14573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/>
          <p:nvPr/>
        </p:nvCxnSpPr>
        <p:spPr>
          <a:xfrm>
            <a:off x="1620680" y="5367777"/>
            <a:ext cx="14573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/>
          <p:nvPr/>
        </p:nvCxnSpPr>
        <p:spPr>
          <a:xfrm>
            <a:off x="4808750" y="5276338"/>
            <a:ext cx="14573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/>
          <p:nvPr/>
        </p:nvCxnSpPr>
        <p:spPr>
          <a:xfrm>
            <a:off x="7524803" y="5223373"/>
            <a:ext cx="14573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F307-A4BC-4D30-A160-BA79D4935666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07093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Service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Layer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IF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800" b="1" dirty="0"/>
              <a:t>public</a:t>
            </a:r>
            <a:r>
              <a:rPr lang="en-US" altLang="ja-JP" sz="2800" dirty="0"/>
              <a:t> </a:t>
            </a:r>
            <a:r>
              <a:rPr lang="en-US" altLang="ja-JP" sz="2800" b="1" dirty="0"/>
              <a:t>interface</a:t>
            </a:r>
            <a:r>
              <a:rPr lang="en-US" altLang="ja-JP" sz="2800" dirty="0"/>
              <a:t> </a:t>
            </a:r>
            <a:r>
              <a:rPr lang="en-US" altLang="ja-JP" sz="2800" dirty="0" err="1"/>
              <a:t>ServiceLayer</a:t>
            </a:r>
            <a:r>
              <a:rPr lang="en-US" altLang="ja-JP" sz="2800" dirty="0"/>
              <a:t> {</a:t>
            </a:r>
            <a:endParaRPr lang="uz-Cyrl-UZ" altLang="ja-JP" sz="2800" dirty="0"/>
          </a:p>
          <a:p>
            <a:pPr marL="0" indent="0">
              <a:buNone/>
            </a:pPr>
            <a:r>
              <a:rPr lang="en-US" altLang="ja-JP" sz="2800" dirty="0" smtClean="0"/>
              <a:t>  /</a:t>
            </a:r>
            <a:r>
              <a:rPr lang="en-US" altLang="ja-JP" sz="2800" dirty="0"/>
              <a:t>**</a:t>
            </a:r>
            <a:endParaRPr lang="uz-Cyrl-UZ" altLang="ja-JP" sz="2800" dirty="0"/>
          </a:p>
          <a:p>
            <a:pPr marL="0" indent="0">
              <a:buNone/>
            </a:pPr>
            <a:r>
              <a:rPr lang="en-US" altLang="ja-JP" sz="2800" dirty="0" smtClean="0"/>
              <a:t>  * </a:t>
            </a:r>
            <a:r>
              <a:rPr lang="en-US" altLang="ja-JP" sz="2800" dirty="0"/>
              <a:t>send a request.</a:t>
            </a:r>
            <a:endParaRPr lang="uz-Cyrl-UZ" altLang="ja-JP" sz="2800" dirty="0"/>
          </a:p>
          <a:p>
            <a:pPr marL="0" indent="0">
              <a:buNone/>
            </a:pPr>
            <a:r>
              <a:rPr lang="en-US" altLang="ja-JP" sz="2800" dirty="0" smtClean="0"/>
              <a:t>  * </a:t>
            </a:r>
            <a:endParaRPr lang="uz-Cyrl-UZ" altLang="ja-JP" sz="2800" dirty="0"/>
          </a:p>
          <a:p>
            <a:pPr marL="0" indent="0">
              <a:buNone/>
            </a:pPr>
            <a:r>
              <a:rPr lang="en-US" altLang="ja-JP" sz="2800" dirty="0" smtClean="0"/>
              <a:t>  * </a:t>
            </a:r>
            <a:r>
              <a:rPr lang="en-US" altLang="ja-JP" sz="2800" b="1" dirty="0"/>
              <a:t>@</a:t>
            </a:r>
            <a:r>
              <a:rPr lang="en-US" altLang="ja-JP" sz="2800" b="1" dirty="0" err="1"/>
              <a:t>param</a:t>
            </a:r>
            <a:r>
              <a:rPr lang="en-US" altLang="ja-JP" sz="2800" dirty="0"/>
              <a:t> request request</a:t>
            </a:r>
            <a:endParaRPr lang="uz-Cyrl-UZ" altLang="ja-JP" sz="2800" dirty="0"/>
          </a:p>
          <a:p>
            <a:pPr marL="0" indent="0">
              <a:buNone/>
            </a:pPr>
            <a:r>
              <a:rPr lang="en-US" altLang="ja-JP" sz="2800" dirty="0" smtClean="0"/>
              <a:t>  * </a:t>
            </a:r>
            <a:r>
              <a:rPr lang="en-US" altLang="ja-JP" sz="2800" b="1" dirty="0"/>
              <a:t>@return</a:t>
            </a:r>
            <a:r>
              <a:rPr lang="en-US" altLang="ja-JP" sz="2800" dirty="0"/>
              <a:t> promise for </a:t>
            </a:r>
            <a:r>
              <a:rPr lang="en-US" altLang="ja-JP" sz="2800" dirty="0" err="1"/>
              <a:t>ResponseDTO</a:t>
            </a:r>
            <a:r>
              <a:rPr lang="en-US" altLang="ja-JP" sz="2800" dirty="0"/>
              <a:t>.</a:t>
            </a:r>
            <a:endParaRPr lang="uz-Cyrl-UZ" altLang="ja-JP" sz="2800" dirty="0"/>
          </a:p>
          <a:p>
            <a:pPr marL="0" indent="0">
              <a:buNone/>
            </a:pPr>
            <a:r>
              <a:rPr lang="en-US" altLang="ja-JP" sz="2800" dirty="0" smtClean="0"/>
              <a:t>  *</a:t>
            </a:r>
            <a:r>
              <a:rPr lang="en-US" altLang="ja-JP" sz="2800" dirty="0"/>
              <a:t>/</a:t>
            </a:r>
            <a:endParaRPr lang="uz-Cyrl-UZ" altLang="ja-JP" sz="2800" dirty="0"/>
          </a:p>
          <a:p>
            <a:pPr marL="0" indent="0">
              <a:buNone/>
            </a:pPr>
            <a:r>
              <a:rPr lang="en-US" altLang="ja-JP" sz="2800" dirty="0"/>
              <a:t>Promise&lt;</a:t>
            </a:r>
            <a:r>
              <a:rPr lang="en-US" altLang="ja-JP" sz="2800" dirty="0" err="1"/>
              <a:t>ResponseDTO</a:t>
            </a:r>
            <a:r>
              <a:rPr lang="en-US" altLang="ja-JP" sz="2800" dirty="0"/>
              <a:t>&gt; request(</a:t>
            </a:r>
            <a:r>
              <a:rPr lang="en-US" altLang="ja-JP" sz="2800" dirty="0" err="1"/>
              <a:t>RequestDTO</a:t>
            </a:r>
            <a:r>
              <a:rPr lang="en-US" altLang="ja-JP" sz="2800" dirty="0"/>
              <a:t> request);</a:t>
            </a:r>
            <a:endParaRPr lang="uz-Cyrl-UZ" altLang="ja-JP" sz="2800" dirty="0"/>
          </a:p>
          <a:p>
            <a:pPr marL="0" indent="0">
              <a:buNone/>
            </a:pPr>
            <a:r>
              <a:rPr lang="en-US" altLang="ja-JP" sz="2800" i="1" dirty="0"/>
              <a:t>}</a:t>
            </a:r>
            <a:endParaRPr lang="uz-Cyrl-UZ" altLang="ja-JP" sz="2800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B1C33-80BC-DA42-85EA-3C1D2D6BFDD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672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Client library</a:t>
            </a:r>
            <a:endParaRPr kumimoji="1" lang="ja-JP" altLang="en-US" dirty="0"/>
          </a:p>
        </p:txBody>
      </p:sp>
      <p:pic>
        <p:nvPicPr>
          <p:cNvPr id="5" name="コンテンツ プレースホルダー 4" descr="スクリーンショット 2018-04-17 17.23.1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74" r="-18474"/>
          <a:stretch>
            <a:fillRect/>
          </a:stretch>
        </p:blipFill>
        <p:spPr>
          <a:xfrm>
            <a:off x="129868" y="2403459"/>
            <a:ext cx="8099732" cy="4454541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74C9-5119-6C4E-B45E-F0088F495D68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9868" y="1255219"/>
            <a:ext cx="89688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Client Interface provides </a:t>
            </a:r>
            <a:r>
              <a:rPr lang="en-US" altLang="ja-JP" dirty="0" smtClean="0"/>
              <a:t>higher </a:t>
            </a:r>
            <a:r>
              <a:rPr lang="en-US" altLang="ja-JP" dirty="0"/>
              <a:t>level </a:t>
            </a:r>
            <a:r>
              <a:rPr lang="en-US" altLang="ja-JP" dirty="0" err="1"/>
              <a:t>api</a:t>
            </a:r>
            <a:r>
              <a:rPr lang="en-US" altLang="ja-JP" dirty="0"/>
              <a:t> to </a:t>
            </a:r>
            <a:r>
              <a:rPr lang="en-US" altLang="ja-JP" dirty="0" smtClean="0"/>
              <a:t>application for easier development. </a:t>
            </a:r>
            <a:r>
              <a:rPr lang="en-US" altLang="ja-JP" dirty="0"/>
              <a:t>It </a:t>
            </a:r>
            <a:endParaRPr lang="en-US" altLang="ja-JP" dirty="0" smtClean="0"/>
          </a:p>
          <a:p>
            <a:pPr marL="342900" indent="-342900">
              <a:buFontTx/>
              <a:buAutoNum type="arabicParenR"/>
            </a:pPr>
            <a:r>
              <a:rPr lang="en-US" altLang="ja-JP" dirty="0" err="1" smtClean="0"/>
              <a:t>provids</a:t>
            </a:r>
            <a:r>
              <a:rPr lang="en-US" altLang="ja-JP" dirty="0" smtClean="0"/>
              <a:t> CRUD operations granularity and hides detail data </a:t>
            </a:r>
            <a:r>
              <a:rPr lang="en-US" altLang="ja-JP" dirty="0"/>
              <a:t>structure of </a:t>
            </a:r>
            <a:r>
              <a:rPr lang="en-US" altLang="ja-JP" dirty="0" err="1"/>
              <a:t>RequestPrimitive</a:t>
            </a:r>
            <a:r>
              <a:rPr lang="en-US" altLang="ja-JP" dirty="0"/>
              <a:t> and </a:t>
            </a:r>
            <a:r>
              <a:rPr lang="en-US" altLang="ja-JP" dirty="0" err="1" smtClean="0"/>
              <a:t>ResponsePrimitive</a:t>
            </a:r>
            <a:r>
              <a:rPr lang="en-US" altLang="ja-JP" dirty="0" smtClean="0"/>
              <a:t>, </a:t>
            </a:r>
            <a:r>
              <a:rPr lang="en-US" altLang="ja-JP" dirty="0"/>
              <a:t>and </a:t>
            </a:r>
            <a:r>
              <a:rPr lang="en-US" altLang="ja-JP" dirty="0" smtClean="0"/>
              <a:t> </a:t>
            </a:r>
          </a:p>
          <a:p>
            <a:pPr marL="342900" indent="-342900">
              <a:buAutoNum type="arabicParenR"/>
            </a:pPr>
            <a:r>
              <a:rPr lang="en-US" altLang="ja-JP" dirty="0" smtClean="0"/>
              <a:t>automatically </a:t>
            </a:r>
            <a:r>
              <a:rPr lang="en-US" altLang="ja-JP" dirty="0"/>
              <a:t>assigns some protocol parameters like </a:t>
            </a:r>
            <a:r>
              <a:rPr lang="en-US" altLang="ja-JP" i="1" dirty="0"/>
              <a:t>request ids </a:t>
            </a:r>
            <a:r>
              <a:rPr lang="en-US" altLang="ja-JP" dirty="0"/>
              <a:t>or </a:t>
            </a:r>
            <a:r>
              <a:rPr lang="en-US" altLang="ja-JP" i="1" dirty="0" smtClean="0"/>
              <a:t>from</a:t>
            </a:r>
            <a:r>
              <a:rPr lang="en-US" altLang="ja-JP" dirty="0" smtClean="0"/>
              <a:t> field.</a:t>
            </a:r>
          </a:p>
          <a:p>
            <a:r>
              <a:rPr lang="en-US" altLang="ja-JP" dirty="0" smtClean="0"/>
              <a:t>It is assumed very small code around 100〜200 lines.</a:t>
            </a:r>
            <a:endParaRPr lang="uz-Cyrl-UZ" altLang="ja-JP" dirty="0"/>
          </a:p>
        </p:txBody>
      </p:sp>
      <p:sp>
        <p:nvSpPr>
          <p:cNvPr id="7" name="正方形/長方形 6"/>
          <p:cNvSpPr/>
          <p:nvPr/>
        </p:nvSpPr>
        <p:spPr>
          <a:xfrm>
            <a:off x="4559300" y="3759200"/>
            <a:ext cx="1117600" cy="6096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吹き出し 2"/>
          <p:cNvSpPr/>
          <p:nvPr/>
        </p:nvSpPr>
        <p:spPr>
          <a:xfrm>
            <a:off x="6934200" y="3556000"/>
            <a:ext cx="2070100" cy="812800"/>
          </a:xfrm>
          <a:prstGeom prst="wedgeRectCallout">
            <a:avLst>
              <a:gd name="adj1" fmla="val -110854"/>
              <a:gd name="adj2" fmla="val 1093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Usual Class</a:t>
            </a:r>
          </a:p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Not OSGi Service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880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Motivations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is utility</a:t>
            </a:r>
            <a:r>
              <a:rPr lang="ja-JP" altLang="en-US" dirty="0" smtClean="0"/>
              <a:t> </a:t>
            </a:r>
            <a:r>
              <a:rPr lang="en-US" altLang="ja-JP" dirty="0" smtClean="0"/>
              <a:t>class, like Service Tracker.</a:t>
            </a:r>
          </a:p>
          <a:p>
            <a:r>
              <a:rPr kumimoji="1" lang="en-US" altLang="ja-JP" dirty="0" smtClean="0"/>
              <a:t>It </a:t>
            </a:r>
            <a:r>
              <a:rPr lang="en-US" altLang="ja-JP" dirty="0" smtClean="0"/>
              <a:t>accommodates only set of standard API calls and simple operations.</a:t>
            </a:r>
          </a:p>
          <a:p>
            <a:endParaRPr lang="en-US" altLang="ja-JP" dirty="0"/>
          </a:p>
          <a:p>
            <a:r>
              <a:rPr lang="en-US" altLang="ja-JP" dirty="0"/>
              <a:t>It’s like syntax sugar. Provision of this prevents introduction of </a:t>
            </a:r>
            <a:r>
              <a:rPr lang="en-US" altLang="ja-JP" dirty="0" smtClean="0"/>
              <a:t>variations; </a:t>
            </a:r>
            <a:r>
              <a:rPr lang="en-US" altLang="ja-JP" dirty="0" smtClean="0"/>
              <a:t>Without </a:t>
            </a:r>
            <a:r>
              <a:rPr lang="en-US" altLang="ja-JP" dirty="0"/>
              <a:t>this, people want to create </a:t>
            </a:r>
            <a:r>
              <a:rPr lang="en-US" altLang="ja-JP" dirty="0" smtClean="0"/>
              <a:t>their</a:t>
            </a:r>
            <a:r>
              <a:rPr lang="en-US" altLang="ja-JP" dirty="0" smtClean="0"/>
              <a:t> </a:t>
            </a:r>
            <a:r>
              <a:rPr lang="en-US" altLang="ja-JP" dirty="0"/>
              <a:t>own one</a:t>
            </a:r>
            <a:r>
              <a:rPr lang="en-US" altLang="ja-JP" dirty="0" smtClean="0"/>
              <a:t>.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This also helps acceptance in </a:t>
            </a:r>
            <a:r>
              <a:rPr lang="en-US" altLang="ja-JP" smtClean="0"/>
              <a:t>oneM2M community. </a:t>
            </a:r>
            <a:endParaRPr lang="en-US" altLang="ja-JP" dirty="0"/>
          </a:p>
          <a:p>
            <a:r>
              <a:rPr lang="en-US" altLang="ja-JP" dirty="0" smtClean="0"/>
              <a:t>  In</a:t>
            </a:r>
            <a:r>
              <a:rPr lang="ja-JP" altLang="en-US" dirty="0" smtClean="0"/>
              <a:t> </a:t>
            </a:r>
            <a:r>
              <a:rPr lang="en-US" altLang="ja-JP" dirty="0" smtClean="0"/>
              <a:t>case</a:t>
            </a:r>
            <a:r>
              <a:rPr lang="ja-JP" altLang="en-US" dirty="0" smtClean="0"/>
              <a:t> </a:t>
            </a:r>
            <a:r>
              <a:rPr lang="ja-JP" altLang="ja-JP" dirty="0" smtClean="0"/>
              <a:t>t</a:t>
            </a:r>
            <a:r>
              <a:rPr lang="en-US" altLang="ja-JP" dirty="0" smtClean="0"/>
              <a:t>hat</a:t>
            </a:r>
            <a:r>
              <a:rPr lang="ja-JP" altLang="en-US" dirty="0" smtClean="0"/>
              <a:t> </a:t>
            </a:r>
            <a:r>
              <a:rPr lang="en-US" altLang="ja-JP" dirty="0" smtClean="0"/>
              <a:t>it</a:t>
            </a:r>
            <a:r>
              <a:rPr lang="ja-JP" altLang="en-US" dirty="0" smtClean="0"/>
              <a:t> </a:t>
            </a:r>
            <a:r>
              <a:rPr lang="en-US" altLang="ja-JP" dirty="0"/>
              <a:t>s</a:t>
            </a:r>
            <a:r>
              <a:rPr lang="en-US" altLang="ja-JP" dirty="0" smtClean="0"/>
              <a:t>hould</a:t>
            </a:r>
            <a:r>
              <a:rPr lang="ja-JP" altLang="en-US" dirty="0" smtClean="0"/>
              <a:t> </a:t>
            </a:r>
            <a:r>
              <a:rPr lang="en-US" altLang="ja-JP" dirty="0" smtClean="0"/>
              <a:t>not</a:t>
            </a:r>
            <a:r>
              <a:rPr lang="ja-JP" altLang="en-US" dirty="0" smtClean="0"/>
              <a:t> </a:t>
            </a:r>
            <a:r>
              <a:rPr lang="en-US" altLang="ja-JP" dirty="0" smtClean="0"/>
              <a:t>be</a:t>
            </a:r>
            <a:r>
              <a:rPr lang="ja-JP" altLang="en-US" dirty="0" smtClean="0"/>
              <a:t> </a:t>
            </a:r>
            <a:r>
              <a:rPr lang="en-US" altLang="ja-JP" dirty="0" smtClean="0"/>
              <a:t>in</a:t>
            </a:r>
            <a:r>
              <a:rPr lang="ja-JP" altLang="en-US" dirty="0" smtClean="0"/>
              <a:t> </a:t>
            </a:r>
            <a:r>
              <a:rPr lang="en-US" altLang="ja-JP" dirty="0"/>
              <a:t>r</a:t>
            </a:r>
            <a:r>
              <a:rPr lang="en-US" altLang="ja-JP" dirty="0" smtClean="0"/>
              <a:t>egular</a:t>
            </a:r>
            <a:r>
              <a:rPr lang="ja-JP" altLang="en-US" dirty="0" smtClean="0"/>
              <a:t> </a:t>
            </a:r>
            <a:r>
              <a:rPr lang="en-US" altLang="ja-JP" dirty="0" smtClean="0"/>
              <a:t>specification</a:t>
            </a:r>
            <a:r>
              <a:rPr lang="ja-JP" altLang="en-US" dirty="0" smtClean="0"/>
              <a:t>, </a:t>
            </a:r>
            <a:r>
              <a:rPr lang="en-US" altLang="ja-JP" dirty="0" smtClean="0"/>
              <a:t>I</a:t>
            </a:r>
            <a:r>
              <a:rPr lang="ja-JP" altLang="en-US" dirty="0" smtClean="0"/>
              <a:t> </a:t>
            </a:r>
            <a:r>
              <a:rPr lang="en-US" altLang="ja-JP" dirty="0" smtClean="0"/>
              <a:t>would</a:t>
            </a:r>
            <a:r>
              <a:rPr lang="ja-JP" altLang="en-US" dirty="0" smtClean="0"/>
              <a:t> </a:t>
            </a:r>
            <a:r>
              <a:rPr lang="en-US" altLang="ja-JP" dirty="0" smtClean="0"/>
              <a:t>like</a:t>
            </a:r>
            <a:r>
              <a:rPr lang="ja-JP" altLang="en-US" dirty="0" smtClean="0"/>
              <a:t> </a:t>
            </a:r>
            <a:r>
              <a:rPr lang="ja-JP" altLang="ja-JP" dirty="0" smtClean="0"/>
              <a:t>t</a:t>
            </a:r>
            <a:r>
              <a:rPr lang="en-US" altLang="ja-JP" dirty="0" smtClean="0"/>
              <a:t>o</a:t>
            </a:r>
            <a:r>
              <a:rPr lang="ja-JP" altLang="en-US" dirty="0" smtClean="0"/>
              <a:t> </a:t>
            </a:r>
            <a:r>
              <a:rPr lang="en-US" altLang="ja-JP" dirty="0" smtClean="0"/>
              <a:t>put</a:t>
            </a:r>
            <a:r>
              <a:rPr lang="ja-JP" altLang="en-US" dirty="0" smtClean="0"/>
              <a:t> </a:t>
            </a:r>
            <a:r>
              <a:rPr lang="en-US" altLang="ja-JP" dirty="0" smtClean="0"/>
              <a:t>2</a:t>
            </a:r>
            <a:r>
              <a:rPr lang="en-US" altLang="ja-JP" baseline="30000" dirty="0" smtClean="0"/>
              <a:t>nd</a:t>
            </a:r>
            <a:r>
              <a:rPr lang="ja-JP" altLang="en-US" dirty="0" smtClean="0"/>
              <a:t> </a:t>
            </a:r>
            <a:r>
              <a:rPr lang="en-US" altLang="ja-JP" dirty="0" smtClean="0"/>
              <a:t>candidates.</a:t>
            </a:r>
          </a:p>
          <a:p>
            <a:pPr lvl="1"/>
            <a:r>
              <a:rPr lang="en-US" altLang="ja-JP" dirty="0" smtClean="0"/>
              <a:t>Reference</a:t>
            </a:r>
            <a:r>
              <a:rPr lang="ja-JP" altLang="en-US" dirty="0" smtClean="0"/>
              <a:t> </a:t>
            </a:r>
            <a:r>
              <a:rPr lang="en-US" altLang="ja-JP" dirty="0" smtClean="0"/>
              <a:t>Implementation</a:t>
            </a:r>
            <a:endParaRPr lang="en-US" altLang="ja-JP" dirty="0"/>
          </a:p>
          <a:p>
            <a:pPr lvl="1"/>
            <a:r>
              <a:rPr lang="en-US" altLang="ja-JP" dirty="0" err="1" smtClean="0"/>
              <a:t>Util</a:t>
            </a:r>
            <a:r>
              <a:rPr lang="en-US" altLang="ja-JP" dirty="0" smtClean="0"/>
              <a:t> of Test Cases</a:t>
            </a:r>
            <a:endParaRPr lang="en-US" altLang="ja-JP" dirty="0"/>
          </a:p>
          <a:p>
            <a:pPr lvl="1"/>
            <a:r>
              <a:rPr lang="en-US" altLang="ja-JP" dirty="0" smtClean="0"/>
              <a:t>Usage Example, like </a:t>
            </a:r>
            <a:r>
              <a:rPr lang="en-US" altLang="ja-JP" dirty="0" err="1" smtClean="0"/>
              <a:t>enRoute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 smtClean="0"/>
              <a:t>Other</a:t>
            </a:r>
            <a:r>
              <a:rPr lang="mr-IN" altLang="ja-JP" dirty="0" smtClean="0"/>
              <a:t>…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74C9-5119-6C4E-B45E-F0088F495D6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240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Over</a:t>
            </a:r>
            <a:r>
              <a:rPr lang="ja-JP" altLang="en-US" dirty="0" smtClean="0"/>
              <a:t>v</a:t>
            </a:r>
            <a:r>
              <a:rPr lang="en-US" altLang="ja-JP" dirty="0" err="1" smtClean="0"/>
              <a:t>iew</a:t>
            </a:r>
            <a:r>
              <a:rPr lang="ja-JP" altLang="en-US" dirty="0" smtClean="0"/>
              <a:t> </a:t>
            </a:r>
            <a:r>
              <a:rPr lang="en-US" altLang="ja-JP" dirty="0" smtClean="0"/>
              <a:t>of</a:t>
            </a:r>
            <a:r>
              <a:rPr lang="ja-JP" altLang="en-US" dirty="0" smtClean="0"/>
              <a:t> </a:t>
            </a:r>
            <a:r>
              <a:rPr lang="en-US" altLang="ja-JP" dirty="0" smtClean="0"/>
              <a:t>API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1600" b="1" dirty="0"/>
              <a:t>package </a:t>
            </a:r>
            <a:r>
              <a:rPr lang="en-US" altLang="ja-JP" sz="1600" b="1" dirty="0" smtClean="0"/>
              <a:t>org.osgi.service.onem2m.simple;</a:t>
            </a:r>
            <a:endParaRPr lang="en-US" altLang="ja-JP" sz="1600" b="1" dirty="0"/>
          </a:p>
          <a:p>
            <a:pPr marL="0" indent="0">
              <a:buNone/>
            </a:pPr>
            <a:r>
              <a:rPr lang="en-US" altLang="ja-JP" sz="1600" dirty="0" smtClean="0"/>
              <a:t>public </a:t>
            </a:r>
            <a:r>
              <a:rPr lang="en-US" altLang="ja-JP" sz="1600" dirty="0"/>
              <a:t>interface Client </a:t>
            </a:r>
            <a:r>
              <a:rPr lang="en-US" altLang="ja-JP" sz="1600" dirty="0" smtClean="0"/>
              <a:t>{</a:t>
            </a:r>
            <a:endParaRPr lang="mr-IN" altLang="ja-JP" sz="1600" dirty="0"/>
          </a:p>
          <a:p>
            <a:pPr marL="0" indent="0">
              <a:buNone/>
            </a:pPr>
            <a:r>
              <a:rPr lang="en-US" altLang="ja-JP" sz="1600" dirty="0"/>
              <a:t>	public </a:t>
            </a:r>
            <a:r>
              <a:rPr lang="en-US" altLang="ja-JP" sz="1600" dirty="0" err="1"/>
              <a:t>ResourceDTO</a:t>
            </a:r>
            <a:r>
              <a:rPr lang="en-US" altLang="ja-JP" sz="1600" dirty="0"/>
              <a:t> create(String </a:t>
            </a:r>
            <a:r>
              <a:rPr lang="en-US" altLang="ja-JP" sz="1600" dirty="0" err="1"/>
              <a:t>uri</a:t>
            </a:r>
            <a:r>
              <a:rPr lang="en-US" altLang="ja-JP" sz="1600" dirty="0"/>
              <a:t>, </a:t>
            </a:r>
            <a:r>
              <a:rPr lang="en-US" altLang="ja-JP" sz="1600" dirty="0" err="1"/>
              <a:t>ResourceDTO</a:t>
            </a:r>
            <a:r>
              <a:rPr lang="en-US" altLang="ja-JP" sz="1600" dirty="0"/>
              <a:t> resource</a:t>
            </a:r>
            <a:r>
              <a:rPr lang="en-US" altLang="ja-JP" sz="1600" dirty="0" smtClean="0"/>
              <a:t>);</a:t>
            </a:r>
            <a:endParaRPr lang="mr-IN" altLang="ja-JP" sz="1600" dirty="0"/>
          </a:p>
          <a:p>
            <a:pPr marL="0" indent="0">
              <a:buNone/>
            </a:pPr>
            <a:r>
              <a:rPr lang="en-US" altLang="ja-JP" sz="1600" dirty="0"/>
              <a:t>	public </a:t>
            </a:r>
            <a:r>
              <a:rPr lang="en-US" altLang="ja-JP" sz="1600" dirty="0" err="1"/>
              <a:t>ResourceDTO</a:t>
            </a:r>
            <a:r>
              <a:rPr lang="en-US" altLang="ja-JP" sz="1600" dirty="0"/>
              <a:t> retrieve(String </a:t>
            </a:r>
            <a:r>
              <a:rPr lang="en-US" altLang="ja-JP" sz="1600" dirty="0" err="1"/>
              <a:t>uri</a:t>
            </a:r>
            <a:r>
              <a:rPr lang="en-US" altLang="ja-JP" sz="1600" dirty="0"/>
              <a:t>) </a:t>
            </a:r>
            <a:r>
              <a:rPr lang="en-US" altLang="ja-JP" sz="1600" dirty="0" smtClean="0"/>
              <a:t>;</a:t>
            </a:r>
            <a:endParaRPr lang="mr-IN" altLang="ja-JP" sz="1600" dirty="0"/>
          </a:p>
          <a:p>
            <a:pPr marL="0" indent="0">
              <a:buNone/>
            </a:pPr>
            <a:r>
              <a:rPr lang="en-US" altLang="ja-JP" sz="1600" dirty="0"/>
              <a:t>	public </a:t>
            </a:r>
            <a:r>
              <a:rPr lang="en-US" altLang="ja-JP" sz="1600" dirty="0" err="1"/>
              <a:t>ResourceDTO</a:t>
            </a:r>
            <a:r>
              <a:rPr lang="en-US" altLang="ja-JP" sz="1600" dirty="0"/>
              <a:t> retrieve(String </a:t>
            </a:r>
            <a:r>
              <a:rPr lang="en-US" altLang="ja-JP" sz="1600" dirty="0" err="1"/>
              <a:t>uri</a:t>
            </a:r>
            <a:r>
              <a:rPr lang="en-US" altLang="ja-JP" sz="1600" dirty="0"/>
              <a:t>, String[] </a:t>
            </a:r>
            <a:r>
              <a:rPr lang="en-US" altLang="ja-JP" sz="1600" dirty="0" err="1"/>
              <a:t>nesessaryAttributeNames</a:t>
            </a:r>
            <a:r>
              <a:rPr lang="en-US" altLang="ja-JP" sz="1600" dirty="0" smtClean="0"/>
              <a:t>);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	public </a:t>
            </a:r>
            <a:r>
              <a:rPr lang="en-US" altLang="ja-JP" sz="1600" dirty="0" err="1"/>
              <a:t>ResourceDTO</a:t>
            </a:r>
            <a:r>
              <a:rPr lang="en-US" altLang="ja-JP" sz="1600" dirty="0"/>
              <a:t> update(String </a:t>
            </a:r>
            <a:r>
              <a:rPr lang="en-US" altLang="ja-JP" sz="1600" dirty="0" err="1"/>
              <a:t>uri</a:t>
            </a:r>
            <a:r>
              <a:rPr lang="en-US" altLang="ja-JP" sz="1600" dirty="0"/>
              <a:t>, </a:t>
            </a:r>
            <a:r>
              <a:rPr lang="en-US" altLang="ja-JP" sz="1600" dirty="0" err="1"/>
              <a:t>ResourceDTO</a:t>
            </a:r>
            <a:r>
              <a:rPr lang="en-US" altLang="ja-JP" sz="1600" dirty="0"/>
              <a:t> resource</a:t>
            </a:r>
            <a:r>
              <a:rPr lang="en-US" altLang="ja-JP" sz="1600" dirty="0" smtClean="0"/>
              <a:t>);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	public void delete(String </a:t>
            </a:r>
            <a:r>
              <a:rPr lang="en-US" altLang="ja-JP" sz="1600" dirty="0" err="1" smtClean="0"/>
              <a:t>uri</a:t>
            </a:r>
            <a:r>
              <a:rPr lang="en-US" altLang="ja-JP" sz="1600" dirty="0" smtClean="0"/>
              <a:t> );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	public List&lt;String&gt; discover(String </a:t>
            </a:r>
            <a:r>
              <a:rPr lang="en-US" altLang="ja-JP" sz="1600" dirty="0" err="1"/>
              <a:t>uri</a:t>
            </a:r>
            <a:r>
              <a:rPr lang="en-US" altLang="ja-JP" sz="1600" dirty="0"/>
              <a:t>, </a:t>
            </a:r>
            <a:r>
              <a:rPr lang="en-US" altLang="ja-JP" sz="1600" dirty="0" err="1"/>
              <a:t>FilterCriteriaDTO</a:t>
            </a:r>
            <a:r>
              <a:rPr lang="en-US" altLang="ja-JP" sz="1600" dirty="0"/>
              <a:t> </a:t>
            </a:r>
            <a:r>
              <a:rPr lang="en-US" altLang="ja-JP" sz="1600" dirty="0" smtClean="0"/>
              <a:t>fc);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	public void notify(</a:t>
            </a:r>
            <a:r>
              <a:rPr lang="en-US" altLang="ja-JP" sz="1600" dirty="0" err="1"/>
              <a:t>NotificationDTO</a:t>
            </a:r>
            <a:r>
              <a:rPr lang="en-US" altLang="ja-JP" sz="1600" dirty="0"/>
              <a:t> notification</a:t>
            </a:r>
            <a:r>
              <a:rPr lang="en-US" altLang="ja-JP" sz="1600" dirty="0" smtClean="0"/>
              <a:t>);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}</a:t>
            </a:r>
            <a:endParaRPr kumimoji="1" lang="en-US" altLang="ja-JP" sz="1600" dirty="0" smtClean="0"/>
          </a:p>
          <a:p>
            <a:pPr marL="0" indent="0">
              <a:buNone/>
            </a:pPr>
            <a:r>
              <a:rPr lang="en-US" altLang="ja-JP" sz="1600" b="1" dirty="0"/>
              <a:t>package org.osgi.service.onem2m.simple.impl</a:t>
            </a:r>
            <a:r>
              <a:rPr lang="en-US" altLang="ja-JP" sz="1600" b="1" dirty="0" smtClean="0"/>
              <a:t>;</a:t>
            </a:r>
            <a:endParaRPr kumimoji="1"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public class </a:t>
            </a:r>
            <a:r>
              <a:rPr lang="en-US" altLang="ja-JP" sz="1600" dirty="0" err="1"/>
              <a:t>ClientImpl</a:t>
            </a:r>
            <a:r>
              <a:rPr lang="en-US" altLang="ja-JP" sz="1600" dirty="0"/>
              <a:t> implements Client </a:t>
            </a:r>
            <a:r>
              <a:rPr lang="en-US" altLang="ja-JP" sz="1600" dirty="0" smtClean="0"/>
              <a:t>{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	public </a:t>
            </a:r>
            <a:r>
              <a:rPr lang="en-US" altLang="ja-JP" sz="1600" dirty="0" err="1"/>
              <a:t>ClientImpl</a:t>
            </a:r>
            <a:r>
              <a:rPr lang="en-US" altLang="ja-JP" sz="1600" dirty="0"/>
              <a:t>(String </a:t>
            </a:r>
            <a:r>
              <a:rPr lang="en-US" altLang="ja-JP" sz="1600" dirty="0" err="1"/>
              <a:t>appid</a:t>
            </a:r>
            <a:r>
              <a:rPr lang="en-US" altLang="ja-JP" sz="1600" dirty="0"/>
              <a:t>, String </a:t>
            </a:r>
            <a:r>
              <a:rPr lang="en-US" altLang="ja-JP" sz="1600" dirty="0" err="1" smtClean="0"/>
              <a:t>aeid</a:t>
            </a:r>
            <a:r>
              <a:rPr lang="en-US" altLang="ja-JP" sz="1600" dirty="0" smtClean="0"/>
              <a:t>, </a:t>
            </a:r>
            <a:r>
              <a:rPr lang="en-US" altLang="ja-JP" sz="1600" dirty="0" err="1"/>
              <a:t>NotificationListener</a:t>
            </a:r>
            <a:r>
              <a:rPr lang="en-US" altLang="ja-JP" sz="1600" dirty="0"/>
              <a:t> listener) </a:t>
            </a:r>
            <a:r>
              <a:rPr lang="en-US" altLang="ja-JP" sz="1600" dirty="0" smtClean="0"/>
              <a:t>{}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	public </a:t>
            </a:r>
            <a:r>
              <a:rPr lang="en-US" altLang="ja-JP" sz="1600" dirty="0" err="1"/>
              <a:t>ClientImpl</a:t>
            </a:r>
            <a:r>
              <a:rPr lang="en-US" altLang="ja-JP" sz="1600" dirty="0"/>
              <a:t>(String </a:t>
            </a:r>
            <a:r>
              <a:rPr lang="en-US" altLang="ja-JP" sz="1600" dirty="0" err="1"/>
              <a:t>appid</a:t>
            </a:r>
            <a:r>
              <a:rPr lang="en-US" altLang="ja-JP" sz="1600" dirty="0"/>
              <a:t>, String </a:t>
            </a:r>
            <a:r>
              <a:rPr lang="en-US" altLang="ja-JP" sz="1600" dirty="0" err="1" smtClean="0"/>
              <a:t>aeid</a:t>
            </a:r>
            <a:r>
              <a:rPr lang="en-US" altLang="ja-JP" sz="1600" dirty="0" smtClean="0"/>
              <a:t>, </a:t>
            </a:r>
            <a:r>
              <a:rPr lang="en-US" altLang="ja-JP" sz="1600" dirty="0" err="1"/>
              <a:t>NotificationListener</a:t>
            </a:r>
            <a:r>
              <a:rPr lang="en-US" altLang="ja-JP" sz="1600" dirty="0"/>
              <a:t> listener, Client customizer) </a:t>
            </a:r>
            <a:r>
              <a:rPr lang="en-US" altLang="ja-JP" sz="1600" dirty="0" smtClean="0"/>
              <a:t>{}</a:t>
            </a:r>
            <a:endParaRPr lang="en-US" altLang="ja-JP" sz="1600" dirty="0"/>
          </a:p>
          <a:p>
            <a:pPr marL="0" indent="0">
              <a:buNone/>
            </a:pPr>
            <a:r>
              <a:rPr kumimoji="1" lang="ja-JP" altLang="en-US" sz="1600" dirty="0" smtClean="0"/>
              <a:t>        </a:t>
            </a:r>
            <a:r>
              <a:rPr kumimoji="1" lang="en-US" altLang="ja-JP" sz="1600" dirty="0" smtClean="0"/>
              <a:t>..</a:t>
            </a:r>
          </a:p>
          <a:p>
            <a:pPr marL="0" indent="0">
              <a:buNone/>
            </a:pPr>
            <a:r>
              <a:rPr kumimoji="1" lang="en-US" altLang="ja-JP" sz="1600" dirty="0" smtClean="0"/>
              <a:t>}</a:t>
            </a:r>
          </a:p>
          <a:p>
            <a:pPr marL="0" indent="0">
              <a:buNone/>
            </a:pPr>
            <a:endParaRPr kumimoji="1" lang="ja-JP" altLang="en-US" sz="1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74C9-5119-6C4E-B45E-F0088F495D6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56231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71039</TotalTime>
  <Words>268</Words>
  <Application>Microsoft Macintosh PowerPoint</Application>
  <PresentationFormat>画面に合わせる (4:3)</PresentationFormat>
  <Paragraphs>78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ホワイト</vt:lpstr>
      <vt:lpstr>Service Layer API for oneM2M </vt:lpstr>
      <vt:lpstr>PowerPoint プレゼンテーション</vt:lpstr>
      <vt:lpstr>Service Layer IF</vt:lpstr>
      <vt:lpstr>Client library</vt:lpstr>
      <vt:lpstr>Motivations</vt:lpstr>
      <vt:lpstr>Overview of API</vt:lpstr>
    </vt:vector>
  </TitlesOfParts>
  <Company>NTT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Layer API for oneM2M </dc:title>
  <dc:creator>前大道 浩之</dc:creator>
  <cp:lastModifiedBy>前大道 浩之</cp:lastModifiedBy>
  <cp:revision>137</cp:revision>
  <cp:lastPrinted>2018-04-18T04:56:55Z</cp:lastPrinted>
  <dcterms:created xsi:type="dcterms:W3CDTF">2018-04-14T22:57:28Z</dcterms:created>
  <dcterms:modified xsi:type="dcterms:W3CDTF">2018-06-05T12:59:34Z</dcterms:modified>
</cp:coreProperties>
</file>