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473" r:id="rId4"/>
    <p:sldId id="276" r:id="rId5"/>
    <p:sldId id="258" r:id="rId6"/>
    <p:sldId id="485" r:id="rId7"/>
    <p:sldId id="410" r:id="rId8"/>
    <p:sldId id="487" r:id="rId9"/>
    <p:sldId id="488" r:id="rId10"/>
    <p:sldId id="498" r:id="rId11"/>
    <p:sldId id="490" r:id="rId12"/>
    <p:sldId id="492" r:id="rId13"/>
    <p:sldId id="493" r:id="rId14"/>
    <p:sldId id="264" r:id="rId15"/>
    <p:sldId id="466" r:id="rId16"/>
    <p:sldId id="467" r:id="rId17"/>
    <p:sldId id="489" r:id="rId18"/>
    <p:sldId id="49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139D-F980-F14D-936A-F5431C3974F5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7F61A-7560-DC41-B24F-3C99A811E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class of neural network has emerged and gained popularity recently</a:t>
            </a:r>
          </a:p>
          <a:p>
            <a:endParaRPr lang="en-US" dirty="0"/>
          </a:p>
          <a:p>
            <a:r>
              <a:rPr lang="en-US" dirty="0"/>
              <a:t>Incorporate relational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9F4C8-510A-C148-A7DF-51FB7E669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1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9EF8-4634-F941-93F8-60894CC6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C6745-2603-ED4F-9162-83618087E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4319-CE2C-C447-AF63-B5685E0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6337-0557-C44D-8699-5819A2E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1B77-7928-3B46-BB07-AC7D4547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F37B-8DD5-D14A-919F-7C734F0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5241F-C996-6641-9857-EAB07C17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957B-8417-5241-87BE-856E242E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92E1-DA42-044F-A48F-5106974A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63DD-A920-9D4C-BF75-890FACB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8E7DF-6669-294B-91AA-194C40A6D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3964-F461-4F46-9C04-6C66004F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4D11-0471-9549-B579-E1C5A6B1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3C44-2DF1-BB4C-BD6C-623ADC3C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446C-B782-0C44-A413-FC9D2533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C244-7BE2-D84C-B401-A17AF9F4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5A59-AAC6-EA46-AEBF-1CF711CB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03A3-958D-9E46-970E-22D77532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3D66-519F-B64E-A515-FBA51CDF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61CC-91B6-C149-8F45-AC8BE08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0368-CA93-614C-A140-522EAF6C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0C23-6DC9-2A43-9515-1C40CEEB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FB97-96A0-154D-BBE6-D1C43C8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A158-7BA5-8047-A43C-42A12743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3D-7108-D448-816D-528E689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58-2A9D-FB4E-B6EB-F1756A9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C37A-A15C-ED4E-A0ED-129E962B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2CCBC-5595-B24E-B0DE-F04AE726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1807-929A-C548-8B79-21CD9FB4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624C3-BB59-0840-BD9C-6296B0C5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78E98-4D73-9248-A3EC-04858E00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797-82A2-5243-B7AE-C28124E6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2D12-D0B8-E048-BFFB-04231505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2EAC-129C-394B-A5C1-E11D0D1E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C676F-B491-5B4F-B290-3A741DF24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5B50-6699-174A-99A0-DB4F2DE9C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FC29B-A63A-3D40-8E0E-5338B3E7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6530-53A4-D143-BA47-24EBB3DF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EFF0E-565A-244E-80BC-FDCDE0CD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0240-8384-C343-9004-1E176498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8A193-A6BC-A845-9E08-E60822AD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B457D-2627-414B-A583-FFFD7F72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B66E4-F7D7-2147-94A7-E5A2F90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1038A-B2C9-1E45-9ED0-3E73F30C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B83A1-4401-564C-8080-57529153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A978C-EB3B-BA4D-8D1E-1E87E98B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CE19-06DE-E546-AB68-10F582D6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53E2-E456-2944-AEDC-CC1754B1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9968-877B-BA46-A10D-0BA25C79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07AA-12C8-854C-A03A-8B1D7A7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00BE-C743-6746-BDE5-190AEB41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3BE4-0CD9-9D4B-9E7B-86719C20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487-83AE-9B42-8AB8-36F0F189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39210-8E18-614E-80F2-ECA2921E2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AA14B-5047-0F42-9BF0-829DEDA8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00E9-7576-1641-A058-147CFDD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B6D3-8E4A-B948-8F9E-B452F42A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2AE6-6A40-F048-B05C-746FB28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6BE1-63A9-8540-B23B-C91093CD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D140-BBEF-5846-87B0-3EF933D7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3EA6-F10D-C545-AFD9-6032729AB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E4AA-7AED-9D43-9664-D10041560C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264A-25BB-D44B-A5F4-561EE3F9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846-98AD-4241-B77C-1DCBA03E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6A59-01C9-7F47-855E-B25D3197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dgl" TargetMode="External"/><Relationship Id="rId2" Type="http://schemas.openxmlformats.org/officeDocument/2006/relationships/hyperlink" Target="https://www.dgl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uss.dgl.ai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1A5-5711-444B-AC9B-26BD778D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8487"/>
            <a:ext cx="9144000" cy="2041251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Microsoft Sans Serif" panose="020B0604020202020204" pitchFamily="34" charset="0"/>
              </a:rPr>
              <a:t>Deep Graph Library</a:t>
            </a:r>
            <a:br>
              <a:rPr lang="en-US" b="1" dirty="0">
                <a:cs typeface="Microsoft Sans Serif" panose="020B0604020202020204" pitchFamily="34" charset="0"/>
              </a:rPr>
            </a:br>
            <a:r>
              <a:rPr lang="en-US" sz="4000" b="1" dirty="0">
                <a:cs typeface="Microsoft Sans Serif" panose="020B0604020202020204" pitchFamily="34" charset="0"/>
              </a:rPr>
              <a:t>Easy Deep Learning 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A680-0AC0-2A43-A8BD-AB1F24A4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964" y="3843776"/>
            <a:ext cx="9722069" cy="251416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Minjie</a:t>
            </a:r>
            <a:r>
              <a:rPr lang="en-US" dirty="0"/>
              <a:t> Wang  &amp; Lingfan Yu</a:t>
            </a:r>
          </a:p>
          <a:p>
            <a:r>
              <a:rPr lang="en-US" dirty="0"/>
              <a:t>With DGL Team</a:t>
            </a:r>
          </a:p>
          <a:p>
            <a:r>
              <a:rPr lang="en-US" dirty="0"/>
              <a:t>New York University, NYU Shanghai, AWS, AWS Shanghai AI Lab</a:t>
            </a:r>
          </a:p>
          <a:p>
            <a:endParaRPr lang="en-US" dirty="0"/>
          </a:p>
          <a:p>
            <a:r>
              <a:rPr lang="en-US" dirty="0"/>
              <a:t>GTC 2019 Instructor-led training (L9134)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dmlc</a:t>
            </a:r>
            <a:r>
              <a:rPr lang="en-US" dirty="0"/>
              <a:t>/</a:t>
            </a:r>
            <a:r>
              <a:rPr lang="en-US" dirty="0" err="1"/>
              <a:t>dgl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84139-8941-014D-9521-D9EE77E06A4B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05C9A8-E6C2-624C-94F4-38093C8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3AFDF3-920A-7943-AC47-D283A8048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32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6E7-591C-9F4E-8DB8-C4781D44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23CE-D2CF-5A4D-8907-4D28AD64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0400" cy="50101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Basics.ipynb</a:t>
            </a:r>
            <a:endParaRPr lang="en-US" dirty="0"/>
          </a:p>
          <a:p>
            <a:pPr lvl="1"/>
            <a:r>
              <a:rPr lang="en-US" dirty="0"/>
              <a:t>Create graph with DGL and associate features with nodes and edges</a:t>
            </a:r>
          </a:p>
          <a:p>
            <a:pPr lvl="1"/>
            <a:endParaRPr lang="en-US" dirty="0"/>
          </a:p>
          <a:p>
            <a:r>
              <a:rPr lang="en-US" dirty="0" err="1"/>
              <a:t>MessagePassing.ipynb</a:t>
            </a:r>
            <a:endParaRPr lang="en-US" dirty="0"/>
          </a:p>
          <a:p>
            <a:pPr lvl="1"/>
            <a:r>
              <a:rPr lang="en-US" dirty="0"/>
              <a:t>Perform message passing computation on a graph</a:t>
            </a:r>
          </a:p>
          <a:p>
            <a:pPr lvl="1"/>
            <a:endParaRPr lang="en-US" dirty="0"/>
          </a:p>
          <a:p>
            <a:r>
              <a:rPr lang="en-US" dirty="0" err="1"/>
              <a:t>GCN.ipynb</a:t>
            </a:r>
            <a:endParaRPr lang="en-US" dirty="0"/>
          </a:p>
          <a:p>
            <a:pPr lvl="1"/>
            <a:r>
              <a:rPr lang="en-US" dirty="0"/>
              <a:t>Implement Graph Convolutional Network</a:t>
            </a:r>
          </a:p>
          <a:p>
            <a:pPr lvl="1"/>
            <a:endParaRPr lang="en-US" dirty="0"/>
          </a:p>
          <a:p>
            <a:r>
              <a:rPr lang="en-US" dirty="0" err="1"/>
              <a:t>Speedup.ipynb</a:t>
            </a:r>
            <a:endParaRPr lang="en-US" dirty="0"/>
          </a:p>
          <a:p>
            <a:pPr lvl="1"/>
            <a:r>
              <a:rPr lang="en-US" dirty="0"/>
              <a:t>Speed up with sparse matrix multiplication kernels</a:t>
            </a:r>
          </a:p>
          <a:p>
            <a:pPr lvl="1"/>
            <a:endParaRPr lang="en-US" dirty="0"/>
          </a:p>
          <a:p>
            <a:r>
              <a:rPr lang="en-US" dirty="0" err="1"/>
              <a:t>BatchGraph.ipynb</a:t>
            </a:r>
            <a:endParaRPr lang="en-US" dirty="0"/>
          </a:p>
          <a:p>
            <a:pPr lvl="1"/>
            <a:r>
              <a:rPr lang="en-US" dirty="0"/>
              <a:t>Batch execution of multiple graphs, and perform efficient read-out on batch of graphs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22A51-2538-0149-83E5-22F498FAD15C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AD42AF-CB21-E34F-A7CE-C8CBF4D0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7E55D2-4CE0-094B-A0BF-4EF8BD751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6A69-29AD-CC4B-925E-7AD971B1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DGL’s Message Passing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3A2-F2C4-584B-A75B-E3D1E2A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phase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5FE4E-9C88-9745-87AC-86851B1923DF}"/>
              </a:ext>
            </a:extLst>
          </p:cNvPr>
          <p:cNvSpPr/>
          <p:nvPr/>
        </p:nvSpPr>
        <p:spPr>
          <a:xfrm>
            <a:off x="3887071" y="3922842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7D7BF-F415-A043-8A2D-C2910DC0B71C}"/>
              </a:ext>
            </a:extLst>
          </p:cNvPr>
          <p:cNvCxnSpPr>
            <a:cxnSpLocks/>
            <a:stCxn id="5" idx="6"/>
            <a:endCxn id="25" idx="1"/>
          </p:cNvCxnSpPr>
          <p:nvPr/>
        </p:nvCxnSpPr>
        <p:spPr>
          <a:xfrm>
            <a:off x="4724078" y="4316436"/>
            <a:ext cx="3041194" cy="502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E54B1-CDA2-574D-B388-D392FEC8978E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724079" y="5375822"/>
            <a:ext cx="3041193" cy="6781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F7BFF8-FCCB-F24B-8B79-68EEE3263047}"/>
              </a:ext>
            </a:extLst>
          </p:cNvPr>
          <p:cNvSpPr/>
          <p:nvPr/>
        </p:nvSpPr>
        <p:spPr>
          <a:xfrm>
            <a:off x="3887071" y="5728103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B1182-A7F6-8A43-9ACF-8FF39558F6C8}"/>
              </a:ext>
            </a:extLst>
          </p:cNvPr>
          <p:cNvSpPr/>
          <p:nvPr/>
        </p:nvSpPr>
        <p:spPr>
          <a:xfrm>
            <a:off x="7642695" y="4703915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BC8BB-3A5C-C14C-9429-EFC4AF59BC77}"/>
              </a:ext>
            </a:extLst>
          </p:cNvPr>
          <p:cNvSpPr/>
          <p:nvPr/>
        </p:nvSpPr>
        <p:spPr>
          <a:xfrm>
            <a:off x="2769082" y="4016232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E822D-5E61-664C-9745-D8A9762D529D}"/>
              </a:ext>
            </a:extLst>
          </p:cNvPr>
          <p:cNvSpPr/>
          <p:nvPr/>
        </p:nvSpPr>
        <p:spPr>
          <a:xfrm>
            <a:off x="2688937" y="6011996"/>
            <a:ext cx="969264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24B060-5307-544E-993F-7FE2464AA183}"/>
              </a:ext>
            </a:extLst>
          </p:cNvPr>
          <p:cNvSpPr/>
          <p:nvPr/>
        </p:nvSpPr>
        <p:spPr>
          <a:xfrm>
            <a:off x="8842087" y="4997686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F32B18-09DD-0945-8C7B-33CB3FB23302}"/>
              </a:ext>
            </a:extLst>
          </p:cNvPr>
          <p:cNvSpPr/>
          <p:nvPr/>
        </p:nvSpPr>
        <p:spPr>
          <a:xfrm>
            <a:off x="5830643" y="4016232"/>
            <a:ext cx="1225296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4A60C-8440-5947-85F4-B42B5AD9D472}"/>
              </a:ext>
            </a:extLst>
          </p:cNvPr>
          <p:cNvSpPr/>
          <p:nvPr/>
        </p:nvSpPr>
        <p:spPr>
          <a:xfrm>
            <a:off x="5216952" y="5186754"/>
            <a:ext cx="1227381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5049B9-7262-BF40-A0AF-2F8155F925C7}"/>
              </a:ext>
            </a:extLst>
          </p:cNvPr>
          <p:cNvGrpSpPr/>
          <p:nvPr/>
        </p:nvGrpSpPr>
        <p:grpSpPr>
          <a:xfrm>
            <a:off x="2146040" y="2730160"/>
            <a:ext cx="6254276" cy="667560"/>
            <a:chOff x="3209503" y="2838756"/>
            <a:chExt cx="6254276" cy="6675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10E854-DDEA-9C4D-9CC2-54A9A4FDFFCB}"/>
                </a:ext>
              </a:extLst>
            </p:cNvPr>
            <p:cNvSpPr txBox="1"/>
            <p:nvPr/>
          </p:nvSpPr>
          <p:spPr>
            <a:xfrm>
              <a:off x="3209503" y="2978454"/>
              <a:ext cx="6254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message_func</a:t>
              </a:r>
              <a:r>
                <a:rPr lang="en-US" sz="2400" dirty="0"/>
                <a:t>(                ,                    ,                 ) =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F8BF95-DE73-C34B-A704-F356912A7DBA}"/>
                </a:ext>
              </a:extLst>
            </p:cNvPr>
            <p:cNvSpPr/>
            <p:nvPr/>
          </p:nvSpPr>
          <p:spPr>
            <a:xfrm>
              <a:off x="5234037" y="2850505"/>
              <a:ext cx="967408" cy="3383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43C28F-AAAB-3B4B-9624-5D9B51E9F844}"/>
                </a:ext>
              </a:extLst>
            </p:cNvPr>
            <p:cNvSpPr/>
            <p:nvPr/>
          </p:nvSpPr>
          <p:spPr>
            <a:xfrm>
              <a:off x="5234037" y="3169771"/>
              <a:ext cx="967408" cy="3365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BCA3C7-89D3-024E-9CA0-E6A60CFB2985}"/>
                </a:ext>
              </a:extLst>
            </p:cNvPr>
            <p:cNvSpPr/>
            <p:nvPr/>
          </p:nvSpPr>
          <p:spPr>
            <a:xfrm>
              <a:off x="6397556" y="2838756"/>
              <a:ext cx="1227381" cy="338328"/>
            </a:xfrm>
            <a:prstGeom prst="rect">
              <a:avLst/>
            </a:prstGeom>
            <a:solidFill>
              <a:srgbClr val="9F5F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7C4D6F-E58A-934F-8920-CB524BB8C775}"/>
                </a:ext>
              </a:extLst>
            </p:cNvPr>
            <p:cNvSpPr/>
            <p:nvPr/>
          </p:nvSpPr>
          <p:spPr>
            <a:xfrm>
              <a:off x="6397555" y="3167988"/>
              <a:ext cx="1227381" cy="338328"/>
            </a:xfrm>
            <a:prstGeom prst="rect">
              <a:avLst/>
            </a:prstGeom>
            <a:solidFill>
              <a:srgbClr val="9F5F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19DF93-EBE6-6041-AB0F-E680D88D8F88}"/>
                </a:ext>
              </a:extLst>
            </p:cNvPr>
            <p:cNvSpPr/>
            <p:nvPr/>
          </p:nvSpPr>
          <p:spPr>
            <a:xfrm>
              <a:off x="7846886" y="2838876"/>
              <a:ext cx="967408" cy="3383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41647D-C0A1-6743-8DA9-EDB495FF1ED5}"/>
                </a:ext>
              </a:extLst>
            </p:cNvPr>
            <p:cNvSpPr/>
            <p:nvPr/>
          </p:nvSpPr>
          <p:spPr>
            <a:xfrm>
              <a:off x="7846886" y="3167988"/>
              <a:ext cx="967408" cy="3383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3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129E5-A4B8-DC4D-9C91-5BEBD5FD1283}"/>
              </a:ext>
            </a:extLst>
          </p:cNvPr>
          <p:cNvSpPr/>
          <p:nvPr/>
        </p:nvSpPr>
        <p:spPr>
          <a:xfrm>
            <a:off x="8400316" y="2741909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8F65E-324E-2E47-9AF7-DA290F761C96}"/>
              </a:ext>
            </a:extLst>
          </p:cNvPr>
          <p:cNvSpPr/>
          <p:nvPr/>
        </p:nvSpPr>
        <p:spPr>
          <a:xfrm>
            <a:off x="8400315" y="3080237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134A0D-7B61-1448-9DC3-5913D500F7B1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84BA019-4FD6-AB4A-A653-81AB087B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BAB6163-0C11-FF4C-8C91-D1B176EB9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16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6A69-29AD-CC4B-925E-7AD971B1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DGL’s Message Passing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3A2-F2C4-584B-A75B-E3D1E2A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phase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5FE4E-9C88-9745-87AC-86851B1923DF}"/>
              </a:ext>
            </a:extLst>
          </p:cNvPr>
          <p:cNvSpPr/>
          <p:nvPr/>
        </p:nvSpPr>
        <p:spPr>
          <a:xfrm>
            <a:off x="3844209" y="3923579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7D7BF-F415-A043-8A2D-C2910DC0B71C}"/>
              </a:ext>
            </a:extLst>
          </p:cNvPr>
          <p:cNvCxnSpPr>
            <a:cxnSpLocks/>
            <a:stCxn id="5" idx="6"/>
            <a:endCxn id="25" idx="1"/>
          </p:cNvCxnSpPr>
          <p:nvPr/>
        </p:nvCxnSpPr>
        <p:spPr>
          <a:xfrm>
            <a:off x="4681216" y="4317173"/>
            <a:ext cx="3041194" cy="502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E54B1-CDA2-574D-B388-D392FEC8978E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681217" y="5376559"/>
            <a:ext cx="3041193" cy="6781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F7BFF8-FCCB-F24B-8B79-68EEE3263047}"/>
              </a:ext>
            </a:extLst>
          </p:cNvPr>
          <p:cNvSpPr/>
          <p:nvPr/>
        </p:nvSpPr>
        <p:spPr>
          <a:xfrm>
            <a:off x="3844209" y="5728840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B1182-A7F6-8A43-9ACF-8FF39558F6C8}"/>
              </a:ext>
            </a:extLst>
          </p:cNvPr>
          <p:cNvSpPr/>
          <p:nvPr/>
        </p:nvSpPr>
        <p:spPr>
          <a:xfrm>
            <a:off x="7599833" y="4704652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BC8BB-3A5C-C14C-9429-EFC4AF59BC77}"/>
              </a:ext>
            </a:extLst>
          </p:cNvPr>
          <p:cNvSpPr/>
          <p:nvPr/>
        </p:nvSpPr>
        <p:spPr>
          <a:xfrm>
            <a:off x="2726220" y="4016969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E822D-5E61-664C-9745-D8A9762D529D}"/>
              </a:ext>
            </a:extLst>
          </p:cNvPr>
          <p:cNvSpPr/>
          <p:nvPr/>
        </p:nvSpPr>
        <p:spPr>
          <a:xfrm>
            <a:off x="2646075" y="6012733"/>
            <a:ext cx="969264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24B060-5307-544E-993F-7FE2464AA183}"/>
              </a:ext>
            </a:extLst>
          </p:cNvPr>
          <p:cNvSpPr/>
          <p:nvPr/>
        </p:nvSpPr>
        <p:spPr>
          <a:xfrm>
            <a:off x="8799225" y="4998423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F32B18-09DD-0945-8C7B-33CB3FB23302}"/>
              </a:ext>
            </a:extLst>
          </p:cNvPr>
          <p:cNvSpPr/>
          <p:nvPr/>
        </p:nvSpPr>
        <p:spPr>
          <a:xfrm>
            <a:off x="5787781" y="4016969"/>
            <a:ext cx="1225296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4A60C-8440-5947-85F4-B42B5AD9D472}"/>
              </a:ext>
            </a:extLst>
          </p:cNvPr>
          <p:cNvSpPr/>
          <p:nvPr/>
        </p:nvSpPr>
        <p:spPr>
          <a:xfrm>
            <a:off x="5174090" y="5187491"/>
            <a:ext cx="1227381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10E854-DDEA-9C4D-9CC2-54A9A4FDFFCB}"/>
              </a:ext>
            </a:extLst>
          </p:cNvPr>
          <p:cNvSpPr txBox="1"/>
          <p:nvPr/>
        </p:nvSpPr>
        <p:spPr>
          <a:xfrm>
            <a:off x="3443889" y="2727142"/>
            <a:ext cx="415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reduce_func</a:t>
            </a:r>
            <a:r>
              <a:rPr lang="en-US" sz="2400" dirty="0"/>
              <a:t>(                            ) =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129E5-A4B8-DC4D-9C91-5BEBD5FD1283}"/>
              </a:ext>
            </a:extLst>
          </p:cNvPr>
          <p:cNvSpPr/>
          <p:nvPr/>
        </p:nvSpPr>
        <p:spPr>
          <a:xfrm>
            <a:off x="5351666" y="2638578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8F65E-324E-2E47-9AF7-DA290F761C96}"/>
              </a:ext>
            </a:extLst>
          </p:cNvPr>
          <p:cNvSpPr/>
          <p:nvPr/>
        </p:nvSpPr>
        <p:spPr>
          <a:xfrm>
            <a:off x="5351665" y="2976906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6BB1BA-42F2-3649-8947-5A6625CAC7A6}"/>
              </a:ext>
            </a:extLst>
          </p:cNvPr>
          <p:cNvSpPr/>
          <p:nvPr/>
        </p:nvSpPr>
        <p:spPr>
          <a:xfrm>
            <a:off x="8179985" y="5613768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852833-B288-544A-9023-86FE63351661}"/>
              </a:ext>
            </a:extLst>
          </p:cNvPr>
          <p:cNvSpPr/>
          <p:nvPr/>
        </p:nvSpPr>
        <p:spPr>
          <a:xfrm>
            <a:off x="8179984" y="5952096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D0E9DD-CFEB-6A49-A203-4D89766C5352}"/>
              </a:ext>
            </a:extLst>
          </p:cNvPr>
          <p:cNvSpPr/>
          <p:nvPr/>
        </p:nvSpPr>
        <p:spPr>
          <a:xfrm>
            <a:off x="7559594" y="2767371"/>
            <a:ext cx="1286495" cy="343255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DE90E-7DE7-E64F-B9C2-30E524E677A8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D2363B4-4822-A845-82AD-D58057E7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582ADEE-967F-F645-9D0C-DBFB4111E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8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6A69-29AD-CC4B-925E-7AD971B1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DGL’s Message Passing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3A2-F2C4-584B-A75B-E3D1E2A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phase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5FE4E-9C88-9745-87AC-86851B1923DF}"/>
              </a:ext>
            </a:extLst>
          </p:cNvPr>
          <p:cNvSpPr/>
          <p:nvPr/>
        </p:nvSpPr>
        <p:spPr>
          <a:xfrm>
            <a:off x="3787059" y="3749420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7D7BF-F415-A043-8A2D-C2910DC0B71C}"/>
              </a:ext>
            </a:extLst>
          </p:cNvPr>
          <p:cNvCxnSpPr>
            <a:cxnSpLocks/>
            <a:stCxn id="5" idx="6"/>
            <a:endCxn id="25" idx="1"/>
          </p:cNvCxnSpPr>
          <p:nvPr/>
        </p:nvCxnSpPr>
        <p:spPr>
          <a:xfrm>
            <a:off x="4624066" y="4143014"/>
            <a:ext cx="3041194" cy="502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E54B1-CDA2-574D-B388-D392FEC8978E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624067" y="5202400"/>
            <a:ext cx="3041193" cy="6781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F7BFF8-FCCB-F24B-8B79-68EEE3263047}"/>
              </a:ext>
            </a:extLst>
          </p:cNvPr>
          <p:cNvSpPr/>
          <p:nvPr/>
        </p:nvSpPr>
        <p:spPr>
          <a:xfrm>
            <a:off x="3787059" y="5554681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B1182-A7F6-8A43-9ACF-8FF39558F6C8}"/>
              </a:ext>
            </a:extLst>
          </p:cNvPr>
          <p:cNvSpPr/>
          <p:nvPr/>
        </p:nvSpPr>
        <p:spPr>
          <a:xfrm>
            <a:off x="7542683" y="4530493"/>
            <a:ext cx="837007" cy="78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BC8BB-3A5C-C14C-9429-EFC4AF59BC77}"/>
              </a:ext>
            </a:extLst>
          </p:cNvPr>
          <p:cNvSpPr/>
          <p:nvPr/>
        </p:nvSpPr>
        <p:spPr>
          <a:xfrm>
            <a:off x="2669070" y="3842810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E822D-5E61-664C-9745-D8A9762D529D}"/>
              </a:ext>
            </a:extLst>
          </p:cNvPr>
          <p:cNvSpPr/>
          <p:nvPr/>
        </p:nvSpPr>
        <p:spPr>
          <a:xfrm>
            <a:off x="2588925" y="5838574"/>
            <a:ext cx="969264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24B060-5307-544E-993F-7FE2464AA183}"/>
              </a:ext>
            </a:extLst>
          </p:cNvPr>
          <p:cNvSpPr/>
          <p:nvPr/>
        </p:nvSpPr>
        <p:spPr>
          <a:xfrm>
            <a:off x="8742075" y="4824264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F32B18-09DD-0945-8C7B-33CB3FB23302}"/>
              </a:ext>
            </a:extLst>
          </p:cNvPr>
          <p:cNvSpPr/>
          <p:nvPr/>
        </p:nvSpPr>
        <p:spPr>
          <a:xfrm>
            <a:off x="5730631" y="3842810"/>
            <a:ext cx="1225296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4A60C-8440-5947-85F4-B42B5AD9D472}"/>
              </a:ext>
            </a:extLst>
          </p:cNvPr>
          <p:cNvSpPr/>
          <p:nvPr/>
        </p:nvSpPr>
        <p:spPr>
          <a:xfrm>
            <a:off x="5116940" y="5013332"/>
            <a:ext cx="1227381" cy="338328"/>
          </a:xfrm>
          <a:prstGeom prst="rect">
            <a:avLst/>
          </a:prstGeom>
          <a:solidFill>
            <a:srgbClr val="9F5F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10E854-DDEA-9C4D-9CC2-54A9A4FDFFCB}"/>
              </a:ext>
            </a:extLst>
          </p:cNvPr>
          <p:cNvSpPr txBox="1"/>
          <p:nvPr/>
        </p:nvSpPr>
        <p:spPr>
          <a:xfrm>
            <a:off x="3430175" y="2428473"/>
            <a:ext cx="494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apply_func</a:t>
            </a:r>
            <a:r>
              <a:rPr lang="en-US" sz="2400" dirty="0"/>
              <a:t>(                 ,                        ) =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D0E9DD-CFEB-6A49-A203-4D89766C5352}"/>
              </a:ext>
            </a:extLst>
          </p:cNvPr>
          <p:cNvSpPr/>
          <p:nvPr/>
        </p:nvSpPr>
        <p:spPr>
          <a:xfrm>
            <a:off x="6438964" y="2488553"/>
            <a:ext cx="1286495" cy="343255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39D35-AC58-E64C-B0A3-37DAF6116B1D}"/>
              </a:ext>
            </a:extLst>
          </p:cNvPr>
          <p:cNvSpPr/>
          <p:nvPr/>
        </p:nvSpPr>
        <p:spPr>
          <a:xfrm>
            <a:off x="5109836" y="2493480"/>
            <a:ext cx="967408" cy="338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8A009-3E19-0545-9D02-0C03C920B3DC}"/>
              </a:ext>
            </a:extLst>
          </p:cNvPr>
          <p:cNvSpPr/>
          <p:nvPr/>
        </p:nvSpPr>
        <p:spPr>
          <a:xfrm>
            <a:off x="8378966" y="2493480"/>
            <a:ext cx="967408" cy="3383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545882-3E80-664C-86A7-84716D7F66DA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5B703A-E3E3-B04E-892C-E433B912A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AC63B24-1F62-EB4D-8FE0-B3E58C64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3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D673-4282-0146-8102-1C4B7E70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DGL’s Message Passing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1A83-C957-5049-A00C-CB333807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computations over batched of nodes / edges</a:t>
            </a:r>
          </a:p>
          <a:p>
            <a:pPr lvl="1"/>
            <a:r>
              <a:rPr lang="en-US" dirty="0"/>
              <a:t>Send(u, v, </a:t>
            </a:r>
            <a:r>
              <a:rPr lang="en-US" dirty="0" err="1"/>
              <a:t>message_func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(v, </a:t>
            </a:r>
            <a:r>
              <a:rPr lang="en-US" dirty="0" err="1"/>
              <a:t>reduce_func</a:t>
            </a:r>
            <a:r>
              <a:rPr lang="en-US" dirty="0"/>
              <a:t>, </a:t>
            </a:r>
            <a:r>
              <a:rPr lang="en-US" dirty="0" err="1"/>
              <a:t>apply_func</a:t>
            </a:r>
            <a:r>
              <a:rPr lang="en-US" dirty="0"/>
              <a:t>)</a:t>
            </a:r>
          </a:p>
        </p:txBody>
      </p:sp>
      <p:sp>
        <p:nvSpPr>
          <p:cNvPr id="25" name="椭圆 3">
            <a:extLst>
              <a:ext uri="{FF2B5EF4-FFF2-40B4-BE49-F238E27FC236}">
                <a16:creationId xmlns:a16="http://schemas.microsoft.com/office/drawing/2014/main" id="{44FB77D9-E0E0-3E40-B6B1-92C492681F84}"/>
              </a:ext>
            </a:extLst>
          </p:cNvPr>
          <p:cNvSpPr/>
          <p:nvPr/>
        </p:nvSpPr>
        <p:spPr>
          <a:xfrm>
            <a:off x="2030761" y="3266261"/>
            <a:ext cx="1123716" cy="11237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285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 algn="ctr"/>
            <a:r>
              <a:rPr lang="en-US" altLang="zh-CN" sz="1400" dirty="0">
                <a:ln w="285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ln w="28575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15">
            <a:extLst>
              <a:ext uri="{FF2B5EF4-FFF2-40B4-BE49-F238E27FC236}">
                <a16:creationId xmlns:a16="http://schemas.microsoft.com/office/drawing/2014/main" id="{9BA1F435-7DA8-D44D-9A37-DD40214A41A8}"/>
              </a:ext>
            </a:extLst>
          </p:cNvPr>
          <p:cNvSpPr/>
          <p:nvPr/>
        </p:nvSpPr>
        <p:spPr>
          <a:xfrm>
            <a:off x="7842281" y="3266261"/>
            <a:ext cx="1123716" cy="11237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285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</a:p>
          <a:p>
            <a:pPr algn="ctr"/>
            <a:r>
              <a:rPr lang="en-US" altLang="zh-CN" sz="1400" dirty="0">
                <a:ln w="28575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ln w="28575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17">
            <a:extLst>
              <a:ext uri="{FF2B5EF4-FFF2-40B4-BE49-F238E27FC236}">
                <a16:creationId xmlns:a16="http://schemas.microsoft.com/office/drawing/2014/main" id="{B96B9A05-29C9-CE49-80EF-D602B387362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154477" y="3828119"/>
            <a:ext cx="468780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">
            <a:extLst>
              <a:ext uri="{FF2B5EF4-FFF2-40B4-BE49-F238E27FC236}">
                <a16:creationId xmlns:a16="http://schemas.microsoft.com/office/drawing/2014/main" id="{8E9F00F1-1296-9749-9F7A-764527766580}"/>
              </a:ext>
            </a:extLst>
          </p:cNvPr>
          <p:cNvSpPr/>
          <p:nvPr/>
        </p:nvSpPr>
        <p:spPr>
          <a:xfrm>
            <a:off x="1719302" y="4739903"/>
            <a:ext cx="1746634" cy="5080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edges.src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F67A36F6-F31B-5F4F-BEA8-205DB6703BD8}"/>
              </a:ext>
            </a:extLst>
          </p:cNvPr>
          <p:cNvSpPr/>
          <p:nvPr/>
        </p:nvSpPr>
        <p:spPr>
          <a:xfrm>
            <a:off x="4865626" y="4739903"/>
            <a:ext cx="1416422" cy="5080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edges.data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4B97A335-8466-3E4A-B399-9F5CD3BD961C}"/>
              </a:ext>
            </a:extLst>
          </p:cNvPr>
          <p:cNvSpPr txBox="1"/>
          <p:nvPr/>
        </p:nvSpPr>
        <p:spPr>
          <a:xfrm>
            <a:off x="4574272" y="3924382"/>
            <a:ext cx="199913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&lt;message&gt;: edges</a:t>
            </a:r>
          </a:p>
        </p:txBody>
      </p:sp>
      <p:cxnSp>
        <p:nvCxnSpPr>
          <p:cNvPr id="31" name="连接符: 肘形 6">
            <a:extLst>
              <a:ext uri="{FF2B5EF4-FFF2-40B4-BE49-F238E27FC236}">
                <a16:creationId xmlns:a16="http://schemas.microsoft.com/office/drawing/2014/main" id="{1305192D-4E7A-9843-960C-DA5C8428EA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0134" y="3026199"/>
            <a:ext cx="446189" cy="2981218"/>
          </a:xfrm>
          <a:prstGeom prst="bentConnector3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8">
            <a:extLst>
              <a:ext uri="{FF2B5EF4-FFF2-40B4-BE49-F238E27FC236}">
                <a16:creationId xmlns:a16="http://schemas.microsoft.com/office/drawing/2014/main" id="{9E789D6E-D5E4-3143-A222-2BDBA324A05F}"/>
              </a:ext>
            </a:extLst>
          </p:cNvPr>
          <p:cNvCxnSpPr>
            <a:cxnSpLocks/>
          </p:cNvCxnSpPr>
          <p:nvPr/>
        </p:nvCxnSpPr>
        <p:spPr>
          <a:xfrm flipV="1">
            <a:off x="5573837" y="4293713"/>
            <a:ext cx="0" cy="446189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2">
            <a:extLst>
              <a:ext uri="{FF2B5EF4-FFF2-40B4-BE49-F238E27FC236}">
                <a16:creationId xmlns:a16="http://schemas.microsoft.com/office/drawing/2014/main" id="{46C4D459-D834-B145-94E8-7F3E6E8578BC}"/>
              </a:ext>
            </a:extLst>
          </p:cNvPr>
          <p:cNvSpPr/>
          <p:nvPr/>
        </p:nvSpPr>
        <p:spPr>
          <a:xfrm>
            <a:off x="7790055" y="5672075"/>
            <a:ext cx="1228165" cy="50809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Mailbox*</a:t>
            </a:r>
          </a:p>
        </p:txBody>
      </p:sp>
      <p:cxnSp>
        <p:nvCxnSpPr>
          <p:cNvPr id="34" name="连接符: 肘形 14">
            <a:extLst>
              <a:ext uri="{FF2B5EF4-FFF2-40B4-BE49-F238E27FC236}">
                <a16:creationId xmlns:a16="http://schemas.microsoft.com/office/drawing/2014/main" id="{F9728B3A-580F-4947-83BD-318D8063C2B4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573402" y="4109048"/>
            <a:ext cx="1216653" cy="1817073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13">
            <a:extLst>
              <a:ext uri="{FF2B5EF4-FFF2-40B4-BE49-F238E27FC236}">
                <a16:creationId xmlns:a16="http://schemas.microsoft.com/office/drawing/2014/main" id="{C6EA84AA-AA91-284E-B156-9DE80E8DC7C4}"/>
              </a:ext>
            </a:extLst>
          </p:cNvPr>
          <p:cNvSpPr/>
          <p:nvPr/>
        </p:nvSpPr>
        <p:spPr>
          <a:xfrm>
            <a:off x="7530821" y="4739903"/>
            <a:ext cx="1746634" cy="5080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edges.dst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连接符: 肘形 10">
            <a:extLst>
              <a:ext uri="{FF2B5EF4-FFF2-40B4-BE49-F238E27FC236}">
                <a16:creationId xmlns:a16="http://schemas.microsoft.com/office/drawing/2014/main" id="{33CA40AF-55D2-F048-91FF-25E59CAAD7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3980" y="3073564"/>
            <a:ext cx="390016" cy="2830301"/>
          </a:xfrm>
          <a:prstGeom prst="bentConnector3">
            <a:avLst>
              <a:gd name="adj1" fmla="val 42822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5">
            <a:extLst>
              <a:ext uri="{FF2B5EF4-FFF2-40B4-BE49-F238E27FC236}">
                <a16:creationId xmlns:a16="http://schemas.microsoft.com/office/drawing/2014/main" id="{E5398975-C46A-AF4C-B6E4-0E36069D8C6F}"/>
              </a:ext>
            </a:extLst>
          </p:cNvPr>
          <p:cNvSpPr/>
          <p:nvPr/>
        </p:nvSpPr>
        <p:spPr>
          <a:xfrm>
            <a:off x="7401569" y="3055552"/>
            <a:ext cx="2005137" cy="325634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39">
            <a:extLst>
              <a:ext uri="{FF2B5EF4-FFF2-40B4-BE49-F238E27FC236}">
                <a16:creationId xmlns:a16="http://schemas.microsoft.com/office/drawing/2014/main" id="{3F2E86E4-B032-574B-9E01-701E4F8188D8}"/>
              </a:ext>
            </a:extLst>
          </p:cNvPr>
          <p:cNvSpPr txBox="1"/>
          <p:nvPr/>
        </p:nvSpPr>
        <p:spPr>
          <a:xfrm>
            <a:off x="2442987" y="5745162"/>
            <a:ext cx="401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*Mailbox will be emptied after recv call </a:t>
            </a:r>
            <a:r>
              <a:rPr lang="en-US" sz="2000" dirty="0"/>
              <a:t>triggers the node UDF.</a:t>
            </a:r>
          </a:p>
        </p:txBody>
      </p:sp>
      <p:sp>
        <p:nvSpPr>
          <p:cNvPr id="39" name="文本框 46">
            <a:extLst>
              <a:ext uri="{FF2B5EF4-FFF2-40B4-BE49-F238E27FC236}">
                <a16:creationId xmlns:a16="http://schemas.microsoft.com/office/drawing/2014/main" id="{4AC322BD-B42A-FC4A-B896-4DE83FC56EEF}"/>
              </a:ext>
            </a:extLst>
          </p:cNvPr>
          <p:cNvSpPr txBox="1"/>
          <p:nvPr/>
        </p:nvSpPr>
        <p:spPr>
          <a:xfrm>
            <a:off x="9643372" y="5302743"/>
            <a:ext cx="177630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&lt;reduce&gt;: nodes</a:t>
            </a:r>
          </a:p>
        </p:txBody>
      </p:sp>
      <p:cxnSp>
        <p:nvCxnSpPr>
          <p:cNvPr id="40" name="连接符: 肘形 51">
            <a:extLst>
              <a:ext uri="{FF2B5EF4-FFF2-40B4-BE49-F238E27FC236}">
                <a16:creationId xmlns:a16="http://schemas.microsoft.com/office/drawing/2014/main" id="{77CE119C-9E36-4B42-9BE7-470639BE207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04140" y="5247994"/>
            <a:ext cx="1239232" cy="239415"/>
          </a:xfrm>
          <a:prstGeom prst="bentConnector3">
            <a:avLst>
              <a:gd name="adj1" fmla="val 808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60">
            <a:extLst>
              <a:ext uri="{FF2B5EF4-FFF2-40B4-BE49-F238E27FC236}">
                <a16:creationId xmlns:a16="http://schemas.microsoft.com/office/drawing/2014/main" id="{A650344A-0242-0346-800C-8301C30A6E5F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 flipV="1">
            <a:off x="9018220" y="5672075"/>
            <a:ext cx="1513305" cy="254046"/>
          </a:xfrm>
          <a:prstGeom prst="bentConnector2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62">
            <a:extLst>
              <a:ext uri="{FF2B5EF4-FFF2-40B4-BE49-F238E27FC236}">
                <a16:creationId xmlns:a16="http://schemas.microsoft.com/office/drawing/2014/main" id="{04EF3A77-03D9-5647-A918-842B0F890F69}"/>
              </a:ext>
            </a:extLst>
          </p:cNvPr>
          <p:cNvSpPr txBox="1"/>
          <p:nvPr/>
        </p:nvSpPr>
        <p:spPr>
          <a:xfrm>
            <a:off x="9643373" y="4331563"/>
            <a:ext cx="177630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&lt;apply&gt;: nodes</a:t>
            </a:r>
          </a:p>
        </p:txBody>
      </p:sp>
      <p:cxnSp>
        <p:nvCxnSpPr>
          <p:cNvPr id="44" name="连接符: 肘形 73">
            <a:extLst>
              <a:ext uri="{FF2B5EF4-FFF2-40B4-BE49-F238E27FC236}">
                <a16:creationId xmlns:a16="http://schemas.microsoft.com/office/drawing/2014/main" id="{E6F3239B-00B1-074D-9664-E71DE67D15D6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V="1">
            <a:off x="10531525" y="4700895"/>
            <a:ext cx="0" cy="6018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1">
            <a:extLst>
              <a:ext uri="{FF2B5EF4-FFF2-40B4-BE49-F238E27FC236}">
                <a16:creationId xmlns:a16="http://schemas.microsoft.com/office/drawing/2014/main" id="{8C21A1F3-8F86-A344-ADFF-DF505B78635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277455" y="4697692"/>
            <a:ext cx="751850" cy="296257"/>
          </a:xfrm>
          <a:prstGeom prst="bentConnector3">
            <a:avLst>
              <a:gd name="adj1" fmla="val 100675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2CC95-D133-5B41-9DE5-C1682CECFC01}"/>
              </a:ext>
            </a:extLst>
          </p:cNvPr>
          <p:cNvGrpSpPr/>
          <p:nvPr/>
        </p:nvGrpSpPr>
        <p:grpSpPr>
          <a:xfrm>
            <a:off x="130122" y="2377425"/>
            <a:ext cx="8929097" cy="4236338"/>
            <a:chOff x="130122" y="2377425"/>
            <a:chExt cx="8929097" cy="4236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F15DAB-083D-E045-A58E-A2281720DB74}"/>
                </a:ext>
              </a:extLst>
            </p:cNvPr>
            <p:cNvSpPr/>
            <p:nvPr/>
          </p:nvSpPr>
          <p:spPr>
            <a:xfrm>
              <a:off x="5830957" y="3828119"/>
              <a:ext cx="625768" cy="56185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8C429A-4602-904C-B983-287E20632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6194" y="2910842"/>
              <a:ext cx="767566" cy="93350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AACC6D-7F23-FF40-BDE6-7640E72607FC}"/>
                </a:ext>
              </a:extLst>
            </p:cNvPr>
            <p:cNvSpPr txBox="1"/>
            <p:nvPr/>
          </p:nvSpPr>
          <p:spPr>
            <a:xfrm>
              <a:off x="6804691" y="2377425"/>
              <a:ext cx="2254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 batch of edges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1C8BBA-91D4-D643-886E-2DFAF579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7082" y="5247994"/>
              <a:ext cx="761452" cy="551104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100CF-C2CC-ED46-BA6A-7523CAC33840}"/>
                </a:ext>
              </a:extLst>
            </p:cNvPr>
            <p:cNvSpPr txBox="1"/>
            <p:nvPr/>
          </p:nvSpPr>
          <p:spPr>
            <a:xfrm>
              <a:off x="130122" y="5782766"/>
              <a:ext cx="18484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batch of source nodes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56CD26-51F1-1F4A-8CEC-70365C1BDC5A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462B118-F676-A345-9BCA-256D71D0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BD3A216-EE28-124F-A962-739D02BD0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1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8ABF-E0F6-2040-AFFE-FAC49891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4A90-B3DC-0049-BDCB-A868F075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cs typeface="Consolas" panose="020B0609020204030204" pitchFamily="49" charset="0"/>
              </a:rPr>
              <a:t>If reduce function is sum</a:t>
            </a:r>
          </a:p>
          <a:p>
            <a:pPr lvl="1"/>
            <a:r>
              <a:rPr lang="en-US" altLang="zh-CN" dirty="0">
                <a:cs typeface="Consolas" panose="020B0609020204030204" pitchFamily="49" charset="0"/>
              </a:rPr>
              <a:t>Fuse reduce for all nodes into one sparse kernel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5642E-6055-B74E-B686-938D028531A8}"/>
              </a:ext>
            </a:extLst>
          </p:cNvPr>
          <p:cNvSpPr/>
          <p:nvPr/>
        </p:nvSpPr>
        <p:spPr>
          <a:xfrm>
            <a:off x="755032" y="3058151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174FD-CC0C-D547-A940-71E7FEB21437}"/>
              </a:ext>
            </a:extLst>
          </p:cNvPr>
          <p:cNvSpPr/>
          <p:nvPr/>
        </p:nvSpPr>
        <p:spPr>
          <a:xfrm>
            <a:off x="755031" y="3396479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834E5-199E-8C4E-8350-73E94C07239B}"/>
              </a:ext>
            </a:extLst>
          </p:cNvPr>
          <p:cNvSpPr/>
          <p:nvPr/>
        </p:nvSpPr>
        <p:spPr>
          <a:xfrm>
            <a:off x="755032" y="3737268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A75AA-0B65-1C4F-A4CB-FF924B905614}"/>
              </a:ext>
            </a:extLst>
          </p:cNvPr>
          <p:cNvSpPr/>
          <p:nvPr/>
        </p:nvSpPr>
        <p:spPr>
          <a:xfrm>
            <a:off x="755031" y="4075596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BD40C-3EFF-9648-B693-0B103D103DC1}"/>
              </a:ext>
            </a:extLst>
          </p:cNvPr>
          <p:cNvSpPr/>
          <p:nvPr/>
        </p:nvSpPr>
        <p:spPr>
          <a:xfrm>
            <a:off x="755032" y="4416385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15E23A-5DB7-F14D-8D02-014E5FD105E6}"/>
              </a:ext>
            </a:extLst>
          </p:cNvPr>
          <p:cNvSpPr/>
          <p:nvPr/>
        </p:nvSpPr>
        <p:spPr>
          <a:xfrm>
            <a:off x="755031" y="4754713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E984D-8ACA-7C47-A5C8-D55A2F65ABA9}"/>
              </a:ext>
            </a:extLst>
          </p:cNvPr>
          <p:cNvSpPr/>
          <p:nvPr/>
        </p:nvSpPr>
        <p:spPr>
          <a:xfrm>
            <a:off x="755032" y="5095502"/>
            <a:ext cx="1586648" cy="343255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42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4AE966-8A62-CC49-BAEF-DA8A8595BF7F}"/>
              </a:ext>
            </a:extLst>
          </p:cNvPr>
          <p:cNvGrpSpPr/>
          <p:nvPr/>
        </p:nvGrpSpPr>
        <p:grpSpPr>
          <a:xfrm>
            <a:off x="3380433" y="3559729"/>
            <a:ext cx="1901754" cy="1320302"/>
            <a:chOff x="3380433" y="3559729"/>
            <a:chExt cx="1901754" cy="13203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CAE0B5-3D39-6C4F-BB9B-BE40F66208CB}"/>
                </a:ext>
              </a:extLst>
            </p:cNvPr>
            <p:cNvSpPr/>
            <p:nvPr/>
          </p:nvSpPr>
          <p:spPr>
            <a:xfrm>
              <a:off x="3380434" y="3559729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BF371C-DC29-CA4C-83A4-B0316EAD9179}"/>
                </a:ext>
              </a:extLst>
            </p:cNvPr>
            <p:cNvSpPr/>
            <p:nvPr/>
          </p:nvSpPr>
          <p:spPr>
            <a:xfrm>
              <a:off x="3380433" y="3898057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779E86-F3DC-AA4A-A8AD-987CC1D307A5}"/>
                </a:ext>
              </a:extLst>
            </p:cNvPr>
            <p:cNvSpPr/>
            <p:nvPr/>
          </p:nvSpPr>
          <p:spPr>
            <a:xfrm>
              <a:off x="3380434" y="4224558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043AA3-4CED-CA44-BF83-62BB50E3FA77}"/>
                </a:ext>
              </a:extLst>
            </p:cNvPr>
            <p:cNvSpPr/>
            <p:nvPr/>
          </p:nvSpPr>
          <p:spPr>
            <a:xfrm>
              <a:off x="3380433" y="4548598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A6CD66-A318-6C42-859E-2B76D64A4585}"/>
              </a:ext>
            </a:extLst>
          </p:cNvPr>
          <p:cNvGrpSpPr/>
          <p:nvPr/>
        </p:nvGrpSpPr>
        <p:grpSpPr>
          <a:xfrm>
            <a:off x="2341679" y="3229779"/>
            <a:ext cx="1038755" cy="2037351"/>
            <a:chOff x="2341679" y="3229779"/>
            <a:chExt cx="1038755" cy="203735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357D16-4EF9-B64B-B8B2-E684292762FF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>
              <a:off x="2341680" y="3229779"/>
              <a:ext cx="1038754" cy="11604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0F1117-04A7-7E44-89C5-AFAF423CCDA7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341679" y="3568107"/>
              <a:ext cx="1038754" cy="11462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98A6A9-E9BA-EB47-B1CD-E178CE74AE7B}"/>
                </a:ext>
              </a:extLst>
            </p:cNvPr>
            <p:cNvCxnSpPr>
              <a:stCxn id="17" idx="3"/>
              <a:endCxn id="25" idx="1"/>
            </p:cNvCxnSpPr>
            <p:nvPr/>
          </p:nvCxnSpPr>
          <p:spPr>
            <a:xfrm>
              <a:off x="2341680" y="3908896"/>
              <a:ext cx="1038754" cy="48137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559F4BB-BAE2-6848-AE17-9B5D16D5C7A4}"/>
                </a:ext>
              </a:extLst>
            </p:cNvPr>
            <p:cNvCxnSpPr>
              <a:stCxn id="19" idx="3"/>
              <a:endCxn id="26" idx="1"/>
            </p:cNvCxnSpPr>
            <p:nvPr/>
          </p:nvCxnSpPr>
          <p:spPr>
            <a:xfrm>
              <a:off x="2341680" y="4588013"/>
              <a:ext cx="1038753" cy="1263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925026-B268-054A-B3D8-D916496D18E8}"/>
                </a:ext>
              </a:extLst>
            </p:cNvPr>
            <p:cNvCxnSpPr>
              <a:stCxn id="20" idx="3"/>
              <a:endCxn id="24" idx="1"/>
            </p:cNvCxnSpPr>
            <p:nvPr/>
          </p:nvCxnSpPr>
          <p:spPr>
            <a:xfrm flipV="1">
              <a:off x="2341679" y="4063774"/>
              <a:ext cx="1038754" cy="8625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808471-0C43-F144-AC3F-DCA63ECB059D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2341679" y="3725446"/>
              <a:ext cx="1038755" cy="52177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1BA49BE-A176-B647-937D-4488E14C3882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 flipV="1">
              <a:off x="2341680" y="4063774"/>
              <a:ext cx="1038753" cy="120335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35308971-9E6A-ED44-8BE4-64176075D3B1}"/>
              </a:ext>
            </a:extLst>
          </p:cNvPr>
          <p:cNvSpPr/>
          <p:nvPr/>
        </p:nvSpPr>
        <p:spPr>
          <a:xfrm>
            <a:off x="5386948" y="3978449"/>
            <a:ext cx="1058093" cy="4922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9499E5-88E9-CB40-81DD-E2E0EB097B6D}"/>
              </a:ext>
            </a:extLst>
          </p:cNvPr>
          <p:cNvGrpSpPr/>
          <p:nvPr/>
        </p:nvGrpSpPr>
        <p:grpSpPr>
          <a:xfrm>
            <a:off x="6455668" y="3046329"/>
            <a:ext cx="5274769" cy="2380606"/>
            <a:chOff x="6455668" y="3046329"/>
            <a:chExt cx="5274769" cy="238060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81A7E9-BB3D-B645-A78B-167E71D97EE7}"/>
                </a:ext>
              </a:extLst>
            </p:cNvPr>
            <p:cNvSpPr/>
            <p:nvPr/>
          </p:nvSpPr>
          <p:spPr>
            <a:xfrm>
              <a:off x="10143789" y="3046329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B9EB29-82BE-B845-91B9-76166484B9EA}"/>
                </a:ext>
              </a:extLst>
            </p:cNvPr>
            <p:cNvSpPr/>
            <p:nvPr/>
          </p:nvSpPr>
          <p:spPr>
            <a:xfrm>
              <a:off x="10143788" y="3384657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4F678F-80DC-3B4F-A00F-9ECDCC7639F3}"/>
                </a:ext>
              </a:extLst>
            </p:cNvPr>
            <p:cNvSpPr/>
            <p:nvPr/>
          </p:nvSpPr>
          <p:spPr>
            <a:xfrm>
              <a:off x="10143789" y="3725446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5F93B6-6135-B04D-AD20-67C513D261DB}"/>
                </a:ext>
              </a:extLst>
            </p:cNvPr>
            <p:cNvSpPr/>
            <p:nvPr/>
          </p:nvSpPr>
          <p:spPr>
            <a:xfrm>
              <a:off x="10143788" y="4063774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1014AD-1C09-584B-B02F-7AD68FB26DF2}"/>
                </a:ext>
              </a:extLst>
            </p:cNvPr>
            <p:cNvSpPr/>
            <p:nvPr/>
          </p:nvSpPr>
          <p:spPr>
            <a:xfrm>
              <a:off x="10143789" y="4404563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2A4C1CB-9228-9E42-927F-AA9FAA1B9FF7}"/>
                </a:ext>
              </a:extLst>
            </p:cNvPr>
            <p:cNvSpPr/>
            <p:nvPr/>
          </p:nvSpPr>
          <p:spPr>
            <a:xfrm>
              <a:off x="10143788" y="4742891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80FAE4-D193-DB47-B6F6-6A043E5B6AF5}"/>
                </a:ext>
              </a:extLst>
            </p:cNvPr>
            <p:cNvSpPr/>
            <p:nvPr/>
          </p:nvSpPr>
          <p:spPr>
            <a:xfrm>
              <a:off x="10143789" y="5083680"/>
              <a:ext cx="1586648" cy="343255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42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BD3639-7443-0B4D-BC22-EBB68FA71A57}"/>
                    </a:ext>
                  </a:extLst>
                </p:cNvPr>
                <p:cNvSpPr txBox="1"/>
                <p:nvPr/>
              </p:nvSpPr>
              <p:spPr>
                <a:xfrm>
                  <a:off x="7061752" y="3650481"/>
                  <a:ext cx="2535890" cy="1133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BD3639-7443-0B4D-BC22-EBB68FA71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752" y="3650481"/>
                  <a:ext cx="2535890" cy="1133900"/>
                </a:xfrm>
                <a:prstGeom prst="rect">
                  <a:avLst/>
                </a:prstGeom>
                <a:blipFill>
                  <a:blip r:embed="rId2"/>
                  <a:stretch>
                    <a:fillRect r="-18408" b="-43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CF2DDA-B0AD-094B-BEF9-AC4F0661DB9B}"/>
                    </a:ext>
                  </a:extLst>
                </p:cNvPr>
                <p:cNvSpPr txBox="1"/>
                <p:nvPr/>
              </p:nvSpPr>
              <p:spPr>
                <a:xfrm>
                  <a:off x="6455668" y="4032765"/>
                  <a:ext cx="5918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𝑑𝑠𝑡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CF2DDA-B0AD-094B-BEF9-AC4F0661D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68" y="4032765"/>
                  <a:ext cx="59189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DF571B0-F814-4A44-9FFD-0FC3A5E6A6CB}"/>
                    </a:ext>
                  </a:extLst>
                </p:cNvPr>
                <p:cNvSpPr txBox="1"/>
                <p:nvPr/>
              </p:nvSpPr>
              <p:spPr>
                <a:xfrm>
                  <a:off x="8243030" y="3198774"/>
                  <a:ext cx="273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DF571B0-F814-4A44-9FFD-0FC3A5E6A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030" y="3198774"/>
                  <a:ext cx="2733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739" r="-13043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FB3303-33A7-FD46-A5C4-7F117E0D2E1C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8953CE-9A2B-A942-A25F-4E5D747A4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C1FD2B-56A3-614A-898A-CED248B04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5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8ABF-E0F6-2040-AFFE-FAC49891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4A90-B3DC-0049-BDCB-A868F075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8975" cy="4351338"/>
          </a:xfrm>
        </p:spPr>
        <p:txBody>
          <a:bodyPr/>
          <a:lstStyle/>
          <a:p>
            <a:r>
              <a:rPr lang="en-US" altLang="zh-CN" dirty="0"/>
              <a:t>If message function copies source node data and reduce function is sum</a:t>
            </a:r>
          </a:p>
          <a:p>
            <a:pPr lvl="1"/>
            <a:r>
              <a:rPr lang="en-US" altLang="zh-CN" dirty="0">
                <a:cs typeface="Consolas" panose="020B0609020204030204" pitchFamily="49" charset="0"/>
              </a:rPr>
              <a:t>Fuse message and reduce phase into one sparse kernel</a:t>
            </a:r>
          </a:p>
          <a:p>
            <a:pPr lvl="1"/>
            <a:r>
              <a:rPr lang="en-US" altLang="zh-CN" dirty="0">
                <a:cs typeface="Consolas" panose="020B0609020204030204" pitchFamily="49" charset="0"/>
              </a:rPr>
              <a:t>Avoid materializing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BA857-558F-FF46-A99F-7D6959B314B2}"/>
              </a:ext>
            </a:extLst>
          </p:cNvPr>
          <p:cNvSpPr/>
          <p:nvPr/>
        </p:nvSpPr>
        <p:spPr>
          <a:xfrm>
            <a:off x="1160070" y="3428974"/>
            <a:ext cx="1395807" cy="343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39FF8-0076-9C43-A097-5BE895298727}"/>
              </a:ext>
            </a:extLst>
          </p:cNvPr>
          <p:cNvSpPr/>
          <p:nvPr/>
        </p:nvSpPr>
        <p:spPr>
          <a:xfrm>
            <a:off x="1160069" y="3767302"/>
            <a:ext cx="1395807" cy="343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BE17A-8B16-C94E-BE21-7D7755735D10}"/>
              </a:ext>
            </a:extLst>
          </p:cNvPr>
          <p:cNvSpPr/>
          <p:nvPr/>
        </p:nvSpPr>
        <p:spPr>
          <a:xfrm>
            <a:off x="1160070" y="4108091"/>
            <a:ext cx="1395807" cy="343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04A36B-7BC9-8B4C-8A44-5EDA5EEC61DA}"/>
              </a:ext>
            </a:extLst>
          </p:cNvPr>
          <p:cNvSpPr/>
          <p:nvPr/>
        </p:nvSpPr>
        <p:spPr>
          <a:xfrm>
            <a:off x="1160069" y="4446419"/>
            <a:ext cx="1395807" cy="343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DBC69E-0F8D-F048-9A00-B250F661A935}"/>
              </a:ext>
            </a:extLst>
          </p:cNvPr>
          <p:cNvGrpSpPr/>
          <p:nvPr/>
        </p:nvGrpSpPr>
        <p:grpSpPr>
          <a:xfrm>
            <a:off x="3543308" y="3423063"/>
            <a:ext cx="1901754" cy="1320302"/>
            <a:chOff x="3543308" y="3423063"/>
            <a:chExt cx="1901754" cy="13203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0BCECF-F14C-BB49-8EA9-11F1036019DB}"/>
                </a:ext>
              </a:extLst>
            </p:cNvPr>
            <p:cNvSpPr/>
            <p:nvPr/>
          </p:nvSpPr>
          <p:spPr>
            <a:xfrm>
              <a:off x="3543309" y="3423063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8D8709-774F-554D-A3E2-8E40F17B24B7}"/>
                </a:ext>
              </a:extLst>
            </p:cNvPr>
            <p:cNvSpPr/>
            <p:nvPr/>
          </p:nvSpPr>
          <p:spPr>
            <a:xfrm>
              <a:off x="3543308" y="3761391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B8DEE3-02E9-244B-9993-F1C808911E70}"/>
                </a:ext>
              </a:extLst>
            </p:cNvPr>
            <p:cNvSpPr/>
            <p:nvPr/>
          </p:nvSpPr>
          <p:spPr>
            <a:xfrm>
              <a:off x="3543309" y="4087892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F79085-32D4-F643-94DA-E4AF81A73F6F}"/>
                </a:ext>
              </a:extLst>
            </p:cNvPr>
            <p:cNvSpPr/>
            <p:nvPr/>
          </p:nvSpPr>
          <p:spPr>
            <a:xfrm>
              <a:off x="3543308" y="4411932"/>
              <a:ext cx="1901753" cy="331433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32F21D37-1BF0-B845-9889-2EE34589A9FD}"/>
              </a:ext>
            </a:extLst>
          </p:cNvPr>
          <p:cNvSpPr/>
          <p:nvPr/>
        </p:nvSpPr>
        <p:spPr>
          <a:xfrm>
            <a:off x="5623823" y="3841783"/>
            <a:ext cx="1058093" cy="4922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106D23-29E9-F84E-8C81-035AAB08DFFC}"/>
              </a:ext>
            </a:extLst>
          </p:cNvPr>
          <p:cNvGrpSpPr/>
          <p:nvPr/>
        </p:nvGrpSpPr>
        <p:grpSpPr>
          <a:xfrm>
            <a:off x="2555876" y="3588780"/>
            <a:ext cx="987433" cy="1029267"/>
            <a:chOff x="2555876" y="3588780"/>
            <a:chExt cx="987433" cy="102926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F7ACA0-2992-074D-B053-0C19D067D757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>
              <a:off x="2555877" y="3600602"/>
              <a:ext cx="987432" cy="6530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5BF3746-5731-C84B-A91F-5149D8737F2C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2555877" y="4279719"/>
              <a:ext cx="987431" cy="29793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82CAF5-1AE4-0B42-AF36-1CDBF6E675EC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2555876" y="3927108"/>
              <a:ext cx="987432" cy="69093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9DFC896-FBBF-AB40-A354-B91FFF303C8D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2555876" y="3588780"/>
              <a:ext cx="987433" cy="35015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3FB7B2-CAEE-A646-A851-A449CDD6EE69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555877" y="3600602"/>
              <a:ext cx="987431" cy="97704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DC3A49-50E6-7F4B-9207-C7EEE43F5277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2555876" y="3938930"/>
              <a:ext cx="987433" cy="31467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BAF6117-06D7-5E47-882B-A1B1EF84A062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2555877" y="3927108"/>
              <a:ext cx="987431" cy="35261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C88273-13A9-0B47-8C99-066EADD0A178}"/>
              </a:ext>
            </a:extLst>
          </p:cNvPr>
          <p:cNvGrpSpPr/>
          <p:nvPr/>
        </p:nvGrpSpPr>
        <p:grpSpPr>
          <a:xfrm>
            <a:off x="6710492" y="3081253"/>
            <a:ext cx="3984954" cy="1708421"/>
            <a:chOff x="6710492" y="3081253"/>
            <a:chExt cx="3984954" cy="17084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0F9F30-5632-F241-8936-E98D362C7079}"/>
                    </a:ext>
                  </a:extLst>
                </p:cNvPr>
                <p:cNvSpPr txBox="1"/>
                <p:nvPr/>
              </p:nvSpPr>
              <p:spPr>
                <a:xfrm>
                  <a:off x="7302701" y="3525874"/>
                  <a:ext cx="2535890" cy="1133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0F9F30-5632-F241-8936-E98D362C7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701" y="3525874"/>
                  <a:ext cx="2535890" cy="1133900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DB455A-D4A9-0341-BBD3-4FF1C2232D82}"/>
                </a:ext>
              </a:extLst>
            </p:cNvPr>
            <p:cNvSpPr/>
            <p:nvPr/>
          </p:nvSpPr>
          <p:spPr>
            <a:xfrm>
              <a:off x="9299639" y="3428974"/>
              <a:ext cx="1395807" cy="3432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F8A37B-5DEF-7B4A-9E1E-EDEAD2F2F7BB}"/>
                </a:ext>
              </a:extLst>
            </p:cNvPr>
            <p:cNvSpPr/>
            <p:nvPr/>
          </p:nvSpPr>
          <p:spPr>
            <a:xfrm>
              <a:off x="9299638" y="3767302"/>
              <a:ext cx="1395807" cy="3432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DAA01D9-6607-5B41-8F2D-E250C2547714}"/>
                </a:ext>
              </a:extLst>
            </p:cNvPr>
            <p:cNvSpPr/>
            <p:nvPr/>
          </p:nvSpPr>
          <p:spPr>
            <a:xfrm>
              <a:off x="9299639" y="4108091"/>
              <a:ext cx="1395807" cy="3432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763D4-BDA6-BE4C-8B3B-2CDDD0636E9F}"/>
                </a:ext>
              </a:extLst>
            </p:cNvPr>
            <p:cNvSpPr/>
            <p:nvPr/>
          </p:nvSpPr>
          <p:spPr>
            <a:xfrm>
              <a:off x="9299638" y="4446419"/>
              <a:ext cx="1395807" cy="3432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0F8DDB-5CBF-AF4E-8E41-A1BFBDDB6F67}"/>
                    </a:ext>
                  </a:extLst>
                </p:cNvPr>
                <p:cNvSpPr txBox="1"/>
                <p:nvPr/>
              </p:nvSpPr>
              <p:spPr>
                <a:xfrm>
                  <a:off x="6710492" y="3911603"/>
                  <a:ext cx="5918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𝑑𝑠𝑡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0F8DDB-5CBF-AF4E-8E41-A1BFBDDB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492" y="3911603"/>
                  <a:ext cx="59189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638" r="-2128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154930-C0D6-6940-9E7A-9F914F47F865}"/>
                    </a:ext>
                  </a:extLst>
                </p:cNvPr>
                <p:cNvSpPr txBox="1"/>
                <p:nvPr/>
              </p:nvSpPr>
              <p:spPr>
                <a:xfrm>
                  <a:off x="7798202" y="3081253"/>
                  <a:ext cx="5504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154930-C0D6-6940-9E7A-9F914F47F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202" y="3081253"/>
                  <a:ext cx="55047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36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96CB3F-3C6E-C040-9DE7-33E3E0B14F73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DAAE9BC-2781-0943-A6FB-71565847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B196DF-80E8-9C45-B335-F1F0DD0F5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68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4B97-4C6F-DF4A-A48E-5D27F988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Multiple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32B7-9E1D-2541-B879-6C02252C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multiple graphs to be one graph with many disjoint connected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70B0B8-9A0D-BE4A-84B2-9A0176F098D4}"/>
              </a:ext>
            </a:extLst>
          </p:cNvPr>
          <p:cNvSpPr/>
          <p:nvPr/>
        </p:nvSpPr>
        <p:spPr>
          <a:xfrm>
            <a:off x="3587685" y="4092301"/>
            <a:ext cx="1024128" cy="102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8A096-5C4D-6341-864B-1E0C8F88AB48}"/>
              </a:ext>
            </a:extLst>
          </p:cNvPr>
          <p:cNvSpPr/>
          <p:nvPr/>
        </p:nvSpPr>
        <p:spPr>
          <a:xfrm>
            <a:off x="5011263" y="3716964"/>
            <a:ext cx="1654451" cy="1654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B03395-5E0C-FF49-8D0E-8218EFA812D3}"/>
              </a:ext>
            </a:extLst>
          </p:cNvPr>
          <p:cNvGrpSpPr/>
          <p:nvPr/>
        </p:nvGrpSpPr>
        <p:grpSpPr>
          <a:xfrm>
            <a:off x="1073884" y="3335556"/>
            <a:ext cx="7229081" cy="2246769"/>
            <a:chOff x="1073884" y="3335556"/>
            <a:chExt cx="7229081" cy="22467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51E0FD-2B92-2548-9B1A-9D13D8733975}"/>
                </a:ext>
              </a:extLst>
            </p:cNvPr>
            <p:cNvSpPr txBox="1"/>
            <p:nvPr/>
          </p:nvSpPr>
          <p:spPr>
            <a:xfrm>
              <a:off x="2703314" y="3335556"/>
              <a:ext cx="49343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0" dirty="0"/>
                <a:t>[         ]</a:t>
              </a:r>
              <a:endParaRPr lang="en-US" sz="10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BDCFE-1A11-FF43-92D5-3F0F01C0850B}"/>
                </a:ext>
              </a:extLst>
            </p:cNvPr>
            <p:cNvSpPr txBox="1"/>
            <p:nvPr/>
          </p:nvSpPr>
          <p:spPr>
            <a:xfrm>
              <a:off x="1073884" y="4047975"/>
              <a:ext cx="19282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batch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40FBA8-52AB-7E40-A517-D344B4833C26}"/>
                </a:ext>
              </a:extLst>
            </p:cNvPr>
            <p:cNvSpPr txBox="1"/>
            <p:nvPr/>
          </p:nvSpPr>
          <p:spPr>
            <a:xfrm>
              <a:off x="7480304" y="3740199"/>
              <a:ext cx="82266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/>
                <a:t>=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495769-F520-DB48-9E3E-540EC58EC2F7}"/>
              </a:ext>
            </a:extLst>
          </p:cNvPr>
          <p:cNvGrpSpPr/>
          <p:nvPr/>
        </p:nvGrpSpPr>
        <p:grpSpPr>
          <a:xfrm>
            <a:off x="8675221" y="3184458"/>
            <a:ext cx="2678579" cy="2683424"/>
            <a:chOff x="8675221" y="3184458"/>
            <a:chExt cx="2678579" cy="26834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0571C7-BBA4-D649-A508-58DAF4A5B970}"/>
                </a:ext>
              </a:extLst>
            </p:cNvPr>
            <p:cNvSpPr/>
            <p:nvPr/>
          </p:nvSpPr>
          <p:spPr>
            <a:xfrm>
              <a:off x="8675222" y="3184458"/>
              <a:ext cx="2678578" cy="2683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6D200D-C75D-084C-99C1-B09F9918ABD0}"/>
                </a:ext>
              </a:extLst>
            </p:cNvPr>
            <p:cNvSpPr/>
            <p:nvPr/>
          </p:nvSpPr>
          <p:spPr>
            <a:xfrm>
              <a:off x="8675221" y="3186565"/>
              <a:ext cx="1024128" cy="1026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41BA1E-E6BE-FB42-9564-30D94352176A}"/>
                </a:ext>
              </a:extLst>
            </p:cNvPr>
            <p:cNvSpPr/>
            <p:nvPr/>
          </p:nvSpPr>
          <p:spPr>
            <a:xfrm>
              <a:off x="9699349" y="4213431"/>
              <a:ext cx="1654451" cy="16544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3CE416-6AA0-FC4B-BF4F-21EF17623279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C339CDD-C100-9146-8D2A-3B93F5D05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48A2E6B-565B-D84A-AB9D-6D5FB1BF3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1A3C-BE5A-4F47-8FFC-A5FC4CA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C9E-6F66-C640-9703-8D24EA9B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website: </a:t>
            </a:r>
            <a:r>
              <a:rPr lang="en-US" dirty="0">
                <a:hlinkClick r:id="rId2"/>
              </a:rPr>
              <a:t>https://www.dgl.ai/</a:t>
            </a:r>
            <a:endParaRPr lang="en-US" dirty="0"/>
          </a:p>
          <a:p>
            <a:endParaRPr lang="en-US" dirty="0"/>
          </a:p>
          <a:p>
            <a:r>
              <a:rPr lang="en-US" dirty="0"/>
              <a:t>DGL GitHub Repository: </a:t>
            </a:r>
            <a:r>
              <a:rPr lang="en-US" dirty="0">
                <a:hlinkClick r:id="rId3"/>
              </a:rPr>
              <a:t>https://github.com/dmlc/dgl</a:t>
            </a:r>
            <a:endParaRPr lang="en-US"/>
          </a:p>
          <a:p>
            <a:endParaRPr lang="en-US" dirty="0"/>
          </a:p>
          <a:p>
            <a:r>
              <a:rPr lang="en-US" dirty="0"/>
              <a:t>DGL discuss forum: </a:t>
            </a:r>
            <a:r>
              <a:rPr lang="en-US" dirty="0">
                <a:hlinkClick r:id="rId4"/>
              </a:rPr>
              <a:t>https://discuss.dgl.ai/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8D92-75E7-6B45-AD6F-BCD4321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systems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6AED8B-E878-574D-A7F0-BD4C05928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93823"/>
              </p:ext>
            </p:extLst>
          </p:nvPr>
        </p:nvGraphicFramePr>
        <p:xfrm>
          <a:off x="838200" y="2424714"/>
          <a:ext cx="10515600" cy="292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172">
                  <a:extLst>
                    <a:ext uri="{9D8B030D-6E8A-4147-A177-3AD203B41FA5}">
                      <a16:colId xmlns:a16="http://schemas.microsoft.com/office/drawing/2014/main" val="4106377413"/>
                    </a:ext>
                  </a:extLst>
                </a:gridCol>
                <a:gridCol w="1981857">
                  <a:extLst>
                    <a:ext uri="{9D8B030D-6E8A-4147-A177-3AD203B41FA5}">
                      <a16:colId xmlns:a16="http://schemas.microsoft.com/office/drawing/2014/main" val="3811672309"/>
                    </a:ext>
                  </a:extLst>
                </a:gridCol>
                <a:gridCol w="1981857">
                  <a:extLst>
                    <a:ext uri="{9D8B030D-6E8A-4147-A177-3AD203B41FA5}">
                      <a16:colId xmlns:a16="http://schemas.microsoft.com/office/drawing/2014/main" val="4039104881"/>
                    </a:ext>
                  </a:extLst>
                </a:gridCol>
                <a:gridCol w="1981857">
                  <a:extLst>
                    <a:ext uri="{9D8B030D-6E8A-4147-A177-3AD203B41FA5}">
                      <a16:colId xmlns:a16="http://schemas.microsoft.com/office/drawing/2014/main" val="4193275286"/>
                    </a:ext>
                  </a:extLst>
                </a:gridCol>
                <a:gridCol w="1981857">
                  <a:extLst>
                    <a:ext uri="{9D8B030D-6E8A-4147-A177-3AD203B41FA5}">
                      <a16:colId xmlns:a16="http://schemas.microsoft.com/office/drawing/2014/main" val="122979446"/>
                    </a:ext>
                  </a:extLst>
                </a:gridCol>
              </a:tblGrid>
              <a:tr h="48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GraphNets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3377"/>
                  </a:ext>
                </a:extLst>
              </a:tr>
              <a:tr h="487508">
                <a:tc>
                  <a:txBody>
                    <a:bodyPr/>
                    <a:lstStyle/>
                    <a:p>
                      <a:r>
                        <a:rPr lang="en-US" dirty="0"/>
                        <a:t>Active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873281"/>
                  </a:ext>
                </a:extLst>
              </a:tr>
              <a:tr h="487508">
                <a:tc>
                  <a:txBody>
                    <a:bodyPr/>
                    <a:lstStyle/>
                    <a:p>
                      <a:r>
                        <a:rPr lang="en-US" dirty="0"/>
                        <a:t>Arbitrary 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286160"/>
                  </a:ext>
                </a:extLst>
              </a:tr>
              <a:tr h="487508">
                <a:tc>
                  <a:txBody>
                    <a:bodyPr/>
                    <a:lstStyle/>
                    <a:p>
                      <a:r>
                        <a:rPr lang="en-US" dirty="0"/>
                        <a:t>Auto-batching of 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731408"/>
                  </a:ext>
                </a:extLst>
              </a:tr>
              <a:tr h="487508">
                <a:tc>
                  <a:txBody>
                    <a:bodyPr/>
                    <a:lstStyle/>
                    <a:p>
                      <a:r>
                        <a:rPr lang="en-US" dirty="0"/>
                        <a:t>Batch multiple graphs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73271"/>
                  </a:ext>
                </a:extLst>
              </a:tr>
              <a:tr h="487508">
                <a:tc>
                  <a:txBody>
                    <a:bodyPr/>
                    <a:lstStyle/>
                    <a:p>
                      <a:r>
                        <a:rPr lang="en-US" dirty="0"/>
                        <a:t>Kernel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6968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EADF18D-C2AD-E849-9582-E1AFC7209DB8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342F83-B94B-584F-A2F3-FA25A60E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01E601-EC8D-D64B-B53C-BBB51A791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69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8116-5445-6E43-B281-83CD7624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graph with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3500-C55A-4A4E-8F73-0F08B427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everywhere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CC3DA2-CD5D-D149-A592-50C6FC7607E9}"/>
              </a:ext>
            </a:extLst>
          </p:cNvPr>
          <p:cNvGrpSpPr/>
          <p:nvPr/>
        </p:nvGrpSpPr>
        <p:grpSpPr>
          <a:xfrm>
            <a:off x="4847113" y="2994213"/>
            <a:ext cx="3166017" cy="2235122"/>
            <a:chOff x="468350" y="3503505"/>
            <a:chExt cx="3166017" cy="2235122"/>
          </a:xfrm>
        </p:grpSpPr>
        <p:pic>
          <p:nvPicPr>
            <p:cNvPr id="5" name="Picture 2" descr="Image result for molecular structure">
              <a:extLst>
                <a:ext uri="{FF2B5EF4-FFF2-40B4-BE49-F238E27FC236}">
                  <a16:creationId xmlns:a16="http://schemas.microsoft.com/office/drawing/2014/main" id="{F7B8AD95-1639-E845-8DE4-1475F692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50" y="3503505"/>
              <a:ext cx="3166017" cy="156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09E1D7-2441-8E46-8E05-7862E69AFEB8}"/>
                </a:ext>
              </a:extLst>
            </p:cNvPr>
            <p:cNvSpPr txBox="1"/>
            <p:nvPr/>
          </p:nvSpPr>
          <p:spPr>
            <a:xfrm>
              <a:off x="861400" y="5369295"/>
              <a:ext cx="2505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Drugs and new materials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159B9-786F-1045-BAF7-1196BCD520C6}"/>
              </a:ext>
            </a:extLst>
          </p:cNvPr>
          <p:cNvGrpSpPr/>
          <p:nvPr/>
        </p:nvGrpSpPr>
        <p:grpSpPr>
          <a:xfrm>
            <a:off x="945726" y="2994213"/>
            <a:ext cx="3081763" cy="2235122"/>
            <a:chOff x="7705493" y="2458182"/>
            <a:chExt cx="3081763" cy="2235122"/>
          </a:xfrm>
        </p:grpSpPr>
        <p:pic>
          <p:nvPicPr>
            <p:cNvPr id="8" name="Picture 6" descr="Image result for social network">
              <a:extLst>
                <a:ext uri="{FF2B5EF4-FFF2-40B4-BE49-F238E27FC236}">
                  <a16:creationId xmlns:a16="http://schemas.microsoft.com/office/drawing/2014/main" id="{20A9F63B-F05C-434E-9008-546D44721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493" y="2458182"/>
              <a:ext cx="3081763" cy="1730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CE00FE-411F-B443-8DA4-A3A64304BF3B}"/>
                </a:ext>
              </a:extLst>
            </p:cNvPr>
            <p:cNvSpPr txBox="1"/>
            <p:nvPr/>
          </p:nvSpPr>
          <p:spPr>
            <a:xfrm>
              <a:off x="8458241" y="4323972"/>
              <a:ext cx="1576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Social network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070B6-F1B0-954B-A02C-C25DEF3E18E8}"/>
              </a:ext>
            </a:extLst>
          </p:cNvPr>
          <p:cNvGrpSpPr/>
          <p:nvPr/>
        </p:nvGrpSpPr>
        <p:grpSpPr>
          <a:xfrm>
            <a:off x="9032633" y="2992303"/>
            <a:ext cx="2897149" cy="2237032"/>
            <a:chOff x="8940134" y="4442629"/>
            <a:chExt cx="2897149" cy="2237032"/>
          </a:xfrm>
        </p:grpSpPr>
        <p:pic>
          <p:nvPicPr>
            <p:cNvPr id="11" name="Picture 8" descr="Image result for knowledge graph">
              <a:extLst>
                <a:ext uri="{FF2B5EF4-FFF2-40B4-BE49-F238E27FC236}">
                  <a16:creationId xmlns:a16="http://schemas.microsoft.com/office/drawing/2014/main" id="{F9DD62DF-84B0-B94B-B1AD-3BD8EAF6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0134" y="4442629"/>
              <a:ext cx="2897149" cy="173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346AF3-263A-854D-A02D-F782EB443145}"/>
                </a:ext>
              </a:extLst>
            </p:cNvPr>
            <p:cNvSpPr txBox="1"/>
            <p:nvPr/>
          </p:nvSpPr>
          <p:spPr>
            <a:xfrm>
              <a:off x="9484293" y="6310329"/>
              <a:ext cx="180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Knowledge graph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219A7-5B6A-8642-B25E-E1FB9612BFEA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510616-0D5D-3949-8B06-E0D7BE9C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7C80AE-5F4B-BE4C-BCAE-B18A20975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36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ED2-882D-FB4F-A560-799D9EB0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Applications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3E89CA3-27E9-0944-9FBD-7B2F632D5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07" y="2016609"/>
            <a:ext cx="2496277" cy="29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FA55BF-068D-8B46-9122-F11CD09470EA}"/>
              </a:ext>
            </a:extLst>
          </p:cNvPr>
          <p:cNvSpPr txBox="1"/>
          <p:nvPr/>
        </p:nvSpPr>
        <p:spPr>
          <a:xfrm>
            <a:off x="5103758" y="5170529"/>
            <a:ext cx="2001252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Molecule Graph</a:t>
            </a:r>
          </a:p>
          <a:p>
            <a:pPr algn="ctr"/>
            <a:r>
              <a:rPr lang="en-US" altLang="zh-CN" sz="1600" dirty="0"/>
              <a:t>[</a:t>
            </a:r>
            <a:r>
              <a:rPr lang="en-US" altLang="zh-CN" sz="1600" dirty="0" err="1"/>
              <a:t>Jin</a:t>
            </a:r>
            <a:r>
              <a:rPr lang="en-US" altLang="zh-CN" sz="1600" dirty="0"/>
              <a:t> et al. ICML’18]</a:t>
            </a:r>
            <a:endParaRPr lang="zh-CN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72853-9ABF-424E-972D-798F1A4B921F}"/>
              </a:ext>
            </a:extLst>
          </p:cNvPr>
          <p:cNvSpPr txBox="1"/>
          <p:nvPr/>
        </p:nvSpPr>
        <p:spPr>
          <a:xfrm>
            <a:off x="8858907" y="5180633"/>
            <a:ext cx="248638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Base</a:t>
            </a:r>
          </a:p>
          <a:p>
            <a:pPr algn="ctr"/>
            <a:r>
              <a:rPr lang="en-US" altLang="zh-CN" sz="1600" dirty="0"/>
              <a:t>[</a:t>
            </a:r>
            <a:r>
              <a:rPr lang="en-US" altLang="zh-CN" sz="1600" dirty="0" err="1"/>
              <a:t>Schlichtkrull</a:t>
            </a:r>
            <a:r>
              <a:rPr lang="en-US" altLang="zh-CN" sz="1600" dirty="0"/>
              <a:t> et al. arxiv’17]</a:t>
            </a:r>
            <a:endParaRPr lang="zh-CN" alt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B4C35-08D2-EC44-A6F8-8210826B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6609"/>
            <a:ext cx="3058648" cy="2909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F83A45-CA4E-FE43-987F-62C5DECE7E89}"/>
              </a:ext>
            </a:extLst>
          </p:cNvPr>
          <p:cNvSpPr txBox="1"/>
          <p:nvPr/>
        </p:nvSpPr>
        <p:spPr>
          <a:xfrm>
            <a:off x="1415115" y="5170529"/>
            <a:ext cx="19048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  <a:p>
            <a:pPr algn="ctr"/>
            <a:r>
              <a:rPr lang="en-US" altLang="zh-CN" sz="1600" dirty="0"/>
              <a:t>[Chen et al. arxiv’18]</a:t>
            </a:r>
            <a:endParaRPr lang="zh-CN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F9E5E-B774-364C-A63B-4CDBF35B8B20}"/>
              </a:ext>
            </a:extLst>
          </p:cNvPr>
          <p:cNvSpPr txBox="1"/>
          <p:nvPr/>
        </p:nvSpPr>
        <p:spPr>
          <a:xfrm>
            <a:off x="1040268" y="1690688"/>
            <a:ext cx="265450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Community detection</a:t>
            </a:r>
            <a:endParaRPr lang="zh-CN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6B270-5903-BC4A-A84A-60C272E9E852}"/>
              </a:ext>
            </a:extLst>
          </p:cNvPr>
          <p:cNvSpPr txBox="1"/>
          <p:nvPr/>
        </p:nvSpPr>
        <p:spPr>
          <a:xfrm>
            <a:off x="4788577" y="1690688"/>
            <a:ext cx="243554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Find new molecules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7E7A8-CDAB-C04F-9A4C-9BB1073DB46C}"/>
              </a:ext>
            </a:extLst>
          </p:cNvPr>
          <p:cNvSpPr txBox="1"/>
          <p:nvPr/>
        </p:nvSpPr>
        <p:spPr>
          <a:xfrm>
            <a:off x="8406771" y="1690688"/>
            <a:ext cx="339067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base completion</a:t>
            </a:r>
            <a:endParaRPr lang="zh-CN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0CBEA-4FBF-644A-B0F0-43635F5ED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770" y="2545353"/>
            <a:ext cx="3469919" cy="210169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CA5AC16-DD02-EC45-AB80-071EC72786AC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053604E-EC08-A144-B087-98217BBA7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5830F8-1518-F142-A0C5-4A9BE5AAB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69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ED2-882D-FB4F-A560-799D9EB0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Representation Learning</a:t>
            </a:r>
          </a:p>
        </p:txBody>
      </p:sp>
      <p:pic>
        <p:nvPicPr>
          <p:cNvPr id="2052" name="Picture 4" descr="https://lh5.googleusercontent.com/aPT5MVuKfHLNtFDRIoSc6Zv4NYABopun1wjPGoqKXvZuxG__-uGvXLQ8KC0a2AAb0RyLTQF0FZ8Ng_n541XCZautdOal5oD_lwG6a9Uv4YWe9gAQ1oPtnXJZXSVh0F4QJP7TJTRv8NU">
            <a:extLst>
              <a:ext uri="{FF2B5EF4-FFF2-40B4-BE49-F238E27FC236}">
                <a16:creationId xmlns:a16="http://schemas.microsoft.com/office/drawing/2014/main" id="{6250F1BC-E5BB-B746-A440-28C351E2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2" t="7981" b="8750"/>
          <a:stretch/>
        </p:blipFill>
        <p:spPr bwMode="auto">
          <a:xfrm>
            <a:off x="1254384" y="2403302"/>
            <a:ext cx="4340014" cy="41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D0CA766-F269-AB40-A5AB-C53E480664B4}"/>
              </a:ext>
            </a:extLst>
          </p:cNvPr>
          <p:cNvGrpSpPr/>
          <p:nvPr/>
        </p:nvGrpSpPr>
        <p:grpSpPr>
          <a:xfrm>
            <a:off x="1460031" y="2853272"/>
            <a:ext cx="3943971" cy="3208339"/>
            <a:chOff x="1460031" y="2853272"/>
            <a:chExt cx="3943971" cy="32083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7A305F-9ACC-8F4F-8487-19F31981BBA4}"/>
                </a:ext>
              </a:extLst>
            </p:cNvPr>
            <p:cNvSpPr/>
            <p:nvPr/>
          </p:nvSpPr>
          <p:spPr>
            <a:xfrm>
              <a:off x="1683278" y="5861966"/>
              <a:ext cx="967408" cy="199645"/>
            </a:xfrm>
            <a:prstGeom prst="rect">
              <a:avLst/>
            </a:prstGeom>
            <a:solidFill>
              <a:srgbClr val="D883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AFB8B5-8552-9C4F-9E84-2A7E50E2327F}"/>
                </a:ext>
              </a:extLst>
            </p:cNvPr>
            <p:cNvSpPr/>
            <p:nvPr/>
          </p:nvSpPr>
          <p:spPr>
            <a:xfrm>
              <a:off x="4436594" y="5634102"/>
              <a:ext cx="967408" cy="199645"/>
            </a:xfrm>
            <a:prstGeom prst="rect">
              <a:avLst/>
            </a:prstGeom>
            <a:solidFill>
              <a:srgbClr val="D883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E6535B-9D9B-CF4F-B053-3A6D1211DD91}"/>
                </a:ext>
              </a:extLst>
            </p:cNvPr>
            <p:cNvSpPr/>
            <p:nvPr/>
          </p:nvSpPr>
          <p:spPr>
            <a:xfrm>
              <a:off x="1460031" y="2953095"/>
              <a:ext cx="967408" cy="199645"/>
            </a:xfrm>
            <a:prstGeom prst="rect">
              <a:avLst/>
            </a:prstGeom>
            <a:solidFill>
              <a:srgbClr val="D883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9999F5-0FA8-B244-AA40-4F1658D8448F}"/>
                </a:ext>
              </a:extLst>
            </p:cNvPr>
            <p:cNvSpPr/>
            <p:nvPr/>
          </p:nvSpPr>
          <p:spPr>
            <a:xfrm>
              <a:off x="3952890" y="2853272"/>
              <a:ext cx="967408" cy="199645"/>
            </a:xfrm>
            <a:prstGeom prst="rect">
              <a:avLst/>
            </a:prstGeom>
            <a:solidFill>
              <a:srgbClr val="D883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913F2F-D573-1349-AF3A-9BE8DE54C1D8}"/>
                </a:ext>
              </a:extLst>
            </p:cNvPr>
            <p:cNvSpPr/>
            <p:nvPr/>
          </p:nvSpPr>
          <p:spPr>
            <a:xfrm>
              <a:off x="2940687" y="4872102"/>
              <a:ext cx="967408" cy="199645"/>
            </a:xfrm>
            <a:prstGeom prst="rect">
              <a:avLst/>
            </a:prstGeom>
            <a:solidFill>
              <a:srgbClr val="D883FF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C5D80E-6AB8-A945-95D4-4882C7C9605E}"/>
              </a:ext>
            </a:extLst>
          </p:cNvPr>
          <p:cNvGrpSpPr/>
          <p:nvPr/>
        </p:nvGrpSpPr>
        <p:grpSpPr>
          <a:xfrm>
            <a:off x="2427439" y="3103386"/>
            <a:ext cx="2194978" cy="2599431"/>
            <a:chOff x="2427439" y="3103386"/>
            <a:chExt cx="2194978" cy="25994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686412-0A8A-C34E-B322-55AF1DB18A8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439" y="3311497"/>
              <a:ext cx="996952" cy="810093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0AADC1-97C9-AB42-A78E-C4B715C47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7184" y="3103386"/>
              <a:ext cx="565935" cy="979636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BFC85C-FA66-8840-962F-CF832A8DD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104" y="5158879"/>
              <a:ext cx="466619" cy="543938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ED6CFDB-9142-DD47-995E-F47796DF12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0290" y="5158879"/>
              <a:ext cx="612127" cy="475223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24BD3E-D330-DF43-8AA7-20DFE49F0E76}"/>
              </a:ext>
            </a:extLst>
          </p:cNvPr>
          <p:cNvGrpSpPr/>
          <p:nvPr/>
        </p:nvGrpSpPr>
        <p:grpSpPr>
          <a:xfrm>
            <a:off x="6767453" y="2405957"/>
            <a:ext cx="5072169" cy="4142207"/>
            <a:chOff x="6767453" y="2405957"/>
            <a:chExt cx="5072169" cy="414220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BC202D-3276-AC44-AB16-3A82FDA8D8A5}"/>
                </a:ext>
              </a:extLst>
            </p:cNvPr>
            <p:cNvSpPr/>
            <p:nvPr/>
          </p:nvSpPr>
          <p:spPr>
            <a:xfrm>
              <a:off x="8296999" y="4163053"/>
              <a:ext cx="684203" cy="68420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F8A66F-6963-3F4B-B482-CA6F6514C397}"/>
                </a:ext>
              </a:extLst>
            </p:cNvPr>
            <p:cNvSpPr/>
            <p:nvPr/>
          </p:nvSpPr>
          <p:spPr>
            <a:xfrm>
              <a:off x="9479951" y="2627294"/>
              <a:ext cx="684203" cy="68420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AF85EF-2681-9D4E-9F10-25FD28B039F6}"/>
                </a:ext>
              </a:extLst>
            </p:cNvPr>
            <p:cNvSpPr/>
            <p:nvPr/>
          </p:nvSpPr>
          <p:spPr>
            <a:xfrm>
              <a:off x="6767453" y="2969396"/>
              <a:ext cx="684203" cy="68420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059A34-E5A6-CA4B-AC53-9CB7354EF339}"/>
                </a:ext>
              </a:extLst>
            </p:cNvPr>
            <p:cNvSpPr/>
            <p:nvPr/>
          </p:nvSpPr>
          <p:spPr>
            <a:xfrm>
              <a:off x="6817178" y="5522519"/>
              <a:ext cx="684203" cy="68420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5305B4-92E5-C24A-B378-5D9086AC3D20}"/>
                </a:ext>
              </a:extLst>
            </p:cNvPr>
            <p:cNvSpPr/>
            <p:nvPr/>
          </p:nvSpPr>
          <p:spPr>
            <a:xfrm>
              <a:off x="9607740" y="5482125"/>
              <a:ext cx="684203" cy="68420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A060A6-75AA-D249-93F8-FA2715EB5ED4}"/>
                </a:ext>
              </a:extLst>
            </p:cNvPr>
            <p:cNvCxnSpPr>
              <a:cxnSpLocks/>
              <a:stCxn id="36" idx="5"/>
              <a:endCxn id="25" idx="1"/>
            </p:cNvCxnSpPr>
            <p:nvPr/>
          </p:nvCxnSpPr>
          <p:spPr>
            <a:xfrm>
              <a:off x="7351457" y="3553400"/>
              <a:ext cx="1045741" cy="709852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5C7613-A6BF-C741-B88D-6EA35545CCD0}"/>
                </a:ext>
              </a:extLst>
            </p:cNvPr>
            <p:cNvCxnSpPr>
              <a:stCxn id="35" idx="3"/>
              <a:endCxn id="25" idx="7"/>
            </p:cNvCxnSpPr>
            <p:nvPr/>
          </p:nvCxnSpPr>
          <p:spPr>
            <a:xfrm flipH="1">
              <a:off x="8881003" y="3211298"/>
              <a:ext cx="699147" cy="105195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6DFC5C-B2FC-0F4E-B02E-7C4C2E154269}"/>
                </a:ext>
              </a:extLst>
            </p:cNvPr>
            <p:cNvCxnSpPr>
              <a:stCxn id="38" idx="1"/>
              <a:endCxn id="25" idx="5"/>
            </p:cNvCxnSpPr>
            <p:nvPr/>
          </p:nvCxnSpPr>
          <p:spPr>
            <a:xfrm flipH="1" flipV="1">
              <a:off x="8881003" y="4747057"/>
              <a:ext cx="826936" cy="835267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DD3A6FA-CF2D-BC43-87D0-C23045DDF73A}"/>
                </a:ext>
              </a:extLst>
            </p:cNvPr>
            <p:cNvCxnSpPr>
              <a:stCxn id="37" idx="7"/>
              <a:endCxn id="25" idx="3"/>
            </p:cNvCxnSpPr>
            <p:nvPr/>
          </p:nvCxnSpPr>
          <p:spPr>
            <a:xfrm flipV="1">
              <a:off x="7401182" y="4747057"/>
              <a:ext cx="996016" cy="875661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A68EA5-78C8-E84E-A223-21E1B83C1D87}"/>
                    </a:ext>
                  </a:extLst>
                </p:cNvPr>
                <p:cNvSpPr txBox="1"/>
                <p:nvPr/>
              </p:nvSpPr>
              <p:spPr>
                <a:xfrm>
                  <a:off x="9293015" y="4073024"/>
                  <a:ext cx="2546607" cy="1041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A68EA5-78C8-E84E-A223-21E1B83C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015" y="4073024"/>
                  <a:ext cx="2546607" cy="1041567"/>
                </a:xfrm>
                <a:prstGeom prst="rect">
                  <a:avLst/>
                </a:prstGeom>
                <a:blipFill>
                  <a:blip r:embed="rId4"/>
                  <a:stretch>
                    <a:fillRect t="-113253" r="-6000" b="-1759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211C98-3A2C-F240-BD52-307DCE9FE530}"/>
                </a:ext>
              </a:extLst>
            </p:cNvPr>
            <p:cNvSpPr/>
            <p:nvPr/>
          </p:nvSpPr>
          <p:spPr>
            <a:xfrm>
              <a:off x="7351457" y="2627294"/>
              <a:ext cx="716265" cy="342101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CECE71-71A5-CC43-8997-2245BBD005C4}"/>
                </a:ext>
              </a:extLst>
            </p:cNvPr>
            <p:cNvSpPr/>
            <p:nvPr/>
          </p:nvSpPr>
          <p:spPr>
            <a:xfrm>
              <a:off x="7516194" y="6206063"/>
              <a:ext cx="716265" cy="342101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3CD396-02EE-5B40-9240-B0D240931C8D}"/>
                </a:ext>
              </a:extLst>
            </p:cNvPr>
            <p:cNvSpPr/>
            <p:nvPr/>
          </p:nvSpPr>
          <p:spPr>
            <a:xfrm>
              <a:off x="10288456" y="2405957"/>
              <a:ext cx="716265" cy="342101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9AA0F8-1359-7B42-B9BE-187D1AD9B4D1}"/>
                </a:ext>
              </a:extLst>
            </p:cNvPr>
            <p:cNvSpPr/>
            <p:nvPr/>
          </p:nvSpPr>
          <p:spPr>
            <a:xfrm>
              <a:off x="10566318" y="5907629"/>
              <a:ext cx="716265" cy="342101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752A0B2C-25F6-5B48-B2BF-992725BB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74"/>
            <a:ext cx="10515600" cy="4351338"/>
          </a:xfrm>
        </p:spPr>
        <p:txBody>
          <a:bodyPr/>
          <a:lstStyle/>
          <a:p>
            <a:r>
              <a:rPr lang="en-US" dirty="0"/>
              <a:t>Generating representation of nodes, which can later be used to predict node properties.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378CED-BDA1-564F-9FAE-3D39C8105255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306D80E-87FD-0C4B-871F-20CE3950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BD9E39-FB9D-E344-8D0E-E7D3BA9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6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6BF2-8A04-4440-8E71-F11858EB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48575" cy="1325563"/>
          </a:xfrm>
        </p:spPr>
        <p:txBody>
          <a:bodyPr/>
          <a:lstStyle/>
          <a:p>
            <a:r>
              <a:rPr lang="en-US" dirty="0"/>
              <a:t>Traditional tasks can be modeled using graphs</a:t>
            </a:r>
          </a:p>
        </p:txBody>
      </p:sp>
      <p:pic>
        <p:nvPicPr>
          <p:cNvPr id="4" name="Picture 4" descr="tree_images/ch08-tree-1.png">
            <a:extLst>
              <a:ext uri="{FF2B5EF4-FFF2-40B4-BE49-F238E27FC236}">
                <a16:creationId xmlns:a16="http://schemas.microsoft.com/office/drawing/2014/main" id="{05803A80-0E70-964D-B11B-95792404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81" y="2471957"/>
            <a:ext cx="2952863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5539F-6487-2D49-9CE7-3B79F3A60ACC}"/>
              </a:ext>
            </a:extLst>
          </p:cNvPr>
          <p:cNvSpPr txBox="1"/>
          <p:nvPr/>
        </p:nvSpPr>
        <p:spPr>
          <a:xfrm>
            <a:off x="2074779" y="4755308"/>
            <a:ext cx="160043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Parse Tree</a:t>
            </a:r>
          </a:p>
          <a:p>
            <a:pPr algn="ctr"/>
            <a:r>
              <a:rPr lang="en-US" altLang="zh-CN" sz="1600" dirty="0"/>
              <a:t>[Tai et al. ACL’15]</a:t>
            </a:r>
            <a:endParaRPr lang="zh-CN" alt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7F989-4367-864D-A6EC-6480D1A1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77" y="2471957"/>
            <a:ext cx="5876780" cy="2064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6111B-6A63-CE45-8AD6-66582A9E6D4E}"/>
              </a:ext>
            </a:extLst>
          </p:cNvPr>
          <p:cNvSpPr txBox="1"/>
          <p:nvPr/>
        </p:nvSpPr>
        <p:spPr>
          <a:xfrm>
            <a:off x="7153713" y="4755308"/>
            <a:ext cx="213750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Transformer</a:t>
            </a:r>
          </a:p>
          <a:p>
            <a:pPr algn="ctr"/>
            <a:r>
              <a:rPr lang="en-US" altLang="zh-CN" sz="1600" dirty="0"/>
              <a:t>[Vaswani et al. NIPS’17]</a:t>
            </a:r>
            <a:endParaRPr lang="zh-CN" alt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07AFA-B36D-1C4A-B1E0-A7264BCD7672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BB8FD4-3859-DA4D-96B0-84962083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7F4FAA-A341-E049-89A0-55B746DAA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25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9BE8-9664-AA4C-88C3-8B82AC44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5788" cy="1325563"/>
          </a:xfrm>
        </p:spPr>
        <p:txBody>
          <a:bodyPr/>
          <a:lstStyle/>
          <a:p>
            <a:r>
              <a:rPr lang="en-US" dirty="0"/>
              <a:t>Implementing GNN is challenging with current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B633-F40E-2144-9D2C-35731519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087"/>
            <a:ext cx="10515600" cy="4351338"/>
          </a:xfrm>
        </p:spPr>
        <p:txBody>
          <a:bodyPr/>
          <a:lstStyle/>
          <a:p>
            <a:r>
              <a:rPr lang="en-US" dirty="0"/>
              <a:t>Graph can be giant and sparse</a:t>
            </a:r>
          </a:p>
          <a:p>
            <a:pPr lvl="1"/>
            <a:r>
              <a:rPr lang="en-US" dirty="0"/>
              <a:t>Naïve implementation may run out of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 has irregular structure, making it not trivial to</a:t>
            </a:r>
          </a:p>
          <a:p>
            <a:pPr lvl="1"/>
            <a:r>
              <a:rPr lang="en-US" dirty="0"/>
              <a:t>Batch nodes and edges of one graph</a:t>
            </a:r>
          </a:p>
          <a:p>
            <a:pPr lvl="1"/>
            <a:r>
              <a:rPr lang="en-US" dirty="0"/>
              <a:t>Batch multiple graphs together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DAED-D6F7-6142-A2FA-123FEA246BFD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CFDFDD-2AE6-3B4F-AF6C-DE0D84A84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B522AF-CEF5-AE46-8785-07CB632EB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speed reality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3" y="1518168"/>
            <a:ext cx="2496277" cy="29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ree_images/ch08-tre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497"/>
            <a:ext cx="2952863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4412" y="4552714"/>
            <a:ext cx="160043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Parse Tree</a:t>
            </a:r>
          </a:p>
          <a:p>
            <a:pPr algn="ctr"/>
            <a:r>
              <a:rPr lang="en-US" altLang="zh-CN" sz="1600" dirty="0"/>
              <a:t>[Tai et al. ACL’15]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40285" y="4552714"/>
            <a:ext cx="2001252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Molecule Graph</a:t>
            </a:r>
          </a:p>
          <a:p>
            <a:pPr algn="ctr"/>
            <a:r>
              <a:rPr lang="en-US" altLang="zh-CN" sz="1600" dirty="0"/>
              <a:t>[</a:t>
            </a:r>
            <a:r>
              <a:rPr lang="en-US" altLang="zh-CN" sz="1600" dirty="0" err="1"/>
              <a:t>Jin</a:t>
            </a:r>
            <a:r>
              <a:rPr lang="en-US" altLang="zh-CN" sz="1600" dirty="0"/>
              <a:t> et al. ICML’18]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8433" y="5469142"/>
            <a:ext cx="3552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Training speed of one popular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PyTorch</a:t>
            </a:r>
            <a:r>
              <a:rPr lang="en-US" altLang="zh-CN" sz="2400" b="1" dirty="0">
                <a:solidFill>
                  <a:schemeClr val="accent2"/>
                </a:solidFill>
              </a:rPr>
              <a:t> version is only 23 trees/s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7685" y="5469142"/>
            <a:ext cx="280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Author’s code in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PyTorch</a:t>
            </a:r>
            <a:r>
              <a:rPr lang="en-US" altLang="zh-CN" sz="2400" b="1" dirty="0">
                <a:solidFill>
                  <a:schemeClr val="accent2"/>
                </a:solidFill>
              </a:rPr>
              <a:t>: 8.25 graphs/s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2A1803B-D375-ED42-B0A9-832DCAE2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47" y="2144472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8D570-9DA7-6E42-B238-F67EEB5956FB}"/>
              </a:ext>
            </a:extLst>
          </p:cNvPr>
          <p:cNvSpPr txBox="1"/>
          <p:nvPr/>
        </p:nvSpPr>
        <p:spPr>
          <a:xfrm>
            <a:off x="8586493" y="4552714"/>
            <a:ext cx="248638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Base</a:t>
            </a:r>
          </a:p>
          <a:p>
            <a:pPr algn="ctr"/>
            <a:r>
              <a:rPr lang="en-US" altLang="zh-CN" sz="1600" dirty="0"/>
              <a:t>[</a:t>
            </a:r>
            <a:r>
              <a:rPr lang="en-US" altLang="zh-CN" sz="1600" dirty="0" err="1"/>
              <a:t>Schlichtkrull</a:t>
            </a:r>
            <a:r>
              <a:rPr lang="en-US" altLang="zh-CN" sz="1600" dirty="0"/>
              <a:t> et al. arxiv’17]</a:t>
            </a:r>
            <a:endParaRPr lang="zh-CN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AE8BE-C6D6-2E47-B00A-4115CF363FC5}"/>
              </a:ext>
            </a:extLst>
          </p:cNvPr>
          <p:cNvSpPr txBox="1"/>
          <p:nvPr/>
        </p:nvSpPr>
        <p:spPr>
          <a:xfrm>
            <a:off x="8586493" y="5653807"/>
            <a:ext cx="2638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Cannot run on GPU</a:t>
            </a:r>
          </a:p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due to OOM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D499AA-1207-F648-8FAD-1257DE28F123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D3AFB3E-1409-EA45-AA04-4EEBE1E3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D3DE8-7F63-8B44-9C40-125FFE639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2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2B74-F190-E54C-9056-8C8007C3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Graph Library (DGL)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43A5-197A-D04C-8816-0F53CB9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framework-agnostic library for graph neural networks.</a:t>
            </a:r>
          </a:p>
        </p:txBody>
      </p:sp>
      <p:sp>
        <p:nvSpPr>
          <p:cNvPr id="4" name="流程图: 文档 5">
            <a:extLst>
              <a:ext uri="{FF2B5EF4-FFF2-40B4-BE49-F238E27FC236}">
                <a16:creationId xmlns:a16="http://schemas.microsoft.com/office/drawing/2014/main" id="{CD095739-981F-9943-B545-3B4F2EBF4276}"/>
              </a:ext>
            </a:extLst>
          </p:cNvPr>
          <p:cNvSpPr/>
          <p:nvPr/>
        </p:nvSpPr>
        <p:spPr>
          <a:xfrm>
            <a:off x="838200" y="3016872"/>
            <a:ext cx="4512501" cy="3005502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7C6757D-BBA5-7B46-B7DE-FCA364FA0075}"/>
              </a:ext>
            </a:extLst>
          </p:cNvPr>
          <p:cNvSpPr txBox="1">
            <a:spLocks/>
          </p:cNvSpPr>
          <p:nvPr/>
        </p:nvSpPr>
        <p:spPr>
          <a:xfrm>
            <a:off x="838200" y="3023272"/>
            <a:ext cx="4512501" cy="269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Define models in their favorite DL frameworks (e.g. 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, TF, MX, …).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Trigger graph computation using a </a:t>
            </a:r>
            <a:r>
              <a:rPr lang="en-US" altLang="zh-CN" sz="2400" i="1" dirty="0"/>
              <a:t>narrow</a:t>
            </a:r>
            <a:r>
              <a:rPr lang="en-US" altLang="zh-CN" sz="2400" dirty="0"/>
              <a:t> set of APIs.</a:t>
            </a:r>
            <a:endParaRPr lang="zh-CN" altLang="en-US" sz="2400" dirty="0"/>
          </a:p>
        </p:txBody>
      </p:sp>
      <p:sp>
        <p:nvSpPr>
          <p:cNvPr id="6" name="右箭头 6">
            <a:extLst>
              <a:ext uri="{FF2B5EF4-FFF2-40B4-BE49-F238E27FC236}">
                <a16:creationId xmlns:a16="http://schemas.microsoft.com/office/drawing/2014/main" id="{A62A7227-4940-2D44-9B39-D615AC72C195}"/>
              </a:ext>
            </a:extLst>
          </p:cNvPr>
          <p:cNvSpPr/>
          <p:nvPr/>
        </p:nvSpPr>
        <p:spPr>
          <a:xfrm>
            <a:off x="5612820" y="3815038"/>
            <a:ext cx="1294375" cy="704585"/>
          </a:xfrm>
          <a:prstGeom prst="rightArrow">
            <a:avLst>
              <a:gd name="adj1" fmla="val 50000"/>
              <a:gd name="adj2" fmla="val 104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流程图: 文档 7">
            <a:extLst>
              <a:ext uri="{FF2B5EF4-FFF2-40B4-BE49-F238E27FC236}">
                <a16:creationId xmlns:a16="http://schemas.microsoft.com/office/drawing/2014/main" id="{71CEDF57-969B-5748-8F39-BF24EB095BA1}"/>
              </a:ext>
            </a:extLst>
          </p:cNvPr>
          <p:cNvSpPr/>
          <p:nvPr/>
        </p:nvSpPr>
        <p:spPr>
          <a:xfrm>
            <a:off x="7152547" y="3016872"/>
            <a:ext cx="4512501" cy="3005502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057227A-0E2A-8547-9D2E-E6B3FD58E71D}"/>
              </a:ext>
            </a:extLst>
          </p:cNvPr>
          <p:cNvSpPr txBox="1">
            <a:spLocks/>
          </p:cNvSpPr>
          <p:nvPr/>
        </p:nvSpPr>
        <p:spPr>
          <a:xfrm>
            <a:off x="7177947" y="3050936"/>
            <a:ext cx="4487101" cy="250458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Sparse operators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Auto-batching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Large graph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107AA-5FD9-4A42-937A-7E91CEF070BB}"/>
              </a:ext>
            </a:extLst>
          </p:cNvPr>
          <p:cNvSpPr txBox="1"/>
          <p:nvPr/>
        </p:nvSpPr>
        <p:spPr>
          <a:xfrm>
            <a:off x="1916821" y="2426669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User program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0BE4-BCA1-6545-BF16-7CEC28C1C014}"/>
              </a:ext>
            </a:extLst>
          </p:cNvPr>
          <p:cNvSpPr txBox="1"/>
          <p:nvPr/>
        </p:nvSpPr>
        <p:spPr>
          <a:xfrm>
            <a:off x="7457405" y="2426669"/>
            <a:ext cx="349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DGL automatically enables</a:t>
            </a:r>
            <a:endParaRPr lang="zh-CN" alt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CBF991-C44F-F443-8D2D-AEBF19539768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DE3AE1-9D81-944D-A375-C6369975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0BD93A-D9B2-B948-898C-BC918913D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5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951-AA12-0B47-B499-54F220F0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Overview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79DCDFAA-7E47-B544-9E25-072D1E691BC1}"/>
              </a:ext>
            </a:extLst>
          </p:cNvPr>
          <p:cNvSpPr/>
          <p:nvPr/>
        </p:nvSpPr>
        <p:spPr>
          <a:xfrm>
            <a:off x="5018689" y="2878848"/>
            <a:ext cx="2154622" cy="1713186"/>
          </a:xfrm>
          <a:prstGeom prst="can">
            <a:avLst>
              <a:gd name="adj" fmla="val 262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DGL Backend</a:t>
            </a:r>
          </a:p>
          <a:p>
            <a:r>
              <a:rPr lang="en-US" dirty="0"/>
              <a:t>      - Graph Index</a:t>
            </a:r>
          </a:p>
          <a:p>
            <a:pPr algn="ctr"/>
            <a:r>
              <a:rPr lang="en-US" dirty="0"/>
              <a:t>- Feature Storage</a:t>
            </a:r>
          </a:p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1763CA4-9501-904F-AD33-EBAA0C9040B0}"/>
              </a:ext>
            </a:extLst>
          </p:cNvPr>
          <p:cNvSpPr/>
          <p:nvPr/>
        </p:nvSpPr>
        <p:spPr>
          <a:xfrm>
            <a:off x="1046106" y="1574950"/>
            <a:ext cx="2874251" cy="14196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Base APIs</a:t>
            </a:r>
          </a:p>
          <a:p>
            <a:r>
              <a:rPr lang="en-US" dirty="0">
                <a:solidFill>
                  <a:schemeClr val="tx1"/>
                </a:solidFill>
              </a:rPr>
              <a:t>- Create and change graphs</a:t>
            </a:r>
          </a:p>
          <a:p>
            <a:r>
              <a:rPr lang="en-US" dirty="0">
                <a:solidFill>
                  <a:schemeClr val="tx1"/>
                </a:solidFill>
              </a:rPr>
              <a:t>- Query graph structures</a:t>
            </a:r>
          </a:p>
          <a:p>
            <a:r>
              <a:rPr lang="en-US" dirty="0">
                <a:solidFill>
                  <a:schemeClr val="tx1"/>
                </a:solidFill>
              </a:rPr>
              <a:t>- Get/Set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1F3430-9685-2D4C-8682-4848CB5874DE}"/>
              </a:ext>
            </a:extLst>
          </p:cNvPr>
          <p:cNvSpPr/>
          <p:nvPr/>
        </p:nvSpPr>
        <p:spPr>
          <a:xfrm>
            <a:off x="8303171" y="1459213"/>
            <a:ext cx="3234395" cy="16511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Message Passing APIs</a:t>
            </a:r>
          </a:p>
          <a:p>
            <a:r>
              <a:rPr lang="en-US" dirty="0">
                <a:solidFill>
                  <a:schemeClr val="tx1"/>
                </a:solidFill>
              </a:rPr>
              <a:t>- Compute and send messages along edges</a:t>
            </a:r>
          </a:p>
          <a:p>
            <a:r>
              <a:rPr lang="en-US" dirty="0">
                <a:solidFill>
                  <a:schemeClr val="tx1"/>
                </a:solidFill>
              </a:rPr>
              <a:t>- Reduce messages and update node representations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A1A80-275B-0440-A2D2-4F43A84BF5C0}"/>
              </a:ext>
            </a:extLst>
          </p:cNvPr>
          <p:cNvSpPr/>
          <p:nvPr/>
        </p:nvSpPr>
        <p:spPr>
          <a:xfrm>
            <a:off x="946259" y="4592035"/>
            <a:ext cx="3073947" cy="14093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Batching APIs</a:t>
            </a:r>
          </a:p>
          <a:p>
            <a:r>
              <a:rPr lang="en-US" dirty="0">
                <a:solidFill>
                  <a:schemeClr val="tx1"/>
                </a:solidFill>
              </a:rPr>
              <a:t>- Batch and split graphs</a:t>
            </a:r>
          </a:p>
          <a:p>
            <a:r>
              <a:rPr lang="en-US" dirty="0">
                <a:solidFill>
                  <a:schemeClr val="tx1"/>
                </a:solidFill>
              </a:rPr>
              <a:t>- Efficient readout for a batch of graphs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CA79B1-43CD-8643-B64B-821438A05FB4}"/>
              </a:ext>
            </a:extLst>
          </p:cNvPr>
          <p:cNvSpPr/>
          <p:nvPr/>
        </p:nvSpPr>
        <p:spPr>
          <a:xfrm>
            <a:off x="8303171" y="4592034"/>
            <a:ext cx="3234395" cy="124022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Sampling &amp; Subgraph APIs</a:t>
            </a:r>
          </a:p>
          <a:p>
            <a:r>
              <a:rPr lang="en-US" dirty="0">
                <a:solidFill>
                  <a:schemeClr val="tx1"/>
                </a:solidFill>
              </a:rPr>
              <a:t>- Create node/edge subgraphs</a:t>
            </a:r>
          </a:p>
          <a:p>
            <a:r>
              <a:rPr lang="en-US" dirty="0">
                <a:solidFill>
                  <a:schemeClr val="tx1"/>
                </a:solidFill>
              </a:rPr>
              <a:t>- Sampling utilities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6DA4DA-F91E-4E46-A393-D3ED2542F29D}"/>
              </a:ext>
            </a:extLst>
          </p:cNvPr>
          <p:cNvGrpSpPr/>
          <p:nvPr/>
        </p:nvGrpSpPr>
        <p:grpSpPr>
          <a:xfrm>
            <a:off x="8738160" y="259039"/>
            <a:ext cx="3294725" cy="970836"/>
            <a:chOff x="8123797" y="379963"/>
            <a:chExt cx="3294725" cy="9708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4DB05-D47E-CA46-9B26-3ED37F9D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3797" y="440188"/>
              <a:ext cx="2057067" cy="6942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D75BDC2-3013-2F4A-A061-BA335D8F3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64" r="23436"/>
            <a:stretch/>
          </p:blipFill>
          <p:spPr>
            <a:xfrm>
              <a:off x="10408872" y="379963"/>
              <a:ext cx="1009650" cy="97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801</Words>
  <Application>Microsoft Macintosh PowerPoint</Application>
  <PresentationFormat>Widescreen</PresentationFormat>
  <Paragraphs>265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Microsoft Sans Serif</vt:lpstr>
      <vt:lpstr>Office Theme</vt:lpstr>
      <vt:lpstr>Deep Graph Library Easy Deep Learning on Graphs</vt:lpstr>
      <vt:lpstr>Why graph with deep learning?</vt:lpstr>
      <vt:lpstr>Popular Applications</vt:lpstr>
      <vt:lpstr>Representation Learning</vt:lpstr>
      <vt:lpstr>Traditional tasks can be modeled using graphs</vt:lpstr>
      <vt:lpstr>Implementing GNN is challenging with current frameworks</vt:lpstr>
      <vt:lpstr>Training speed reality</vt:lpstr>
      <vt:lpstr>Deep Graph Library (DGL)</vt:lpstr>
      <vt:lpstr>DGL Overview</vt:lpstr>
      <vt:lpstr>Tutorial outline</vt:lpstr>
      <vt:lpstr>DGL’s Message Passing Model</vt:lpstr>
      <vt:lpstr>DGL’s Message Passing Model</vt:lpstr>
      <vt:lpstr>DGL’s Message Passing Model</vt:lpstr>
      <vt:lpstr>DGL’s Message Passing API</vt:lpstr>
      <vt:lpstr>Fuse message passing</vt:lpstr>
      <vt:lpstr>Fuse message passing</vt:lpstr>
      <vt:lpstr>Batch Multiple Graphs</vt:lpstr>
      <vt:lpstr>Resources</vt:lpstr>
      <vt:lpstr>Comparison with other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Graph Library</dc:title>
  <dc:creator>Lingfan Yu</dc:creator>
  <cp:lastModifiedBy>Lingfan Yu</cp:lastModifiedBy>
  <cp:revision>112</cp:revision>
  <dcterms:created xsi:type="dcterms:W3CDTF">2019-02-14T18:59:47Z</dcterms:created>
  <dcterms:modified xsi:type="dcterms:W3CDTF">2019-02-15T23:06:41Z</dcterms:modified>
</cp:coreProperties>
</file>