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89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" y="-31972"/>
            <a:ext cx="12200424" cy="57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/>
        </p:nvSpPr>
        <p:spPr>
          <a:xfrm>
            <a:off x="10360047" y="188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3503E9-8844-4DE0-A002-55E46CA78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tx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25B46D0E-BFE0-4D82-AF26-DB6E1B136D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790146"/>
            <a:ext cx="8570913" cy="999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tx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7861BF8-6A3B-422C-BD28-49794DBCF61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25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571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509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22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907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580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272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9910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7250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5004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2355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1513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97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DGL Tutorial:</a:t>
            </a:r>
            <a:br>
              <a:rPr lang="en-US" dirty="0"/>
            </a:br>
            <a:r>
              <a:rPr lang="en-US" dirty="0"/>
              <a:t>Node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Jian Zhang</a:t>
            </a:r>
          </a:p>
          <a:p>
            <a:r>
              <a:rPr lang="en-US" b="1" dirty="0" err="1"/>
              <a:t>jamezhang@amazon.com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10816920" cy="419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Node Classification: assign a label to a node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Link Prediction: predict existence of an edge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Graph Classification: assign a label to a graph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5692-5510-A34A-9DF5-9E12AEFB5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 Learning Tasks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6DE477-A732-1242-9C84-FCDEDF47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778" y="4529643"/>
            <a:ext cx="3398997" cy="15418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598E5-F7ED-6F41-9B80-C53A4D826C56}"/>
              </a:ext>
            </a:extLst>
          </p:cNvPr>
          <p:cNvGrpSpPr/>
          <p:nvPr/>
        </p:nvGrpSpPr>
        <p:grpSpPr>
          <a:xfrm>
            <a:off x="8605403" y="1290321"/>
            <a:ext cx="2857855" cy="1676400"/>
            <a:chOff x="7517962" y="2065873"/>
            <a:chExt cx="4080271" cy="2726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CB35DF-AC36-5745-9E95-92CEFCA5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36BA3F4-9F0C-3A4D-9C08-9F7E1BBFCECC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6CAEBBA-2DFA-214C-BF86-BFB41E3A35E6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3671983-A7E2-7D45-85A5-B0F48D38B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6" r="3728"/>
          <a:stretch/>
        </p:blipFill>
        <p:spPr>
          <a:xfrm>
            <a:off x="8569778" y="2966721"/>
            <a:ext cx="3145296" cy="14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10816920" cy="4315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Pick a few labeled nodes</a:t>
            </a:r>
          </a:p>
          <a:p>
            <a:pPr lvl="1"/>
            <a:r>
              <a:rPr lang="en-US" dirty="0"/>
              <a:t>Train on the whole graph with features/structure</a:t>
            </a:r>
          </a:p>
          <a:p>
            <a:pPr lvl="1"/>
            <a:r>
              <a:rPr lang="en-US" dirty="0"/>
              <a:t>Validate and test on some known labels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Node (paper): 19717</a:t>
            </a:r>
          </a:p>
          <a:p>
            <a:pPr lvl="1"/>
            <a:r>
              <a:rPr lang="en-US" dirty="0"/>
              <a:t>Edge (citation): 88651</a:t>
            </a:r>
          </a:p>
          <a:p>
            <a:pPr lvl="1"/>
            <a:r>
              <a:rPr lang="en-US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(diabetes type)</a:t>
            </a:r>
            <a:r>
              <a:rPr lang="en-US" dirty="0"/>
              <a:t>: 3, [0, 1, 2]</a:t>
            </a:r>
          </a:p>
          <a:p>
            <a:pPr lvl="1"/>
            <a:r>
              <a:rPr lang="en-US" dirty="0"/>
              <a:t>Features (TFIDF): 500-d</a:t>
            </a:r>
          </a:p>
          <a:p>
            <a:pPr lvl="1"/>
            <a:r>
              <a:rPr lang="en-US" dirty="0"/>
              <a:t>60 for training, 500 for validation, and 1000 for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C5D8E-C639-6D4E-B221-3DAF65530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Classification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7A498-39ED-3E49-A49A-09170564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1"/>
          <a:stretch/>
        </p:blipFill>
        <p:spPr>
          <a:xfrm>
            <a:off x="7161779" y="2910183"/>
            <a:ext cx="4447141" cy="26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4C06D-8BEF-1C4E-86DB-9C1421574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Model - </a:t>
            </a:r>
            <a:r>
              <a:rPr lang="en-US" dirty="0" err="1"/>
              <a:t>GraphSage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C30C-DE19-264F-B321-0516BCA6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16" y="531321"/>
            <a:ext cx="2829273" cy="14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96ED6-0F3C-4940-843B-92D1A876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2191108"/>
            <a:ext cx="4080734" cy="74853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FA748-5D33-3B42-81CA-4C918F8421CD}"/>
              </a:ext>
            </a:extLst>
          </p:cNvPr>
          <p:cNvGrpSpPr/>
          <p:nvPr/>
        </p:nvGrpSpPr>
        <p:grpSpPr>
          <a:xfrm>
            <a:off x="3550026" y="1690688"/>
            <a:ext cx="2341332" cy="1037585"/>
            <a:chOff x="8706547" y="3693226"/>
            <a:chExt cx="2341332" cy="10375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D44983-BC8B-E14E-9FD8-A7206ADCD3B3}"/>
                </a:ext>
              </a:extLst>
            </p:cNvPr>
            <p:cNvSpPr/>
            <p:nvPr/>
          </p:nvSpPr>
          <p:spPr>
            <a:xfrm>
              <a:off x="9310255" y="36932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036BF9-7FD5-5C45-B94F-79EE539F087E}"/>
                </a:ext>
              </a:extLst>
            </p:cNvPr>
            <p:cNvSpPr/>
            <p:nvPr/>
          </p:nvSpPr>
          <p:spPr>
            <a:xfrm>
              <a:off x="8706547" y="42764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BD07F-840A-8F43-BDBE-FB87A9EA7DA0}"/>
                </a:ext>
              </a:extLst>
            </p:cNvPr>
            <p:cNvSpPr/>
            <p:nvPr/>
          </p:nvSpPr>
          <p:spPr>
            <a:xfrm>
              <a:off x="10795879" y="4478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ADA00F-2408-0449-855F-745486FC8E6A}"/>
                </a:ext>
              </a:extLst>
            </p:cNvPr>
            <p:cNvSpPr/>
            <p:nvPr/>
          </p:nvSpPr>
          <p:spPr>
            <a:xfrm>
              <a:off x="9968933" y="4226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BA4862-1B9E-A64F-A48A-F3B11C6A288E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8921642" y="3908321"/>
              <a:ext cx="425518" cy="405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41682-9E09-3948-8AB4-02381D36EDF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9525350" y="3908321"/>
              <a:ext cx="480488" cy="35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5F639F-B075-D649-8056-BA97E3A380D7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958547" y="4352811"/>
              <a:ext cx="1010386" cy="4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B2C715-347A-954E-A2DF-47E95F32215D}"/>
                </a:ext>
              </a:extLst>
            </p:cNvPr>
            <p:cNvCxnSpPr>
              <a:cxnSpLocks/>
              <a:stCxn id="12" idx="1"/>
              <a:endCxn id="13" idx="6"/>
            </p:cNvCxnSpPr>
            <p:nvPr/>
          </p:nvCxnSpPr>
          <p:spPr>
            <a:xfrm flipH="1" flipV="1">
              <a:off x="10220933" y="4352811"/>
              <a:ext cx="611851" cy="162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01F1CC2-2EC1-6542-9589-9C0C93A5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38899"/>
              </p:ext>
            </p:extLst>
          </p:nvPr>
        </p:nvGraphicFramePr>
        <p:xfrm>
          <a:off x="517947" y="4694068"/>
          <a:ext cx="1896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18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53415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505280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531315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6DDD974-03D3-284A-B694-8608AA01FF2D}"/>
              </a:ext>
            </a:extLst>
          </p:cNvPr>
          <p:cNvSpPr txBox="1"/>
          <p:nvPr/>
        </p:nvSpPr>
        <p:spPr>
          <a:xfrm>
            <a:off x="431548" y="1741026"/>
            <a:ext cx="30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0,1,2,3</a:t>
            </a:r>
          </a:p>
          <a:p>
            <a:r>
              <a:rPr lang="en-US" dirty="0"/>
              <a:t>Edges: (0,1), (0,2), (1,2), (2,3)</a:t>
            </a:r>
          </a:p>
          <a:p>
            <a:r>
              <a:rPr lang="en-US" dirty="0"/>
              <a:t>Features: (3, 1), 3-d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BDF866-B523-C746-8CFF-CF0E8CF69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22612"/>
              </p:ext>
            </p:extLst>
          </p:nvPr>
        </p:nvGraphicFramePr>
        <p:xfrm>
          <a:off x="2966107" y="4679141"/>
          <a:ext cx="360869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75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5665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477212">
                  <a:extLst>
                    <a:ext uri="{9D8B030D-6E8A-4147-A177-3AD203B41FA5}">
                      <a16:colId xmlns:a16="http://schemas.microsoft.com/office/drawing/2014/main" val="1536446299"/>
                    </a:ext>
                  </a:extLst>
                </a:gridCol>
                <a:gridCol w="477213">
                  <a:extLst>
                    <a:ext uri="{9D8B030D-6E8A-4147-A177-3AD203B41FA5}">
                      <a16:colId xmlns:a16="http://schemas.microsoft.com/office/drawing/2014/main" val="3141102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60086209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13319-3C94-B44C-9651-EF0CABFE0AEA}"/>
              </a:ext>
            </a:extLst>
          </p:cNvPr>
          <p:cNvCxnSpPr>
            <a:cxnSpLocks/>
          </p:cNvCxnSpPr>
          <p:nvPr/>
        </p:nvCxnSpPr>
        <p:spPr>
          <a:xfrm flipV="1">
            <a:off x="2385043" y="4900730"/>
            <a:ext cx="592941" cy="75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55A4F-0D53-6E4A-93D5-A7E38D8D05BC}"/>
              </a:ext>
            </a:extLst>
          </p:cNvPr>
          <p:cNvCxnSpPr>
            <a:cxnSpLocks/>
          </p:cNvCxnSpPr>
          <p:nvPr/>
        </p:nvCxnSpPr>
        <p:spPr>
          <a:xfrm flipV="1">
            <a:off x="2385045" y="4930666"/>
            <a:ext cx="592939" cy="30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F6FAF-CD1F-6246-9ED9-8C3758D83D71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676026" y="1816688"/>
            <a:ext cx="477708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EBA0D-FF42-FC4E-8AA5-EDFA0228E0E5}"/>
              </a:ext>
            </a:extLst>
          </p:cNvPr>
          <p:cNvCxnSpPr>
            <a:cxnSpLocks/>
            <a:stCxn id="13" idx="0"/>
            <a:endCxn id="8" idx="6"/>
          </p:cNvCxnSpPr>
          <p:nvPr/>
        </p:nvCxnSpPr>
        <p:spPr>
          <a:xfrm flipH="1" flipV="1">
            <a:off x="4405734" y="1816688"/>
            <a:ext cx="532678" cy="4075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6B98D7-7735-AF42-BD52-D996E089B938}"/>
              </a:ext>
            </a:extLst>
          </p:cNvPr>
          <p:cNvCxnSpPr>
            <a:cxnSpLocks/>
          </p:cNvCxnSpPr>
          <p:nvPr/>
        </p:nvCxnSpPr>
        <p:spPr>
          <a:xfrm flipV="1">
            <a:off x="2385044" y="5278501"/>
            <a:ext cx="592936" cy="3777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80E7D5-B23A-294A-BD18-286EDB1B47B7}"/>
              </a:ext>
            </a:extLst>
          </p:cNvPr>
          <p:cNvCxnSpPr>
            <a:cxnSpLocks/>
          </p:cNvCxnSpPr>
          <p:nvPr/>
        </p:nvCxnSpPr>
        <p:spPr>
          <a:xfrm>
            <a:off x="2385043" y="4900730"/>
            <a:ext cx="592939" cy="3354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CC2DAB-B53B-A647-95FA-767A44E87420}"/>
              </a:ext>
            </a:extLst>
          </p:cNvPr>
          <p:cNvCxnSpPr>
            <a:cxnSpLocks/>
            <a:stCxn id="8" idx="4"/>
            <a:endCxn id="11" idx="6"/>
          </p:cNvCxnSpPr>
          <p:nvPr/>
        </p:nvCxnSpPr>
        <p:spPr>
          <a:xfrm flipH="1">
            <a:off x="3802026" y="1942688"/>
            <a:ext cx="477708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CEFF72-8240-1C48-A5C7-831A4871131B}"/>
              </a:ext>
            </a:extLst>
          </p:cNvPr>
          <p:cNvCxnSpPr>
            <a:cxnSpLocks/>
            <a:stCxn id="13" idx="3"/>
            <a:endCxn id="11" idx="5"/>
          </p:cNvCxnSpPr>
          <p:nvPr/>
        </p:nvCxnSpPr>
        <p:spPr>
          <a:xfrm flipH="1">
            <a:off x="3765121" y="2439368"/>
            <a:ext cx="1084196" cy="4961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C340A59-2C9F-CB49-8ACE-F1883735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20" y="2999143"/>
            <a:ext cx="3018352" cy="1575617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C72EA70-1188-2C45-8214-E68BB65C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71522"/>
              </p:ext>
            </p:extLst>
          </p:nvPr>
        </p:nvGraphicFramePr>
        <p:xfrm>
          <a:off x="7090109" y="3961762"/>
          <a:ext cx="1436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0">
                  <a:extLst>
                    <a:ext uri="{9D8B030D-6E8A-4147-A177-3AD203B41FA5}">
                      <a16:colId xmlns:a16="http://schemas.microsoft.com/office/drawing/2014/main" val="2248800884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2648536878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3914158931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1535532756"/>
                    </a:ext>
                  </a:extLst>
                </a:gridCol>
              </a:tblGrid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09616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100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0431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039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20642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5281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A03A025-07E5-5540-A985-22F2E834F176}"/>
              </a:ext>
            </a:extLst>
          </p:cNvPr>
          <p:cNvSpPr txBox="1"/>
          <p:nvPr/>
        </p:nvSpPr>
        <p:spPr>
          <a:xfrm>
            <a:off x="7428740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</a:t>
            </a:r>
            <a:r>
              <a:rPr lang="en-US" i="1" baseline="30000" dirty="0"/>
              <a:t>1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8A0B17D-E3D4-674B-904D-58BE6C457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2271"/>
              </p:ext>
            </p:extLst>
          </p:nvPr>
        </p:nvGraphicFramePr>
        <p:xfrm>
          <a:off x="9116922" y="4679141"/>
          <a:ext cx="27584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60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17516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629393">
                  <a:extLst>
                    <a:ext uri="{9D8B030D-6E8A-4147-A177-3AD203B41FA5}">
                      <a16:colId xmlns:a16="http://schemas.microsoft.com/office/drawing/2014/main" val="1028895766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A4129B5B-4CB9-8646-B9B0-7D3582864A00}"/>
              </a:ext>
            </a:extLst>
          </p:cNvPr>
          <p:cNvSpPr txBox="1"/>
          <p:nvPr/>
        </p:nvSpPr>
        <p:spPr>
          <a:xfrm>
            <a:off x="1025421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F2305-785D-BF45-A113-2B0A42F7B4B6}"/>
              </a:ext>
            </a:extLst>
          </p:cNvPr>
          <p:cNvSpPr txBox="1"/>
          <p:nvPr/>
        </p:nvSpPr>
        <p:spPr>
          <a:xfrm>
            <a:off x="10116414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1</a:t>
            </a:r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2741D90B-E33D-EC43-ABE2-04A14104ED64}"/>
              </a:ext>
            </a:extLst>
          </p:cNvPr>
          <p:cNvSpPr/>
          <p:nvPr/>
        </p:nvSpPr>
        <p:spPr>
          <a:xfrm>
            <a:off x="6643037" y="5234236"/>
            <a:ext cx="371959" cy="362803"/>
          </a:xfrm>
          <a:prstGeom prst="flowChartSummingJunct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4425146-39B9-7845-9698-0F11D41D6142}"/>
              </a:ext>
            </a:extLst>
          </p:cNvPr>
          <p:cNvSpPr/>
          <p:nvPr/>
        </p:nvSpPr>
        <p:spPr>
          <a:xfrm>
            <a:off x="8618777" y="5223447"/>
            <a:ext cx="418454" cy="36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12B8E-D1A0-5A46-AD06-1F973868EBF2}"/>
              </a:ext>
            </a:extLst>
          </p:cNvPr>
          <p:cNvSpPr txBox="1"/>
          <p:nvPr/>
        </p:nvSpPr>
        <p:spPr>
          <a:xfrm>
            <a:off x="8485886" y="4883803"/>
            <a:ext cx="6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DA73-5B2C-694A-8102-CFFBB08C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out another GNN model</a:t>
            </a:r>
            <a:r>
              <a:rPr lang="zh-CN" altLang="en-US" dirty="0"/>
              <a:t> </a:t>
            </a:r>
            <a:r>
              <a:rPr lang="en-US" altLang="zh-CN" dirty="0"/>
              <a:t>for this 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FEC26-2E37-D843-BD41-6F6EE93FE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</p:spTree>
    <p:extLst>
      <p:ext uri="{BB962C8B-B14F-4D97-AF65-F5344CB8AC3E}">
        <p14:creationId xmlns:p14="http://schemas.microsoft.com/office/powerpoint/2010/main" val="3988647715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1382</TotalTime>
  <Words>247</Words>
  <Application>Microsoft Macintosh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Calibri Light</vt:lpstr>
      <vt:lpstr>DGL1</vt:lpstr>
      <vt:lpstr>DGL Tutorial: Node Classification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34</cp:revision>
  <dcterms:created xsi:type="dcterms:W3CDTF">2020-03-19T05:20:42Z</dcterms:created>
  <dcterms:modified xsi:type="dcterms:W3CDTF">2020-04-06T15:21:14Z</dcterms:modified>
</cp:coreProperties>
</file>