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1637" r:id="rId5"/>
    <p:sldId id="259" r:id="rId6"/>
    <p:sldId id="267" r:id="rId7"/>
    <p:sldId id="263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0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F71E-D5CC-8441-9808-7B692B79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57261-7CFE-1343-86AD-1819E901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D822-90F2-024F-9747-A3F0BDD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0D55-05AF-9146-805C-EA13AB15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FD80-3FD0-4343-8517-4B5AC95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4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9B91-9875-CF42-8B75-2A219992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98D42-EBD1-2E46-9B74-A6AFC78BE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05D0-BF16-4B42-8582-1AF98BAC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62EE-5476-A54D-A690-33DDF355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4F9A-339B-C540-9F8C-E94EBAE4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1C75A-A01D-884C-BE1F-968E38D60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4C275-27E9-6A46-8FAC-48BFCC63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44CD-B194-EA44-8DE1-7F87F136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35C1-6F10-DF47-8687-F45652EE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D588-4E3A-F64B-967B-20C8A209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7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8B97-C01D-384F-AA2E-2620A63C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CB24-F0FD-1B43-AC5A-E74391BD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CFC9E-B35C-1F4C-88A6-B3C9EF3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3360-B1D3-C147-BBC9-7207CDA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11EF-CFEC-3147-8DF8-87CE025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3B9A-64B9-7843-B641-CB0869B7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06C8-FB0C-874A-8457-AB975146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2842-DB96-CE4E-BE2D-BF87B2C1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571C-248F-134A-8FB4-B95D94F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4A8F-BF57-5942-9E2B-3E4E00C1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6D2A-F5E9-0648-8217-888C45F8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DE32-6215-2849-94C1-F60CF0696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FFD00-12FE-224D-8CB6-2A15C5494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8548-02D3-3B40-8F55-A075E176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8255-C698-0047-B5AC-6268F68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5F0B-A4A2-0344-9A91-E5B7A5C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9B8B-E9DE-4649-98D4-2F2F2ADA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ED1F-9C67-B344-AA25-F3F8A3D5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7DDDB-DAAD-C843-9A9A-A0CDA508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1EC3D-D988-AF4F-A437-7559F387C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21B04-857E-1A44-8E8E-B6F60DDC7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D6931-F73E-304C-86E5-1E72B3CB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B1506-1F5C-3F4A-96D3-BCC3D6DB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8DB5D-4FED-A04E-8707-8A96679B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1D89-EAB7-3E4B-A2B6-9913BBA6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F0575-964C-0744-89A3-64CDFEE6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3DB9C-E1F5-4740-986A-08390246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F9154-175E-724F-B1FC-47146BFE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E94ED-3DE5-DE4F-8CAE-ED1BBF2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4FE06-5BB8-A345-8F1E-95DCD2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EC6C5-6B54-F24C-8821-CE978912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0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2051-F53D-D84A-AD2C-7E34ABBD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3E5D7-F60B-F74E-9DE8-1FDE6954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37A09-9AF1-324D-9A7D-00694458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195B-3319-E140-841E-6C35BE93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5FA1-717D-1245-AEE8-A88611FF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E057-4ECA-0946-84CB-AE612512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D614-ECC2-244D-B620-389526AA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6D149-8A05-D449-9499-2D2D15F25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24F05-B9D5-E649-8AA2-1C1F78E1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F9BD-1FD5-CB45-BE77-68DC74C4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3DBB-418C-294A-A140-07460BC6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2244A-8C1B-EE46-A4E5-26BC3D70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F16B8-0BA9-BD4A-BEC0-FF759F9C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CAF18-8EAF-F141-9909-DD22B238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E07A-A198-7E4B-9166-A8E93E24A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EE66-3C1A-F640-96BA-2DDC0EDF8D51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BFB0-611E-AA46-BE9F-384327F63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08E2-DF89-D143-A09C-EE5E868AF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83A81-8776-A348-A627-264F23D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4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7020-1F3C-A346-B0E0-630514BE2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DGL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76D85-EE9D-194C-9FD1-14A9E65DE579}"/>
              </a:ext>
            </a:extLst>
          </p:cNvPr>
          <p:cNvSpPr txBox="1"/>
          <p:nvPr/>
        </p:nvSpPr>
        <p:spPr>
          <a:xfrm>
            <a:off x="-228600" y="49088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1" y="513567"/>
            <a:ext cx="610957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are a domain expert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provides domain apps to ease its usage in some specific domains.</a:t>
            </a:r>
          </a:p>
          <a:p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</a:t>
            </a:r>
            <a:r>
              <a:rPr lang="en-US" dirty="0" err="1"/>
              <a:t>LifeSci</a:t>
            </a:r>
            <a:r>
              <a:rPr lang="en-US" dirty="0"/>
              <a:t> for drug discovery, molecular representation..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DGL-KE for knowledge graph.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DGL-</a:t>
            </a:r>
            <a:r>
              <a:rPr lang="en-US" dirty="0" err="1"/>
              <a:t>RecSys</a:t>
            </a:r>
            <a:r>
              <a:rPr lang="en-US" dirty="0"/>
              <a:t> for recommend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DGL domain apps, training a knowledge graph with multiple GPU only needs a console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supports a rich and powerful configuration.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Key hyper parameter setting.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Multi-GPU training.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Multi-node training.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CE0A6-B772-9F4C-AC13-EB81AD16B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1"/>
          <a:stretch/>
        </p:blipFill>
        <p:spPr>
          <a:xfrm>
            <a:off x="7395411" y="1563768"/>
            <a:ext cx="4660231" cy="34417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922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DGL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is an easy-to-use, high performance and scalable Python package for deep learning on graphs.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serves as a frontend for graph neural network algorithms and can leverage popular deep learning frameworks as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open-source.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runs on both CPU and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supports major operating systems, including Linux, MacOS,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22B3-F1D8-EC41-9F56-1FA64715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34453"/>
            <a:ext cx="5860418" cy="4215064"/>
          </a:xfrm>
          <a:prstGeom prst="rect">
            <a:avLst/>
          </a:prstGeom>
        </p:spPr>
      </p:pic>
      <p:pic>
        <p:nvPicPr>
          <p:cNvPr id="1028" name="Picture 4" descr="Everything you need to know about TensorFlow 2.0 - Towards Data ...">
            <a:extLst>
              <a:ext uri="{FF2B5EF4-FFF2-40B4-BE49-F238E27FC236}">
                <a16:creationId xmlns:a16="http://schemas.microsoft.com/office/drawing/2014/main" id="{91A6821F-ECCD-EA42-A2DC-215BF412A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4015562"/>
            <a:ext cx="1941094" cy="6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DGL is widely recognized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06B54-ECF9-834B-8207-D8905B5E6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955"/>
          <a:stretch/>
        </p:blipFill>
        <p:spPr>
          <a:xfrm>
            <a:off x="6247657" y="819912"/>
            <a:ext cx="5774175" cy="2609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FEB7B-FB8C-7448-8E23-3CCA32FE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8929"/>
            <a:ext cx="6247657" cy="4598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228DF-29A1-644E-B3DD-C9DBED66F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845"/>
          <a:stretch/>
        </p:blipFill>
        <p:spPr>
          <a:xfrm>
            <a:off x="6413328" y="3772981"/>
            <a:ext cx="5778672" cy="26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2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4795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DGL is widely recognized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889B2-F171-384C-B0C0-D9475F57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5" y="1155356"/>
            <a:ext cx="10531186" cy="45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0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220959"/>
            <a:ext cx="918157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DGL is so popular?</a:t>
            </a:r>
          </a:p>
          <a:p>
            <a:endParaRPr lang="en-US" dirty="0"/>
          </a:p>
          <a:p>
            <a:r>
              <a:rPr lang="en-US" dirty="0"/>
              <a:t>In simple words, it solved all the major difficulties you might have when apply GNN algorithms.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 not want to start all over and learn a new deep learning framework?</a:t>
            </a:r>
            <a:endParaRPr lang="en-US" b="1" i="1" dirty="0"/>
          </a:p>
          <a:p>
            <a:pPr lvl="1"/>
            <a:r>
              <a:rPr lang="en-US" i="1" dirty="0"/>
              <a:t>DGL can leverage multiple deep learning frameworks as backend, including </a:t>
            </a:r>
            <a:r>
              <a:rPr lang="en-US" i="1" dirty="0" err="1"/>
              <a:t>PyTorch</a:t>
            </a:r>
            <a:r>
              <a:rPr lang="en-US" i="1" dirty="0"/>
              <a:t>, </a:t>
            </a:r>
            <a:r>
              <a:rPr lang="en-US" i="1" dirty="0" err="1"/>
              <a:t>Tensorflow</a:t>
            </a:r>
            <a:r>
              <a:rPr lang="en-US" i="1" dirty="0"/>
              <a:t>, </a:t>
            </a:r>
            <a:r>
              <a:rPr lang="en-US" i="1" dirty="0" err="1"/>
              <a:t>MXNet</a:t>
            </a:r>
            <a:r>
              <a:rPr lang="en-US" i="1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My graph is so complicated?</a:t>
            </a:r>
            <a:endParaRPr lang="en-US" b="1" i="1" dirty="0"/>
          </a:p>
          <a:p>
            <a:pPr lvl="1"/>
            <a:r>
              <a:rPr lang="en-US" i="1" dirty="0"/>
              <a:t>DGL graph API support all kinds of graphs.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Want to leverage existing GNN algorithms?</a:t>
            </a:r>
          </a:p>
          <a:p>
            <a:pPr lvl="1"/>
            <a:r>
              <a:rPr lang="en-US" i="1" dirty="0"/>
              <a:t>Try DGL built-in modules.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Want to try something innovative?</a:t>
            </a:r>
            <a:endParaRPr lang="en-US" b="1" i="1" dirty="0"/>
          </a:p>
          <a:p>
            <a:pPr lvl="1"/>
            <a:r>
              <a:rPr lang="en-US" i="1" dirty="0"/>
              <a:t>Try DGL message passing.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about giant graph?</a:t>
            </a:r>
          </a:p>
          <a:p>
            <a:pPr lvl="1"/>
            <a:r>
              <a:rPr lang="en-US" i="1" dirty="0"/>
              <a:t>Try DGL sampling API.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 focused on a domain area.</a:t>
            </a:r>
          </a:p>
          <a:p>
            <a:pPr lvl="1"/>
            <a:r>
              <a:rPr lang="en-US" i="1" dirty="0"/>
              <a:t>Try DGL domain apps.</a:t>
            </a:r>
          </a:p>
        </p:txBody>
      </p:sp>
    </p:spTree>
    <p:extLst>
      <p:ext uri="{BB962C8B-B14F-4D97-AF65-F5344CB8AC3E}">
        <p14:creationId xmlns:p14="http://schemas.microsoft.com/office/powerpoint/2010/main" val="213088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8142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your data structure is complicated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E5E97-5F70-6945-B782-37C31343D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55" r="49670" b="5838"/>
          <a:stretch/>
        </p:blipFill>
        <p:spPr>
          <a:xfrm>
            <a:off x="7029879" y="1330269"/>
            <a:ext cx="1926336" cy="2351403"/>
          </a:xfrm>
          <a:prstGeom prst="rect">
            <a:avLst/>
          </a:prstGeom>
        </p:spPr>
      </p:pic>
      <p:pic>
        <p:nvPicPr>
          <p:cNvPr id="4" name="Google Shape;311;p42">
            <a:extLst>
              <a:ext uri="{FF2B5EF4-FFF2-40B4-BE49-F238E27FC236}">
                <a16:creationId xmlns:a16="http://schemas.microsoft.com/office/drawing/2014/main" id="{B6005A84-50B7-194F-9051-1A2611800A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9937" y="1258077"/>
            <a:ext cx="2986224" cy="242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8" descr="Image result for knowledge graph">
            <a:extLst>
              <a:ext uri="{FF2B5EF4-FFF2-40B4-BE49-F238E27FC236}">
                <a16:creationId xmlns:a16="http://schemas.microsoft.com/office/drawing/2014/main" id="{3E5857C7-DDF3-3D4F-944E-28B1A8D19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5" y="3741906"/>
            <a:ext cx="4656220" cy="27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C7B93-CA60-814B-AA1D-E5ABD97C27F4}"/>
              </a:ext>
            </a:extLst>
          </p:cNvPr>
          <p:cNvSpPr txBox="1"/>
          <p:nvPr/>
        </p:nvSpPr>
        <p:spPr>
          <a:xfrm>
            <a:off x="977029" y="1832543"/>
            <a:ext cx="52312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dataset in real world is complicated and cannot be easily written as structure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such cases, graph is a good choice for your data structure.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Graph is flexible and expressive.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It has node, edge, node label, edge label, node feature, edge feature.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provides a scalable implementation of graph and supports all the attributes mentioned above.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B5DF6D-776F-1E4B-A5CB-F1082222CC2A}"/>
              </a:ext>
            </a:extLst>
          </p:cNvPr>
          <p:cNvSpPr/>
          <p:nvPr/>
        </p:nvSpPr>
        <p:spPr>
          <a:xfrm>
            <a:off x="6809878" y="1077596"/>
            <a:ext cx="5347848" cy="5722817"/>
          </a:xfrm>
          <a:prstGeom prst="round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A7855A-EE79-2F43-A864-21C75B47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27" y="3844498"/>
            <a:ext cx="2844800" cy="86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838113" y="442570"/>
            <a:ext cx="105157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want to do fast prototyping with popular GNN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5A204-CB64-564D-AAE0-38F4687A0BBC}"/>
              </a:ext>
            </a:extLst>
          </p:cNvPr>
          <p:cNvSpPr txBox="1"/>
          <p:nvPr/>
        </p:nvSpPr>
        <p:spPr>
          <a:xfrm>
            <a:off x="838113" y="1720840"/>
            <a:ext cx="5777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GNN draws more attentions recent years, a lot algorithms are proposed and some of them are proven to be effective in real world problem solving.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popular graph neural network modules are implement in and ready to use with DGL.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i="1" dirty="0" err="1"/>
              <a:t>GraphConv</a:t>
            </a:r>
            <a:r>
              <a:rPr lang="en-US" i="1" dirty="0"/>
              <a:t>, </a:t>
            </a:r>
            <a:r>
              <a:rPr lang="en-US" i="1" dirty="0" err="1"/>
              <a:t>RelGraphConv</a:t>
            </a:r>
            <a:r>
              <a:rPr lang="en-US" i="1" dirty="0"/>
              <a:t>, </a:t>
            </a:r>
            <a:r>
              <a:rPr lang="en-US" i="1" dirty="0" err="1"/>
              <a:t>TAGConv</a:t>
            </a:r>
            <a:r>
              <a:rPr lang="en-US" i="1" dirty="0"/>
              <a:t>, </a:t>
            </a:r>
            <a:r>
              <a:rPr lang="en-US" i="1" dirty="0" err="1"/>
              <a:t>GATConv</a:t>
            </a:r>
            <a:r>
              <a:rPr lang="en-US" i="1" dirty="0"/>
              <a:t>, </a:t>
            </a:r>
            <a:r>
              <a:rPr lang="en-US" i="1" dirty="0" err="1"/>
              <a:t>EdgeConv</a:t>
            </a:r>
            <a:r>
              <a:rPr lang="en-US" i="1" dirty="0"/>
              <a:t>, </a:t>
            </a:r>
            <a:r>
              <a:rPr lang="en-US" i="1" dirty="0" err="1"/>
              <a:t>SAGEConv</a:t>
            </a:r>
            <a:r>
              <a:rPr lang="en-US" i="1" dirty="0"/>
              <a:t>, </a:t>
            </a:r>
            <a:r>
              <a:rPr lang="en-US" i="1" dirty="0" err="1"/>
              <a:t>APPNPConv</a:t>
            </a:r>
            <a:r>
              <a:rPr lang="en-US" i="1" dirty="0"/>
              <a:t>, </a:t>
            </a:r>
            <a:r>
              <a:rPr lang="en-US" i="1" dirty="0" err="1"/>
              <a:t>GINConv</a:t>
            </a:r>
            <a:r>
              <a:rPr lang="en-US" i="1" dirty="0"/>
              <a:t>, </a:t>
            </a:r>
            <a:r>
              <a:rPr lang="en-US" i="1" dirty="0" err="1"/>
              <a:t>GatedGraphConv</a:t>
            </a:r>
            <a:r>
              <a:rPr lang="en-US" i="1" dirty="0"/>
              <a:t>, </a:t>
            </a:r>
            <a:r>
              <a:rPr lang="en-US" i="1" dirty="0" err="1"/>
              <a:t>GMMConv</a:t>
            </a:r>
            <a:r>
              <a:rPr lang="en-US" i="1" dirty="0"/>
              <a:t>, </a:t>
            </a:r>
            <a:r>
              <a:rPr lang="en-US" i="1" dirty="0" err="1"/>
              <a:t>ChebConv</a:t>
            </a:r>
            <a:r>
              <a:rPr lang="en-US" i="1" dirty="0"/>
              <a:t>, </a:t>
            </a:r>
            <a:r>
              <a:rPr lang="en-US" i="1" dirty="0" err="1"/>
              <a:t>AGNNConv</a:t>
            </a:r>
            <a:r>
              <a:rPr lang="en-US" i="1" dirty="0"/>
              <a:t>, </a:t>
            </a:r>
            <a:r>
              <a:rPr lang="en-US" i="1" dirty="0" err="1"/>
              <a:t>NNConv</a:t>
            </a:r>
            <a:r>
              <a:rPr lang="en-US" i="1" dirty="0"/>
              <a:t>, </a:t>
            </a:r>
            <a:r>
              <a:rPr lang="en-US" i="1" dirty="0" err="1"/>
              <a:t>AtomicConv</a:t>
            </a:r>
            <a:r>
              <a:rPr lang="en-US" i="1" dirty="0"/>
              <a:t> and so many more… </a:t>
            </a:r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them just other modules in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MXNet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BCCCD-EDF2-AC43-9BB3-C0A0A94B3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61" r="18102" b="37013"/>
          <a:stretch/>
        </p:blipFill>
        <p:spPr>
          <a:xfrm>
            <a:off x="7515727" y="5684220"/>
            <a:ext cx="4118810" cy="7579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B71095-D717-384E-8B4C-BA142FE83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06" y="1299822"/>
            <a:ext cx="4005865" cy="261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16EAA3-D2C4-B14C-835D-8F10722E6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085" y="4608362"/>
            <a:ext cx="3467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2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513567"/>
            <a:ext cx="96787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want to try your own graph algorithm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your own idea on graph analysis? Or want to try a graph algorithm just published?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Message passing API is an intuitive way to do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the well known </a:t>
            </a:r>
            <a:r>
              <a:rPr lang="en-US" dirty="0" err="1"/>
              <a:t>GraphSAGE</a:t>
            </a:r>
            <a:r>
              <a:rPr lang="en-US" dirty="0"/>
              <a:t> model can be implemented with Message Passing in a few lines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B78A9-C59C-D949-B457-FA8792958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438388"/>
            <a:ext cx="8387682" cy="29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50C23-ADBA-1441-AFEE-E12B8E8E3390}"/>
              </a:ext>
            </a:extLst>
          </p:cNvPr>
          <p:cNvSpPr txBox="1"/>
          <p:nvPr/>
        </p:nvSpPr>
        <p:spPr>
          <a:xfrm>
            <a:off x="977030" y="333087"/>
            <a:ext cx="967877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When you have a giant graph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 graphs are always large by its nature.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Millions of nodes, billions of edges, thousands of features on every node and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supports training on giant graphs with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Sampling and batching API: focus only on part of a graph for each train step.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 GPU training: parallelly train the model with multiple GPUs.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2C1FA2-7C80-BE4A-B18C-2BC1150E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99" y="3886203"/>
            <a:ext cx="4897494" cy="230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C48D6-A7DA-F248-A364-B68E76A9B4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0" r="32500" b="53409"/>
          <a:stretch/>
        </p:blipFill>
        <p:spPr>
          <a:xfrm>
            <a:off x="4053444" y="4011298"/>
            <a:ext cx="2042556" cy="1420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76E0B-46AE-CD4E-AC34-00AB7AC0E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20" y="3410853"/>
            <a:ext cx="3918857" cy="293914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8B783EC-4E24-A04C-85B0-F1DC1D3FA9CC}"/>
              </a:ext>
            </a:extLst>
          </p:cNvPr>
          <p:cNvSpPr/>
          <p:nvPr/>
        </p:nvSpPr>
        <p:spPr>
          <a:xfrm>
            <a:off x="3253945" y="4403184"/>
            <a:ext cx="795647" cy="3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9314</TotalTime>
  <Words>573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to DGL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DGL</dc:title>
  <dc:creator>Microsoft Office User</dc:creator>
  <cp:lastModifiedBy>Microsoft Office User</cp:lastModifiedBy>
  <cp:revision>40</cp:revision>
  <dcterms:created xsi:type="dcterms:W3CDTF">2020-03-16T08:45:45Z</dcterms:created>
  <dcterms:modified xsi:type="dcterms:W3CDTF">2020-03-30T11:47:00Z</dcterms:modified>
</cp:coreProperties>
</file>