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55"/>
    <p:restoredTop sz="94678"/>
  </p:normalViewPr>
  <p:slideViewPr>
    <p:cSldViewPr snapToGrid="0" snapToObjects="1">
      <p:cViewPr varScale="1">
        <p:scale>
          <a:sx n="107" d="100"/>
          <a:sy n="107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8957-2724-7A43-BB8E-AE3970CD3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C745A-DAFF-7544-ACE5-06BEDDCFF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BAD83-D966-5345-B635-6B39A504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EC5AC-85E8-F946-A12C-35D40AE1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83321-0CE0-8742-AD93-B1F7AF7F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0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9216-27B9-7B48-99A8-35B0204F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C18D6-10F9-7145-AE2B-4764B5E03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CDC85-FFC4-6542-B03D-4CE7FF5A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820D-5CBE-BD42-924C-3BA483DA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914F5-AFBD-EA41-B167-CEF1CA6C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8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B0223-8599-CB42-B77F-E591DBB2E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24D2A-C964-5D46-8272-FB9662D61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4619F-32C7-8F4A-AD95-92AA0363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D82AB-6747-AA4B-A603-7C1DE7C2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398A7-0E99-3A4B-9876-53333683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0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5DC2-BB24-0D4B-92A1-2CE28C2E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4400-E53A-7E4A-826B-F4F1BA70E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ECC5-44B4-2647-BC41-73B111A0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F9A7B-DFC2-7141-8FF2-7D152B45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B672B-4E2E-F940-A382-8B5D12FF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6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8FD1-1C47-5C48-9E3B-6DBC1DC3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B5484-E380-6A4D-AAD5-9D09D3B01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03E85-4757-FE4D-8428-7D406550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9577-BF98-3540-B153-B0342BD3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F5409-34F5-A244-A4CB-F3A75762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0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90B3-BB94-9743-97A9-E2935F0A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8136-F87E-8445-A62C-F4A5763CD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726C9-4D0E-2346-B5B5-D0DA2DA13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A0AAA-020D-1B4A-8A49-64D5416F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64FAF-A63F-3C48-A741-EE52B9C5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92022-3B2B-4D49-9E50-776CC277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9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ECC3-0052-684C-82E4-0C0A45A9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2BA6-A8AD-8E4F-BE28-1E770D00C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1A310-58A8-0940-B035-CCBD3303E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C8FF8-2261-0840-8FEB-AD07C6CD9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D3E75-9F34-1041-B3B3-77E82C7D7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5F5DA-6039-7743-A123-4000D842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3/24/20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57945D-321F-9D48-A96F-2D7A0881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C5505-BAB6-5A44-94D0-9E37F577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0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8C6C-3823-B74A-94BF-CB2A8241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D5F1D-B9A2-004F-A7F1-3CF0869E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4BF41-B8E8-B748-95B6-9B67D45A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07008-13F6-CE47-ACA2-32CEB535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9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4EDB7-3072-0C4A-A547-E20550A4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3/24/20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15216-46C3-E94F-A5AF-8FF14E04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2096D-359D-6B40-81DA-499F95E9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F2F9-DB13-7242-B3A1-06B975BD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FBA2-1235-EB44-BEA6-27F0CB236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B3BE1-43D5-AB4C-8598-C12586530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88B1D-0E2F-6B49-ACFD-03A5EE97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E84E2-F060-5245-B4CA-043993F4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1960A-7511-604F-A285-D46157C8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7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00B1-0BAD-0142-97C8-BF1E5A5F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C1FB5-968B-2E45-A3A1-D05559115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302C6-0B24-2649-AD37-9B197ADC0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75B72-7F53-FD4F-BA9F-9B9F2FF9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8B7D3-522D-8B46-AEE4-7DE38D06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BA916-F313-D54D-A56A-4F974FC4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FCB9E-9D26-514B-92C5-2C9BCB51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6D9E2-9B0C-4345-AB42-12173C565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276E2-C5E6-7946-99A7-EA5BC65E1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104BD-B345-B647-8750-DEFC8468D1D6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98E56-DDB8-BD4D-8613-85B5D7A1C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CE75D-F8DE-1C41-9EA0-B7ABA5E23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4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6C14-E6D2-E548-BD4A-3C4FFE429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of the Graph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37F70-708D-0F43-94DC-B493AFAC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Workshop Serial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5317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7803-7E43-884B-9756-BC2CEBCE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GNN 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F0634A-CD09-E047-93FE-84B68158D929}"/>
              </a:ext>
            </a:extLst>
          </p:cNvPr>
          <p:cNvSpPr/>
          <p:nvPr/>
        </p:nvSpPr>
        <p:spPr>
          <a:xfrm>
            <a:off x="5795617" y="3282203"/>
            <a:ext cx="705688" cy="141464"/>
          </a:xfrm>
          <a:prstGeom prst="rect">
            <a:avLst/>
          </a:prstGeom>
          <a:solidFill>
            <a:srgbClr val="D883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01B369-61A9-6845-9A1C-E89E6301A235}"/>
              </a:ext>
            </a:extLst>
          </p:cNvPr>
          <p:cNvSpPr/>
          <p:nvPr/>
        </p:nvSpPr>
        <p:spPr>
          <a:xfrm>
            <a:off x="5805854" y="4642412"/>
            <a:ext cx="705688" cy="141464"/>
          </a:xfrm>
          <a:prstGeom prst="rect">
            <a:avLst/>
          </a:prstGeom>
          <a:solidFill>
            <a:srgbClr val="D883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F25722-C50A-3B41-A3B3-97E3644C8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29" t="35859" b="35939"/>
          <a:stretch/>
        </p:blipFill>
        <p:spPr>
          <a:xfrm>
            <a:off x="2124836" y="4533632"/>
            <a:ext cx="640680" cy="568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9FC058-99E2-0246-8358-C3DA1B3793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1" r="69883" b="65611"/>
          <a:stretch/>
        </p:blipFill>
        <p:spPr>
          <a:xfrm>
            <a:off x="3051870" y="3429000"/>
            <a:ext cx="541266" cy="6930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902271-03CE-1D43-8CCF-A54A93AFF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1" t="34936" r="72823" b="34937"/>
          <a:stretch/>
        </p:blipFill>
        <p:spPr>
          <a:xfrm>
            <a:off x="2174010" y="2402505"/>
            <a:ext cx="474988" cy="6071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F0D143-723D-7147-9237-D01230594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53" t="36232" r="33476" b="35566"/>
          <a:stretch/>
        </p:blipFill>
        <p:spPr>
          <a:xfrm>
            <a:off x="3958476" y="2533260"/>
            <a:ext cx="640680" cy="56838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9208F2-4A77-854A-A92A-24925EA71AB3}"/>
              </a:ext>
            </a:extLst>
          </p:cNvPr>
          <p:cNvCxnSpPr>
            <a:cxnSpLocks/>
          </p:cNvCxnSpPr>
          <p:nvPr/>
        </p:nvCxnSpPr>
        <p:spPr>
          <a:xfrm>
            <a:off x="2726136" y="3009677"/>
            <a:ext cx="376179" cy="449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F3584D-6584-F247-86FA-FCA0B727E533}"/>
              </a:ext>
            </a:extLst>
          </p:cNvPr>
          <p:cNvCxnSpPr>
            <a:cxnSpLocks/>
          </p:cNvCxnSpPr>
          <p:nvPr/>
        </p:nvCxnSpPr>
        <p:spPr>
          <a:xfrm flipV="1">
            <a:off x="2694956" y="4082596"/>
            <a:ext cx="418270" cy="458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B69021-45D7-9F43-87E7-32BAB3672557}"/>
              </a:ext>
            </a:extLst>
          </p:cNvPr>
          <p:cNvCxnSpPr>
            <a:cxnSpLocks/>
          </p:cNvCxnSpPr>
          <p:nvPr/>
        </p:nvCxnSpPr>
        <p:spPr>
          <a:xfrm flipH="1">
            <a:off x="3526423" y="3115611"/>
            <a:ext cx="492228" cy="405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8A4B2F4-214B-934D-9647-C80557357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1" r="69883" b="65611"/>
          <a:stretch/>
        </p:blipFill>
        <p:spPr>
          <a:xfrm>
            <a:off x="5904550" y="3874026"/>
            <a:ext cx="541266" cy="6930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FC10D4-B9CD-3841-836C-0ED2D30029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53" t="36232" r="33476" b="35566"/>
          <a:stretch/>
        </p:blipFill>
        <p:spPr>
          <a:xfrm>
            <a:off x="5870862" y="2533260"/>
            <a:ext cx="640680" cy="568380"/>
          </a:xfrm>
          <a:prstGeom prst="rect">
            <a:avLst/>
          </a:prstGeom>
        </p:spPr>
      </p:pic>
      <p:sp>
        <p:nvSpPr>
          <p:cNvPr id="17" name="Pentagon 16">
            <a:extLst>
              <a:ext uri="{FF2B5EF4-FFF2-40B4-BE49-F238E27FC236}">
                <a16:creationId xmlns:a16="http://schemas.microsoft.com/office/drawing/2014/main" id="{CAB4FB9D-AFA4-4A4C-985C-F8FFF7F77597}"/>
              </a:ext>
            </a:extLst>
          </p:cNvPr>
          <p:cNvSpPr/>
          <p:nvPr/>
        </p:nvSpPr>
        <p:spPr>
          <a:xfrm>
            <a:off x="4449494" y="3471619"/>
            <a:ext cx="1116532" cy="693072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GNN</a:t>
            </a:r>
            <a:endParaRPr lang="en-US" sz="3200" dirty="0"/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0EFAFAFD-64D8-4042-9D85-A58B9DC8C71E}"/>
              </a:ext>
            </a:extLst>
          </p:cNvPr>
          <p:cNvSpPr/>
          <p:nvPr/>
        </p:nvSpPr>
        <p:spPr>
          <a:xfrm>
            <a:off x="6822636" y="3429000"/>
            <a:ext cx="1230359" cy="693072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  <a:endParaRPr 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321BB9-1184-4F49-89E7-E05EE6023CBF}"/>
              </a:ext>
            </a:extLst>
          </p:cNvPr>
          <p:cNvSpPr txBox="1"/>
          <p:nvPr/>
        </p:nvSpPr>
        <p:spPr>
          <a:xfrm>
            <a:off x="8138324" y="3009677"/>
            <a:ext cx="116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4BE61A-C8D0-C140-B9E8-D348E2C16346}"/>
              </a:ext>
            </a:extLst>
          </p:cNvPr>
          <p:cNvSpPr txBox="1"/>
          <p:nvPr/>
        </p:nvSpPr>
        <p:spPr>
          <a:xfrm>
            <a:off x="8036662" y="4562895"/>
            <a:ext cx="116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Fraudster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A15994-EB18-AE4A-AA28-E2B3E79C3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324" y="3975043"/>
            <a:ext cx="799087" cy="667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7EAD92-A17D-EE41-8194-14DAF6264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186" y="2582168"/>
            <a:ext cx="537361" cy="5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8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7803-7E43-884B-9756-BC2CEBCE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GNN work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E10640F-C927-6E4B-9F47-D8059FE3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050" y="3292645"/>
            <a:ext cx="5088473" cy="1429585"/>
          </a:xfrm>
          <a:prstGeom prst="rect">
            <a:avLst/>
          </a:prstGeom>
        </p:spPr>
      </p:pic>
      <p:grpSp>
        <p:nvGrpSpPr>
          <p:cNvPr id="28" name="组合 13">
            <a:extLst>
              <a:ext uri="{FF2B5EF4-FFF2-40B4-BE49-F238E27FC236}">
                <a16:creationId xmlns:a16="http://schemas.microsoft.com/office/drawing/2014/main" id="{409B4E70-0CAC-F446-A1B6-9C727AAA83C2}"/>
              </a:ext>
            </a:extLst>
          </p:cNvPr>
          <p:cNvGrpSpPr/>
          <p:nvPr/>
        </p:nvGrpSpPr>
        <p:grpSpPr>
          <a:xfrm>
            <a:off x="7292215" y="2599958"/>
            <a:ext cx="3902202" cy="1207008"/>
            <a:chOff x="4162806" y="1059582"/>
            <a:chExt cx="3902202" cy="1207008"/>
          </a:xfrm>
        </p:grpSpPr>
        <p:sp>
          <p:nvSpPr>
            <p:cNvPr id="29" name="矩形 3">
              <a:extLst>
                <a:ext uri="{FF2B5EF4-FFF2-40B4-BE49-F238E27FC236}">
                  <a16:creationId xmlns:a16="http://schemas.microsoft.com/office/drawing/2014/main" id="{AC8F139D-EB39-014A-B3D1-B7AFF2E66845}"/>
                </a:ext>
              </a:extLst>
            </p:cNvPr>
            <p:cNvSpPr/>
            <p:nvPr/>
          </p:nvSpPr>
          <p:spPr>
            <a:xfrm>
              <a:off x="4162806" y="1909974"/>
              <a:ext cx="315468" cy="356616"/>
            </a:xfrm>
            <a:prstGeom prst="rect">
              <a:avLst/>
            </a:prstGeom>
            <a:solidFill>
              <a:srgbClr val="ED7D31">
                <a:alpha val="4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线形标注 1 4">
              <a:extLst>
                <a:ext uri="{FF2B5EF4-FFF2-40B4-BE49-F238E27FC236}">
                  <a16:creationId xmlns:a16="http://schemas.microsoft.com/office/drawing/2014/main" id="{0D023CCE-BC01-6348-A75C-84D642255F30}"/>
                </a:ext>
              </a:extLst>
            </p:cNvPr>
            <p:cNvSpPr/>
            <p:nvPr/>
          </p:nvSpPr>
          <p:spPr>
            <a:xfrm>
              <a:off x="5376672" y="1059582"/>
              <a:ext cx="2688336" cy="425196"/>
            </a:xfrm>
            <a:prstGeom prst="borderCallout1">
              <a:avLst>
                <a:gd name="adj1" fmla="val 86492"/>
                <a:gd name="adj2" fmla="val -2721"/>
                <a:gd name="adj3" fmla="val 186693"/>
                <a:gd name="adj4" fmla="val -30680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i="1" dirty="0">
                  <a:latin typeface="Calibri" panose="020F0502020204030204" pitchFamily="34" charset="0"/>
                </a:rPr>
                <a:t>Message function</a:t>
              </a:r>
              <a:endParaRPr lang="zh-CN" altLang="en-US" i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32" name="矩形 7">
            <a:extLst>
              <a:ext uri="{FF2B5EF4-FFF2-40B4-BE49-F238E27FC236}">
                <a16:creationId xmlns:a16="http://schemas.microsoft.com/office/drawing/2014/main" id="{90843C94-49F5-6F40-BC73-EB652FAD74F5}"/>
              </a:ext>
            </a:extLst>
          </p:cNvPr>
          <p:cNvSpPr/>
          <p:nvPr/>
        </p:nvSpPr>
        <p:spPr>
          <a:xfrm>
            <a:off x="6428119" y="4132048"/>
            <a:ext cx="315468" cy="356616"/>
          </a:xfrm>
          <a:prstGeom prst="rect">
            <a:avLst/>
          </a:prstGeom>
          <a:solidFill>
            <a:srgbClr val="ED7D31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3" name="线形标注 1 8">
            <a:extLst>
              <a:ext uri="{FF2B5EF4-FFF2-40B4-BE49-F238E27FC236}">
                <a16:creationId xmlns:a16="http://schemas.microsoft.com/office/drawing/2014/main" id="{8B7A45EF-3AFB-6842-91D5-223EC410EFD5}"/>
              </a:ext>
            </a:extLst>
          </p:cNvPr>
          <p:cNvSpPr/>
          <p:nvPr/>
        </p:nvSpPr>
        <p:spPr>
          <a:xfrm>
            <a:off x="4832709" y="5194036"/>
            <a:ext cx="2688336" cy="425196"/>
          </a:xfrm>
          <a:prstGeom prst="borderCallout1">
            <a:avLst>
              <a:gd name="adj1" fmla="val 5067"/>
              <a:gd name="adj2" fmla="val 51056"/>
              <a:gd name="adj3" fmla="val -176311"/>
              <a:gd name="adj4" fmla="val 6576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i="1" dirty="0">
                <a:latin typeface="Calibri" panose="020F0502020204030204" pitchFamily="34" charset="0"/>
              </a:rPr>
              <a:t>Update function</a:t>
            </a:r>
            <a:endParaRPr lang="zh-CN" altLang="en-US" i="1" dirty="0">
              <a:latin typeface="Calibri" panose="020F0502020204030204" pitchFamily="34" charset="0"/>
            </a:endParaRPr>
          </a:p>
        </p:txBody>
      </p:sp>
      <p:sp>
        <p:nvSpPr>
          <p:cNvPr id="34" name="矩形 9">
            <a:extLst>
              <a:ext uri="{FF2B5EF4-FFF2-40B4-BE49-F238E27FC236}">
                <a16:creationId xmlns:a16="http://schemas.microsoft.com/office/drawing/2014/main" id="{A7289AB9-7494-874A-B7EC-41269C4C3BDF}"/>
              </a:ext>
            </a:extLst>
          </p:cNvPr>
          <p:cNvSpPr/>
          <p:nvPr/>
        </p:nvSpPr>
        <p:spPr>
          <a:xfrm>
            <a:off x="6585853" y="3450350"/>
            <a:ext cx="466344" cy="436557"/>
          </a:xfrm>
          <a:prstGeom prst="rect">
            <a:avLst/>
          </a:prstGeom>
          <a:solidFill>
            <a:srgbClr val="ED7D31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5" name="线形标注 1 10">
            <a:extLst>
              <a:ext uri="{FF2B5EF4-FFF2-40B4-BE49-F238E27FC236}">
                <a16:creationId xmlns:a16="http://schemas.microsoft.com/office/drawing/2014/main" id="{91A9B403-DB4B-354F-9E42-AD6810254D34}"/>
              </a:ext>
            </a:extLst>
          </p:cNvPr>
          <p:cNvSpPr/>
          <p:nvPr/>
        </p:nvSpPr>
        <p:spPr>
          <a:xfrm>
            <a:off x="4832709" y="2643121"/>
            <a:ext cx="2688336" cy="425196"/>
          </a:xfrm>
          <a:prstGeom prst="borderCallout1">
            <a:avLst>
              <a:gd name="adj1" fmla="val 98810"/>
              <a:gd name="adj2" fmla="val 51221"/>
              <a:gd name="adj3" fmla="val 195314"/>
              <a:gd name="adj4" fmla="val 7555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i="1" dirty="0">
                <a:latin typeface="Calibri" panose="020F0502020204030204" pitchFamily="34" charset="0"/>
              </a:rPr>
              <a:t>Reduce function</a:t>
            </a:r>
            <a:endParaRPr lang="zh-CN" altLang="en-US" i="1" dirty="0">
              <a:latin typeface="Calibri" panose="020F050202020403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36FC986-0B4D-5B4F-9B1F-22881E09A9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129" t="35859" b="35939"/>
          <a:stretch/>
        </p:blipFill>
        <p:spPr>
          <a:xfrm>
            <a:off x="2089152" y="4838254"/>
            <a:ext cx="640680" cy="56838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939BAD8-747E-F942-B97D-675773511F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81" r="69883" b="65611"/>
          <a:stretch/>
        </p:blipFill>
        <p:spPr>
          <a:xfrm>
            <a:off x="3016186" y="3733622"/>
            <a:ext cx="541266" cy="6930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0BE79D0-B7C1-D849-8CA3-479914B37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1" t="34936" r="72823" b="34937"/>
          <a:stretch/>
        </p:blipFill>
        <p:spPr>
          <a:xfrm>
            <a:off x="2316665" y="2724345"/>
            <a:ext cx="474988" cy="60717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A539C11-0CFB-D242-B288-4DFCF317D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3" t="36232" r="33476" b="35566"/>
          <a:stretch/>
        </p:blipFill>
        <p:spPr>
          <a:xfrm>
            <a:off x="3922792" y="2837882"/>
            <a:ext cx="640680" cy="56838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DEE026-8A4A-2647-AB87-4E7979EDC4C2}"/>
              </a:ext>
            </a:extLst>
          </p:cNvPr>
          <p:cNvCxnSpPr>
            <a:cxnSpLocks/>
          </p:cNvCxnSpPr>
          <p:nvPr/>
        </p:nvCxnSpPr>
        <p:spPr>
          <a:xfrm>
            <a:off x="2690452" y="3314299"/>
            <a:ext cx="376179" cy="449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4292916-8020-334E-B228-146BD606F542}"/>
              </a:ext>
            </a:extLst>
          </p:cNvPr>
          <p:cNvCxnSpPr>
            <a:cxnSpLocks/>
          </p:cNvCxnSpPr>
          <p:nvPr/>
        </p:nvCxnSpPr>
        <p:spPr>
          <a:xfrm flipV="1">
            <a:off x="2659272" y="4387218"/>
            <a:ext cx="418270" cy="458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E2C37-D443-7F40-9000-E0795B861556}"/>
              </a:ext>
            </a:extLst>
          </p:cNvPr>
          <p:cNvCxnSpPr>
            <a:cxnSpLocks/>
          </p:cNvCxnSpPr>
          <p:nvPr/>
        </p:nvCxnSpPr>
        <p:spPr>
          <a:xfrm flipH="1">
            <a:off x="3490739" y="3420233"/>
            <a:ext cx="492228" cy="405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E19D88E-131F-8D4E-8590-292826060D38}"/>
              </a:ext>
            </a:extLst>
          </p:cNvPr>
          <p:cNvCxnSpPr>
            <a:cxnSpLocks/>
          </p:cNvCxnSpPr>
          <p:nvPr/>
        </p:nvCxnSpPr>
        <p:spPr>
          <a:xfrm>
            <a:off x="2506015" y="3484920"/>
            <a:ext cx="433402" cy="49740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E8D29F1-1F8B-E642-8FB1-69C1EFDCA0B9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2779192" y="4426694"/>
            <a:ext cx="507627" cy="59107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2F21B1-33C9-6346-B76F-C354B4637FE3}"/>
              </a:ext>
            </a:extLst>
          </p:cNvPr>
          <p:cNvCxnSpPr>
            <a:cxnSpLocks/>
          </p:cNvCxnSpPr>
          <p:nvPr/>
        </p:nvCxnSpPr>
        <p:spPr>
          <a:xfrm flipH="1">
            <a:off x="3567178" y="3558855"/>
            <a:ext cx="484958" cy="43477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6F5FFF3-9A18-E547-8022-7D749AA531B7}"/>
              </a:ext>
            </a:extLst>
          </p:cNvPr>
          <p:cNvCxnSpPr>
            <a:cxnSpLocks/>
          </p:cNvCxnSpPr>
          <p:nvPr/>
        </p:nvCxnSpPr>
        <p:spPr>
          <a:xfrm flipV="1">
            <a:off x="3449416" y="3252201"/>
            <a:ext cx="456748" cy="41642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74E9091-7AAA-214C-95C8-0968FE1657CA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2829017" y="3195864"/>
            <a:ext cx="457802" cy="53775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7BC1A2-C41D-3241-AE3F-3DEDD85FBC8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409492" y="4310356"/>
            <a:ext cx="469049" cy="52789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94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1255-F6A6-A840-800E-2DFB9394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DGL in GNN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30FF-1DCC-974C-9E0D-5FE3CDCED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284148" cy="4351338"/>
          </a:xfrm>
        </p:spPr>
        <p:txBody>
          <a:bodyPr/>
          <a:lstStyle/>
          <a:p>
            <a:r>
              <a:rPr lang="en-US" dirty="0"/>
              <a:t>Industrial adoption of AI needs good ML and AI frameworks</a:t>
            </a:r>
          </a:p>
          <a:p>
            <a:endParaRPr lang="en-US" dirty="0"/>
          </a:p>
          <a:p>
            <a:r>
              <a:rPr lang="en-US" dirty="0"/>
              <a:t>It is very hard to implement GNN with TensorFlow/</a:t>
            </a:r>
            <a:r>
              <a:rPr lang="en-US" dirty="0" err="1"/>
              <a:t>PyTorch</a:t>
            </a:r>
            <a:r>
              <a:rPr lang="en-US" dirty="0"/>
              <a:t>/</a:t>
            </a:r>
            <a:r>
              <a:rPr lang="en-US" dirty="0" err="1"/>
              <a:t>MXNet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7EB06-E909-BF48-BA3F-0414BBC763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12" t="14682" r="67978" b="15960"/>
          <a:stretch/>
        </p:blipFill>
        <p:spPr>
          <a:xfrm>
            <a:off x="10122347" y="96280"/>
            <a:ext cx="1581878" cy="2332915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5430A6-03CD-8B42-8B1E-A1BBB7608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22" t="14682" r="33463" b="15960"/>
          <a:stretch/>
        </p:blipFill>
        <p:spPr>
          <a:xfrm>
            <a:off x="9282300" y="2429195"/>
            <a:ext cx="2071500" cy="2187044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0B17F4-B0BA-7445-97EA-ABCEEC451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00" t="14682" r="8587" b="15960"/>
          <a:stretch/>
        </p:blipFill>
        <p:spPr>
          <a:xfrm>
            <a:off x="10390292" y="4574676"/>
            <a:ext cx="1531180" cy="2187044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F59C8A-CA5B-E047-8C80-856941A73DF6}"/>
              </a:ext>
            </a:extLst>
          </p:cNvPr>
          <p:cNvSpPr txBox="1"/>
          <p:nvPr/>
        </p:nvSpPr>
        <p:spPr>
          <a:xfrm>
            <a:off x="1898071" y="4356118"/>
            <a:ext cx="6696941" cy="9002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(Our implementation) caused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the reason for the lack of results on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Pubmed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42003-E751-104D-9648-7822DC1FE354}"/>
              </a:ext>
            </a:extLst>
          </p:cNvPr>
          <p:cNvSpPr txBox="1"/>
          <p:nvPr/>
        </p:nvSpPr>
        <p:spPr>
          <a:xfrm>
            <a:off x="3852460" y="5513600"/>
            <a:ext cx="4587923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>
                <a:latin typeface="Calibri" panose="020F0502020204030204" pitchFamily="34" charset="0"/>
              </a:rPr>
              <a:t>-- from the authors of Graph Attention Network [ICLR’18]</a:t>
            </a:r>
            <a:endParaRPr lang="zh-CN" altLang="en-US" sz="1500" dirty="0">
              <a:latin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0209BD-781A-AE47-B036-16D10873AB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91" r="45739" b="31037"/>
          <a:stretch/>
        </p:blipFill>
        <p:spPr>
          <a:xfrm>
            <a:off x="1495557" y="4152226"/>
            <a:ext cx="402513" cy="40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9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87E7-4D34-5C41-8EDB-1116E73A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DGL in GNN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B11EE1-AB95-234C-A4CA-8A24BF0DF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120" y="1825625"/>
            <a:ext cx="7161759" cy="4351338"/>
          </a:xfrm>
        </p:spPr>
      </p:pic>
    </p:spTree>
    <p:extLst>
      <p:ext uri="{BB962C8B-B14F-4D97-AF65-F5344CB8AC3E}">
        <p14:creationId xmlns:p14="http://schemas.microsoft.com/office/powerpoint/2010/main" val="2294371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3713E97-C9C7-0A46-8862-93AC27E71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28" t="6640" r="7964" b="2770"/>
          <a:stretch/>
        </p:blipFill>
        <p:spPr>
          <a:xfrm>
            <a:off x="866900" y="1840541"/>
            <a:ext cx="9013372" cy="39418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C39A3B-C815-5449-808E-4621741D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DGL in GNN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2EB67-CF02-EC49-AE31-F5C374AF6F95}"/>
              </a:ext>
            </a:extLst>
          </p:cNvPr>
          <p:cNvSpPr/>
          <p:nvPr/>
        </p:nvSpPr>
        <p:spPr bwMode="auto">
          <a:xfrm>
            <a:off x="1733799" y="3378029"/>
            <a:ext cx="1888171" cy="54727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91440" rIns="114300" bIns="91440" numCol="1" spcCol="0" rtlCol="0" fromWordArt="0" anchor="ctr" anchorCtr="0" forceAA="0" compatLnSpc="1">
            <a:noAutofit/>
          </a:bodyPr>
          <a:lstStyle/>
          <a:p>
            <a:pPr defTabSz="5825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0.1 release </a:t>
            </a:r>
          </a:p>
          <a:p>
            <a:pPr marL="105750" indent="-105750" defTabSz="5825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Open Source release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A81BCB-738D-8541-91A8-712B1FBA241A}"/>
              </a:ext>
            </a:extLst>
          </p:cNvPr>
          <p:cNvSpPr/>
          <p:nvPr/>
        </p:nvSpPr>
        <p:spPr bwMode="auto">
          <a:xfrm>
            <a:off x="3201623" y="4513911"/>
            <a:ext cx="2011645" cy="71829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91440" rIns="114300" bIns="91440" numCol="1" spcCol="0" rtlCol="0" fromWordArt="0" anchor="ctr" anchorCtr="0" forceAA="0" compatLnSpc="1">
            <a:noAutofit/>
          </a:bodyPr>
          <a:lstStyle/>
          <a:p>
            <a:pPr defTabSz="5825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0.2 release</a:t>
            </a:r>
          </a:p>
          <a:p>
            <a:pPr marL="105750" indent="-105750" defTabSz="5825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Multiple GPU support</a:t>
            </a:r>
          </a:p>
          <a:p>
            <a:pPr marL="105750" indent="-105750" defTabSz="5825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Large graph sampling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B56DD5-FBA2-7848-AA29-446FB70EE884}"/>
              </a:ext>
            </a:extLst>
          </p:cNvPr>
          <p:cNvSpPr/>
          <p:nvPr/>
        </p:nvSpPr>
        <p:spPr bwMode="auto">
          <a:xfrm>
            <a:off x="4808360" y="2524686"/>
            <a:ext cx="1815261" cy="71829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91440" rIns="114300" bIns="91440" numCol="1" spcCol="0" rtlCol="0" fromWordArt="0" anchor="t" anchorCtr="0" forceAA="0" compatLnSpc="1">
            <a:noAutofit/>
          </a:bodyPr>
          <a:lstStyle/>
          <a:p>
            <a:pPr defTabSz="5825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0.3 release </a:t>
            </a:r>
          </a:p>
          <a:p>
            <a:pPr marL="105750" indent="-105750" defTabSz="5825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19x Speed up</a:t>
            </a:r>
          </a:p>
          <a:p>
            <a:pPr marL="105750" indent="-105750" defTabSz="5825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Distributed Training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EA0D05-84AB-C74F-8760-657F333F5051}"/>
              </a:ext>
            </a:extLst>
          </p:cNvPr>
          <p:cNvSpPr/>
          <p:nvPr/>
        </p:nvSpPr>
        <p:spPr bwMode="auto">
          <a:xfrm>
            <a:off x="6833904" y="3752098"/>
            <a:ext cx="2002315" cy="70996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91440" rIns="114300" bIns="91440" numCol="1" spcCol="0" rtlCol="0" fromWordArt="0" anchor="t" anchorCtr="0" forceAA="0" compatLnSpc="1">
            <a:noAutofit/>
          </a:bodyPr>
          <a:lstStyle/>
          <a:p>
            <a:pPr defTabSz="5825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0.4 release </a:t>
            </a:r>
          </a:p>
          <a:p>
            <a:pPr marL="105750" indent="-105750" defTabSz="5825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Heterograph</a:t>
            </a:r>
            <a:r>
              <a:rPr lang="en-US" altLang="zh-CN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 support</a:t>
            </a:r>
          </a:p>
          <a:p>
            <a:pPr marL="105750" indent="-105750" defTabSz="5825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DGL Knowledge Graph</a:t>
            </a:r>
            <a:endParaRPr lang="en-US" sz="14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6F3035-9DA1-8C46-8DF2-7D3737C54518}"/>
              </a:ext>
            </a:extLst>
          </p:cNvPr>
          <p:cNvCxnSpPr/>
          <p:nvPr/>
        </p:nvCxnSpPr>
        <p:spPr>
          <a:xfrm flipV="1">
            <a:off x="1733799" y="3788221"/>
            <a:ext cx="0" cy="115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F6EA0F-B684-7249-9F43-56DC31193A79}"/>
              </a:ext>
            </a:extLst>
          </p:cNvPr>
          <p:cNvCxnSpPr/>
          <p:nvPr/>
        </p:nvCxnSpPr>
        <p:spPr>
          <a:xfrm flipV="1">
            <a:off x="3201623" y="4201881"/>
            <a:ext cx="0" cy="8590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9EB3BF-8B42-A946-858F-495B581B6295}"/>
              </a:ext>
            </a:extLst>
          </p:cNvPr>
          <p:cNvCxnSpPr/>
          <p:nvPr/>
        </p:nvCxnSpPr>
        <p:spPr>
          <a:xfrm flipV="1">
            <a:off x="4808360" y="3041503"/>
            <a:ext cx="0" cy="7099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410B81-2F09-5744-8CA7-D2AAB88D6B52}"/>
              </a:ext>
            </a:extLst>
          </p:cNvPr>
          <p:cNvCxnSpPr/>
          <p:nvPr/>
        </p:nvCxnSpPr>
        <p:spPr>
          <a:xfrm flipV="1">
            <a:off x="6832925" y="3262186"/>
            <a:ext cx="0" cy="7099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C543B8D-AC13-4F47-942A-BA9E59AF55EF}"/>
              </a:ext>
            </a:extLst>
          </p:cNvPr>
          <p:cNvSpPr/>
          <p:nvPr/>
        </p:nvSpPr>
        <p:spPr bwMode="auto">
          <a:xfrm>
            <a:off x="8519717" y="2801264"/>
            <a:ext cx="1815260" cy="70996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91440" rIns="114300" bIns="91440" numCol="1" spcCol="0" rtlCol="0" fromWordArt="0" anchor="t" anchorCtr="0" forceAA="0" compatLnSpc="1">
            <a:noAutofit/>
          </a:bodyPr>
          <a:lstStyle/>
          <a:p>
            <a:pPr defTabSz="5825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0.4.2 release </a:t>
            </a:r>
          </a:p>
          <a:p>
            <a:pPr marL="105750" indent="-105750" defTabSz="5825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TensorFlow support</a:t>
            </a:r>
          </a:p>
          <a:p>
            <a:pPr marL="105750" indent="-105750" defTabSz="5825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MXNet</a:t>
            </a:r>
            <a:r>
              <a:rPr lang="en-US" altLang="zh-CN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anose="020B0502040204020203" pitchFamily="34" charset="0"/>
                <a:cs typeface="Segoe UI" panose="020B0502040204020203" pitchFamily="34" charset="0"/>
              </a:rPr>
              <a:t> Modules</a:t>
            </a:r>
            <a:endParaRPr lang="en-US" sz="14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2C65BF-27F9-904A-B3F3-46E6894AF777}"/>
              </a:ext>
            </a:extLst>
          </p:cNvPr>
          <p:cNvCxnSpPr/>
          <p:nvPr/>
        </p:nvCxnSpPr>
        <p:spPr>
          <a:xfrm flipV="1">
            <a:off x="8519716" y="2644311"/>
            <a:ext cx="0" cy="7099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5B6180E-5665-3C4E-B9C6-4B3BF6BB3974}"/>
              </a:ext>
            </a:extLst>
          </p:cNvPr>
          <p:cNvSpPr/>
          <p:nvPr/>
        </p:nvSpPr>
        <p:spPr bwMode="auto">
          <a:xfrm>
            <a:off x="9765892" y="1219903"/>
            <a:ext cx="1968907" cy="70996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91440" rIns="114300" bIns="91440" numCol="1" spcCol="0" rtlCol="0" fromWordArt="0" anchor="t" anchorCtr="0" forceAA="0" compatLnSpc="1">
            <a:noAutofit/>
          </a:bodyPr>
          <a:lstStyle/>
          <a:p>
            <a:pPr defTabSz="5825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0.5  – May 202</a:t>
            </a:r>
          </a:p>
          <a:p>
            <a:pPr marL="105750" indent="-105750" defTabSz="5825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?? </a:t>
            </a:r>
          </a:p>
        </p:txBody>
      </p:sp>
    </p:spTree>
    <p:extLst>
      <p:ext uri="{BB962C8B-B14F-4D97-AF65-F5344CB8AC3E}">
        <p14:creationId xmlns:p14="http://schemas.microsoft.com/office/powerpoint/2010/main" val="359438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21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B54F-1EC2-6645-8DF4-DDA445D6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GNN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4F9B2-97C1-0945-8070-F8BC325F2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brings information, but noise as well</a:t>
            </a:r>
          </a:p>
          <a:p>
            <a:endParaRPr lang="en-US" dirty="0"/>
          </a:p>
          <a:p>
            <a:r>
              <a:rPr lang="en-US" dirty="0"/>
              <a:t>GNN research is in a fast lane, but is still developing</a:t>
            </a:r>
          </a:p>
          <a:p>
            <a:endParaRPr lang="en-US" dirty="0"/>
          </a:p>
          <a:p>
            <a:r>
              <a:rPr lang="en-US" dirty="0"/>
              <a:t>GNN has proven its values in some scenarios, but need more cases</a:t>
            </a:r>
          </a:p>
        </p:txBody>
      </p:sp>
    </p:spTree>
    <p:extLst>
      <p:ext uri="{BB962C8B-B14F-4D97-AF65-F5344CB8AC3E}">
        <p14:creationId xmlns:p14="http://schemas.microsoft.com/office/powerpoint/2010/main" val="3713202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EEF4-D51D-FB43-86EC-2C74560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4E6C2-0D46-B44F-8515-2DFBBE35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Complex interactions are everywhere</a:t>
            </a:r>
          </a:p>
          <a:p>
            <a:endParaRPr lang="en-US" dirty="0"/>
          </a:p>
          <a:p>
            <a:r>
              <a:rPr lang="en-US" dirty="0"/>
              <a:t>Graph capture these relational information</a:t>
            </a:r>
          </a:p>
          <a:p>
            <a:endParaRPr lang="en-US" dirty="0"/>
          </a:p>
          <a:p>
            <a:r>
              <a:rPr lang="en-US" dirty="0"/>
              <a:t>Graph Neural Network is the new wave of AI</a:t>
            </a:r>
          </a:p>
          <a:p>
            <a:endParaRPr lang="en-US" dirty="0"/>
          </a:p>
          <a:p>
            <a:r>
              <a:rPr lang="en-US" dirty="0"/>
              <a:t>DGL make using GNN much easier and ready to engage customers</a:t>
            </a:r>
          </a:p>
          <a:p>
            <a:endParaRPr lang="en-US" dirty="0"/>
          </a:p>
          <a:p>
            <a:r>
              <a:rPr lang="en-US" dirty="0"/>
              <a:t>GNN needs more solid business cases</a:t>
            </a:r>
          </a:p>
        </p:txBody>
      </p:sp>
    </p:spTree>
    <p:extLst>
      <p:ext uri="{BB962C8B-B14F-4D97-AF65-F5344CB8AC3E}">
        <p14:creationId xmlns:p14="http://schemas.microsoft.com/office/powerpoint/2010/main" val="164070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99CD-6B03-1C44-BC6C-6E7B7FA4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3F3-4322-C549-BA64-3CE5871C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Success of DL and AI (1-2 slices)</a:t>
            </a:r>
          </a:p>
          <a:p>
            <a:r>
              <a:rPr lang="en-US" dirty="0"/>
              <a:t>The dark matter (1 slice)</a:t>
            </a:r>
          </a:p>
          <a:p>
            <a:r>
              <a:rPr lang="en-US" dirty="0"/>
              <a:t>What is graph, why we need it (1-2 slices)</a:t>
            </a:r>
          </a:p>
          <a:p>
            <a:r>
              <a:rPr lang="en-US" dirty="0"/>
              <a:t>Concepts and terms (1-2 slices)</a:t>
            </a:r>
          </a:p>
          <a:p>
            <a:r>
              <a:rPr lang="en-US" dirty="0"/>
              <a:t>Graph Neural Network (GNN) (2-3 slices)</a:t>
            </a:r>
          </a:p>
          <a:p>
            <a:r>
              <a:rPr lang="en-US" dirty="0"/>
              <a:t>DGL in GNN (2-3 slices)</a:t>
            </a:r>
          </a:p>
          <a:p>
            <a:r>
              <a:rPr lang="en-US" dirty="0"/>
              <a:t>Limitations of GNN</a:t>
            </a:r>
          </a:p>
          <a:p>
            <a:r>
              <a:rPr lang="en-US" dirty="0"/>
              <a:t>Wrap up (1 slice)</a:t>
            </a:r>
          </a:p>
          <a:p>
            <a:r>
              <a:rPr lang="en-US" dirty="0"/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CBBA6-A438-DA42-8B64-EA05403F1099}"/>
              </a:ext>
            </a:extLst>
          </p:cNvPr>
          <p:cNvSpPr txBox="1"/>
          <p:nvPr/>
        </p:nvSpPr>
        <p:spPr>
          <a:xfrm>
            <a:off x="8244840" y="4181856"/>
            <a:ext cx="2926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 ~ 14 slices</a:t>
            </a:r>
          </a:p>
          <a:p>
            <a:endParaRPr lang="en-US" sz="3200" dirty="0"/>
          </a:p>
          <a:p>
            <a:r>
              <a:rPr lang="en-US" sz="3200" dirty="0"/>
              <a:t>Target 15 slices</a:t>
            </a:r>
          </a:p>
        </p:txBody>
      </p:sp>
    </p:spTree>
    <p:extLst>
      <p:ext uri="{BB962C8B-B14F-4D97-AF65-F5344CB8AC3E}">
        <p14:creationId xmlns:p14="http://schemas.microsoft.com/office/powerpoint/2010/main" val="23559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99CD-6B03-1C44-BC6C-6E7B7FA4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Booming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3F3-4322-C549-BA64-3CE5871C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DL cases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C8206C-6282-0440-B128-9336B0F41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05" y="3299315"/>
            <a:ext cx="2869686" cy="21426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90998A-6499-AA47-80A7-B37FBB564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961" y="3360420"/>
            <a:ext cx="4396198" cy="2951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680C5C-5713-1A48-B1CF-EF7FFAF25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961" y="786596"/>
            <a:ext cx="6818393" cy="24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3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6852-C266-0943-B142-1751FEC9D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Booming of AI in Amazon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D9FF1-53A1-5247-AC26-46089431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6" descr="Image result for amazon Alexa">
            <a:extLst>
              <a:ext uri="{FF2B5EF4-FFF2-40B4-BE49-F238E27FC236}">
                <a16:creationId xmlns:a16="http://schemas.microsoft.com/office/drawing/2014/main" id="{911500A6-393B-E14F-9BFE-3EF664421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00" y="4001294"/>
            <a:ext cx="3261058" cy="217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AA3B6A-AE90-254B-8FA3-C7B1C08B2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857" y="4001294"/>
            <a:ext cx="6209943" cy="25725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9F2FE3-E251-A740-9EC8-E6321C1EE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739" y="284117"/>
            <a:ext cx="5189194" cy="358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0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99CD-6B03-1C44-BC6C-6E7B7FA4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Obstacles</a:t>
            </a:r>
            <a:r>
              <a:rPr lang="zh-CN" altLang="en-US" dirty="0"/>
              <a:t> </a:t>
            </a:r>
            <a:r>
              <a:rPr lang="en-US" altLang="zh-CN" dirty="0"/>
              <a:t>of AI Adoption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3F3-4322-C549-BA64-3CE5871C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Scenarios</a:t>
            </a:r>
          </a:p>
          <a:p>
            <a:endParaRPr lang="en-US" dirty="0"/>
          </a:p>
          <a:p>
            <a:r>
              <a:rPr lang="en-US" dirty="0"/>
              <a:t>Data, Data, Data – Labeled Data!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57A56-ED9A-A242-A382-A32EB8800E84}"/>
              </a:ext>
            </a:extLst>
          </p:cNvPr>
          <p:cNvSpPr txBox="1"/>
          <p:nvPr/>
        </p:nvSpPr>
        <p:spPr>
          <a:xfrm>
            <a:off x="838200" y="4363655"/>
            <a:ext cx="10023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Have we been fully leveraging the existing data,</a:t>
            </a:r>
          </a:p>
          <a:p>
            <a:pPr algn="ctr"/>
            <a:r>
              <a:rPr lang="en-US" sz="3600" dirty="0">
                <a:solidFill>
                  <a:schemeClr val="accent1"/>
                </a:solidFill>
              </a:rPr>
              <a:t>especially the rich relational information?</a:t>
            </a:r>
          </a:p>
        </p:txBody>
      </p:sp>
    </p:spTree>
    <p:extLst>
      <p:ext uri="{BB962C8B-B14F-4D97-AF65-F5344CB8AC3E}">
        <p14:creationId xmlns:p14="http://schemas.microsoft.com/office/powerpoint/2010/main" val="18986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99CD-6B03-1C44-BC6C-6E7B7FA4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3F3-4322-C549-BA64-3CE5871C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is the language of complex interactions</a:t>
            </a:r>
          </a:p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32B1B8-C6DB-4C4A-AD2F-6B00CEDF36B1}"/>
              </a:ext>
            </a:extLst>
          </p:cNvPr>
          <p:cNvGrpSpPr/>
          <p:nvPr/>
        </p:nvGrpSpPr>
        <p:grpSpPr>
          <a:xfrm>
            <a:off x="875210" y="2690966"/>
            <a:ext cx="2799850" cy="2494716"/>
            <a:chOff x="7798672" y="1605025"/>
            <a:chExt cx="2799850" cy="249471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4C534B-CC6D-2B49-A44D-3F1442F2CD3D}"/>
                </a:ext>
              </a:extLst>
            </p:cNvPr>
            <p:cNvSpPr txBox="1"/>
            <p:nvPr/>
          </p:nvSpPr>
          <p:spPr>
            <a:xfrm>
              <a:off x="7991311" y="3791964"/>
              <a:ext cx="2414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Financial transactions network</a:t>
              </a:r>
              <a:endParaRPr lang="en-US" sz="1400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95ECB4A-941C-474D-8DEF-533C6C223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8672" y="1605025"/>
              <a:ext cx="2799850" cy="2150793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5FBB7B7-AADE-4A47-A46D-4E8AB504658E}"/>
              </a:ext>
            </a:extLst>
          </p:cNvPr>
          <p:cNvGrpSpPr/>
          <p:nvPr/>
        </p:nvGrpSpPr>
        <p:grpSpPr>
          <a:xfrm>
            <a:off x="8255885" y="1444752"/>
            <a:ext cx="2906749" cy="2420405"/>
            <a:chOff x="8255885" y="1444752"/>
            <a:chExt cx="2906749" cy="242040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B858E6-6B00-1448-8490-C9140DADAC61}"/>
                </a:ext>
              </a:extLst>
            </p:cNvPr>
            <p:cNvSpPr txBox="1"/>
            <p:nvPr/>
          </p:nvSpPr>
          <p:spPr>
            <a:xfrm>
              <a:off x="8460789" y="3557380"/>
              <a:ext cx="2448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Collaborative knowledge graph</a:t>
              </a:r>
              <a:endParaRPr lang="en-US" sz="1400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8643532-AC91-0047-93EE-400F45D5D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5885" y="1444752"/>
              <a:ext cx="2906749" cy="2146522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7F35D5E-9627-CD42-9AB3-41AC2EF5BEA4}"/>
              </a:ext>
            </a:extLst>
          </p:cNvPr>
          <p:cNvGrpSpPr/>
          <p:nvPr/>
        </p:nvGrpSpPr>
        <p:grpSpPr>
          <a:xfrm>
            <a:off x="5634429" y="2773475"/>
            <a:ext cx="2381391" cy="2183364"/>
            <a:chOff x="5983977" y="2690966"/>
            <a:chExt cx="2381391" cy="218336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3AC2CDC-2EAD-764F-835C-F1548DEC6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83977" y="2690966"/>
              <a:ext cx="2381391" cy="178864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9D4129-6414-9D41-84DB-7E52DA5376A4}"/>
                </a:ext>
              </a:extLst>
            </p:cNvPr>
            <p:cNvSpPr txBox="1"/>
            <p:nvPr/>
          </p:nvSpPr>
          <p:spPr>
            <a:xfrm>
              <a:off x="6425720" y="4566553"/>
              <a:ext cx="12560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Social network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0D07F8D-2D68-7141-9A04-83F8F1E88092}"/>
              </a:ext>
            </a:extLst>
          </p:cNvPr>
          <p:cNvGrpSpPr/>
          <p:nvPr/>
        </p:nvGrpSpPr>
        <p:grpSpPr>
          <a:xfrm>
            <a:off x="3563701" y="4648489"/>
            <a:ext cx="3166017" cy="1715359"/>
            <a:chOff x="468350" y="3503505"/>
            <a:chExt cx="3166017" cy="1715359"/>
          </a:xfrm>
        </p:grpSpPr>
        <p:pic>
          <p:nvPicPr>
            <p:cNvPr id="32" name="Picture 2" descr="Image result for molecular structure">
              <a:extLst>
                <a:ext uri="{FF2B5EF4-FFF2-40B4-BE49-F238E27FC236}">
                  <a16:creationId xmlns:a16="http://schemas.microsoft.com/office/drawing/2014/main" id="{F85765F8-4979-BB4F-B0E2-E418E03AE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50" y="3503505"/>
              <a:ext cx="3166017" cy="1561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7AB551-0C37-5C4A-897B-FAF4D9992695}"/>
                </a:ext>
              </a:extLst>
            </p:cNvPr>
            <p:cNvSpPr txBox="1"/>
            <p:nvPr/>
          </p:nvSpPr>
          <p:spPr>
            <a:xfrm>
              <a:off x="1254894" y="4911087"/>
              <a:ext cx="1561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Chemical molecule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8821FED-0D28-2441-84E7-D3C434F52293}"/>
              </a:ext>
            </a:extLst>
          </p:cNvPr>
          <p:cNvGrpSpPr/>
          <p:nvPr/>
        </p:nvGrpSpPr>
        <p:grpSpPr>
          <a:xfrm>
            <a:off x="7987761" y="4337427"/>
            <a:ext cx="2897149" cy="2087963"/>
            <a:chOff x="8940134" y="4442629"/>
            <a:chExt cx="2897149" cy="2087963"/>
          </a:xfrm>
        </p:grpSpPr>
        <p:pic>
          <p:nvPicPr>
            <p:cNvPr id="35" name="Picture 8" descr="Image result for knowledge graph">
              <a:extLst>
                <a:ext uri="{FF2B5EF4-FFF2-40B4-BE49-F238E27FC236}">
                  <a16:creationId xmlns:a16="http://schemas.microsoft.com/office/drawing/2014/main" id="{5393D1C4-F20C-E743-BF07-6DD3430281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0134" y="4442629"/>
              <a:ext cx="2897149" cy="1736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1C782C-DEF1-8B48-88A6-E247258A449E}"/>
                </a:ext>
              </a:extLst>
            </p:cNvPr>
            <p:cNvSpPr txBox="1"/>
            <p:nvPr/>
          </p:nvSpPr>
          <p:spPr>
            <a:xfrm>
              <a:off x="9484293" y="6222815"/>
              <a:ext cx="1450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Knowledge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819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99CD-6B03-1C44-BC6C-6E7B7FA4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3F3-4322-C549-BA64-3CE5871C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Complex domains have rich relational structure, which can be represented as a relational graph</a:t>
            </a:r>
          </a:p>
          <a:p>
            <a:pPr lvl="1"/>
            <a:r>
              <a:rPr lang="en-US" dirty="0"/>
              <a:t>Recommender System</a:t>
            </a:r>
          </a:p>
          <a:p>
            <a:pPr lvl="1"/>
            <a:r>
              <a:rPr lang="en-US" dirty="0"/>
              <a:t>Fraud detection</a:t>
            </a:r>
          </a:p>
          <a:p>
            <a:pPr lvl="1"/>
            <a:r>
              <a:rPr lang="en-US" dirty="0"/>
              <a:t>Precision marketing</a:t>
            </a:r>
          </a:p>
          <a:p>
            <a:r>
              <a:rPr lang="en-US" dirty="0"/>
              <a:t>By explicitly modeling relationships we achieve better performance.</a:t>
            </a:r>
          </a:p>
          <a:p>
            <a:endParaRPr lang="en-US" dirty="0"/>
          </a:p>
          <a:p>
            <a:r>
              <a:rPr lang="en-US" dirty="0"/>
              <a:t>Data availability</a:t>
            </a:r>
          </a:p>
          <a:p>
            <a:pPr lvl="1"/>
            <a:r>
              <a:rPr lang="en-US" dirty="0"/>
              <a:t>Existing data have rich relational information</a:t>
            </a:r>
          </a:p>
          <a:p>
            <a:pPr lvl="1"/>
            <a:r>
              <a:rPr lang="en-US" dirty="0"/>
              <a:t>Some existing systems have implicitly use graph information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9C1F5C-4DAC-4F43-A128-EA7ABC9200D7}"/>
              </a:ext>
            </a:extLst>
          </p:cNvPr>
          <p:cNvGrpSpPr/>
          <p:nvPr/>
        </p:nvGrpSpPr>
        <p:grpSpPr>
          <a:xfrm>
            <a:off x="8860161" y="3805004"/>
            <a:ext cx="3169929" cy="2724615"/>
            <a:chOff x="7656162" y="1410347"/>
            <a:chExt cx="3169929" cy="27246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6BD4D0-076C-B74C-B897-43D10A1DE455}"/>
                </a:ext>
              </a:extLst>
            </p:cNvPr>
            <p:cNvSpPr/>
            <p:nvPr/>
          </p:nvSpPr>
          <p:spPr>
            <a:xfrm>
              <a:off x="7656162" y="1410347"/>
              <a:ext cx="3169929" cy="27246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8EDC3C5-2C10-5542-A21C-E22D815DFD34}"/>
                </a:ext>
              </a:extLst>
            </p:cNvPr>
            <p:cNvGrpSpPr/>
            <p:nvPr/>
          </p:nvGrpSpPr>
          <p:grpSpPr>
            <a:xfrm>
              <a:off x="7798672" y="1605025"/>
              <a:ext cx="2799850" cy="2431362"/>
              <a:chOff x="7798672" y="1605025"/>
              <a:chExt cx="2799850" cy="243136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AA9475-F7BA-7140-AB58-721B70A15AFF}"/>
                  </a:ext>
                </a:extLst>
              </p:cNvPr>
              <p:cNvSpPr txBox="1"/>
              <p:nvPr/>
            </p:nvSpPr>
            <p:spPr>
              <a:xfrm>
                <a:off x="8075783" y="3728610"/>
                <a:ext cx="24145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Financial transactions network</a:t>
                </a:r>
                <a:endParaRPr lang="en-US" sz="1400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C8BDC56E-3238-4B4A-AD27-F4F706657E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98672" y="1605025"/>
                <a:ext cx="2799850" cy="2150793"/>
              </a:xfrm>
              <a:prstGeom prst="rect">
                <a:avLst/>
              </a:prstGeom>
            </p:spPr>
          </p:pic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2F7AB52-61EE-594F-9142-C50E76265BB3}"/>
              </a:ext>
            </a:extLst>
          </p:cNvPr>
          <p:cNvGrpSpPr/>
          <p:nvPr/>
        </p:nvGrpSpPr>
        <p:grpSpPr>
          <a:xfrm>
            <a:off x="8112286" y="1324757"/>
            <a:ext cx="3169928" cy="2676537"/>
            <a:chOff x="3374160" y="3580107"/>
            <a:chExt cx="3169928" cy="267653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DB9AB0A-1F11-8A4C-9498-929509585B5D}"/>
                </a:ext>
              </a:extLst>
            </p:cNvPr>
            <p:cNvSpPr/>
            <p:nvPr/>
          </p:nvSpPr>
          <p:spPr>
            <a:xfrm>
              <a:off x="3374160" y="3580107"/>
              <a:ext cx="3169928" cy="26765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FE67DB-2446-8E4A-BAF4-D4FE2C1E2A38}"/>
                </a:ext>
              </a:extLst>
            </p:cNvPr>
            <p:cNvSpPr txBox="1"/>
            <p:nvPr/>
          </p:nvSpPr>
          <p:spPr>
            <a:xfrm>
              <a:off x="3722663" y="5812730"/>
              <a:ext cx="2448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Collaborative knowledge graph</a:t>
              </a:r>
              <a:endParaRPr lang="en-US" sz="1400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66AD5D4-668D-124E-B9DC-26BECE908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7759" y="3700102"/>
              <a:ext cx="2906749" cy="214652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B69B62-C456-F04A-8B32-3DBA026892E9}"/>
              </a:ext>
            </a:extLst>
          </p:cNvPr>
          <p:cNvGrpSpPr/>
          <p:nvPr/>
        </p:nvGrpSpPr>
        <p:grpSpPr>
          <a:xfrm>
            <a:off x="9278453" y="2261689"/>
            <a:ext cx="2575205" cy="2334622"/>
            <a:chOff x="466747" y="1953403"/>
            <a:chExt cx="2575205" cy="23346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D7ABE7-EA48-4941-A4C3-FAEFAC58DBFB}"/>
                </a:ext>
              </a:extLst>
            </p:cNvPr>
            <p:cNvSpPr/>
            <p:nvPr/>
          </p:nvSpPr>
          <p:spPr>
            <a:xfrm>
              <a:off x="466747" y="1953403"/>
              <a:ext cx="2575205" cy="233462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0EA536E-18DA-9A4A-A77D-5CA339526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3653" y="2104661"/>
              <a:ext cx="2381391" cy="178864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96EE57-84D3-0F43-A725-75C57B740EA4}"/>
                </a:ext>
              </a:extLst>
            </p:cNvPr>
            <p:cNvSpPr txBox="1"/>
            <p:nvPr/>
          </p:nvSpPr>
          <p:spPr>
            <a:xfrm>
              <a:off x="1005396" y="3980248"/>
              <a:ext cx="12560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Social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3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41DD-DA0D-7542-B364-602D658C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and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9F216-B5AB-0D42-B616-7F1D558C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vs Image</a:t>
            </a:r>
          </a:p>
          <a:p>
            <a:r>
              <a:rPr lang="en-US" dirty="0"/>
              <a:t>Node vs Vertex</a:t>
            </a:r>
          </a:p>
          <a:p>
            <a:r>
              <a:rPr lang="en-US" dirty="0"/>
              <a:t>Edge vs Link</a:t>
            </a:r>
          </a:p>
          <a:p>
            <a:r>
              <a:rPr lang="en-US" dirty="0"/>
              <a:t>Homograph vs </a:t>
            </a:r>
            <a:r>
              <a:rPr lang="en-US" dirty="0" err="1"/>
              <a:t>Heterograph</a:t>
            </a:r>
            <a:endParaRPr lang="en-US" dirty="0"/>
          </a:p>
          <a:p>
            <a:r>
              <a:rPr lang="en-US" dirty="0"/>
              <a:t>Graph Learning vs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979803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8FC1-E591-0848-B8BD-2132F7E6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Neural Network (GNN)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CBC34-034C-E84E-B66A-FB2C03F33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analysis and learning has a long history</a:t>
            </a:r>
          </a:p>
          <a:p>
            <a:r>
              <a:rPr lang="en-US" dirty="0"/>
              <a:t>DL(NN) + Graph =&gt; GNN</a:t>
            </a:r>
          </a:p>
          <a:p>
            <a:pPr lvl="1"/>
            <a:r>
              <a:rPr lang="en-US" dirty="0"/>
              <a:t>A family of (deep) neural networks that learn node, edge, and graph features.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718E0B9-FBBD-B44B-B39C-933DBCCB6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" b="4317"/>
          <a:stretch/>
        </p:blipFill>
        <p:spPr bwMode="auto">
          <a:xfrm>
            <a:off x="1406463" y="3844904"/>
            <a:ext cx="419718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jermaine\Desktop\82a9f98791a97cd200cf085936eb3ccd.jpg">
            <a:extLst>
              <a:ext uri="{FF2B5EF4-FFF2-40B4-BE49-F238E27FC236}">
                <a16:creationId xmlns:a16="http://schemas.microsoft.com/office/drawing/2014/main" id="{24F2582C-A935-6D4E-BF5C-2CAF56A30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8"/>
          <a:stretch/>
        </p:blipFill>
        <p:spPr bwMode="auto">
          <a:xfrm>
            <a:off x="5678051" y="3611713"/>
            <a:ext cx="4580143" cy="286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54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456</Words>
  <Application>Microsoft Macintosh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Introduction of the Graph World</vt:lpstr>
      <vt:lpstr>ToC</vt:lpstr>
      <vt:lpstr>Booming of AI</vt:lpstr>
      <vt:lpstr>Booming of AI in Amazon</vt:lpstr>
      <vt:lpstr>Some Obstacles of AI Adoption</vt:lpstr>
      <vt:lpstr>What is Graph</vt:lpstr>
      <vt:lpstr>Why do we need Graphs</vt:lpstr>
      <vt:lpstr>Concepts and terms</vt:lpstr>
      <vt:lpstr>Graph Neural Network (GNN)</vt:lpstr>
      <vt:lpstr>How does GNN work</vt:lpstr>
      <vt:lpstr>How does GNN work</vt:lpstr>
      <vt:lpstr>DGL in GNN</vt:lpstr>
      <vt:lpstr>DGL in GNN</vt:lpstr>
      <vt:lpstr>DGL in GNN</vt:lpstr>
      <vt:lpstr>Limitations of GNN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the Graph World</dc:title>
  <dc:creator>Microsoft Office User</dc:creator>
  <cp:lastModifiedBy>Microsoft Office User</cp:lastModifiedBy>
  <cp:revision>38</cp:revision>
  <dcterms:created xsi:type="dcterms:W3CDTF">2020-03-19T05:20:42Z</dcterms:created>
  <dcterms:modified xsi:type="dcterms:W3CDTF">2020-03-24T12:15:24Z</dcterms:modified>
</cp:coreProperties>
</file>