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957-2724-7A43-BB8E-AE3970CD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745A-DAFF-7544-ACE5-06BEDDCFF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AD83-D966-5345-B635-6B39A50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C5AC-85E8-F946-A12C-35D40AE1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3321-0CE0-8742-AD93-B1F7AF7F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9216-27B9-7B48-99A8-35B0204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18D6-10F9-7145-AE2B-4764B5E0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DC85-FFC4-6542-B03D-4CE7FF5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820D-5CBE-BD42-924C-3BA483DA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14F5-AFBD-EA41-B167-CEF1CA6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B0223-8599-CB42-B77F-E591DBB2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24D2A-C964-5D46-8272-FB9662D6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619F-32C7-8F4A-AD95-92AA0363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2AB-6747-AA4B-A603-7C1DE7C2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98A7-0E99-3A4B-9876-5333368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C2-BB24-0D4B-92A1-2CE28C2E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400-E53A-7E4A-826B-F4F1BA70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ECC5-44B4-2647-BC41-73B111A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9A7B-DFC2-7141-8FF2-7D152B45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672B-4E2E-F940-A382-8B5D12F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8FD1-1C47-5C48-9E3B-6DBC1DC3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5484-E380-6A4D-AAD5-9D09D3B0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3E85-4757-FE4D-8428-7D406550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9577-BF98-3540-B153-B0342BD3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5409-34F5-A244-A4CB-F3A7576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0B3-BB94-9743-97A9-E2935F0A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136-F87E-8445-A62C-F4A5763C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26C9-4D0E-2346-B5B5-D0DA2DA1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0AAA-020D-1B4A-8A49-64D5416F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4FAF-A63F-3C48-A741-EE52B9C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2022-3B2B-4D49-9E50-776CC27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ECC3-0052-684C-82E4-0C0A45A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2BA6-A8AD-8E4F-BE28-1E770D00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A310-58A8-0940-B035-CCBD3303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C8FF8-2261-0840-8FEB-AD07C6CD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D3E75-9F34-1041-B3B3-77E82C7D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5F5DA-6039-7743-A123-4000D842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7945D-321F-9D48-A96F-2D7A088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5505-BAB6-5A44-94D0-9E37F577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8C6C-3823-B74A-94BF-CB2A824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D5F1D-B9A2-004F-A7F1-3CF0869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BF41-B8E8-B748-95B6-9B67D45A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7008-13F6-CE47-ACA2-32CEB535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EDB7-3072-0C4A-A547-E20550A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5216-46C3-E94F-A5AF-8FF14E0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2096D-359D-6B40-81DA-499F95E9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2F9-DB13-7242-B3A1-06B975B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FBA2-1235-EB44-BEA6-27F0CB2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B3BE1-43D5-AB4C-8598-C1258653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8B1D-0E2F-6B49-ACFD-03A5EE9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84E2-F060-5245-B4CA-043993F4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60A-7511-604F-A285-D46157C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00B1-0BAD-0142-97C8-BF1E5A5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1FB5-968B-2E45-A3A1-D05559115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02C6-0B24-2649-AD37-9B197ADC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5B72-7F53-FD4F-BA9F-9B9F2FF9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B7D3-522D-8B46-AEE4-7DE38D0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A916-F313-D54D-A56A-4F974FC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CB9E-9D26-514B-92C5-2C9BCB5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D9E2-9B0C-4345-AB42-12173C5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76E2-C5E6-7946-99A7-EA5BC65E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8E56-DDB8-BD4D-8613-85B5D7A1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E75D-F8DE-1C41-9EA0-B7ABA5E2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DGL Tutorial:</a:t>
            </a:r>
            <a:br>
              <a:rPr lang="en-US" dirty="0"/>
            </a:br>
            <a:r>
              <a:rPr lang="en-US" dirty="0"/>
              <a:t>Node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Workshop Serial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Learning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Node Classification: assign a label to a node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Link Prediction: predict existence of an edge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Graph Classification: assign a label to a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DE477-A732-1242-9C84-FCDEDF4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78" y="4407723"/>
            <a:ext cx="3398997" cy="15418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598E5-F7ED-6F41-9B80-C53A4D826C56}"/>
              </a:ext>
            </a:extLst>
          </p:cNvPr>
          <p:cNvGrpSpPr/>
          <p:nvPr/>
        </p:nvGrpSpPr>
        <p:grpSpPr>
          <a:xfrm>
            <a:off x="8072003" y="1168401"/>
            <a:ext cx="2857855" cy="1676400"/>
            <a:chOff x="7517962" y="2065873"/>
            <a:chExt cx="4080271" cy="2726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CB35DF-AC36-5745-9E95-92CEFCA5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36BA3F4-9F0C-3A4D-9C08-9F7E1BBFCECC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6CAEBBA-2DFA-214C-BF86-BFB41E3A35E6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671983-A7E2-7D45-85A5-B0F48D38B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6" r="3728"/>
          <a:stretch/>
        </p:blipFill>
        <p:spPr>
          <a:xfrm>
            <a:off x="8036378" y="2844801"/>
            <a:ext cx="3145296" cy="14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1638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Pick a few labeled nodes</a:t>
            </a:r>
          </a:p>
          <a:p>
            <a:pPr lvl="1"/>
            <a:r>
              <a:rPr lang="en-US" dirty="0"/>
              <a:t>Train on the whole graph with features/structure</a:t>
            </a:r>
          </a:p>
          <a:p>
            <a:pPr lvl="1"/>
            <a:r>
              <a:rPr lang="en-US" dirty="0"/>
              <a:t>Validate and test on some known labels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Node (paper): 19717</a:t>
            </a:r>
          </a:p>
          <a:p>
            <a:pPr lvl="1"/>
            <a:r>
              <a:rPr lang="en-US" dirty="0"/>
              <a:t>Edge (citation): 88651</a:t>
            </a:r>
          </a:p>
          <a:p>
            <a:pPr lvl="1"/>
            <a:r>
              <a:rPr lang="en-US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(diabetes type)</a:t>
            </a:r>
            <a:r>
              <a:rPr lang="en-US" dirty="0"/>
              <a:t>: 3, [0, 1, 2]</a:t>
            </a:r>
          </a:p>
          <a:p>
            <a:pPr lvl="1"/>
            <a:r>
              <a:rPr lang="en-US" dirty="0"/>
              <a:t>Features (TFIDF): 500-d</a:t>
            </a:r>
          </a:p>
          <a:p>
            <a:pPr lvl="1"/>
            <a:r>
              <a:rPr lang="en-US" dirty="0"/>
              <a:t>60 labeled, 500 for validation, 1000 for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7A498-39ED-3E49-A49A-09170564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1"/>
          <a:stretch/>
        </p:blipFill>
        <p:spPr>
          <a:xfrm>
            <a:off x="7246723" y="3077823"/>
            <a:ext cx="4447141" cy="26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FBC3-2730-D049-AB54-7E74FF6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- </a:t>
            </a:r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C30C-DE19-264F-B321-0516BCA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16" y="485601"/>
            <a:ext cx="2829273" cy="14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96ED6-0F3C-4940-843B-92D1A87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2145388"/>
            <a:ext cx="4080734" cy="74853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FA748-5D33-3B42-81CA-4C918F8421CD}"/>
              </a:ext>
            </a:extLst>
          </p:cNvPr>
          <p:cNvGrpSpPr/>
          <p:nvPr/>
        </p:nvGrpSpPr>
        <p:grpSpPr>
          <a:xfrm>
            <a:off x="3550026" y="1690688"/>
            <a:ext cx="2341332" cy="1037585"/>
            <a:chOff x="8706547" y="3693226"/>
            <a:chExt cx="2341332" cy="10375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D44983-BC8B-E14E-9FD8-A7206ADCD3B3}"/>
                </a:ext>
              </a:extLst>
            </p:cNvPr>
            <p:cNvSpPr/>
            <p:nvPr/>
          </p:nvSpPr>
          <p:spPr>
            <a:xfrm>
              <a:off x="9310255" y="36932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036BF9-7FD5-5C45-B94F-79EE539F087E}"/>
                </a:ext>
              </a:extLst>
            </p:cNvPr>
            <p:cNvSpPr/>
            <p:nvPr/>
          </p:nvSpPr>
          <p:spPr>
            <a:xfrm>
              <a:off x="8706547" y="42764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BD07F-840A-8F43-BDBE-FB87A9EA7DA0}"/>
                </a:ext>
              </a:extLst>
            </p:cNvPr>
            <p:cNvSpPr/>
            <p:nvPr/>
          </p:nvSpPr>
          <p:spPr>
            <a:xfrm>
              <a:off x="10795879" y="4478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ADA00F-2408-0449-855F-745486FC8E6A}"/>
                </a:ext>
              </a:extLst>
            </p:cNvPr>
            <p:cNvSpPr/>
            <p:nvPr/>
          </p:nvSpPr>
          <p:spPr>
            <a:xfrm>
              <a:off x="9968933" y="4226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BA4862-1B9E-A64F-A48A-F3B11C6A288E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8921642" y="3908321"/>
              <a:ext cx="425518" cy="405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41682-9E09-3948-8AB4-02381D36EDF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9525350" y="3908321"/>
              <a:ext cx="480488" cy="35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5F639F-B075-D649-8056-BA97E3A380D7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958547" y="4352811"/>
              <a:ext cx="1010386" cy="4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B2C715-347A-954E-A2DF-47E95F32215D}"/>
                </a:ext>
              </a:extLst>
            </p:cNvPr>
            <p:cNvCxnSpPr>
              <a:cxnSpLocks/>
              <a:stCxn id="12" idx="1"/>
              <a:endCxn id="13" idx="6"/>
            </p:cNvCxnSpPr>
            <p:nvPr/>
          </p:nvCxnSpPr>
          <p:spPr>
            <a:xfrm flipH="1" flipV="1">
              <a:off x="10220933" y="4352811"/>
              <a:ext cx="611851" cy="162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1F1CC2-2EC1-6542-9589-9C0C93A5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38899"/>
              </p:ext>
            </p:extLst>
          </p:nvPr>
        </p:nvGraphicFramePr>
        <p:xfrm>
          <a:off x="517947" y="4694068"/>
          <a:ext cx="1896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18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53415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505280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531315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DDD974-03D3-284A-B694-8608AA01FF2D}"/>
              </a:ext>
            </a:extLst>
          </p:cNvPr>
          <p:cNvSpPr txBox="1"/>
          <p:nvPr/>
        </p:nvSpPr>
        <p:spPr>
          <a:xfrm>
            <a:off x="431548" y="1741026"/>
            <a:ext cx="30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0,1,2,3</a:t>
            </a:r>
          </a:p>
          <a:p>
            <a:r>
              <a:rPr lang="en-US" dirty="0"/>
              <a:t>Edges: (0,1), (0,2), (1,2), (2,3)</a:t>
            </a:r>
          </a:p>
          <a:p>
            <a:r>
              <a:rPr lang="en-US" dirty="0"/>
              <a:t>Features: (3, 1), 3-d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BDF866-B523-C746-8CFF-CF0E8CF69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2612"/>
              </p:ext>
            </p:extLst>
          </p:nvPr>
        </p:nvGraphicFramePr>
        <p:xfrm>
          <a:off x="2966107" y="4679141"/>
          <a:ext cx="360869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75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5665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477212">
                  <a:extLst>
                    <a:ext uri="{9D8B030D-6E8A-4147-A177-3AD203B41FA5}">
                      <a16:colId xmlns:a16="http://schemas.microsoft.com/office/drawing/2014/main" val="1536446299"/>
                    </a:ext>
                  </a:extLst>
                </a:gridCol>
                <a:gridCol w="477213">
                  <a:extLst>
                    <a:ext uri="{9D8B030D-6E8A-4147-A177-3AD203B41FA5}">
                      <a16:colId xmlns:a16="http://schemas.microsoft.com/office/drawing/2014/main" val="3141102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60086209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13319-3C94-B44C-9651-EF0CABFE0AEA}"/>
              </a:ext>
            </a:extLst>
          </p:cNvPr>
          <p:cNvCxnSpPr>
            <a:cxnSpLocks/>
          </p:cNvCxnSpPr>
          <p:nvPr/>
        </p:nvCxnSpPr>
        <p:spPr>
          <a:xfrm flipV="1">
            <a:off x="2385043" y="4900730"/>
            <a:ext cx="592941" cy="75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55A4F-0D53-6E4A-93D5-A7E38D8D05BC}"/>
              </a:ext>
            </a:extLst>
          </p:cNvPr>
          <p:cNvCxnSpPr>
            <a:cxnSpLocks/>
          </p:cNvCxnSpPr>
          <p:nvPr/>
        </p:nvCxnSpPr>
        <p:spPr>
          <a:xfrm flipV="1">
            <a:off x="2385045" y="4930666"/>
            <a:ext cx="592939" cy="30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6FAF-CD1F-6246-9ED9-8C3758D83D7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676026" y="1816688"/>
            <a:ext cx="477708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EBA0D-FF42-FC4E-8AA5-EDFA0228E0E5}"/>
              </a:ext>
            </a:extLst>
          </p:cNvPr>
          <p:cNvCxnSpPr>
            <a:cxnSpLocks/>
            <a:stCxn id="13" idx="0"/>
            <a:endCxn id="8" idx="6"/>
          </p:cNvCxnSpPr>
          <p:nvPr/>
        </p:nvCxnSpPr>
        <p:spPr>
          <a:xfrm flipH="1" flipV="1">
            <a:off x="4405734" y="1816688"/>
            <a:ext cx="532678" cy="4075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6B98D7-7735-AF42-BD52-D996E089B938}"/>
              </a:ext>
            </a:extLst>
          </p:cNvPr>
          <p:cNvCxnSpPr>
            <a:cxnSpLocks/>
          </p:cNvCxnSpPr>
          <p:nvPr/>
        </p:nvCxnSpPr>
        <p:spPr>
          <a:xfrm flipV="1">
            <a:off x="2385044" y="5278501"/>
            <a:ext cx="592936" cy="3777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80E7D5-B23A-294A-BD18-286EDB1B47B7}"/>
              </a:ext>
            </a:extLst>
          </p:cNvPr>
          <p:cNvCxnSpPr>
            <a:cxnSpLocks/>
          </p:cNvCxnSpPr>
          <p:nvPr/>
        </p:nvCxnSpPr>
        <p:spPr>
          <a:xfrm>
            <a:off x="2385043" y="4900730"/>
            <a:ext cx="592939" cy="3354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CC2DAB-B53B-A647-95FA-767A44E87420}"/>
              </a:ext>
            </a:extLst>
          </p:cNvPr>
          <p:cNvCxnSpPr>
            <a:cxnSpLocks/>
            <a:stCxn id="8" idx="4"/>
            <a:endCxn id="11" idx="6"/>
          </p:cNvCxnSpPr>
          <p:nvPr/>
        </p:nvCxnSpPr>
        <p:spPr>
          <a:xfrm flipH="1">
            <a:off x="3802026" y="1942688"/>
            <a:ext cx="477708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EFF72-8240-1C48-A5C7-831A4871131B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3765121" y="2439368"/>
            <a:ext cx="1084196" cy="496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340A59-2C9F-CB49-8ACE-F1883735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20" y="2999143"/>
            <a:ext cx="3018352" cy="1575617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C72EA70-1188-2C45-8214-E68BB65C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1522"/>
              </p:ext>
            </p:extLst>
          </p:nvPr>
        </p:nvGraphicFramePr>
        <p:xfrm>
          <a:off x="7090109" y="3961762"/>
          <a:ext cx="1436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0">
                  <a:extLst>
                    <a:ext uri="{9D8B030D-6E8A-4147-A177-3AD203B41FA5}">
                      <a16:colId xmlns:a16="http://schemas.microsoft.com/office/drawing/2014/main" val="2248800884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2648536878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3914158931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1535532756"/>
                    </a:ext>
                  </a:extLst>
                </a:gridCol>
              </a:tblGrid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09616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100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431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039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20642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5281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03A025-07E5-5540-A985-22F2E834F176}"/>
              </a:ext>
            </a:extLst>
          </p:cNvPr>
          <p:cNvSpPr txBox="1"/>
          <p:nvPr/>
        </p:nvSpPr>
        <p:spPr>
          <a:xfrm>
            <a:off x="7428740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</a:t>
            </a:r>
            <a:r>
              <a:rPr lang="en-US" i="1" baseline="30000" dirty="0"/>
              <a:t>1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8A0B17D-E3D4-674B-904D-58BE6C457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2271"/>
              </p:ext>
            </p:extLst>
          </p:nvPr>
        </p:nvGraphicFramePr>
        <p:xfrm>
          <a:off x="9116922" y="4679141"/>
          <a:ext cx="27584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60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17516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1028895766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A4129B5B-4CB9-8646-B9B0-7D3582864A00}"/>
              </a:ext>
            </a:extLst>
          </p:cNvPr>
          <p:cNvSpPr txBox="1"/>
          <p:nvPr/>
        </p:nvSpPr>
        <p:spPr>
          <a:xfrm>
            <a:off x="1025421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F2305-785D-BF45-A113-2B0A42F7B4B6}"/>
              </a:ext>
            </a:extLst>
          </p:cNvPr>
          <p:cNvSpPr txBox="1"/>
          <p:nvPr/>
        </p:nvSpPr>
        <p:spPr>
          <a:xfrm>
            <a:off x="10116414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1</a:t>
            </a:r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2741D90B-E33D-EC43-ABE2-04A14104ED64}"/>
              </a:ext>
            </a:extLst>
          </p:cNvPr>
          <p:cNvSpPr/>
          <p:nvPr/>
        </p:nvSpPr>
        <p:spPr>
          <a:xfrm>
            <a:off x="6643037" y="5234236"/>
            <a:ext cx="371959" cy="362803"/>
          </a:xfrm>
          <a:prstGeom prst="flowChartSummingJunct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4425146-39B9-7845-9698-0F11D41D6142}"/>
              </a:ext>
            </a:extLst>
          </p:cNvPr>
          <p:cNvSpPr/>
          <p:nvPr/>
        </p:nvSpPr>
        <p:spPr>
          <a:xfrm>
            <a:off x="8618777" y="5223447"/>
            <a:ext cx="418454" cy="36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12B8E-D1A0-5A46-AD06-1F973868EBF2}"/>
              </a:ext>
            </a:extLst>
          </p:cNvPr>
          <p:cNvSpPr txBox="1"/>
          <p:nvPr/>
        </p:nvSpPr>
        <p:spPr>
          <a:xfrm>
            <a:off x="8485886" y="4883803"/>
            <a:ext cx="6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2CDE-2961-F341-9E6F-5E4C0B9D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DA73-5B2C-694A-8102-CFFBB08C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out another GNN model</a:t>
            </a:r>
            <a:r>
              <a:rPr lang="zh-CN" altLang="en-US" dirty="0"/>
              <a:t> </a:t>
            </a:r>
            <a:r>
              <a:rPr lang="en-US" altLang="zh-CN" dirty="0"/>
              <a:t>for this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4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242</Words>
  <Application>Microsoft Macintosh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DGL Tutorial: Node Classification</vt:lpstr>
      <vt:lpstr>Graph Learning Tasks</vt:lpstr>
      <vt:lpstr>Node Classification Task</vt:lpstr>
      <vt:lpstr>The Model - GraphSage</vt:lpstr>
      <vt:lpstr>A Question for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31</cp:revision>
  <dcterms:created xsi:type="dcterms:W3CDTF">2020-03-19T05:20:42Z</dcterms:created>
  <dcterms:modified xsi:type="dcterms:W3CDTF">2020-04-01T07:07:36Z</dcterms:modified>
</cp:coreProperties>
</file>