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72" r:id="rId4"/>
    <p:sldId id="262" r:id="rId5"/>
    <p:sldId id="259" r:id="rId6"/>
    <p:sldId id="260" r:id="rId7"/>
    <p:sldId id="273" r:id="rId8"/>
    <p:sldId id="274" r:id="rId9"/>
    <p:sldId id="264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64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E6C24-E6A1-2146-964C-C55B797A76EF}" type="datetimeFigureOut">
              <a:rPr lang="en-US" smtClean="0"/>
              <a:t>3/31/20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D47B7-CF82-194A-9619-A29740F07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3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8957-2724-7A43-BB8E-AE3970CD3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C745A-DAFF-7544-ACE5-06BEDDCFF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BAD83-D966-5345-B635-6B39A504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EC5AC-85E8-F946-A12C-35D40AE1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83321-0CE0-8742-AD93-B1F7AF7F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0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9216-27B9-7B48-99A8-35B0204F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C18D6-10F9-7145-AE2B-4764B5E03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CDC85-FFC4-6542-B03D-4CE7FF5A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C820D-5CBE-BD42-924C-3BA483DA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914F5-AFBD-EA41-B167-CEF1CA6C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8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B0223-8599-CB42-B77F-E591DBB2E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24D2A-C964-5D46-8272-FB9662D61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4619F-32C7-8F4A-AD95-92AA0363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D82AB-6747-AA4B-A603-7C1DE7C2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398A7-0E99-3A4B-9876-53333683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0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5DC2-BB24-0D4B-92A1-2CE28C2E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14400-E53A-7E4A-826B-F4F1BA70E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0ECC5-44B4-2647-BC41-73B111A0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F9A7B-DFC2-7141-8FF2-7D152B45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B672B-4E2E-F940-A382-8B5D12FF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6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8FD1-1C47-5C48-9E3B-6DBC1DC39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B5484-E380-6A4D-AAD5-9D09D3B01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03E85-4757-FE4D-8428-7D406550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9577-BF98-3540-B153-B0342BD3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F5409-34F5-A244-A4CB-F3A75762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0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90B3-BB94-9743-97A9-E2935F0A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78136-F87E-8445-A62C-F4A5763CD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726C9-4D0E-2346-B5B5-D0DA2DA13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A0AAA-020D-1B4A-8A49-64D5416F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64FAF-A63F-3C48-A741-EE52B9C5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92022-3B2B-4D49-9E50-776CC277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9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ECC3-0052-684C-82E4-0C0A45A99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2BA6-A8AD-8E4F-BE28-1E770D00C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1A310-58A8-0940-B035-CCBD3303E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C8FF8-2261-0840-8FEB-AD07C6CD9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D3E75-9F34-1041-B3B3-77E82C7D7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5F5DA-6039-7743-A123-4000D8423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3/31/20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57945D-321F-9D48-A96F-2D7A0881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C5505-BAB6-5A44-94D0-9E37F577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0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B8C6C-3823-B74A-94BF-CB2A8241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D5F1D-B9A2-004F-A7F1-3CF0869E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3/31/20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4BF41-B8E8-B748-95B6-9B67D45A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07008-13F6-CE47-ACA2-32CEB535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9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4EDB7-3072-0C4A-A547-E20550A4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3/31/20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15216-46C3-E94F-A5AF-8FF14E04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2096D-359D-6B40-81DA-499F95E9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F2F9-DB13-7242-B3A1-06B975BD7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FBA2-1235-EB44-BEA6-27F0CB236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B3BE1-43D5-AB4C-8598-C12586530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88B1D-0E2F-6B49-ACFD-03A5EE97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E84E2-F060-5245-B4CA-043993F4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1960A-7511-604F-A285-D46157C8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7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500B1-0BAD-0142-97C8-BF1E5A5F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C1FB5-968B-2E45-A3A1-D05559115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302C6-0B24-2649-AD37-9B197ADC0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75B72-7F53-FD4F-BA9F-9B9F2FF9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04BD-B345-B647-8750-DEFC8468D1D6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8B7D3-522D-8B46-AEE4-7DE38D06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BA916-F313-D54D-A56A-4F974FC4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3FCB9E-9D26-514B-92C5-2C9BCB51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6D9E2-9B0C-4345-AB42-12173C565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276E2-C5E6-7946-99A7-EA5BC65E1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104BD-B345-B647-8750-DEFC8468D1D6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98E56-DDB8-BD4D-8613-85B5D7A1C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CE75D-F8DE-1C41-9EA0-B7ABA5E23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2CFF-568B-0349-8B7D-36C2BE3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4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6C14-E6D2-E548-BD4A-3C4FFE429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Study:</a:t>
            </a:r>
            <a:br>
              <a:rPr lang="en-US" dirty="0"/>
            </a:br>
            <a:r>
              <a:rPr lang="en-US" dirty="0"/>
              <a:t>DGL in Fraud Detection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37F70-708D-0F43-94DC-B493AFAC5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Workshop Serial 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5317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2EEF4-D51D-FB43-86EC-2C74560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4E6C2-0D46-B44F-8515-2DFBBE35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Fraud is everywhere</a:t>
            </a:r>
          </a:p>
          <a:p>
            <a:endParaRPr lang="en-US" dirty="0"/>
          </a:p>
          <a:p>
            <a:r>
              <a:rPr lang="en-US" dirty="0"/>
              <a:t>Social behavior create unique challenge</a:t>
            </a:r>
          </a:p>
          <a:p>
            <a:endParaRPr lang="en-US" dirty="0"/>
          </a:p>
          <a:p>
            <a:r>
              <a:rPr lang="en-US" dirty="0"/>
              <a:t>GNN is natural for social interaction</a:t>
            </a:r>
          </a:p>
          <a:p>
            <a:endParaRPr lang="en-US" dirty="0"/>
          </a:p>
          <a:p>
            <a:r>
              <a:rPr lang="en-US" dirty="0"/>
              <a:t>DGL can help with all levels</a:t>
            </a:r>
          </a:p>
          <a:p>
            <a:endParaRPr lang="en-US" dirty="0"/>
          </a:p>
          <a:p>
            <a:r>
              <a:rPr lang="en-US" dirty="0"/>
              <a:t>Fraud detection in real cases has unique challenges</a:t>
            </a:r>
          </a:p>
        </p:txBody>
      </p:sp>
    </p:spTree>
    <p:extLst>
      <p:ext uri="{BB962C8B-B14F-4D97-AF65-F5344CB8AC3E}">
        <p14:creationId xmlns:p14="http://schemas.microsoft.com/office/powerpoint/2010/main" val="164070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99CD-6B03-1C44-BC6C-6E7B7FA4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03F3-4322-C549-BA64-3CE5871C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Fraud is everywhere</a:t>
            </a:r>
          </a:p>
          <a:p>
            <a:r>
              <a:rPr lang="en-US"/>
              <a:t>The case</a:t>
            </a:r>
            <a:endParaRPr lang="en-US" dirty="0"/>
          </a:p>
          <a:p>
            <a:r>
              <a:rPr lang="en-US" dirty="0"/>
              <a:t>Problem setting</a:t>
            </a:r>
          </a:p>
          <a:p>
            <a:r>
              <a:rPr lang="en-US" dirty="0"/>
              <a:t>The data</a:t>
            </a:r>
          </a:p>
          <a:p>
            <a:r>
              <a:rPr lang="en-US" dirty="0"/>
              <a:t>Solutions</a:t>
            </a:r>
          </a:p>
          <a:p>
            <a:r>
              <a:rPr lang="en-US" dirty="0"/>
              <a:t>How DGL works for fraud detection</a:t>
            </a:r>
          </a:p>
          <a:p>
            <a:r>
              <a:rPr lang="en-US" dirty="0"/>
              <a:t>Critical issues in Fraud detection</a:t>
            </a:r>
          </a:p>
          <a:p>
            <a:r>
              <a:rPr lang="en-US" dirty="0"/>
              <a:t>Wrap up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3559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231C-37B8-114F-9B56-B831B184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is everywhere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DC25D-AE4C-3F47-8765-A8654C597D5A}"/>
              </a:ext>
            </a:extLst>
          </p:cNvPr>
          <p:cNvSpPr/>
          <p:nvPr/>
        </p:nvSpPr>
        <p:spPr>
          <a:xfrm>
            <a:off x="1374575" y="1588280"/>
            <a:ext cx="29500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Finance, </a:t>
            </a:r>
            <a:r>
              <a:rPr lang="en-US" altLang="zh-CN" sz="2400" dirty="0"/>
              <a:t>Healthcare, Social</a:t>
            </a:r>
            <a:r>
              <a:rPr lang="zh-CN" altLang="en-US" sz="2400" dirty="0"/>
              <a:t> </a:t>
            </a:r>
            <a:r>
              <a:rPr lang="en-US" altLang="zh-CN" sz="2400" dirty="0"/>
              <a:t>Security</a:t>
            </a:r>
            <a:endParaRPr lang="en-US" sz="2400" dirty="0"/>
          </a:p>
          <a:p>
            <a:pPr marL="252000" lvl="1" indent="-252000">
              <a:buFont typeface="Arial" panose="020B0604020202020204" pitchFamily="34" charset="0"/>
              <a:buChar char="•"/>
            </a:pPr>
            <a:r>
              <a:rPr lang="en-US" dirty="0"/>
              <a:t>Fraud</a:t>
            </a:r>
            <a:r>
              <a:rPr lang="zh-CN" altLang="en-US" dirty="0"/>
              <a:t> </a:t>
            </a:r>
            <a:r>
              <a:rPr lang="en-US" altLang="zh-CN" dirty="0"/>
              <a:t>applications/claims</a:t>
            </a:r>
            <a:endParaRPr lang="en-US" dirty="0"/>
          </a:p>
          <a:p>
            <a:pPr marL="252000" lvl="1" indent="-252000">
              <a:buFont typeface="Arial" panose="020B0604020202020204" pitchFamily="34" charset="0"/>
              <a:buChar char="•"/>
            </a:pPr>
            <a:r>
              <a:rPr lang="en-US" dirty="0"/>
              <a:t>Fraud</a:t>
            </a:r>
            <a:r>
              <a:rPr lang="zh-CN" altLang="en-US" dirty="0"/>
              <a:t> </a:t>
            </a:r>
            <a:r>
              <a:rPr lang="en-US" altLang="zh-CN" dirty="0"/>
              <a:t>accounts/</a:t>
            </a:r>
            <a:r>
              <a:rPr lang="en-US" dirty="0"/>
              <a:t>Account</a:t>
            </a:r>
            <a:r>
              <a:rPr lang="zh-CN" altLang="en-US" dirty="0"/>
              <a:t> </a:t>
            </a:r>
            <a:r>
              <a:rPr lang="en-US" altLang="zh-CN" dirty="0"/>
              <a:t>takeover</a:t>
            </a:r>
          </a:p>
          <a:p>
            <a:pPr marL="252000" lvl="1" indent="-252000">
              <a:buFont typeface="Arial" panose="020B0604020202020204" pitchFamily="34" charset="0"/>
              <a:buChar char="•"/>
            </a:pPr>
            <a:r>
              <a:rPr lang="en-US" dirty="0"/>
              <a:t>Money laundry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64F95A-D4C4-F748-9251-2DBE759BAD08}"/>
              </a:ext>
            </a:extLst>
          </p:cNvPr>
          <p:cNvSpPr/>
          <p:nvPr/>
        </p:nvSpPr>
        <p:spPr>
          <a:xfrm>
            <a:off x="1344059" y="4478780"/>
            <a:ext cx="334389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E-commerce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Fraud transactions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Unwelcome transactions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Frequent cancelations/returns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1370F6-A366-FF47-8C05-9A7B8971E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653" y="2943303"/>
            <a:ext cx="2855465" cy="21987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B6E301E-59FD-5049-81A4-30FBEBDAFE6C}"/>
              </a:ext>
            </a:extLst>
          </p:cNvPr>
          <p:cNvSpPr/>
          <p:nvPr/>
        </p:nvSpPr>
        <p:spPr>
          <a:xfrm>
            <a:off x="7342118" y="1671640"/>
            <a:ext cx="334389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Social-Media/Network</a:t>
            </a:r>
          </a:p>
          <a:p>
            <a:pPr marL="180000" lvl="1" indent="-180000">
              <a:buFont typeface="Arial" panose="020B0604020202020204" pitchFamily="34" charset="0"/>
              <a:buChar char="•"/>
            </a:pPr>
            <a:r>
              <a:rPr lang="en-US" b="1" dirty="0"/>
              <a:t>Fraud contents </a:t>
            </a:r>
          </a:p>
          <a:p>
            <a:pPr marL="180000" lvl="1" indent="-180000">
              <a:buFont typeface="Arial" panose="020B0604020202020204" pitchFamily="34" charset="0"/>
              <a:buChar char="•"/>
            </a:pPr>
            <a:r>
              <a:rPr lang="en-US" b="1" dirty="0"/>
              <a:t>Fraud behaviors</a:t>
            </a:r>
          </a:p>
          <a:p>
            <a:pPr marL="180000" lvl="1" indent="-180000">
              <a:buFont typeface="Arial" panose="020B0604020202020204" pitchFamily="34" charset="0"/>
              <a:buChar char="•"/>
            </a:pPr>
            <a:r>
              <a:rPr lang="en-US" b="1" dirty="0"/>
              <a:t>Malicious attacks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07D1DE-5069-344A-85FF-44954D09A53B}"/>
              </a:ext>
            </a:extLst>
          </p:cNvPr>
          <p:cNvSpPr/>
          <p:nvPr/>
        </p:nvSpPr>
        <p:spPr>
          <a:xfrm>
            <a:off x="1222488" y="1548487"/>
            <a:ext cx="3131283" cy="210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9AE56E-C867-9248-BB95-05F748BC377E}"/>
              </a:ext>
            </a:extLst>
          </p:cNvPr>
          <p:cNvSpPr/>
          <p:nvPr/>
        </p:nvSpPr>
        <p:spPr>
          <a:xfrm>
            <a:off x="7247554" y="1573596"/>
            <a:ext cx="3131283" cy="1524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713CCA-E384-3C4F-9153-B28DF6E32A8C}"/>
              </a:ext>
            </a:extLst>
          </p:cNvPr>
          <p:cNvSpPr/>
          <p:nvPr/>
        </p:nvSpPr>
        <p:spPr>
          <a:xfrm>
            <a:off x="1222488" y="4438987"/>
            <a:ext cx="3465466" cy="2075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89593F-6AF1-694E-A6E2-782BEA546F89}"/>
              </a:ext>
            </a:extLst>
          </p:cNvPr>
          <p:cNvSpPr/>
          <p:nvPr/>
        </p:nvSpPr>
        <p:spPr>
          <a:xfrm>
            <a:off x="5823694" y="1590597"/>
            <a:ext cx="45551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In 2019, the FBI received </a:t>
            </a:r>
            <a:r>
              <a:rPr lang="en-US" b="1" dirty="0">
                <a:solidFill>
                  <a:srgbClr val="C00000"/>
                </a:solidFill>
              </a:rPr>
              <a:t>+467,000</a:t>
            </a:r>
            <a:r>
              <a:rPr lang="en-US" sz="1400" dirty="0"/>
              <a:t> cybercrime complaints that caused an estimated </a:t>
            </a:r>
            <a:r>
              <a:rPr lang="en-US" sz="2800" b="1" dirty="0">
                <a:solidFill>
                  <a:srgbClr val="C00000"/>
                </a:solidFill>
              </a:rPr>
              <a:t>US$3.5 billion</a:t>
            </a:r>
            <a:r>
              <a:rPr lang="en-US" sz="1400" dirty="0"/>
              <a:t> in losses…… 2019 year saw both the highest number of complaints and the highest dollar losses on record; in 2015, losses US$1.1 billion.</a:t>
            </a:r>
          </a:p>
        </p:txBody>
      </p:sp>
    </p:spTree>
    <p:extLst>
      <p:ext uri="{BB962C8B-B14F-4D97-AF65-F5344CB8AC3E}">
        <p14:creationId xmlns:p14="http://schemas.microsoft.com/office/powerpoint/2010/main" val="400236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48148E-6 L -0.00169 0.50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2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6852-C266-0943-B142-1751FEC9D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D9FF1-53A1-5247-AC26-460894310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50858" cy="44965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One of the largest social life platform</a:t>
            </a:r>
          </a:p>
          <a:p>
            <a:pPr lvl="1"/>
            <a:r>
              <a:rPr lang="en-US" dirty="0"/>
              <a:t>User Generate Contents </a:t>
            </a:r>
          </a:p>
          <a:p>
            <a:pPr lvl="1"/>
            <a:r>
              <a:rPr lang="en-US" dirty="0"/>
              <a:t>Social interactions on these UGC</a:t>
            </a:r>
          </a:p>
          <a:p>
            <a:pPr lvl="1"/>
            <a:r>
              <a:rPr lang="en-US" dirty="0"/>
              <a:t>E-commerce channels</a:t>
            </a:r>
          </a:p>
          <a:p>
            <a:pPr lvl="1"/>
            <a:endParaRPr lang="en-US" dirty="0"/>
          </a:p>
          <a:p>
            <a:r>
              <a:rPr lang="en-US" dirty="0"/>
              <a:t>Potential fraudulent scenarios</a:t>
            </a:r>
          </a:p>
          <a:p>
            <a:pPr lvl="1"/>
            <a:r>
              <a:rPr lang="en-US" dirty="0"/>
              <a:t>Fake/illegal/misleading contents</a:t>
            </a:r>
          </a:p>
          <a:p>
            <a:pPr lvl="1"/>
            <a:r>
              <a:rPr lang="en-US" dirty="0"/>
              <a:t>Fake interactions</a:t>
            </a:r>
          </a:p>
          <a:p>
            <a:pPr lvl="1"/>
            <a:r>
              <a:rPr lang="en-US" dirty="0"/>
              <a:t>Malicious interactions</a:t>
            </a:r>
          </a:p>
          <a:p>
            <a:pPr lvl="1"/>
            <a:r>
              <a:rPr lang="en-US" dirty="0"/>
              <a:t>……</a:t>
            </a:r>
          </a:p>
          <a:p>
            <a:pPr lvl="1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8B04B6-C6FA-E345-9519-C031423969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23" b="6953"/>
          <a:stretch/>
        </p:blipFill>
        <p:spPr>
          <a:xfrm>
            <a:off x="6941316" y="1702263"/>
            <a:ext cx="2863468" cy="39942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46976CC-82FC-AD4B-80FA-9EA6DC269694}"/>
              </a:ext>
            </a:extLst>
          </p:cNvPr>
          <p:cNvSpPr/>
          <p:nvPr/>
        </p:nvSpPr>
        <p:spPr>
          <a:xfrm>
            <a:off x="6955884" y="1742048"/>
            <a:ext cx="2851200" cy="3924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1836E9-C34D-EA4C-980C-CBABCD2D6F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4"/>
          <a:stretch/>
        </p:blipFill>
        <p:spPr>
          <a:xfrm>
            <a:off x="8265896" y="3295549"/>
            <a:ext cx="1715869" cy="2962336"/>
          </a:xfrm>
          <a:prstGeom prst="rect">
            <a:avLst/>
          </a:prstGeom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410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99CD-6B03-1C44-BC6C-6E7B7FA4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03F3-4322-C549-BA64-3CE5871C8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9829" y="2495800"/>
            <a:ext cx="4058265" cy="2693990"/>
          </a:xfrm>
        </p:spPr>
        <p:txBody>
          <a:bodyPr>
            <a:normAutofit/>
          </a:bodyPr>
          <a:lstStyle/>
          <a:p>
            <a:r>
              <a:rPr lang="en-US" sz="2400" dirty="0"/>
              <a:t>Use </a:t>
            </a:r>
            <a:r>
              <a:rPr lang="en-US" altLang="zh-CN" sz="2400" dirty="0"/>
              <a:t>their internal rules to find suspicious interactions</a:t>
            </a:r>
          </a:p>
          <a:p>
            <a:endParaRPr lang="en-US" sz="2400" dirty="0"/>
          </a:p>
          <a:p>
            <a:r>
              <a:rPr lang="en-US" sz="2400" dirty="0"/>
              <a:t>Use ML to identify these suspicious interactions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57A56-ED9A-A242-A382-A32EB8800E84}"/>
              </a:ext>
            </a:extLst>
          </p:cNvPr>
          <p:cNvSpPr txBox="1"/>
          <p:nvPr/>
        </p:nvSpPr>
        <p:spPr>
          <a:xfrm>
            <a:off x="4917964" y="781684"/>
            <a:ext cx="533249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Identify Suspicious Interactions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DF7ED5-BE89-7948-A42F-6D7FAFA97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59" y="1840279"/>
            <a:ext cx="2249678" cy="40050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238B74-D12A-F246-8097-06975F524B3A}"/>
              </a:ext>
            </a:extLst>
          </p:cNvPr>
          <p:cNvSpPr/>
          <p:nvPr/>
        </p:nvSpPr>
        <p:spPr>
          <a:xfrm>
            <a:off x="4635559" y="5599529"/>
            <a:ext cx="2249678" cy="2457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902655-8516-5B49-9CDF-12C6B671E045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866937" y="3515090"/>
            <a:ext cx="768622" cy="2207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6CAF3F-BB39-AD45-8494-79147CAC0942}"/>
              </a:ext>
            </a:extLst>
          </p:cNvPr>
          <p:cNvCxnSpPr>
            <a:cxnSpLocks/>
          </p:cNvCxnSpPr>
          <p:nvPr/>
        </p:nvCxnSpPr>
        <p:spPr>
          <a:xfrm flipH="1">
            <a:off x="3453984" y="3515090"/>
            <a:ext cx="4129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0A28DF1-CB85-3346-8901-39E7BD04AF63}"/>
              </a:ext>
            </a:extLst>
          </p:cNvPr>
          <p:cNvSpPr/>
          <p:nvPr/>
        </p:nvSpPr>
        <p:spPr>
          <a:xfrm>
            <a:off x="703786" y="3196464"/>
            <a:ext cx="2762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Users can “Like”, “Collect”, “Share”, “Comment” UGCs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BC48BD-B108-C440-8623-7F7E41D5D7D7}"/>
              </a:ext>
            </a:extLst>
          </p:cNvPr>
          <p:cNvSpPr/>
          <p:nvPr/>
        </p:nvSpPr>
        <p:spPr>
          <a:xfrm>
            <a:off x="6144709" y="1999294"/>
            <a:ext cx="504759" cy="2457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7AB838-2149-EF4D-B02D-EE2B30C8A3F2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083248" y="2122185"/>
            <a:ext cx="2061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2F942F-CF8A-0241-824C-2F229E5AADBA}"/>
              </a:ext>
            </a:extLst>
          </p:cNvPr>
          <p:cNvCxnSpPr>
            <a:cxnSpLocks/>
          </p:cNvCxnSpPr>
          <p:nvPr/>
        </p:nvCxnSpPr>
        <p:spPr>
          <a:xfrm flipV="1">
            <a:off x="3866937" y="2122184"/>
            <a:ext cx="216312" cy="139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6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99CD-6B03-1C44-BC6C-6E7B7FA4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03F3-4322-C549-BA64-3CE5871C8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8155" cy="4351338"/>
          </a:xfrm>
        </p:spPr>
        <p:txBody>
          <a:bodyPr>
            <a:normAutofit/>
          </a:bodyPr>
          <a:lstStyle/>
          <a:p>
            <a:r>
              <a:rPr lang="en-US" dirty="0"/>
              <a:t>Raw Data</a:t>
            </a:r>
          </a:p>
          <a:p>
            <a:pPr lvl="1"/>
            <a:r>
              <a:rPr lang="en-US" dirty="0"/>
              <a:t>Two-day data of interactions (5M)</a:t>
            </a:r>
          </a:p>
          <a:p>
            <a:pPr lvl="1"/>
            <a:r>
              <a:rPr lang="en-US" dirty="0"/>
              <a:t>User information (90K)</a:t>
            </a:r>
          </a:p>
          <a:p>
            <a:pPr lvl="1"/>
            <a:r>
              <a:rPr lang="en-US" dirty="0"/>
              <a:t>UGC information (80K)</a:t>
            </a:r>
          </a:p>
          <a:p>
            <a:pPr lvl="1"/>
            <a:r>
              <a:rPr lang="en-US" dirty="0"/>
              <a:t>Suspicious interactions (160K)</a:t>
            </a:r>
          </a:p>
          <a:p>
            <a:pPr lvl="1"/>
            <a:r>
              <a:rPr lang="en-US" dirty="0"/>
              <a:t>Normal (White) User information (100K)</a:t>
            </a:r>
          </a:p>
          <a:p>
            <a:endParaRPr lang="en-US" dirty="0"/>
          </a:p>
          <a:p>
            <a:r>
              <a:rPr lang="en-US" dirty="0"/>
              <a:t>Labeled Data</a:t>
            </a:r>
          </a:p>
          <a:p>
            <a:pPr lvl="1"/>
            <a:r>
              <a:rPr lang="en-US" dirty="0"/>
              <a:t>600 labeled white, 5k labeled black users</a:t>
            </a:r>
          </a:p>
          <a:p>
            <a:pPr lvl="1"/>
            <a:r>
              <a:rPr lang="en-US" dirty="0"/>
              <a:t>16k labeled black interactions </a:t>
            </a:r>
          </a:p>
          <a:p>
            <a:pPr lvl="1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27F7C7-5B58-E947-9F5F-16A888102939}"/>
              </a:ext>
            </a:extLst>
          </p:cNvPr>
          <p:cNvGrpSpPr/>
          <p:nvPr/>
        </p:nvGrpSpPr>
        <p:grpSpPr>
          <a:xfrm>
            <a:off x="6937426" y="2230206"/>
            <a:ext cx="3518063" cy="3542175"/>
            <a:chOff x="7586355" y="1657912"/>
            <a:chExt cx="3518063" cy="3542175"/>
          </a:xfrm>
          <a:scene3d>
            <a:camera prst="orthographicFront">
              <a:rot lat="0" lon="0" rev="0"/>
            </a:camera>
            <a:lightRig rig="threePt" dir="t"/>
          </a:scene3d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6419DA8-C143-DD4A-AC0A-867490FFD6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199" t="1905" r="8962" b="26926"/>
            <a:stretch/>
          </p:blipFill>
          <p:spPr>
            <a:xfrm>
              <a:off x="7647709" y="1657912"/>
              <a:ext cx="3456709" cy="354217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368841-A212-904A-9A8D-DEBDFD7CD254}"/>
                </a:ext>
              </a:extLst>
            </p:cNvPr>
            <p:cNvSpPr/>
            <p:nvPr/>
          </p:nvSpPr>
          <p:spPr>
            <a:xfrm>
              <a:off x="7778336" y="2671946"/>
              <a:ext cx="985652" cy="2256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UGC1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A6AF5A4-0494-9A49-BC7F-10B201BDB214}"/>
                </a:ext>
              </a:extLst>
            </p:cNvPr>
            <p:cNvSpPr/>
            <p:nvPr/>
          </p:nvSpPr>
          <p:spPr>
            <a:xfrm>
              <a:off x="7740734" y="3560615"/>
              <a:ext cx="1082632" cy="2256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UGC2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C6E9AD2-C9F0-1246-828E-5D0AB5443D22}"/>
                </a:ext>
              </a:extLst>
            </p:cNvPr>
            <p:cNvSpPr/>
            <p:nvPr/>
          </p:nvSpPr>
          <p:spPr>
            <a:xfrm>
              <a:off x="7586355" y="4438602"/>
              <a:ext cx="1462643" cy="2256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UGC3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819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ADD3F-241F-4646-9C1A-707CA354F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4F878-7C9A-E545-8F1F-ED1AC74038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Focus on Users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User classification</a:t>
            </a:r>
          </a:p>
          <a:p>
            <a:pPr lvl="1"/>
            <a:r>
              <a:rPr lang="en-US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endParaRPr lang="en-US" dirty="0"/>
          </a:p>
          <a:p>
            <a:pPr lvl="1"/>
            <a:r>
              <a:rPr lang="en-US" dirty="0"/>
              <a:t>Easy to conduct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Coarse level</a:t>
            </a:r>
          </a:p>
          <a:p>
            <a:pPr lvl="1"/>
            <a:r>
              <a:rPr lang="en-US" dirty="0"/>
              <a:t>Hard for “gray” users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33AAB-FFF8-CA4F-BB4A-09576C2123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Focus on Behaviors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Interaction classification</a:t>
            </a:r>
          </a:p>
          <a:p>
            <a:pPr lvl="1"/>
            <a:r>
              <a:rPr lang="en-US" dirty="0"/>
              <a:t>Fine level</a:t>
            </a:r>
          </a:p>
          <a:p>
            <a:pPr lvl="1"/>
            <a:r>
              <a:rPr lang="en-US" dirty="0"/>
              <a:t>Handle “gray” users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Bigger data size (1-2 </a:t>
            </a:r>
            <a:r>
              <a:rPr lang="en-US" dirty="0" err="1"/>
              <a:t>magnitute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Hard for feature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9AD10-F8E3-C145-AFAB-BA0D22D036F5}"/>
              </a:ext>
            </a:extLst>
          </p:cNvPr>
          <p:cNvSpPr txBox="1"/>
          <p:nvPr/>
        </p:nvSpPr>
        <p:spPr>
          <a:xfrm>
            <a:off x="1092843" y="2349661"/>
            <a:ext cx="3780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Suspicious users’ 1/3 interactions are suspicious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3BACD-ACA1-7A4D-AD64-586024C9740D}"/>
              </a:ext>
            </a:extLst>
          </p:cNvPr>
          <p:cNvSpPr txBox="1"/>
          <p:nvPr/>
        </p:nvSpPr>
        <p:spPr>
          <a:xfrm>
            <a:off x="6430701" y="2349660"/>
            <a:ext cx="3780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Internal rules can pinpoint suspicious interactions, but hard to tell “Normal” users</a:t>
            </a:r>
          </a:p>
        </p:txBody>
      </p:sp>
    </p:spTree>
    <p:extLst>
      <p:ext uri="{BB962C8B-B14F-4D97-AF65-F5344CB8AC3E}">
        <p14:creationId xmlns:p14="http://schemas.microsoft.com/office/powerpoint/2010/main" val="23713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1E39-4D53-3840-B067-60D011D02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DGL works for fraud detection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DE9F3-E7EB-7A43-A0E2-6EE13CAFFC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Node (User) classification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01D34-F02F-9A4D-9474-FD907DD74C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Edge (Interaction) classification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AB338-E606-714F-80B7-9BEB09E0A8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58"/>
          <a:stretch/>
        </p:blipFill>
        <p:spPr>
          <a:xfrm>
            <a:off x="4150489" y="3462619"/>
            <a:ext cx="2361235" cy="263469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7536C5D-2B01-FD47-9B1C-A506F35ED7C9}"/>
              </a:ext>
            </a:extLst>
          </p:cNvPr>
          <p:cNvSpPr/>
          <p:nvPr/>
        </p:nvSpPr>
        <p:spPr>
          <a:xfrm>
            <a:off x="1092843" y="2758348"/>
            <a:ext cx="32804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RGCN (Relational Graph Convolutional Network)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DGL has existing RGCN modules and tutorials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DGL has lower level APIs for module customization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FCA262-4ADB-B24D-BC1E-F827E2D5C788}"/>
              </a:ext>
            </a:extLst>
          </p:cNvPr>
          <p:cNvSpPr/>
          <p:nvPr/>
        </p:nvSpPr>
        <p:spPr>
          <a:xfrm>
            <a:off x="6623130" y="2758348"/>
            <a:ext cx="34328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GATN (Graph </a:t>
            </a:r>
            <a:r>
              <a:rPr lang="en-US" sz="2400" dirty="0" err="1">
                <a:solidFill>
                  <a:schemeClr val="accent1"/>
                </a:solidFill>
              </a:rPr>
              <a:t>AttenTion</a:t>
            </a:r>
            <a:r>
              <a:rPr lang="en-US" sz="2400" dirty="0">
                <a:solidFill>
                  <a:schemeClr val="accent1"/>
                </a:solidFill>
              </a:rPr>
              <a:t> Network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DGL has existing GATN modules and tutorial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DGL has lower level APIs for module customization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3C4C7F-C1FB-894C-9392-260AA7C0ACCD}"/>
              </a:ext>
            </a:extLst>
          </p:cNvPr>
          <p:cNvSpPr/>
          <p:nvPr/>
        </p:nvSpPr>
        <p:spPr>
          <a:xfrm>
            <a:off x="1092843" y="4929320"/>
            <a:ext cx="31434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2-layer GNN out-perform baseline models in all settings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02E7F8-B8D0-CE4D-A670-B73D65797D60}"/>
              </a:ext>
            </a:extLst>
          </p:cNvPr>
          <p:cNvSpPr/>
          <p:nvPr/>
        </p:nvSpPr>
        <p:spPr>
          <a:xfrm>
            <a:off x="6664124" y="4929319"/>
            <a:ext cx="31434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2-layer GNN out-perform baseline models in some settings</a:t>
            </a:r>
          </a:p>
        </p:txBody>
      </p:sp>
    </p:spTree>
    <p:extLst>
      <p:ext uri="{BB962C8B-B14F-4D97-AF65-F5344CB8AC3E}">
        <p14:creationId xmlns:p14="http://schemas.microsoft.com/office/powerpoint/2010/main" val="187740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8FC1-E591-0848-B8BD-2132F7E6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Issues in Fraud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CBC34-034C-E84E-B66A-FB2C03F33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Evidence and Explanation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Feature Engineering vs Graph Information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Complex Ground Truth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F433F5-C1F1-014C-AB51-BD1D429EABE4}"/>
              </a:ext>
            </a:extLst>
          </p:cNvPr>
          <p:cNvSpPr/>
          <p:nvPr/>
        </p:nvSpPr>
        <p:spPr>
          <a:xfrm>
            <a:off x="1090099" y="3832121"/>
            <a:ext cx="91321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Data and characteristics determine the upper limit of machine learning, and models and algorithms just approach this upper limit.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CD60F4-0B98-E948-8898-F942D67D9FA8}"/>
              </a:ext>
            </a:extLst>
          </p:cNvPr>
          <p:cNvSpPr/>
          <p:nvPr/>
        </p:nvSpPr>
        <p:spPr>
          <a:xfrm>
            <a:off x="1090098" y="2318276"/>
            <a:ext cx="91321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Compare to rule-based methods, GNN needs to explain results better for action-taking.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BE141-A3CA-434C-BC04-F53693919F6C}"/>
              </a:ext>
            </a:extLst>
          </p:cNvPr>
          <p:cNvSpPr/>
          <p:nvPr/>
        </p:nvSpPr>
        <p:spPr>
          <a:xfrm>
            <a:off x="1090098" y="5319817"/>
            <a:ext cx="91321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Easy to find “bad” samples, but hard to tell “good”. And the ratio of “good” vs “bad” is general unknow or skewed, e.g. 100:1.</a:t>
            </a:r>
          </a:p>
        </p:txBody>
      </p:sp>
    </p:spTree>
    <p:extLst>
      <p:ext uri="{BB962C8B-B14F-4D97-AF65-F5344CB8AC3E}">
        <p14:creationId xmlns:p14="http://schemas.microsoft.com/office/powerpoint/2010/main" val="3216544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2881</TotalTime>
  <Words>507</Words>
  <Application>Microsoft Macintosh PowerPoint</Application>
  <PresentationFormat>Widescreen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Case Study: DGL in Fraud Detection </vt:lpstr>
      <vt:lpstr>Table of Contents</vt:lpstr>
      <vt:lpstr>Fraud is everywhere</vt:lpstr>
      <vt:lpstr>The Case Study</vt:lpstr>
      <vt:lpstr>Problem Setting:</vt:lpstr>
      <vt:lpstr>The Data</vt:lpstr>
      <vt:lpstr>Solutions</vt:lpstr>
      <vt:lpstr>How DGL works for fraud detection </vt:lpstr>
      <vt:lpstr>Critical Issues in Fraud Detection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the Graph World</dc:title>
  <dc:creator>Microsoft Office User</dc:creator>
  <cp:lastModifiedBy>Microsoft Office User</cp:lastModifiedBy>
  <cp:revision>84</cp:revision>
  <dcterms:created xsi:type="dcterms:W3CDTF">2020-03-19T05:20:42Z</dcterms:created>
  <dcterms:modified xsi:type="dcterms:W3CDTF">2020-03-31T14:06:13Z</dcterms:modified>
</cp:coreProperties>
</file>