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7" r:id="rId8"/>
    <p:sldId id="264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A6C1-660A-F040-8510-6A73EDA8F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57680-3F53-8245-BC0E-A08C7BC69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893B5-F3FB-6849-B191-1A61346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9BE50-97F4-ED48-8A36-5A80E614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F634D-B888-EB41-AB99-83A2154C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3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6BD8-28BE-2745-82A0-521470C1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7973F-819D-E947-8AF5-65B09BDFD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6AE92-0598-EE4D-946D-5B97FD7E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709B4-055C-794D-8F44-15AACF16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472AF-320B-9644-90FB-46A65DDA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4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980F8-E948-BA4A-B03E-82831E6FC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A3CA1-6994-A84A-AE75-C9E40E2CF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7DC83-CC2B-3F40-AAAD-3D0CB48B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1BD2A-D1B9-9D43-AF57-47FF7F20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50088-5858-F745-8F4C-19D25015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6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92C1-F2EF-D642-B636-F20CA694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D37BE-D7EC-7640-9599-5B44463F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4B404-88BA-C741-9A41-A67DAA14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8DA65-744B-424E-B5C8-36F36014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7731-D13D-F345-B38C-74A94970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6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F8C1-6391-BC4E-9158-78A2FD953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E1155-076F-7C4B-824E-C5BF409A6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9DEC6-AF45-B14F-9F87-3F455524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0F3B5-613A-3A47-838C-C45A983D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125AB-2DBD-3049-B82E-DA0BBE3E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2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A5A79-6760-0F47-9A25-ECCC56D9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00229-A10B-964C-8241-5C1B9640C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D7927-F37B-C644-9FE5-37CCD03ED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6F7FD-0CF2-884D-86D1-76923688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65712-6626-5D44-8FBE-3DC778C9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3D96E-E69B-2D4E-B4A6-EB22A78C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6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F5D5-14ED-DB44-8D34-86F3AD5A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E0724-D4CE-6846-9931-0F9CD2B76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76C50-A64A-1D4C-BEE1-DB0FC417E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C50A6-0AB7-6040-9956-37FE69266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D6860D-7094-684C-9B58-9110EF72F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03B183-1C86-F549-B76C-85C1EE87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536343-F381-A948-A3DD-FE8F9B2E0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2DD23-8A22-0941-B86A-90F06635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4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AAF0-5297-8140-A690-5EF5BE56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D9EC8-AF94-FB41-ADEA-4D196E80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2CD37-6E9C-6E46-BCEF-E90A78B3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E388F-3C48-324B-BDAF-A9C60DD6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9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2C133-E04D-B748-887A-DD666CBB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B93A2E-57E3-B74D-B727-26355F2E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25F73-8D82-DE4B-9EBA-C1DF9769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2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1D59-D408-0D4B-9235-FF3D2F95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1F1E6-E13B-7045-A171-76151799D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DC14E-EE7E-0541-88B3-967D8B69C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DB393-C20E-6D44-BB86-7414D9C8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ACCDC-A789-D145-98EF-83090240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76649-3E6B-3E49-9EBB-E5D5ACF9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9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AD53-6436-6143-88C3-73D41A60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7EEE4-2DDB-CF46-8F47-A0CDE312A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601BF-FDC6-A54F-A256-278D73A10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357D2-4E46-0048-BBCA-EED47766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29F6-FCFD-8247-8B27-ED487F18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9E8F7-18A0-664B-9659-2092BC32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9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1BC603-4708-D243-B61B-CBC20B0E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97304-C5B8-9B4C-92C6-62AEF92E2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DBDA-6EC3-3742-9D8D-8AB3E3045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54F72-F3DA-AD47-B204-0A23BE565D0E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5F98-AEB4-BF4D-85AE-7BFE4D076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8555F-2FD4-424F-80F7-C603E95EF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8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772A-31AE-8940-B0CA-BA23CC5D4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Recommender System with GNN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A04EF-C066-B44F-92E2-1100296C8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 Zheng</a:t>
            </a:r>
          </a:p>
          <a:p>
            <a:r>
              <a:rPr lang="en-US" dirty="0"/>
              <a:t>AWS AI</a:t>
            </a:r>
          </a:p>
        </p:txBody>
      </p:sp>
    </p:spTree>
    <p:extLst>
      <p:ext uri="{BB962C8B-B14F-4D97-AF65-F5344CB8AC3E}">
        <p14:creationId xmlns:p14="http://schemas.microsoft.com/office/powerpoint/2010/main" val="771820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772A-31AE-8940-B0CA-BA23CC5D4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A04EF-C066-B44F-92E2-1100296C8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err="1"/>
              <a:t>GraphSAGE</a:t>
            </a:r>
            <a:r>
              <a:rPr lang="en-US" sz="3200" dirty="0"/>
              <a:t> on bipartite user-item graph.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2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7B62-A386-4D41-8FB2-F49A4890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system: Problem statement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26CB98-A77C-FD44-A061-9C3A22945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8743" y="1825625"/>
            <a:ext cx="4514513" cy="4351338"/>
          </a:xfrm>
        </p:spPr>
      </p:pic>
    </p:spTree>
    <p:extLst>
      <p:ext uri="{BB962C8B-B14F-4D97-AF65-F5344CB8AC3E}">
        <p14:creationId xmlns:p14="http://schemas.microsoft.com/office/powerpoint/2010/main" val="315832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024B-66BE-184E-B054-2E00111B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User / Item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ABE3B-6FD6-D448-8EBE-CA812D175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4600" cy="4351338"/>
          </a:xfrm>
        </p:spPr>
        <p:txBody>
          <a:bodyPr/>
          <a:lstStyle/>
          <a:p>
            <a:r>
              <a:rPr lang="en-US" dirty="0"/>
              <a:t>An item can be described with a set of features (e.g. how sweet some food is). </a:t>
            </a:r>
          </a:p>
          <a:p>
            <a:r>
              <a:rPr lang="en-US" dirty="0"/>
              <a:t>A user can be described with preferences of the same set of features (e.g. how much a user likes sweet food).</a:t>
            </a:r>
          </a:p>
          <a:p>
            <a:r>
              <a:rPr lang="en-US" dirty="0"/>
              <a:t>The interaction is defined by how well the item features match the user preferences.</a:t>
            </a:r>
          </a:p>
        </p:txBody>
      </p:sp>
      <p:pic>
        <p:nvPicPr>
          <p:cNvPr id="4097" name="Picture 1" descr="page16image2792">
            <a:extLst>
              <a:ext uri="{FF2B5EF4-FFF2-40B4-BE49-F238E27FC236}">
                <a16:creationId xmlns:a16="http://schemas.microsoft.com/office/drawing/2014/main" id="{8C328DD1-814B-C840-ACF5-4AC72D5B1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57" y="1949337"/>
            <a:ext cx="4103914" cy="410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64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024B-66BE-184E-B054-2E00111B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User / Item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ABE3B-6FD6-D448-8EBE-CA812D175D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74229" cy="4351338"/>
              </a:xfrm>
            </p:spPr>
            <p:txBody>
              <a:bodyPr/>
              <a:lstStyle/>
              <a:p>
                <a:r>
                  <a:rPr lang="en-US" dirty="0"/>
                  <a:t>An item can be described with </a:t>
                </a:r>
                <a:r>
                  <a:rPr lang="en-US" dirty="0">
                    <a:solidFill>
                      <a:srgbClr val="FF0000"/>
                    </a:solidFill>
                  </a:rPr>
                  <a:t>a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(sweet, organic, etc.)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A user can be described with </a:t>
                </a:r>
                <a:r>
                  <a:rPr lang="en-US" dirty="0">
                    <a:solidFill>
                      <a:srgbClr val="FF0000"/>
                    </a:solidFill>
                  </a:rPr>
                  <a:t>another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(likes sweet, likes organic, etc.)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rating on item j by user </a:t>
                </a:r>
                <a:r>
                  <a:rPr lang="en-US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ABE3B-6FD6-D448-8EBE-CA812D175D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74229" cy="4351338"/>
              </a:xfrm>
              <a:blipFill>
                <a:blip r:embed="rId2"/>
                <a:stretch>
                  <a:fillRect l="-1670" t="-2632" r="-2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page16image2792">
            <a:extLst>
              <a:ext uri="{FF2B5EF4-FFF2-40B4-BE49-F238E27FC236}">
                <a16:creationId xmlns:a16="http://schemas.microsoft.com/office/drawing/2014/main" id="{91E39F75-B1B0-C748-9607-BB57469EB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57" y="1949337"/>
            <a:ext cx="4103914" cy="410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25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024B-66BE-184E-B054-2E00111B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User / Item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ABE3B-6FD6-D448-8EBE-CA812D175D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368143" cy="4351338"/>
              </a:xfrm>
            </p:spPr>
            <p:txBody>
              <a:bodyPr/>
              <a:lstStyle/>
              <a:p>
                <a:r>
                  <a:rPr lang="en-US" dirty="0"/>
                  <a:t>An item can be described with a </a:t>
                </a:r>
                <a:r>
                  <a:rPr lang="en-US" dirty="0">
                    <a:solidFill>
                      <a:schemeClr val="tx1"/>
                    </a:solidFill>
                  </a:rPr>
                  <a:t>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(sweet, organic, etc.). </a:t>
                </a:r>
              </a:p>
              <a:p>
                <a:r>
                  <a:rPr lang="en-US" dirty="0"/>
                  <a:t>A user can be described with another </a:t>
                </a:r>
                <a:r>
                  <a:rPr lang="en-US" dirty="0">
                    <a:solidFill>
                      <a:schemeClr val="tx1"/>
                    </a:solidFill>
                  </a:rPr>
                  <a:t>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(likes sweet, likes organic, etc.).</a:t>
                </a:r>
              </a:p>
              <a:p>
                <a:r>
                  <a:rPr lang="en-US" dirty="0"/>
                  <a:t>The rating on item j by user </a:t>
                </a:r>
                <a:r>
                  <a:rPr lang="en-US" dirty="0" err="1"/>
                  <a:t>i</a:t>
                </a:r>
                <a:r>
                  <a:rPr lang="en-US" dirty="0"/>
                  <a:t> is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We minimize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ABE3B-6FD6-D448-8EBE-CA812D175D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368143" cy="4351338"/>
              </a:xfrm>
              <a:blipFill>
                <a:blip r:embed="rId2"/>
                <a:stretch>
                  <a:fillRect l="-6773" t="-2632" r="-1195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page16image2792">
            <a:extLst>
              <a:ext uri="{FF2B5EF4-FFF2-40B4-BE49-F238E27FC236}">
                <a16:creationId xmlns:a16="http://schemas.microsoft.com/office/drawing/2014/main" id="{4DC09A0B-549F-8D4C-8B2D-1D2B65C95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57" y="1949337"/>
            <a:ext cx="4103914" cy="410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31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5D60BB-7119-A247-ABD9-D76EDC832BB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5D60BB-7119-A247-ABD9-D76EDC832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1B516C-F2EA-6D4C-B233-03AC75E233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Matrix Factorization: where user and item representations are static and independent of each other (fixing the model).</a:t>
                </a:r>
              </a:p>
              <a:p>
                <a:pPr fontAlgn="auto"/>
                <a:r>
                  <a:rPr lang="en-US" dirty="0"/>
                  <a:t>Sequential recommendation with RNN: integrate user history,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user representation now depends on his/her previously interacted items. </a:t>
                </a:r>
              </a:p>
              <a:p>
                <a:pPr fontAlgn="auto"/>
                <a:r>
                  <a:rPr lang="en-US" dirty="0"/>
                  <a:t>Graph-based models to integrate neighboring items/users. </a:t>
                </a:r>
              </a:p>
              <a:p>
                <a:pPr lvl="1"/>
                <a:r>
                  <a:rPr lang="en-US" dirty="0"/>
                  <a:t>The user/item representation could also depend on behaviors of other users/items.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1B516C-F2EA-6D4C-B233-03AC75E233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37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69315-52D5-2342-BCDB-814E3B7C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graph view for recommendation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9D2B39-EAB5-A24E-B9A5-BA78C00B2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121" y="1690688"/>
            <a:ext cx="9373757" cy="31425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CDA73D-F3C3-9A46-8CE1-76478E708F25}"/>
              </a:ext>
            </a:extLst>
          </p:cNvPr>
          <p:cNvSpPr txBox="1"/>
          <p:nvPr/>
        </p:nvSpPr>
        <p:spPr>
          <a:xfrm>
            <a:off x="2318657" y="5335589"/>
            <a:ext cx="708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i="1" dirty="0"/>
              <a:t>Graph Convolutional Matrix Completion</a:t>
            </a:r>
            <a:r>
              <a:rPr lang="en-US" dirty="0"/>
              <a:t>, van den Berg et al. 2017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29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0B6303-D428-5F43-8D8F-8F775A20244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GCMC: 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from User-Item Graph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0B6303-D428-5F43-8D8F-8F775A202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F06B4-822C-0848-A8AD-483CC3AFF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430485"/>
                <a:ext cx="10515600" cy="206238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Graph encoder: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To compute user embeddings from item embeddings.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r>
                  <a:rPr lang="en-US" b="0" dirty="0"/>
                  <a:t> is item features.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𝑎𝑐𝑐𝑢𝑚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𝒩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…,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𝒩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b="0" dirty="0">
                    <a:ea typeface="Cambria Math" panose="02040503050406030204" pitchFamily="18" charset="0"/>
                  </a:rPr>
                  <a:t>Likewise for computing item embeddings.</a:t>
                </a:r>
              </a:p>
              <a:p>
                <a:r>
                  <a:rPr lang="en-US" b="0" dirty="0"/>
                  <a:t>Decoder: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F06B4-822C-0848-A8AD-483CC3AFF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430485"/>
                <a:ext cx="10515600" cy="2062389"/>
              </a:xfrm>
              <a:blipFill>
                <a:blip r:embed="rId4"/>
                <a:stretch>
                  <a:fillRect l="-603" t="-6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7C9FEE6-2712-B64D-AFBB-FB58A517FDBD}"/>
              </a:ext>
            </a:extLst>
          </p:cNvPr>
          <p:cNvSpPr txBox="1"/>
          <p:nvPr/>
        </p:nvSpPr>
        <p:spPr>
          <a:xfrm>
            <a:off x="2373086" y="3855132"/>
            <a:ext cx="708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i="1" dirty="0"/>
              <a:t>Graph Convolutional Matrix Completion</a:t>
            </a:r>
            <a:r>
              <a:rPr lang="en-US" dirty="0"/>
              <a:t>, van den Berg et al. 2017 </a:t>
            </a:r>
            <a:endParaRPr lang="en-US" dirty="0"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A0CAE5-B580-8F49-81A1-B74B4A729A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9605" y="1690688"/>
            <a:ext cx="8129541" cy="195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47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6303-D428-5F43-8D8F-8F775A20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Simplifying GCMC to </a:t>
            </a:r>
            <a:r>
              <a:rPr lang="en-US" dirty="0" err="1"/>
              <a:t>GraphSAGE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F06B4-822C-0848-A8AD-483CC3AFF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430486"/>
                <a:ext cx="10515600" cy="195942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Graph encoder: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To compute user embeddings from item embeddings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Decoder: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to predict rating.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F06B4-822C-0848-A8AD-483CC3AFF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430486"/>
                <a:ext cx="10515600" cy="1959428"/>
              </a:xfrm>
              <a:blipFill>
                <a:blip r:embed="rId2"/>
                <a:stretch>
                  <a:fillRect l="-724" t="-7097" b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7C9FEE6-2712-B64D-AFBB-FB58A517FDBD}"/>
              </a:ext>
            </a:extLst>
          </p:cNvPr>
          <p:cNvSpPr txBox="1"/>
          <p:nvPr/>
        </p:nvSpPr>
        <p:spPr>
          <a:xfrm>
            <a:off x="2373086" y="3855132"/>
            <a:ext cx="708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i="1" dirty="0"/>
              <a:t>Graph Convolutional Matrix Completion</a:t>
            </a:r>
            <a:r>
              <a:rPr lang="en-US" dirty="0"/>
              <a:t>, van den Berg et al. 2017 </a:t>
            </a:r>
            <a:endParaRPr lang="en-US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3F2E27-03E1-764E-98F8-7ECC836FF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605" y="1690688"/>
            <a:ext cx="8129541" cy="195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88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3393</TotalTime>
  <Words>416</Words>
  <Application>Microsoft Macintosh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Recommender System with GNN</vt:lpstr>
      <vt:lpstr>Recommender system: Problem statement</vt:lpstr>
      <vt:lpstr>Latent User / Item Representation</vt:lpstr>
      <vt:lpstr>Latent User / Item Representation</vt:lpstr>
      <vt:lpstr>Latent User / Item Representation</vt:lpstr>
      <vt:lpstr>How to get v_j and u_i</vt:lpstr>
      <vt:lpstr>A graph view for recommendation</vt:lpstr>
      <vt:lpstr>GCMC: Learning v_j and u_i from User-Item Graph</vt:lpstr>
      <vt:lpstr>Simplifying GCMC to GraphSAGE </vt:lpstr>
      <vt:lpstr>Code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 on DGL</dc:title>
  <dc:creator>Microsoft Office User</dc:creator>
  <cp:lastModifiedBy>Microsoft Office User</cp:lastModifiedBy>
  <cp:revision>22</cp:revision>
  <dcterms:created xsi:type="dcterms:W3CDTF">2019-08-03T18:45:17Z</dcterms:created>
  <dcterms:modified xsi:type="dcterms:W3CDTF">2019-08-07T19:56:09Z</dcterms:modified>
</cp:coreProperties>
</file>