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1750" r:id="rId3"/>
    <p:sldId id="1751" r:id="rId4"/>
    <p:sldId id="1747" r:id="rId5"/>
    <p:sldId id="1769" r:id="rId6"/>
    <p:sldId id="1752" r:id="rId7"/>
    <p:sldId id="1756" r:id="rId8"/>
    <p:sldId id="1760" r:id="rId9"/>
    <p:sldId id="1761" r:id="rId10"/>
    <p:sldId id="1759" r:id="rId11"/>
    <p:sldId id="1770" r:id="rId12"/>
    <p:sldId id="1753" r:id="rId13"/>
    <p:sldId id="1763" r:id="rId14"/>
    <p:sldId id="1764" r:id="rId15"/>
    <p:sldId id="1754" r:id="rId16"/>
    <p:sldId id="1765" r:id="rId17"/>
    <p:sldId id="1755" r:id="rId18"/>
    <p:sldId id="1766" r:id="rId19"/>
    <p:sldId id="1767" r:id="rId20"/>
    <p:sldId id="1762" r:id="rId21"/>
    <p:sldId id="1757" r:id="rId22"/>
    <p:sldId id="1771" r:id="rId23"/>
    <p:sldId id="1772" r:id="rId24"/>
    <p:sldId id="1758" r:id="rId25"/>
    <p:sldId id="17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3"/>
    <p:restoredTop sz="82290"/>
  </p:normalViewPr>
  <p:slideViewPr>
    <p:cSldViewPr snapToGrid="0" snapToObjects="1">
      <p:cViewPr varScale="1">
        <p:scale>
          <a:sx n="92" d="100"/>
          <a:sy n="92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715C-D99C-8540-9DF1-5B9741DA844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5280-D42C-0144-A136-17A0E0EB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DGL provides full distributed design: all machines have the same function and parallelize training computation.</a:t>
            </a:r>
          </a:p>
          <a:p>
            <a:endParaRPr lang="en-US" dirty="0"/>
          </a:p>
          <a:p>
            <a:r>
              <a:rPr lang="en-US" dirty="0"/>
              <a:t>4 components:</a:t>
            </a:r>
          </a:p>
          <a:p>
            <a:r>
              <a:rPr lang="en-US" dirty="0"/>
              <a:t>* training component: ...</a:t>
            </a:r>
          </a:p>
          <a:p>
            <a:r>
              <a:rPr lang="en-US" dirty="0"/>
              <a:t>* sampling component: ...</a:t>
            </a:r>
          </a:p>
          <a:p>
            <a:r>
              <a:rPr lang="en-US" dirty="0"/>
              <a:t>* storage component: ...</a:t>
            </a:r>
          </a:p>
          <a:p>
            <a:r>
              <a:rPr lang="en-US" dirty="0"/>
              <a:t>* parameter server: ...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D5280-D42C-0144-A136-17A0E0EB7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D1B-14FB-7040-9EC7-DE6BBC85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64D5E-CEFF-A840-9A8E-F05E822A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62A0-D005-794C-BBD5-2398539A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BE7F-F847-804D-B4E8-D9568100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1B11-6237-984A-9683-7B622A8F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BB5-6AEC-F94D-9158-5A181C0C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F9FD-1F95-9348-A9FC-3BB9CBDA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437D-3BFF-4A4D-A316-8CAEEBB3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C0C8-F87C-8444-86DA-4DCB4A8D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77BB-DAD0-F646-9992-E414117F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5F0A3-721D-4C47-B8D5-F7E0A188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13D1-D3C4-8845-9B05-A23E0909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732B-8279-054E-8B0F-BB7D113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FDC9-E660-6A41-BABB-82489B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72A4-1ED6-9341-A4D2-3D296329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5AAE-4856-374D-99D5-7827BA8A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4670-8B44-0A47-8687-11A32E7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49D9-13DF-A448-943C-482B1010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DF36-C8AD-1E48-9E12-8E4A462B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7668-FC50-ED4F-9E4F-B7CC1B4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8B-92E9-DE4D-BCC2-9D7FD8EB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45F2-43C3-0A43-ADA1-1B772237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BF30-43B6-BD41-8A29-1A6F4D2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E4A5-6ADF-A44B-9167-00E0C0C6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1D1C-CDD5-BF43-B48D-7794F7D9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D601-57F2-CC47-8D55-36AC31B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D30C-C79F-A243-9CB3-D5A062DD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5751B-DC74-DB49-9E73-3D5F8DDE6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D7C7-8AE8-7144-86DA-2A0E1A2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C156-DA68-9946-9A80-9B04D7D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99768-0A1D-7346-8F51-2A9727FD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B5E7-999A-1C4C-BDAD-89AC865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9515-B3A9-594B-B7AA-1CFECC0B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F3323-7088-7649-9A48-128A0A42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CAF0C-A8EF-8745-88EC-60E44867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50B3-8C16-C546-BE1F-13E13F6A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62F0-0087-ED4D-BEB6-5C41AD2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BA732-E2AA-EB4A-ADB9-EDD8C17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9D6C5-16D4-C44C-B574-212D7B6C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596-5FAB-C348-8288-688F63CF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6F413-4018-E34A-9099-57E16C8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15FF-FBAD-014C-A689-69B1F60C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81803-6A13-024C-98ED-A8FC5697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EF3D2-4F22-B644-B41B-C8E0A782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48E3-D6FD-704E-9B20-CDB08ED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F6F27-F220-834A-A30F-DC47569F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D002-E9EA-DE46-9F73-23F825F0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E7F4-324B-924C-9086-3ED79F37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7977-87A4-ED4F-9F6D-9477B0C1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3029-A938-1F4E-95C0-1898C1D8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0927-BD4B-D249-849A-EFD2CE11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5061-5BF3-8F40-B3DB-95D22B6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7B51-1D68-0C4B-9E94-772D292B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A03C-4726-4447-ADAA-403C0262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4CA4-77A9-FB4B-A89C-3D2BEB34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D7EF-65DF-E843-9BED-C1477BA8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3B8B-1A77-9546-93C2-74C24E8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33C2-BCE2-6049-97D6-35947581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94282-223F-F449-8A64-5465868B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0AE6-E882-FD40-998F-4ACE6727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953A-C2BF-EB4E-B040-65B0B377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B378-4EA0-DB45-BF9D-DAAD420B5DF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799E-C0A1-1249-BD16-8BF68128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537-7299-DF49-BF06-063BC3107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8B4-B573-8C48-A908-7EF84ECD1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training 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9952-79C9-034D-B342-562D2D0BB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4346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7E65-069E-B546-ACC3-DAF5C82E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0B4A-371F-CB4B-A9BB-DE96BBA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6800" cy="4351338"/>
          </a:xfrm>
        </p:spPr>
        <p:txBody>
          <a:bodyPr/>
          <a:lstStyle/>
          <a:p>
            <a:r>
              <a:rPr lang="en-US" dirty="0"/>
              <a:t>A JSON file to store the partition configurations.</a:t>
            </a:r>
          </a:p>
          <a:p>
            <a:r>
              <a:rPr lang="en-US" dirty="0"/>
              <a:t>Node/edge mapping file (optional)</a:t>
            </a:r>
          </a:p>
          <a:p>
            <a:pPr lvl="1"/>
            <a:r>
              <a:rPr lang="en-US" dirty="0"/>
              <a:t>If node/edge Id relabeling is enabled, there is no node/edge mapping files.</a:t>
            </a:r>
          </a:p>
          <a:p>
            <a:r>
              <a:rPr lang="en-US" dirty="0"/>
              <a:t>Data for each partition (in the DGL format)</a:t>
            </a:r>
          </a:p>
          <a:p>
            <a:pPr lvl="1"/>
            <a:r>
              <a:rPr lang="en-US" dirty="0"/>
              <a:t>Graph structure of a partition.</a:t>
            </a:r>
          </a:p>
          <a:p>
            <a:pPr lvl="1"/>
            <a:r>
              <a:rPr lang="en-US" dirty="0"/>
              <a:t>Features of nodes that belong to the partition.</a:t>
            </a:r>
          </a:p>
          <a:p>
            <a:pPr lvl="1"/>
            <a:r>
              <a:rPr lang="en-US" dirty="0"/>
              <a:t>Features of edges that belong to the partition.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21278-BEB2-DF40-8439-D6D08282B6C2}"/>
              </a:ext>
            </a:extLst>
          </p:cNvPr>
          <p:cNvSpPr/>
          <p:nvPr/>
        </p:nvSpPr>
        <p:spPr>
          <a:xfrm>
            <a:off x="8534400" y="1978025"/>
            <a:ext cx="21082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data_root_dir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graph_name.json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part0/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part1/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dirty="0"/>
              <a:t>….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10215283" cy="1325563"/>
          </a:xfrm>
        </p:spPr>
        <p:txBody>
          <a:bodyPr/>
          <a:lstStyle/>
          <a:p>
            <a:r>
              <a:rPr lang="en-US" dirty="0"/>
              <a:t>Distributed components for trainer processes</a:t>
            </a:r>
          </a:p>
        </p:txBody>
      </p:sp>
    </p:spTree>
    <p:extLst>
      <p:ext uri="{BB962C8B-B14F-4D97-AF65-F5344CB8AC3E}">
        <p14:creationId xmlns:p14="http://schemas.microsoft.com/office/powerpoint/2010/main" val="28800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2A1F-06A0-0E44-ADF2-27E20258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B2F5-2897-274A-9441-89943646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868" cy="4351338"/>
          </a:xfrm>
        </p:spPr>
        <p:txBody>
          <a:bodyPr>
            <a:normAutofit/>
          </a:bodyPr>
          <a:lstStyle/>
          <a:p>
            <a:r>
              <a:rPr lang="en-US" dirty="0"/>
              <a:t>A Python class in the trainer process for accessing the graph structure and node/edge features in the cluster of machines.</a:t>
            </a:r>
          </a:p>
          <a:p>
            <a:r>
              <a:rPr lang="en-US" dirty="0"/>
              <a:t>Execution mode: distributed vs. standalone</a:t>
            </a:r>
          </a:p>
          <a:p>
            <a:pPr lvl="1"/>
            <a:r>
              <a:rPr lang="en-US" dirty="0"/>
              <a:t>Standalone: model development and testing.</a:t>
            </a:r>
          </a:p>
          <a:p>
            <a:pPr lvl="1"/>
            <a:r>
              <a:rPr lang="en-US" dirty="0"/>
              <a:t>Distributed: run code in a cluster.</a:t>
            </a:r>
          </a:p>
          <a:p>
            <a:pPr lvl="1"/>
            <a:r>
              <a:rPr lang="en-US" dirty="0"/>
              <a:t>No code change when switching between standalone and distributed.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1F28B-BFC5-E84C-AB00-FA1D6669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7" r="2601" b="23700"/>
          <a:stretch/>
        </p:blipFill>
        <p:spPr>
          <a:xfrm>
            <a:off x="7772765" y="2042344"/>
            <a:ext cx="3937000" cy="1051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3EFC2-005F-E541-9520-C49576707CF4}"/>
              </a:ext>
            </a:extLst>
          </p:cNvPr>
          <p:cNvSpPr txBox="1"/>
          <p:nvPr/>
        </p:nvSpPr>
        <p:spPr>
          <a:xfrm>
            <a:off x="7689102" y="304866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BF884-E560-8D41-9801-50DAF552D7B9}"/>
              </a:ext>
            </a:extLst>
          </p:cNvPr>
          <p:cNvSpPr txBox="1"/>
          <p:nvPr/>
        </p:nvSpPr>
        <p:spPr>
          <a:xfrm>
            <a:off x="8841641" y="304030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243E-334A-E748-8B6B-5CE82E192A31}"/>
              </a:ext>
            </a:extLst>
          </p:cNvPr>
          <p:cNvSpPr txBox="1"/>
          <p:nvPr/>
        </p:nvSpPr>
        <p:spPr>
          <a:xfrm>
            <a:off x="9895473" y="303791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439AE-BBC0-0846-A37A-F0D69125639D}"/>
              </a:ext>
            </a:extLst>
          </p:cNvPr>
          <p:cNvSpPr txBox="1"/>
          <p:nvPr/>
        </p:nvSpPr>
        <p:spPr>
          <a:xfrm>
            <a:off x="10816723" y="302402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36527D-B573-4B47-9C98-52F5DA00391F}"/>
              </a:ext>
            </a:extLst>
          </p:cNvPr>
          <p:cNvGrpSpPr/>
          <p:nvPr/>
        </p:nvGrpSpPr>
        <p:grpSpPr>
          <a:xfrm>
            <a:off x="7816103" y="3839440"/>
            <a:ext cx="832598" cy="1225638"/>
            <a:chOff x="8032002" y="3839440"/>
            <a:chExt cx="952505" cy="1225638"/>
          </a:xfrm>
        </p:grpSpPr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7F56B434-1135-FA42-8090-4A764E442A0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A1C3F-E167-1141-BB22-65075B93E2FD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B15BD-57D2-124F-BD94-99DFF7FEB429}"/>
              </a:ext>
            </a:extLst>
          </p:cNvPr>
          <p:cNvGrpSpPr/>
          <p:nvPr/>
        </p:nvGrpSpPr>
        <p:grpSpPr>
          <a:xfrm>
            <a:off x="8897021" y="3831080"/>
            <a:ext cx="849218" cy="1233998"/>
            <a:chOff x="9162033" y="3831080"/>
            <a:chExt cx="952506" cy="1233998"/>
          </a:xfrm>
        </p:grpSpPr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F9EC810A-86CC-FB40-A36A-C02A464BBD65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9C3C-C0CC-CC45-BB3B-69FE7E4DFAF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EE2379-54FC-8D49-83E4-7F1B3EB51E1F}"/>
              </a:ext>
            </a:extLst>
          </p:cNvPr>
          <p:cNvGrpSpPr/>
          <p:nvPr/>
        </p:nvGrpSpPr>
        <p:grpSpPr>
          <a:xfrm>
            <a:off x="9988954" y="3831080"/>
            <a:ext cx="849217" cy="1242358"/>
            <a:chOff x="10292066" y="3831080"/>
            <a:chExt cx="952505" cy="1242358"/>
          </a:xfrm>
        </p:grpSpPr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B069150-60FE-B64F-85EC-468965E9E326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3FDC11-4DE8-CC4D-88AD-85646913AE79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A3BE95E-4425-A04C-A5A0-8D83297E0A76}"/>
              </a:ext>
            </a:extLst>
          </p:cNvPr>
          <p:cNvSpPr/>
          <p:nvPr/>
        </p:nvSpPr>
        <p:spPr>
          <a:xfrm>
            <a:off x="7466374" y="1825626"/>
            <a:ext cx="4432300" cy="12956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6BECA-B340-0D45-A1E7-18868829AF4C}"/>
              </a:ext>
            </a:extLst>
          </p:cNvPr>
          <p:cNvGrpSpPr/>
          <p:nvPr/>
        </p:nvGrpSpPr>
        <p:grpSpPr>
          <a:xfrm>
            <a:off x="11075522" y="3839440"/>
            <a:ext cx="849217" cy="1242358"/>
            <a:chOff x="10292066" y="3831080"/>
            <a:chExt cx="952505" cy="124235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AFD08EC7-8C2D-0448-9EA7-41C672795CD5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E5E7EC-0D1E-6A43-A04D-01550A84FB9C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2260-6BBF-814A-BB0D-3F1BD56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r>
              <a:rPr lang="en-US" dirty="0"/>
              <a:t>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10C5-D151-DE4D-AA0A-D2428812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mode:</a:t>
            </a:r>
          </a:p>
          <a:p>
            <a:pPr lvl="1"/>
            <a:r>
              <a:rPr lang="en-US" dirty="0"/>
              <a:t>Graph data is loaded by DGL servers.</a:t>
            </a:r>
          </a:p>
          <a:p>
            <a:pPr lvl="1"/>
            <a:r>
              <a:rPr lang="en-US" dirty="0" err="1"/>
              <a:t>DistGraph</a:t>
            </a:r>
            <a:r>
              <a:rPr lang="en-US" dirty="0"/>
              <a:t> connects to the DGL servers.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Standalone mode:</a:t>
            </a:r>
          </a:p>
          <a:p>
            <a:pPr lvl="1"/>
            <a:r>
              <a:rPr lang="en-US" dirty="0"/>
              <a:t>data is loaded by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AC375-BAA5-134C-B9BE-8FB4D6D9EFAA}"/>
              </a:ext>
            </a:extLst>
          </p:cNvPr>
          <p:cNvSpPr txBox="1"/>
          <p:nvPr/>
        </p:nvSpPr>
        <p:spPr>
          <a:xfrm>
            <a:off x="1422400" y="3105834"/>
            <a:ext cx="60884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/>
              <a:t>(‘</a:t>
            </a:r>
            <a:r>
              <a:rPr lang="en-US" dirty="0" err="1"/>
              <a:t>ip_config.txt</a:t>
            </a:r>
            <a:r>
              <a:rPr lang="en-US" dirty="0"/>
              <a:t>’, ‘</a:t>
            </a:r>
            <a:r>
              <a:rPr lang="en-US" dirty="0" err="1"/>
              <a:t>graph_name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C9EC2-8FF7-944F-A146-625CD690ED4D}"/>
              </a:ext>
            </a:extLst>
          </p:cNvPr>
          <p:cNvSpPr txBox="1"/>
          <p:nvPr/>
        </p:nvSpPr>
        <p:spPr>
          <a:xfrm>
            <a:off x="1422400" y="5032374"/>
            <a:ext cx="95995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/>
              <a:t>(‘</a:t>
            </a:r>
            <a:r>
              <a:rPr lang="en-US" dirty="0" err="1"/>
              <a:t>ip_config.txt</a:t>
            </a:r>
            <a:r>
              <a:rPr lang="en-US" dirty="0"/>
              <a:t>’, ‘</a:t>
            </a:r>
            <a:r>
              <a:rPr lang="en-US" dirty="0" err="1"/>
              <a:t>graph_name</a:t>
            </a:r>
            <a:r>
              <a:rPr lang="en-US" dirty="0"/>
              <a:t>’, </a:t>
            </a:r>
            <a:r>
              <a:rPr lang="en-US" dirty="0" err="1"/>
              <a:t>part_config</a:t>
            </a:r>
            <a:r>
              <a:rPr lang="en-US" dirty="0"/>
              <a:t>=’data/</a:t>
            </a:r>
            <a:r>
              <a:rPr lang="en-US" dirty="0" err="1"/>
              <a:t>graph_name.json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9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F4F-D824-8E47-A604-FCDBC3F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in </a:t>
            </a:r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CC6-9F9D-C443-B2AA-8ED9299F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graph structure:</a:t>
            </a:r>
          </a:p>
          <a:p>
            <a:pPr lvl="1"/>
            <a:r>
              <a:rPr lang="en-US" dirty="0"/>
              <a:t>The access to the graph structure is very limited.</a:t>
            </a:r>
          </a:p>
          <a:p>
            <a:pPr lvl="1"/>
            <a:endParaRPr lang="en-US" dirty="0"/>
          </a:p>
          <a:p>
            <a:r>
              <a:rPr lang="en-US" dirty="0"/>
              <a:t>Access node/edge data:</a:t>
            </a:r>
          </a:p>
          <a:p>
            <a:pPr lvl="1"/>
            <a:r>
              <a:rPr lang="en-US" dirty="0" err="1"/>
              <a:t>ndata</a:t>
            </a:r>
            <a:endParaRPr lang="en-US" dirty="0"/>
          </a:p>
          <a:p>
            <a:pPr lvl="1"/>
            <a:r>
              <a:rPr lang="en-US" dirty="0" err="1"/>
              <a:t>edata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CAA6C-E556-5741-A84E-2E98A7AAE281}"/>
              </a:ext>
            </a:extLst>
          </p:cNvPr>
          <p:cNvSpPr txBox="1"/>
          <p:nvPr/>
        </p:nvSpPr>
        <p:spPr>
          <a:xfrm>
            <a:off x="1385888" y="4462463"/>
            <a:ext cx="57165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</a:t>
            </a:r>
            <a:endParaRPr lang="en-US" b="0" dirty="0">
              <a:effectLst/>
            </a:endParaRPr>
          </a:p>
          <a:p>
            <a:r>
              <a:rPr lang="en-US" dirty="0"/>
              <a:t>&lt;</a:t>
            </a:r>
            <a:r>
              <a:rPr lang="en-US" dirty="0" err="1"/>
              <a:t>dgl.distributed.dist_graph.DistTensor</a:t>
            </a:r>
            <a:r>
              <a:rPr lang="en-US" dirty="0"/>
              <a:t> at 0x7fec820937b8&gt;</a:t>
            </a:r>
            <a:endParaRPr lang="en-US" b="0" dirty="0">
              <a:effectLst/>
            </a:endParaRPr>
          </a:p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’][0]</a:t>
            </a:r>
            <a:endParaRPr lang="en-US" b="0" dirty="0">
              <a:effectLst/>
            </a:endParaRPr>
          </a:p>
          <a:p>
            <a:r>
              <a:rPr lang="en-US" dirty="0"/>
              <a:t>tensor([1], </a:t>
            </a:r>
            <a:r>
              <a:rPr lang="en-US" dirty="0" err="1"/>
              <a:t>dtype</a:t>
            </a:r>
            <a:r>
              <a:rPr lang="en-US" dirty="0"/>
              <a:t>=torch.uint8)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D2091-134E-2741-9C7B-A9607BE079CC}"/>
              </a:ext>
            </a:extLst>
          </p:cNvPr>
          <p:cNvSpPr txBox="1"/>
          <p:nvPr/>
        </p:nvSpPr>
        <p:spPr>
          <a:xfrm>
            <a:off x="1385888" y="2767568"/>
            <a:ext cx="3224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print(</a:t>
            </a:r>
            <a:r>
              <a:rPr lang="en-US" dirty="0" err="1"/>
              <a:t>g.number_of_nodes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4068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F93E-9831-DA4E-B9E6-7B06599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12FF-EC49-9945-993B-FDFFB802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722" cy="4351338"/>
          </a:xfrm>
        </p:spPr>
        <p:txBody>
          <a:bodyPr/>
          <a:lstStyle/>
          <a:p>
            <a:r>
              <a:rPr lang="en-US" dirty="0" err="1"/>
              <a:t>dgl.distributed.DistTensor</a:t>
            </a:r>
            <a:r>
              <a:rPr lang="en-US" dirty="0"/>
              <a:t> accesses tensors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F063E-09E1-634E-9919-900DCB792882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E2FD6-FC3E-2E4A-B0ED-6CC69280E9EE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F4B7-173E-A841-B1F4-E0263BD57A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FA99-8B01-4242-87CB-EBAFBC7845C1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DEC5D-1324-6D41-BE9B-3DD834517B4B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2CB3-0723-0B43-9890-B68E0B160DA5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3BC26-DFEE-6D46-93ED-0C5BC486E871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AD3C-E843-8E48-82E0-4BAC22CC280F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84757E-3B6F-E341-9973-278D26241C50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66C949EF-933F-0E44-98D5-415651422AE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FF92B-3D51-F647-B6C0-2DB5C45F5A28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7C5AE-CEEE-6745-BDBD-520621E6A77D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9EC6FFCE-9B3D-C449-AD94-2A4A1454F6A6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90424B-C01E-1646-880F-81970136FD6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46F3DA-AB72-994E-B0A9-6C166FB3AD44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55645E2B-6313-E94E-BDB5-B5F4DA851A2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87850A-FB9B-7148-84AF-81EFA9FE785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59F5BC-511C-7147-99CE-14EDD9F29E0D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F9CC2818-5611-3643-BE7A-2F2D60BC798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48ED3A-BB9B-214C-A281-0F4C8909E23D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48" name="Down Arrow 47">
            <a:extLst>
              <a:ext uri="{FF2B5EF4-FFF2-40B4-BE49-F238E27FC236}">
                <a16:creationId xmlns:a16="http://schemas.microsoft.com/office/drawing/2014/main" id="{0CF60493-54C4-3746-AF54-64FEBCD3DEE9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F4020F-6360-794D-B2F8-933C4BEEAE7F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5AA640D-9556-4648-95A7-ABFCD32779AF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7A71DF-1D49-7E40-9F14-B743DD9B00D0}"/>
              </a:ext>
            </a:extLst>
          </p:cNvPr>
          <p:cNvSpPr txBox="1"/>
          <p:nvPr/>
        </p:nvSpPr>
        <p:spPr>
          <a:xfrm>
            <a:off x="9900898" y="268964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8069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ECEC-D7A5-BA4B-B422-DC107207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DistTensor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B91B-306B-0343-A386-5F9BF974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DistTensor</a:t>
            </a:r>
            <a:endParaRPr lang="en-US" dirty="0"/>
          </a:p>
          <a:p>
            <a:pPr lvl="1"/>
            <a:r>
              <a:rPr lang="en-US" dirty="0"/>
              <a:t>Allocate memory if the tensor identified by the tensor name doesn’t exist in the cluster.</a:t>
            </a:r>
          </a:p>
          <a:p>
            <a:pPr lvl="1"/>
            <a:r>
              <a:rPr lang="en-US" dirty="0"/>
              <a:t>Reuse the tensor if the tensor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DistTensor</a:t>
            </a:r>
            <a:r>
              <a:rPr lang="en-US" dirty="0"/>
              <a:t>: copy specified rows to the local process.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DistTensor</a:t>
            </a:r>
            <a:r>
              <a:rPr lang="en-US" dirty="0"/>
              <a:t>: write data to the specified rows.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2D0B4-0821-454F-8E77-9D84EDA78FFF}"/>
              </a:ext>
            </a:extLst>
          </p:cNvPr>
          <p:cNvSpPr txBox="1"/>
          <p:nvPr/>
        </p:nvSpPr>
        <p:spPr>
          <a:xfrm>
            <a:off x="1231900" y="3816628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tensor = </a:t>
            </a:r>
            <a:r>
              <a:rPr lang="en-US" dirty="0" err="1"/>
              <a:t>dgl.distributed.DistTensor</a:t>
            </a:r>
            <a:r>
              <a:rPr lang="en-US" dirty="0"/>
              <a:t>(g, (</a:t>
            </a:r>
            <a:r>
              <a:rPr lang="en-US" dirty="0" err="1"/>
              <a:t>g.number_of_nodes</a:t>
            </a:r>
            <a:r>
              <a:rPr lang="en-US" dirty="0"/>
              <a:t>(), 10), th.float32,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92BA9-6B19-A74E-8A7A-A41A387F444C}"/>
              </a:ext>
            </a:extLst>
          </p:cNvPr>
          <p:cNvSpPr txBox="1"/>
          <p:nvPr/>
        </p:nvSpPr>
        <p:spPr>
          <a:xfrm>
            <a:off x="1231898" y="477402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tensor[0:100]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2FF81-6AF6-9446-BF18-C53D3BFADD6B}"/>
              </a:ext>
            </a:extLst>
          </p:cNvPr>
          <p:cNvSpPr txBox="1"/>
          <p:nvPr/>
        </p:nvSpPr>
        <p:spPr>
          <a:xfrm>
            <a:off x="1231897" y="567945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tensor[0:100] = data</a:t>
            </a:r>
          </a:p>
        </p:txBody>
      </p:sp>
    </p:spTree>
    <p:extLst>
      <p:ext uri="{BB962C8B-B14F-4D97-AF65-F5344CB8AC3E}">
        <p14:creationId xmlns:p14="http://schemas.microsoft.com/office/powerpoint/2010/main" val="260887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79FC-28E8-0045-B6DB-67B8063D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0BD0-0226-2B47-9A85-5FC913D6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9942" cy="4351338"/>
          </a:xfrm>
        </p:spPr>
        <p:txBody>
          <a:bodyPr/>
          <a:lstStyle/>
          <a:p>
            <a:r>
              <a:rPr lang="en-US" dirty="0"/>
              <a:t>Some models (e.g., </a:t>
            </a:r>
            <a:r>
              <a:rPr lang="en-US" dirty="0" err="1"/>
              <a:t>DeepWalk</a:t>
            </a:r>
            <a:r>
              <a:rPr lang="en-US" dirty="0"/>
              <a:t>) require learnable embeddings.</a:t>
            </a:r>
          </a:p>
          <a:p>
            <a:r>
              <a:rPr lang="en-US" dirty="0" err="1"/>
              <a:t>dgl.distributed.DistEmbedding</a:t>
            </a:r>
            <a:r>
              <a:rPr lang="en-US" dirty="0"/>
              <a:t> accesses embeddings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  <a:p>
            <a:r>
              <a:rPr lang="en-US" dirty="0"/>
              <a:t>Update embeddings with DGL’s sparse optimizer.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C409-15FE-7A4D-A9F6-BE3D2EBFF79C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6FE27-FC88-2E46-9DE9-1AEBFCE6EAFF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08CB5-6518-B64B-96E1-B068289ACB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FDC0-4601-2844-8C50-DD635FE24EC2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C6B86-4D56-234D-A2CF-A5B94496F937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DF0AA-F12D-4F49-BA14-F69C4190C083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B4F92-1AC9-0343-94AA-EEE550CCA10D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2FADC6-1E42-2448-A157-1415F6F900D2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C1422-2EAD-1F48-8635-C30D3180AC82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419B57F0-B760-A945-A9E9-1B6B4E4951D7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1D66FA-F29B-0B4D-A19B-BE7D172372D0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52EF74-C83B-0740-BC90-A21BF92D082E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9B7159A3-297B-6E41-AB0A-AA59A84B710A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D12695-A2C9-D74A-AB06-427BC61514D7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B58110-E513-2143-A13B-37CFBA4F184F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19" name="Snip Same Side Corner Rectangle 18">
              <a:extLst>
                <a:ext uri="{FF2B5EF4-FFF2-40B4-BE49-F238E27FC236}">
                  <a16:creationId xmlns:a16="http://schemas.microsoft.com/office/drawing/2014/main" id="{77C6C206-3A3F-744A-8932-1C35D6D1C7EC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494808-8E2A-264A-955D-2E9C767AC2D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92E586-4E13-F848-98DD-F3275BB31DD3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2" name="Snip Same Side Corner Rectangle 21">
              <a:extLst>
                <a:ext uri="{FF2B5EF4-FFF2-40B4-BE49-F238E27FC236}">
                  <a16:creationId xmlns:a16="http://schemas.microsoft.com/office/drawing/2014/main" id="{820978C2-3D1F-2048-B332-AA461FBBF7A7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778A8F-DF26-A640-A170-27AF19F60846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3D70368B-316C-FD41-957B-F1790F4C7A51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106F5-47B8-9241-A5E0-D8545DB326E1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70DE12F-6950-C448-8D64-877315D067BB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A37BC-BFE3-0B48-AB2E-FA88B2F92776}"/>
              </a:ext>
            </a:extLst>
          </p:cNvPr>
          <p:cNvSpPr txBox="1"/>
          <p:nvPr/>
        </p:nvSpPr>
        <p:spPr>
          <a:xfrm>
            <a:off x="9904109" y="2578950"/>
            <a:ext cx="134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with</a:t>
            </a:r>
          </a:p>
          <a:p>
            <a:r>
              <a:rPr lang="en-US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92666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DistEmbedding</a:t>
            </a:r>
            <a:endParaRPr lang="en-US" dirty="0"/>
          </a:p>
          <a:p>
            <a:pPr lvl="1"/>
            <a:r>
              <a:rPr lang="en-US" dirty="0"/>
              <a:t>Allocate memory if the embeddings identified by the name doesn’t exist in the cluster.</a:t>
            </a:r>
          </a:p>
          <a:p>
            <a:pPr lvl="1"/>
            <a:r>
              <a:rPr lang="en-US" dirty="0"/>
              <a:t>Reuse the embeddings if the embeddings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DistEmbedding</a:t>
            </a:r>
            <a:r>
              <a:rPr lang="en-US" dirty="0"/>
              <a:t>: copy specified rows to the local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1719-CBE8-CE49-9449-37E2273BD341}"/>
              </a:ext>
            </a:extLst>
          </p:cNvPr>
          <p:cNvSpPr txBox="1"/>
          <p:nvPr/>
        </p:nvSpPr>
        <p:spPr>
          <a:xfrm>
            <a:off x="1231900" y="3816628"/>
            <a:ext cx="741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emb</a:t>
            </a:r>
            <a:r>
              <a:rPr lang="en-US" dirty="0"/>
              <a:t> = </a:t>
            </a:r>
            <a:r>
              <a:rPr lang="en-US" dirty="0" err="1"/>
              <a:t>dgl.distributed.DistEmbedding</a:t>
            </a:r>
            <a:r>
              <a:rPr lang="en-US" dirty="0"/>
              <a:t>(g, </a:t>
            </a:r>
            <a:r>
              <a:rPr lang="en-US" dirty="0" err="1"/>
              <a:t>g.number_of_nodes</a:t>
            </a:r>
            <a:r>
              <a:rPr lang="en-US" dirty="0"/>
              <a:t>(), 10,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231898" y="4774029"/>
            <a:ext cx="7418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emb</a:t>
            </a:r>
            <a:r>
              <a:rPr lang="en-US" dirty="0"/>
              <a:t>(</a:t>
            </a:r>
            <a:r>
              <a:rPr lang="en-US" dirty="0" err="1"/>
              <a:t>np.arrange</a:t>
            </a:r>
            <a:r>
              <a:rPr lang="en-US" dirty="0"/>
              <a:t>(100))</a:t>
            </a:r>
          </a:p>
        </p:txBody>
      </p:sp>
    </p:spTree>
    <p:extLst>
      <p:ext uri="{BB962C8B-B14F-4D97-AF65-F5344CB8AC3E}">
        <p14:creationId xmlns:p14="http://schemas.microsoft.com/office/powerpoint/2010/main" val="2721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Update embeddings with DGL’s sparse optimizer.</a:t>
            </a:r>
          </a:p>
          <a:p>
            <a:pPr lvl="1"/>
            <a:r>
              <a:rPr lang="en-US" dirty="0"/>
              <a:t>Currently, DGL provides </a:t>
            </a:r>
            <a:r>
              <a:rPr lang="en-US" dirty="0" err="1"/>
              <a:t>dgl.distributed.SparseAdagrad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step</a:t>
            </a:r>
            <a:r>
              <a:rPr lang="en-US" dirty="0"/>
              <a:t> is invoked, the embeddings of row 0, 1, 2, 3 are updated by </a:t>
            </a:r>
            <a:r>
              <a:rPr lang="en-US" i="1" dirty="0" err="1"/>
              <a:t>SparseAdagrad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358898" y="2690336"/>
            <a:ext cx="74180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optimizer = </a:t>
            </a:r>
            <a:r>
              <a:rPr lang="en-US" dirty="0" err="1"/>
              <a:t>dgl.distributed.SparseAdagrad</a:t>
            </a:r>
            <a:r>
              <a:rPr lang="en-US" dirty="0"/>
              <a:t>([</a:t>
            </a:r>
            <a:r>
              <a:rPr lang="en-US" dirty="0" err="1"/>
              <a:t>emb</a:t>
            </a:r>
            <a:r>
              <a:rPr lang="en-US" dirty="0"/>
              <a:t>], </a:t>
            </a:r>
            <a:r>
              <a:rPr lang="en-US" dirty="0" err="1"/>
              <a:t>lr</a:t>
            </a:r>
            <a:r>
              <a:rPr lang="en-US" dirty="0"/>
              <a:t>=0.001)</a:t>
            </a:r>
          </a:p>
          <a:p>
            <a:r>
              <a:rPr lang="en-US" dirty="0"/>
              <a:t>&gt;&gt;&gt; feats = </a:t>
            </a:r>
            <a:r>
              <a:rPr lang="en-US" dirty="0" err="1"/>
              <a:t>emb</a:t>
            </a:r>
            <a:r>
              <a:rPr lang="en-US" dirty="0"/>
              <a:t>([0,1,2,3])</a:t>
            </a:r>
          </a:p>
          <a:p>
            <a:r>
              <a:rPr lang="en-US" dirty="0"/>
              <a:t>&gt;&gt;&gt; loss = </a:t>
            </a:r>
            <a:r>
              <a:rPr lang="en-US" dirty="0" err="1"/>
              <a:t>th.sum</a:t>
            </a:r>
            <a:r>
              <a:rPr lang="en-US" dirty="0"/>
              <a:t>(feats + 1)</a:t>
            </a:r>
          </a:p>
          <a:p>
            <a:r>
              <a:rPr lang="en-US" dirty="0"/>
              <a:t>&gt;&gt;&gt; </a:t>
            </a:r>
            <a:r>
              <a:rPr lang="en-US" dirty="0" err="1"/>
              <a:t>loss.backward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optimizer.step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46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DEF1-F78E-1140-AD4D-593CE2D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669"/>
            <a:ext cx="4054434" cy="1766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distributed</a:t>
            </a:r>
          </a:p>
          <a:p>
            <a:r>
              <a:rPr lang="en-US" dirty="0"/>
              <a:t>Locality-aware partition </a:t>
            </a:r>
          </a:p>
          <a:p>
            <a:r>
              <a:rPr lang="en-US" dirty="0"/>
              <a:t>Strike for linear speedup</a:t>
            </a:r>
          </a:p>
          <a:p>
            <a:r>
              <a:rPr lang="en-US" dirty="0"/>
              <a:t>Minimize code change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80E98-5A73-FC45-B66E-7B22AF1F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84" y="1690688"/>
            <a:ext cx="6849716" cy="37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C0B-6EC1-4C4D-952A-DF1A282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6B1-83C9-564D-8C8C-071AEEC3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distributed sampling</a:t>
            </a:r>
          </a:p>
          <a:p>
            <a:pPr lvl="1"/>
            <a:r>
              <a:rPr lang="en-US" dirty="0"/>
              <a:t>Sample seed nodes/edges</a:t>
            </a:r>
          </a:p>
          <a:p>
            <a:pPr lvl="1"/>
            <a:r>
              <a:rPr lang="en-US" dirty="0"/>
              <a:t>Sample neighbors: </a:t>
            </a:r>
            <a:r>
              <a:rPr lang="en-US" dirty="0" err="1"/>
              <a:t>dgl.distributed.sample_neighbors</a:t>
            </a:r>
            <a:endParaRPr lang="en-US" dirty="0"/>
          </a:p>
          <a:p>
            <a:r>
              <a:rPr lang="en-US" dirty="0"/>
              <a:t>The high-level sampling APIs (e.g., </a:t>
            </a:r>
            <a:r>
              <a:rPr lang="en-US" dirty="0" err="1"/>
              <a:t>NodeDataLoader</a:t>
            </a:r>
            <a:r>
              <a:rPr lang="en-US" dirty="0"/>
              <a:t>, </a:t>
            </a:r>
            <a:r>
              <a:rPr lang="en-US" dirty="0" err="1"/>
              <a:t>EdgeDataLoader</a:t>
            </a:r>
            <a:r>
              <a:rPr lang="en-US" dirty="0"/>
              <a:t>) work for both </a:t>
            </a:r>
            <a:r>
              <a:rPr lang="en-US" dirty="0" err="1"/>
              <a:t>DGLGraph</a:t>
            </a:r>
            <a:r>
              <a:rPr lang="en-US" dirty="0"/>
              <a:t> and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3D0DC-4337-3841-BCAC-12D3BD473D9F}"/>
              </a:ext>
            </a:extLst>
          </p:cNvPr>
          <p:cNvSpPr txBox="1"/>
          <p:nvPr/>
        </p:nvSpPr>
        <p:spPr>
          <a:xfrm>
            <a:off x="1342735" y="4001294"/>
            <a:ext cx="74180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sampler = </a:t>
            </a:r>
            <a:r>
              <a:rPr lang="en-US" dirty="0" err="1"/>
              <a:t>dgl.dataloading.MultiLayerNeighborSampler</a:t>
            </a:r>
            <a:r>
              <a:rPr lang="en-US" dirty="0"/>
              <a:t>([10, 25])</a:t>
            </a:r>
          </a:p>
          <a:p>
            <a:r>
              <a:rPr lang="en-US" dirty="0"/>
              <a:t>&gt;&gt;&gt; </a:t>
            </a:r>
            <a:r>
              <a:rPr lang="en-US" dirty="0" err="1"/>
              <a:t>train_dataloader</a:t>
            </a:r>
            <a:r>
              <a:rPr lang="en-US" dirty="0"/>
              <a:t> = </a:t>
            </a:r>
            <a:r>
              <a:rPr lang="en-US" dirty="0" err="1"/>
              <a:t>dgl.dataloading.NodeDataLoader</a:t>
            </a:r>
            <a:r>
              <a:rPr lang="en-US" dirty="0"/>
              <a:t>(</a:t>
            </a:r>
          </a:p>
          <a:p>
            <a:r>
              <a:rPr lang="en-US" dirty="0"/>
              <a:t>	g, </a:t>
            </a:r>
            <a:r>
              <a:rPr lang="en-US" dirty="0" err="1"/>
              <a:t>train_nid</a:t>
            </a:r>
            <a:r>
              <a:rPr lang="en-US" dirty="0"/>
              <a:t>, sampler,</a:t>
            </a:r>
          </a:p>
          <a:p>
            <a:r>
              <a:rPr lang="en-US" dirty="0"/>
              <a:t>	</a:t>
            </a:r>
            <a:r>
              <a:rPr lang="en-US" dirty="0" err="1"/>
              <a:t>batch_size</a:t>
            </a:r>
            <a:r>
              <a:rPr lang="en-US" dirty="0"/>
              <a:t>=1024,</a:t>
            </a:r>
          </a:p>
          <a:p>
            <a:r>
              <a:rPr lang="en-US" dirty="0"/>
              <a:t>	shuffle=True,</a:t>
            </a:r>
          </a:p>
          <a:p>
            <a:r>
              <a:rPr lang="en-US" dirty="0"/>
              <a:t>	</a:t>
            </a:r>
            <a:r>
              <a:rPr lang="en-US" dirty="0" err="1"/>
              <a:t>drop_last</a:t>
            </a:r>
            <a:r>
              <a:rPr lang="en-US" dirty="0"/>
              <a:t>=False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04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439E-C174-CA4C-BE45-7EF354CD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training, validation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5BC-474B-764C-B27F-D58F875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r>
              <a:rPr lang="en-US" dirty="0"/>
              <a:t>Store the training/validation/test set in global mask tensors in preprocessing.</a:t>
            </a:r>
          </a:p>
          <a:p>
            <a:endParaRPr lang="en-US" dirty="0"/>
          </a:p>
          <a:p>
            <a:r>
              <a:rPr lang="en-US" dirty="0"/>
              <a:t>Get nodes/edges from the training set in a trainer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D85B3-57BD-DB4E-B296-AF456BE21363}"/>
              </a:ext>
            </a:extLst>
          </p:cNvPr>
          <p:cNvSpPr txBox="1"/>
          <p:nvPr/>
        </p:nvSpPr>
        <p:spPr>
          <a:xfrm>
            <a:off x="1295398" y="3749715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train_nid</a:t>
            </a:r>
            <a:r>
              <a:rPr lang="en-US" dirty="0"/>
              <a:t> = </a:t>
            </a:r>
            <a:r>
              <a:rPr lang="en-US" dirty="0" err="1"/>
              <a:t>dgl.distributed.node_split</a:t>
            </a:r>
            <a:r>
              <a:rPr lang="en-US" dirty="0"/>
              <a:t>(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BB591-B836-3240-8C0F-E6022D55796A}"/>
              </a:ext>
            </a:extLst>
          </p:cNvPr>
          <p:cNvSpPr txBox="1"/>
          <p:nvPr/>
        </p:nvSpPr>
        <p:spPr>
          <a:xfrm>
            <a:off x="1295398" y="2738953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34207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7243483" cy="1325563"/>
          </a:xfrm>
        </p:spPr>
        <p:txBody>
          <a:bodyPr/>
          <a:lstStyle/>
          <a:p>
            <a:r>
              <a:rPr lang="en-US" dirty="0"/>
              <a:t>Invoke distributed training</a:t>
            </a:r>
          </a:p>
        </p:txBody>
      </p:sp>
    </p:spTree>
    <p:extLst>
      <p:ext uri="{BB962C8B-B14F-4D97-AF65-F5344CB8AC3E}">
        <p14:creationId xmlns:p14="http://schemas.microsoft.com/office/powerpoint/2010/main" val="271795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BC52-7CB9-DB4F-8EE6-1065AC05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partitions 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39B0-A996-5849-B354-B5FB5722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a data copy script to copy partitions</a:t>
            </a:r>
          </a:p>
          <a:p>
            <a:pPr lvl="1"/>
            <a:r>
              <a:rPr lang="en-US" dirty="0"/>
              <a:t>It requires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passwordless</a:t>
            </a:r>
            <a:r>
              <a:rPr lang="en-US" dirty="0"/>
              <a:t> access between machines.</a:t>
            </a:r>
          </a:p>
          <a:p>
            <a:pPr lvl="1"/>
            <a:r>
              <a:rPr lang="en-US" dirty="0"/>
              <a:t>Copy a partition to the right machine.</a:t>
            </a:r>
          </a:p>
          <a:p>
            <a:pPr lvl="1"/>
            <a:r>
              <a:rPr lang="en-US" dirty="0"/>
              <a:t>Update the partition configuration file automatically.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CC152-8D98-9846-98D7-56D94ED3052B}"/>
              </a:ext>
            </a:extLst>
          </p:cNvPr>
          <p:cNvSpPr txBox="1"/>
          <p:nvPr/>
        </p:nvSpPr>
        <p:spPr>
          <a:xfrm>
            <a:off x="1286659" y="3539629"/>
            <a:ext cx="87308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python3 </a:t>
            </a:r>
            <a:r>
              <a:rPr lang="en-US" dirty="0" err="1"/>
              <a:t>copy_partitions.py</a:t>
            </a:r>
            <a:r>
              <a:rPr lang="en-US" dirty="0"/>
              <a:t> 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\</a:t>
            </a:r>
          </a:p>
          <a:p>
            <a:r>
              <a:rPr lang="en-US" dirty="0"/>
              <a:t>--workspace ~/</a:t>
            </a:r>
            <a:r>
              <a:rPr lang="en-US" dirty="0" err="1"/>
              <a:t>graphsage</a:t>
            </a:r>
            <a:r>
              <a:rPr lang="en-US" dirty="0"/>
              <a:t>/ \</a:t>
            </a:r>
          </a:p>
          <a:p>
            <a:r>
              <a:rPr lang="en-US" dirty="0"/>
              <a:t>--</a:t>
            </a:r>
            <a:r>
              <a:rPr lang="en-US" dirty="0" err="1"/>
              <a:t>rel_data_path</a:t>
            </a:r>
            <a:r>
              <a:rPr lang="en-US" dirty="0"/>
              <a:t> 4part_data --</a:t>
            </a:r>
            <a:r>
              <a:rPr lang="en-US" dirty="0" err="1"/>
              <a:t>part_config</a:t>
            </a:r>
            <a:r>
              <a:rPr lang="en-US" dirty="0"/>
              <a:t> 4part_data/</a:t>
            </a:r>
            <a:r>
              <a:rPr lang="en-US" dirty="0" err="1"/>
              <a:t>ogb-product.json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0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D81-6C91-164E-BAF9-D6ECDAE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2E3D-6796-A64C-A104-F4521518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DGL provides a launch script to run distributed training and inference in a cluster of machines.</a:t>
            </a:r>
          </a:p>
          <a:p>
            <a:pPr lvl="1"/>
            <a:r>
              <a:rPr lang="en-US" dirty="0"/>
              <a:t>It requires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passwordless</a:t>
            </a:r>
            <a:r>
              <a:rPr lang="en-US" dirty="0"/>
              <a:t> access between machines.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script launches the servers and trainers on the cluster of machines.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80AD3-AC96-2F4F-A997-901D1D18BC87}"/>
              </a:ext>
            </a:extLst>
          </p:cNvPr>
          <p:cNvSpPr txBox="1"/>
          <p:nvPr/>
        </p:nvSpPr>
        <p:spPr>
          <a:xfrm>
            <a:off x="1367342" y="2985631"/>
            <a:ext cx="873080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python3 ~/</a:t>
            </a:r>
            <a:r>
              <a:rPr lang="en-US" dirty="0" err="1"/>
              <a:t>dgl</a:t>
            </a:r>
            <a:r>
              <a:rPr lang="en-US" dirty="0"/>
              <a:t>/tools/</a:t>
            </a:r>
            <a:r>
              <a:rPr lang="en-US" dirty="0" err="1"/>
              <a:t>launch.py</a:t>
            </a:r>
            <a:r>
              <a:rPr lang="en-US" dirty="0"/>
              <a:t> \</a:t>
            </a:r>
          </a:p>
          <a:p>
            <a:r>
              <a:rPr lang="en-US" dirty="0"/>
              <a:t>--workspace ~/</a:t>
            </a:r>
            <a:r>
              <a:rPr lang="en-US" dirty="0" err="1"/>
              <a:t>graphsage</a:t>
            </a:r>
            <a:r>
              <a:rPr lang="en-US" dirty="0"/>
              <a:t>/ \</a:t>
            </a:r>
          </a:p>
          <a:p>
            <a:r>
              <a:rPr lang="en-US" dirty="0"/>
              <a:t>--</a:t>
            </a:r>
            <a:r>
              <a:rPr lang="en-US" dirty="0" err="1"/>
              <a:t>num_clients</a:t>
            </a:r>
            <a:r>
              <a:rPr lang="en-US" dirty="0"/>
              <a:t> 2 \</a:t>
            </a:r>
          </a:p>
          <a:p>
            <a:r>
              <a:rPr lang="en-US" dirty="0"/>
              <a:t>--</a:t>
            </a:r>
            <a:r>
              <a:rPr lang="en-US" dirty="0" err="1"/>
              <a:t>part_config</a:t>
            </a:r>
            <a:r>
              <a:rPr lang="en-US" dirty="0"/>
              <a:t> data/</a:t>
            </a:r>
            <a:r>
              <a:rPr lang="en-US" dirty="0" err="1"/>
              <a:t>ogb-product.json</a:t>
            </a:r>
            <a:r>
              <a:rPr lang="en-US" dirty="0"/>
              <a:t> \</a:t>
            </a:r>
          </a:p>
          <a:p>
            <a:r>
              <a:rPr lang="en-US" dirty="0"/>
              <a:t>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\</a:t>
            </a:r>
          </a:p>
          <a:p>
            <a:r>
              <a:rPr lang="en-US" dirty="0"/>
              <a:t>"python3 </a:t>
            </a:r>
            <a:r>
              <a:rPr lang="en-US" dirty="0" err="1"/>
              <a:t>train_dist.py</a:t>
            </a:r>
            <a:r>
              <a:rPr lang="en-US" dirty="0"/>
              <a:t> --graph-name </a:t>
            </a:r>
            <a:r>
              <a:rPr lang="en-US" dirty="0" err="1"/>
              <a:t>ogb</a:t>
            </a:r>
            <a:r>
              <a:rPr lang="en-US" dirty="0"/>
              <a:t>-product 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--num-epochs 30 --batch-size 1000 --</a:t>
            </a:r>
            <a:r>
              <a:rPr lang="en-US" dirty="0" err="1"/>
              <a:t>lr</a:t>
            </a:r>
            <a:r>
              <a:rPr lang="en-US" dirty="0"/>
              <a:t> 0.1"</a:t>
            </a:r>
          </a:p>
        </p:txBody>
      </p:sp>
    </p:spTree>
    <p:extLst>
      <p:ext uri="{BB962C8B-B14F-4D97-AF65-F5344CB8AC3E}">
        <p14:creationId xmlns:p14="http://schemas.microsoft.com/office/powerpoint/2010/main" val="88556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0A91-1DA7-F540-B223-3789A5FB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5B17-24E3-2B4F-983C-47D8AE2A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to demonstrate graph partitioning.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the basic operations on distributed components (</a:t>
            </a:r>
            <a:r>
              <a:rPr lang="en-US" dirty="0" err="1"/>
              <a:t>DistGraph</a:t>
            </a:r>
            <a:r>
              <a:rPr lang="en-US" dirty="0"/>
              <a:t>, </a:t>
            </a:r>
            <a:r>
              <a:rPr lang="en-US" dirty="0" err="1"/>
              <a:t>DistTensor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distributed </a:t>
            </a:r>
            <a:r>
              <a:rPr lang="en-US" dirty="0" err="1"/>
              <a:t>GraphSage</a:t>
            </a:r>
            <a:r>
              <a:rPr lang="en-US" dirty="0"/>
              <a:t> for node classification.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distributed </a:t>
            </a:r>
            <a:r>
              <a:rPr lang="en-US" dirty="0" err="1"/>
              <a:t>GraphSage</a:t>
            </a:r>
            <a:r>
              <a:rPr lang="en-US" dirty="0"/>
              <a:t> with embeddings for node classification.</a:t>
            </a:r>
          </a:p>
          <a:p>
            <a:r>
              <a:rPr lang="en-US" dirty="0"/>
              <a:t>Convert the Notebooks into training scripts and run distributed training on a cluster.</a:t>
            </a:r>
          </a:p>
        </p:txBody>
      </p:sp>
    </p:spTree>
    <p:extLst>
      <p:ext uri="{BB962C8B-B14F-4D97-AF65-F5344CB8AC3E}">
        <p14:creationId xmlns:p14="http://schemas.microsoft.com/office/powerpoint/2010/main" val="23867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E773C-0872-124E-BCF3-D2173472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All machines run servers and trainers.</a:t>
            </a:r>
          </a:p>
          <a:p>
            <a:r>
              <a:rPr lang="en-US" dirty="0"/>
              <a:t>DGL partitions a graph and one machine is responsible for one partition.</a:t>
            </a:r>
          </a:p>
          <a:p>
            <a:r>
              <a:rPr lang="en-US" dirty="0"/>
              <a:t>Trainer processes access distributed data via:</a:t>
            </a:r>
          </a:p>
          <a:p>
            <a:pPr lvl="1"/>
            <a:r>
              <a:rPr lang="en-US" i="1" dirty="0" err="1"/>
              <a:t>DistGraph</a:t>
            </a:r>
            <a:r>
              <a:rPr lang="en-US" dirty="0"/>
              <a:t> for both graph structure and node/edge data.</a:t>
            </a:r>
          </a:p>
          <a:p>
            <a:pPr lvl="1"/>
            <a:r>
              <a:rPr lang="en-US" i="1" dirty="0" err="1"/>
              <a:t>DistTensor</a:t>
            </a:r>
            <a:r>
              <a:rPr lang="en-US" dirty="0"/>
              <a:t> and </a:t>
            </a:r>
            <a:r>
              <a:rPr lang="en-US" i="1" dirty="0" err="1"/>
              <a:t>DistEmbedding</a:t>
            </a:r>
            <a:r>
              <a:rPr lang="en-US" dirty="0"/>
              <a:t> accesses distributed tensors.</a:t>
            </a:r>
          </a:p>
          <a:p>
            <a:pPr lvl="1"/>
            <a:r>
              <a:rPr lang="en-US" i="1" dirty="0" err="1"/>
              <a:t>sample_neighbors</a:t>
            </a:r>
            <a:r>
              <a:rPr lang="en-US" i="1" dirty="0"/>
              <a:t> </a:t>
            </a:r>
            <a:r>
              <a:rPr lang="en-US" dirty="0"/>
              <a:t>samples subgraphs.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D6AFA-1C81-2148-A5D5-619DEBB1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4804"/>
            <a:ext cx="5873224" cy="28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6897-9A0D-DD48-AFB6-12A18B6E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distributed training code</a:t>
            </a:r>
            <a:endParaRPr lang="en-CN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BC2216F-1A74-8F41-AE7B-9467BD77CD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1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Little modification is required for distributed training.</a:t>
            </a:r>
          </a:p>
          <a:p>
            <a:pPr lvl="1"/>
            <a:r>
              <a:rPr lang="en-US" dirty="0"/>
              <a:t>Call </a:t>
            </a:r>
            <a:r>
              <a:rPr lang="en-US" i="1" dirty="0"/>
              <a:t>initialize</a:t>
            </a:r>
            <a:r>
              <a:rPr lang="en-US" dirty="0"/>
              <a:t> at the very beginning.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DistGraph</a:t>
            </a:r>
            <a:r>
              <a:rPr lang="en-US" dirty="0"/>
              <a:t> for the distributed graph.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node_split</a:t>
            </a:r>
            <a:r>
              <a:rPr lang="en-US" i="1" dirty="0"/>
              <a:t> </a:t>
            </a:r>
            <a:r>
              <a:rPr lang="en-US" dirty="0"/>
              <a:t>to get a training subset for the trainer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E147E-A798-DE4F-A768-AE40713F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94" y="1278876"/>
            <a:ext cx="6173483" cy="54448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2F319-B918-1C48-A50C-2632FB85C7DC}"/>
              </a:ext>
            </a:extLst>
          </p:cNvPr>
          <p:cNvSpPr/>
          <p:nvPr/>
        </p:nvSpPr>
        <p:spPr>
          <a:xfrm>
            <a:off x="5580995" y="1690688"/>
            <a:ext cx="6173482" cy="709612"/>
          </a:xfrm>
          <a:prstGeom prst="rect">
            <a:avLst/>
          </a:prstGeom>
          <a:solidFill>
            <a:srgbClr val="5B9BD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8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7243483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20658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FD90-C705-FF44-A50E-9CA7C321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76DD-0524-854D-AD16-F2E065FA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6276" cy="4351338"/>
          </a:xfrm>
        </p:spPr>
        <p:txBody>
          <a:bodyPr>
            <a:normAutofit/>
          </a:bodyPr>
          <a:lstStyle/>
          <a:p>
            <a:r>
              <a:rPr lang="en-US" dirty="0"/>
              <a:t>Two supported partitioning algorithms:</a:t>
            </a:r>
          </a:p>
          <a:p>
            <a:pPr lvl="1"/>
            <a:r>
              <a:rPr lang="en-US" dirty="0"/>
              <a:t>Metis</a:t>
            </a:r>
          </a:p>
          <a:p>
            <a:pPr lvl="1"/>
            <a:r>
              <a:rPr lang="en-US" dirty="0"/>
              <a:t>Random</a:t>
            </a:r>
          </a:p>
          <a:p>
            <a:r>
              <a:rPr lang="en-US" dirty="0"/>
              <a:t>Metis graph partitioning assigns nodes to partitions.</a:t>
            </a:r>
          </a:p>
          <a:p>
            <a:pPr lvl="1"/>
            <a:r>
              <a:rPr lang="en-US" dirty="0"/>
              <a:t>Minimize edge cuts</a:t>
            </a:r>
          </a:p>
          <a:p>
            <a:r>
              <a:rPr lang="en-US" dirty="0"/>
              <a:t>Split the graph into subgraphs (partitions); one partition per machine.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05FB3F-03E5-4440-A633-B34177B8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62200"/>
            <a:ext cx="52832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827E5E-D505-9642-AD67-D089B7B68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7" r="2601" b="23700"/>
          <a:stretch/>
        </p:blipFill>
        <p:spPr>
          <a:xfrm>
            <a:off x="6803268" y="4541934"/>
            <a:ext cx="4448932" cy="118820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02D1050-3C81-DA4B-8703-42D08188DEFA}"/>
              </a:ext>
            </a:extLst>
          </p:cNvPr>
          <p:cNvSpPr/>
          <p:nvPr/>
        </p:nvSpPr>
        <p:spPr>
          <a:xfrm>
            <a:off x="8699500" y="3105907"/>
            <a:ext cx="4699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678CF-0870-394C-A196-9C854C29FCE5}"/>
              </a:ext>
            </a:extLst>
          </p:cNvPr>
          <p:cNvSpPr txBox="1"/>
          <p:nvPr/>
        </p:nvSpPr>
        <p:spPr>
          <a:xfrm>
            <a:off x="8583039" y="2736575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metis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9DAF3DE-EB7D-9A4D-8DF3-002E86811DE7}"/>
              </a:ext>
            </a:extLst>
          </p:cNvPr>
          <p:cNvSpPr/>
          <p:nvPr/>
        </p:nvSpPr>
        <p:spPr>
          <a:xfrm>
            <a:off x="9521068" y="4143660"/>
            <a:ext cx="2159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ED15B-FD3C-B848-8590-938A271EBA8C}"/>
              </a:ext>
            </a:extLst>
          </p:cNvPr>
          <p:cNvSpPr txBox="1"/>
          <p:nvPr/>
        </p:nvSpPr>
        <p:spPr>
          <a:xfrm>
            <a:off x="9629018" y="4177791"/>
            <a:ext cx="21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graph with Halo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1FAA-986B-3C43-85CB-52320D7C24A5}"/>
              </a:ext>
            </a:extLst>
          </p:cNvPr>
          <p:cNvSpPr txBox="1"/>
          <p:nvPr/>
        </p:nvSpPr>
        <p:spPr>
          <a:xfrm>
            <a:off x="6803268" y="551466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BFF213-D7ED-B249-BB0F-0CC6747DFECE}"/>
              </a:ext>
            </a:extLst>
          </p:cNvPr>
          <p:cNvSpPr txBox="1"/>
          <p:nvPr/>
        </p:nvSpPr>
        <p:spPr>
          <a:xfrm>
            <a:off x="7755773" y="550630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DA41-BC81-1B42-801C-83EA6A904668}"/>
              </a:ext>
            </a:extLst>
          </p:cNvPr>
          <p:cNvSpPr txBox="1"/>
          <p:nvPr/>
        </p:nvSpPr>
        <p:spPr>
          <a:xfrm>
            <a:off x="8809607" y="5503922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E61E3-D05C-F046-AC3D-F9CD2756E4DC}"/>
              </a:ext>
            </a:extLst>
          </p:cNvPr>
          <p:cNvSpPr txBox="1"/>
          <p:nvPr/>
        </p:nvSpPr>
        <p:spPr>
          <a:xfrm>
            <a:off x="10030903" y="54900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</p:spTree>
    <p:extLst>
      <p:ext uri="{BB962C8B-B14F-4D97-AF65-F5344CB8AC3E}">
        <p14:creationId xmlns:p14="http://schemas.microsoft.com/office/powerpoint/2010/main" val="37003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76EA-8DE8-D446-95B5-EA073752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with Metis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2468-DD01-7048-80E6-4AD9489F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criteria:</a:t>
            </a:r>
          </a:p>
          <a:p>
            <a:pPr lvl="1"/>
            <a:r>
              <a:rPr lang="en-US" dirty="0"/>
              <a:t>The number of nodes for each node type</a:t>
            </a:r>
          </a:p>
          <a:p>
            <a:pPr lvl="1"/>
            <a:r>
              <a:rPr lang="en-US" dirty="0"/>
              <a:t>In-degrees of nodes for each node type</a:t>
            </a:r>
          </a:p>
          <a:p>
            <a:r>
              <a:rPr lang="en-US" dirty="0"/>
              <a:t>Balance the sizes of training, validation and testing</a:t>
            </a:r>
          </a:p>
          <a:p>
            <a:pPr lvl="1"/>
            <a:r>
              <a:rPr lang="en-US" dirty="0"/>
              <a:t>Treat nodes in training, validation and testing sets as different node types.</a:t>
            </a:r>
          </a:p>
        </p:txBody>
      </p:sp>
    </p:spTree>
    <p:extLst>
      <p:ext uri="{BB962C8B-B14F-4D97-AF65-F5344CB8AC3E}">
        <p14:creationId xmlns:p14="http://schemas.microsoft.com/office/powerpoint/2010/main" val="40026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53F8-15E1-4B47-BA8A-BDA3BED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114E-206F-C04B-9292-3FD84E5D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1896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Relabel node Ids and edge Ids:</a:t>
            </a:r>
          </a:p>
          <a:p>
            <a:pPr lvl="1"/>
            <a:r>
              <a:rPr lang="en-US" dirty="0"/>
              <a:t>All node/edge Ids in a partition fall in a contiguous range.</a:t>
            </a:r>
          </a:p>
          <a:p>
            <a:r>
              <a:rPr lang="en-US" dirty="0"/>
              <a:t>Why relabeling?</a:t>
            </a:r>
          </a:p>
          <a:p>
            <a:pPr lvl="1"/>
            <a:r>
              <a:rPr lang="en-US" dirty="0"/>
              <a:t>Mapping a node/edge to a partition requires large memory (#nodes/#edges in a graph).</a:t>
            </a:r>
          </a:p>
          <a:p>
            <a:r>
              <a:rPr lang="en-US" dirty="0"/>
              <a:t>Only a small array (#partitions) is required to map node/edge to a partition.</a:t>
            </a:r>
          </a:p>
          <a:p>
            <a:r>
              <a:rPr lang="en-US" dirty="0"/>
              <a:t>The distributed code doesn’t care about Id relabeling.</a:t>
            </a:r>
          </a:p>
          <a:p>
            <a:pPr lvl="1"/>
            <a:r>
              <a:rPr lang="en-US" dirty="0"/>
              <a:t>Node/Edge features are reshuffled accordingly.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5CB28-01B3-EC48-ADA5-7AD5900C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84" y="1096963"/>
            <a:ext cx="3962400" cy="5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37242-4867-5840-8072-016E47EB915D}"/>
              </a:ext>
            </a:extLst>
          </p:cNvPr>
          <p:cNvSpPr txBox="1"/>
          <p:nvPr/>
        </p:nvSpPr>
        <p:spPr>
          <a:xfrm>
            <a:off x="8119306" y="309314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4F7F-F450-254F-8DF0-8EB42A568E82}"/>
              </a:ext>
            </a:extLst>
          </p:cNvPr>
          <p:cNvSpPr txBox="1"/>
          <p:nvPr/>
        </p:nvSpPr>
        <p:spPr>
          <a:xfrm>
            <a:off x="9855440" y="307086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B5816-3ACB-8543-B7B8-981C79E9C7EE}"/>
              </a:ext>
            </a:extLst>
          </p:cNvPr>
          <p:cNvSpPr txBox="1"/>
          <p:nvPr/>
        </p:nvSpPr>
        <p:spPr>
          <a:xfrm>
            <a:off x="822639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24D18-B37A-9041-9D3E-5EF92E746A34}"/>
              </a:ext>
            </a:extLst>
          </p:cNvPr>
          <p:cNvSpPr txBox="1"/>
          <p:nvPr/>
        </p:nvSpPr>
        <p:spPr>
          <a:xfrm>
            <a:off x="983815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0CC6B-CC3B-6F49-8535-BC3911CD6C46}"/>
              </a:ext>
            </a:extLst>
          </p:cNvPr>
          <p:cNvSpPr txBox="1"/>
          <p:nvPr/>
        </p:nvSpPr>
        <p:spPr>
          <a:xfrm>
            <a:off x="7856092" y="1096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2517A-422D-FB4F-B86B-3A275577F199}"/>
              </a:ext>
            </a:extLst>
          </p:cNvPr>
          <p:cNvSpPr txBox="1"/>
          <p:nvPr/>
        </p:nvSpPr>
        <p:spPr>
          <a:xfrm>
            <a:off x="8226394" y="1147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BA4E2-2DE7-E44C-B305-E985C914406E}"/>
              </a:ext>
            </a:extLst>
          </p:cNvPr>
          <p:cNvSpPr txBox="1"/>
          <p:nvPr/>
        </p:nvSpPr>
        <p:spPr>
          <a:xfrm>
            <a:off x="7522218" y="14247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BA07E-F962-A14A-8FBD-52CA606DE1A7}"/>
              </a:ext>
            </a:extLst>
          </p:cNvPr>
          <p:cNvSpPr txBox="1"/>
          <p:nvPr/>
        </p:nvSpPr>
        <p:spPr>
          <a:xfrm>
            <a:off x="7904343" y="14498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40D63-93BB-5842-8369-6502F61AAA5A}"/>
              </a:ext>
            </a:extLst>
          </p:cNvPr>
          <p:cNvSpPr txBox="1"/>
          <p:nvPr/>
        </p:nvSpPr>
        <p:spPr>
          <a:xfrm>
            <a:off x="8348693" y="1509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F6B01-A19C-B24B-AE35-F4EED7943B4B}"/>
              </a:ext>
            </a:extLst>
          </p:cNvPr>
          <p:cNvSpPr txBox="1"/>
          <p:nvPr/>
        </p:nvSpPr>
        <p:spPr>
          <a:xfrm>
            <a:off x="7588431" y="21037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55D4D-199E-4E49-B3DC-7A9BD89F3C66}"/>
              </a:ext>
            </a:extLst>
          </p:cNvPr>
          <p:cNvSpPr txBox="1"/>
          <p:nvPr/>
        </p:nvSpPr>
        <p:spPr>
          <a:xfrm>
            <a:off x="7826249" y="19050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65B3D-57C0-3E40-9875-5735C7AF640A}"/>
              </a:ext>
            </a:extLst>
          </p:cNvPr>
          <p:cNvSpPr txBox="1"/>
          <p:nvPr/>
        </p:nvSpPr>
        <p:spPr>
          <a:xfrm>
            <a:off x="8348693" y="1949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8B6BF-30BF-0A40-B18D-8875C11E9BBC}"/>
              </a:ext>
            </a:extLst>
          </p:cNvPr>
          <p:cNvSpPr txBox="1"/>
          <p:nvPr/>
        </p:nvSpPr>
        <p:spPr>
          <a:xfrm>
            <a:off x="9406896" y="15913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B6AFA-9076-4148-8FB8-EB6FC4F716F2}"/>
              </a:ext>
            </a:extLst>
          </p:cNvPr>
          <p:cNvSpPr txBox="1"/>
          <p:nvPr/>
        </p:nvSpPr>
        <p:spPr>
          <a:xfrm>
            <a:off x="9447650" y="2364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73F15-B501-0045-94B7-8E43BB413E0A}"/>
              </a:ext>
            </a:extLst>
          </p:cNvPr>
          <p:cNvSpPr txBox="1"/>
          <p:nvPr/>
        </p:nvSpPr>
        <p:spPr>
          <a:xfrm>
            <a:off x="8910995" y="1090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0203A-0D63-D74F-988C-09E6919817E7}"/>
              </a:ext>
            </a:extLst>
          </p:cNvPr>
          <p:cNvSpPr txBox="1"/>
          <p:nvPr/>
        </p:nvSpPr>
        <p:spPr>
          <a:xfrm>
            <a:off x="10051192" y="15208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4F2C0-0C77-0A4C-95BE-D7057A595107}"/>
              </a:ext>
            </a:extLst>
          </p:cNvPr>
          <p:cNvSpPr txBox="1"/>
          <p:nvPr/>
        </p:nvSpPr>
        <p:spPr>
          <a:xfrm>
            <a:off x="10174616" y="1204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DA78F-1219-C141-B9F6-E4E1F73E4208}"/>
              </a:ext>
            </a:extLst>
          </p:cNvPr>
          <p:cNvSpPr txBox="1"/>
          <p:nvPr/>
        </p:nvSpPr>
        <p:spPr>
          <a:xfrm>
            <a:off x="10587820" y="10155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5DB04-89A6-AB4C-AFD4-48E96B4D5824}"/>
              </a:ext>
            </a:extLst>
          </p:cNvPr>
          <p:cNvSpPr txBox="1"/>
          <p:nvPr/>
        </p:nvSpPr>
        <p:spPr>
          <a:xfrm>
            <a:off x="10499208" y="14204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7145E-7C77-EF4B-B4E6-1B6A96D9FAED}"/>
              </a:ext>
            </a:extLst>
          </p:cNvPr>
          <p:cNvSpPr txBox="1"/>
          <p:nvPr/>
        </p:nvSpPr>
        <p:spPr>
          <a:xfrm>
            <a:off x="10108580" y="19116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41C6C0-8540-864E-B670-C3DC404014EE}"/>
              </a:ext>
            </a:extLst>
          </p:cNvPr>
          <p:cNvSpPr txBox="1"/>
          <p:nvPr/>
        </p:nvSpPr>
        <p:spPr>
          <a:xfrm>
            <a:off x="10644018" y="17010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3D2F-9FD9-F949-966A-92CC1F2F305D}"/>
              </a:ext>
            </a:extLst>
          </p:cNvPr>
          <p:cNvSpPr txBox="1"/>
          <p:nvPr/>
        </p:nvSpPr>
        <p:spPr>
          <a:xfrm>
            <a:off x="10003736" y="21853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67CD1-0EC2-C148-AA88-1A4EC5DFD99E}"/>
              </a:ext>
            </a:extLst>
          </p:cNvPr>
          <p:cNvSpPr txBox="1"/>
          <p:nvPr/>
        </p:nvSpPr>
        <p:spPr>
          <a:xfrm>
            <a:off x="10638368" y="237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0A8BD-D441-9748-BE53-A31D6D288007}"/>
              </a:ext>
            </a:extLst>
          </p:cNvPr>
          <p:cNvSpPr txBox="1"/>
          <p:nvPr/>
        </p:nvSpPr>
        <p:spPr>
          <a:xfrm>
            <a:off x="8924282" y="1638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67DF6-A7DC-7E42-AEE8-C51BA3106374}"/>
              </a:ext>
            </a:extLst>
          </p:cNvPr>
          <p:cNvSpPr txBox="1"/>
          <p:nvPr/>
        </p:nvSpPr>
        <p:spPr>
          <a:xfrm>
            <a:off x="11206050" y="19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02494-4B3B-F641-88CC-4C09CDCC826B}"/>
              </a:ext>
            </a:extLst>
          </p:cNvPr>
          <p:cNvSpPr txBox="1"/>
          <p:nvPr/>
        </p:nvSpPr>
        <p:spPr>
          <a:xfrm>
            <a:off x="7588431" y="38143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2CB96-B5E5-C441-AC6E-9216F7605AB6}"/>
              </a:ext>
            </a:extLst>
          </p:cNvPr>
          <p:cNvSpPr txBox="1"/>
          <p:nvPr/>
        </p:nvSpPr>
        <p:spPr>
          <a:xfrm>
            <a:off x="8226394" y="41439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F8C807-858C-A94F-AF4C-7906AA21D666}"/>
              </a:ext>
            </a:extLst>
          </p:cNvPr>
          <p:cNvSpPr txBox="1"/>
          <p:nvPr/>
        </p:nvSpPr>
        <p:spPr>
          <a:xfrm>
            <a:off x="8490059" y="37244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97CD5-6163-C643-8EA4-17811C2A4CA6}"/>
              </a:ext>
            </a:extLst>
          </p:cNvPr>
          <p:cNvSpPr txBox="1"/>
          <p:nvPr/>
        </p:nvSpPr>
        <p:spPr>
          <a:xfrm>
            <a:off x="8911457" y="38283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06F67-BB07-834A-805E-8E3FE4714E19}"/>
              </a:ext>
            </a:extLst>
          </p:cNvPr>
          <p:cNvSpPr txBox="1"/>
          <p:nvPr/>
        </p:nvSpPr>
        <p:spPr>
          <a:xfrm>
            <a:off x="8490059" y="42057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46E8A-FD94-5645-BAA3-A77557CFF86B}"/>
              </a:ext>
            </a:extLst>
          </p:cNvPr>
          <p:cNvSpPr txBox="1"/>
          <p:nvPr/>
        </p:nvSpPr>
        <p:spPr>
          <a:xfrm>
            <a:off x="9105890" y="41706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05C8F9-BDBD-AF48-97EA-459D66827D52}"/>
              </a:ext>
            </a:extLst>
          </p:cNvPr>
          <p:cNvSpPr txBox="1"/>
          <p:nvPr/>
        </p:nvSpPr>
        <p:spPr>
          <a:xfrm>
            <a:off x="8516929" y="44867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DFB8C-D923-8A4A-849E-09A8E34EE1BB}"/>
              </a:ext>
            </a:extLst>
          </p:cNvPr>
          <p:cNvSpPr txBox="1"/>
          <p:nvPr/>
        </p:nvSpPr>
        <p:spPr>
          <a:xfrm>
            <a:off x="8475716" y="49226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BC1850-6701-F54D-A975-8EEE7CB2C739}"/>
              </a:ext>
            </a:extLst>
          </p:cNvPr>
          <p:cNvSpPr txBox="1"/>
          <p:nvPr/>
        </p:nvSpPr>
        <p:spPr>
          <a:xfrm>
            <a:off x="9204859" y="47375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CCF076-81E0-9A4C-B609-1B2999B7874F}"/>
              </a:ext>
            </a:extLst>
          </p:cNvPr>
          <p:cNvSpPr txBox="1"/>
          <p:nvPr/>
        </p:nvSpPr>
        <p:spPr>
          <a:xfrm>
            <a:off x="9449193" y="39671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83D80-C480-044E-B13C-83116DF6FC6B}"/>
              </a:ext>
            </a:extLst>
          </p:cNvPr>
          <p:cNvSpPr txBox="1"/>
          <p:nvPr/>
        </p:nvSpPr>
        <p:spPr>
          <a:xfrm>
            <a:off x="10544674" y="3878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605424-52B3-0F4B-84C0-F1A846F660B7}"/>
              </a:ext>
            </a:extLst>
          </p:cNvPr>
          <p:cNvSpPr txBox="1"/>
          <p:nvPr/>
        </p:nvSpPr>
        <p:spPr>
          <a:xfrm>
            <a:off x="10059663" y="42438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47ADE6-10F3-6047-9F5E-BA02E758F5F4}"/>
              </a:ext>
            </a:extLst>
          </p:cNvPr>
          <p:cNvSpPr txBox="1"/>
          <p:nvPr/>
        </p:nvSpPr>
        <p:spPr>
          <a:xfrm>
            <a:off x="10246060" y="28851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64913-5B66-B644-9A74-2F80C9393557}"/>
              </a:ext>
            </a:extLst>
          </p:cNvPr>
          <p:cNvSpPr txBox="1"/>
          <p:nvPr/>
        </p:nvSpPr>
        <p:spPr>
          <a:xfrm>
            <a:off x="10530018" y="4348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EC124F-F77B-F14A-9923-F324BC18A21B}"/>
              </a:ext>
            </a:extLst>
          </p:cNvPr>
          <p:cNvSpPr txBox="1"/>
          <p:nvPr/>
        </p:nvSpPr>
        <p:spPr>
          <a:xfrm>
            <a:off x="9422393" y="46803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B523DE-451A-A341-82E4-FA0DDE42B60E}"/>
              </a:ext>
            </a:extLst>
          </p:cNvPr>
          <p:cNvSpPr txBox="1"/>
          <p:nvPr/>
        </p:nvSpPr>
        <p:spPr>
          <a:xfrm>
            <a:off x="10059663" y="47439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41229-D074-9C45-B2B1-FA913968C215}"/>
              </a:ext>
            </a:extLst>
          </p:cNvPr>
          <p:cNvSpPr txBox="1"/>
          <p:nvPr/>
        </p:nvSpPr>
        <p:spPr>
          <a:xfrm>
            <a:off x="10788806" y="49252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1A02E7-4A27-0249-B919-AF738FAB7DC6}"/>
              </a:ext>
            </a:extLst>
          </p:cNvPr>
          <p:cNvSpPr txBox="1"/>
          <p:nvPr/>
        </p:nvSpPr>
        <p:spPr>
          <a:xfrm>
            <a:off x="9375739" y="50781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94DE32-14C1-0647-BBFB-4D5D60762E7A}"/>
              </a:ext>
            </a:extLst>
          </p:cNvPr>
          <p:cNvSpPr txBox="1"/>
          <p:nvPr/>
        </p:nvSpPr>
        <p:spPr>
          <a:xfrm>
            <a:off x="10108580" y="54037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FB64F3-3CB2-9A4E-99A1-E9BDF255BE97}"/>
              </a:ext>
            </a:extLst>
          </p:cNvPr>
          <p:cNvSpPr txBox="1"/>
          <p:nvPr/>
        </p:nvSpPr>
        <p:spPr>
          <a:xfrm>
            <a:off x="8531766" y="27252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8ECE57-8F79-6C46-92E7-062B4B11FF8C}"/>
              </a:ext>
            </a:extLst>
          </p:cNvPr>
          <p:cNvSpPr txBox="1"/>
          <p:nvPr/>
        </p:nvSpPr>
        <p:spPr>
          <a:xfrm>
            <a:off x="11188718" y="46803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249C3-B1D5-FD47-8C7E-87E3E9F82DB0}"/>
              </a:ext>
            </a:extLst>
          </p:cNvPr>
          <p:cNvSpPr txBox="1"/>
          <p:nvPr/>
        </p:nvSpPr>
        <p:spPr>
          <a:xfrm>
            <a:off x="8441027" y="54269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629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843-A117-4843-A01D-EB101B64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EC6-9C6C-3C40-8BD7-5E14E040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graph partitioning in two forms:</a:t>
            </a:r>
          </a:p>
          <a:p>
            <a:pPr lvl="1"/>
            <a:r>
              <a:rPr lang="en-US" dirty="0"/>
              <a:t>API: </a:t>
            </a:r>
            <a:r>
              <a:rPr lang="en-US" dirty="0" err="1"/>
              <a:t>dgl.distributed.partition_graph</a:t>
            </a:r>
            <a:endParaRPr lang="en-US" dirty="0"/>
          </a:p>
          <a:p>
            <a:pPr lvl="2"/>
            <a:r>
              <a:rPr lang="en-US" dirty="0"/>
              <a:t>Load a graph to DGL in a customized way.</a:t>
            </a:r>
          </a:p>
          <a:p>
            <a:pPr lvl="2"/>
            <a:r>
              <a:rPr lang="en-US" dirty="0"/>
              <a:t>More controls for load balancing. </a:t>
            </a:r>
          </a:p>
          <a:p>
            <a:pPr lvl="1"/>
            <a:r>
              <a:rPr lang="en-US" dirty="0"/>
              <a:t>Python script: tools/</a:t>
            </a:r>
            <a:r>
              <a:rPr lang="en-US" dirty="0" err="1"/>
              <a:t>partition.py</a:t>
            </a:r>
            <a:endParaRPr lang="en-US" dirty="0"/>
          </a:p>
          <a:p>
            <a:pPr lvl="2"/>
            <a:r>
              <a:rPr lang="en-US" dirty="0"/>
              <a:t>Input graph: a file that stores a graph in the DGL format.</a:t>
            </a:r>
          </a:p>
          <a:p>
            <a:pPr lvl="2"/>
            <a:r>
              <a:rPr lang="en-US" dirty="0"/>
              <a:t>Pre-defined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290544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12057</TotalTime>
  <Words>1703</Words>
  <Application>Microsoft Macintosh PowerPoint</Application>
  <PresentationFormat>Widescreen</PresentationFormat>
  <Paragraphs>316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Distributed training in DGL</vt:lpstr>
      <vt:lpstr>Overview</vt:lpstr>
      <vt:lpstr>Distributed architecture</vt:lpstr>
      <vt:lpstr>Overview of distributed training code</vt:lpstr>
      <vt:lpstr>Data preprocessing</vt:lpstr>
      <vt:lpstr>Graph partitioning</vt:lpstr>
      <vt:lpstr>Load balancing with Metis</vt:lpstr>
      <vt:lpstr>Id relabeling</vt:lpstr>
      <vt:lpstr>Tools for graph partitioning</vt:lpstr>
      <vt:lpstr>Partition results</vt:lpstr>
      <vt:lpstr>Distributed components for trainer processes</vt:lpstr>
      <vt:lpstr>DistGraph</vt:lpstr>
      <vt:lpstr>DistGraph creation</vt:lpstr>
      <vt:lpstr>Data access in DistGraph</vt:lpstr>
      <vt:lpstr>Distributed tensor</vt:lpstr>
      <vt:lpstr>Operations on DistTensor</vt:lpstr>
      <vt:lpstr>Distributed Embedding</vt:lpstr>
      <vt:lpstr>Operations on Distributed Embeddings</vt:lpstr>
      <vt:lpstr>Operations on Distributed Embeddings</vt:lpstr>
      <vt:lpstr>Graph sampling</vt:lpstr>
      <vt:lpstr>Split training, validation and test set</vt:lpstr>
      <vt:lpstr>Invoke distributed training</vt:lpstr>
      <vt:lpstr>Copy partitions to the cluster</vt:lpstr>
      <vt:lpstr>Launch distributed training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training in DGL</dc:title>
  <dc:creator>Microsoft Office User</dc:creator>
  <cp:lastModifiedBy>Microsoft Office User</cp:lastModifiedBy>
  <cp:revision>66</cp:revision>
  <dcterms:created xsi:type="dcterms:W3CDTF">2020-07-23T17:16:46Z</dcterms:created>
  <dcterms:modified xsi:type="dcterms:W3CDTF">2020-08-03T02:20:37Z</dcterms:modified>
</cp:coreProperties>
</file>