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4"/>
  </p:sldMasterIdLst>
  <p:notesMasterIdLst>
    <p:notesMasterId r:id="rId29"/>
  </p:notesMasterIdLst>
  <p:sldIdLst>
    <p:sldId id="257" r:id="rId5"/>
    <p:sldId id="260" r:id="rId6"/>
    <p:sldId id="262" r:id="rId7"/>
    <p:sldId id="261" r:id="rId8"/>
    <p:sldId id="258" r:id="rId9"/>
    <p:sldId id="288" r:id="rId10"/>
    <p:sldId id="289" r:id="rId11"/>
    <p:sldId id="263" r:id="rId12"/>
    <p:sldId id="284" r:id="rId13"/>
    <p:sldId id="285" r:id="rId14"/>
    <p:sldId id="264" r:id="rId15"/>
    <p:sldId id="271" r:id="rId16"/>
    <p:sldId id="287" r:id="rId17"/>
    <p:sldId id="272" r:id="rId18"/>
    <p:sldId id="273" r:id="rId19"/>
    <p:sldId id="265" r:id="rId20"/>
    <p:sldId id="286" r:id="rId21"/>
    <p:sldId id="279" r:id="rId22"/>
    <p:sldId id="266" r:id="rId23"/>
    <p:sldId id="274" r:id="rId24"/>
    <p:sldId id="267" r:id="rId25"/>
    <p:sldId id="290" r:id="rId26"/>
    <p:sldId id="269" r:id="rId27"/>
    <p:sldId id="278" r:id="rId28"/>
  </p:sldIdLst>
  <p:sldSz cx="12192000" cy="6858000"/>
  <p:notesSz cx="6858000" cy="9144000"/>
  <p:embeddedFontLst>
    <p:embeddedFont>
      <p:font typeface="맑은 고딕" panose="020B0503020000020004" pitchFamily="34" charset="-127"/>
      <p:regular r:id="rId30"/>
      <p:bold r:id="rId31"/>
    </p:embeddedFont>
    <p:embeddedFont>
      <p:font typeface="나눔스퀘어 Bold" panose="020B0600000101010101" pitchFamily="34" charset="-127"/>
      <p:bold r:id="rId32"/>
    </p:embeddedFont>
    <p:embeddedFont>
      <p:font typeface="나눔스퀘어 ExtraBold" panose="020B0600000101010101" pitchFamily="34" charset="-127"/>
      <p:bold r:id="rId33"/>
    </p:embeddedFont>
    <p:embeddedFont>
      <p:font typeface="Times" pitchFamily="2" charset="0"/>
      <p:regular r:id="rId34"/>
      <p:bold r:id="rId35"/>
      <p:italic r:id="rId36"/>
      <p:boldItalic r:id="rId3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도영 김" initials="도김" lastIdx="1" clrIdx="0">
    <p:extLst>
      <p:ext uri="{19B8F6BF-5375-455C-9EA6-DF929625EA0E}">
        <p15:presenceInfo xmlns:p15="http://schemas.microsoft.com/office/powerpoint/2012/main" userId="도영 김"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8DBABD"/>
    <a:srgbClr val="634EEA"/>
    <a:srgbClr val="00002F"/>
    <a:srgbClr val="BDBDFF"/>
    <a:srgbClr val="523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6BC56-820F-8847-B8E0-221BA9AD8B12}" v="1655" dt="2021-12-22T12:16:56.412"/>
  </p1510:revLst>
</p1510:revInfo>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4" autoAdjust="0"/>
    <p:restoredTop sz="69795" autoAdjust="0"/>
  </p:normalViewPr>
  <p:slideViewPr>
    <p:cSldViewPr snapToGrid="0">
      <p:cViewPr>
        <p:scale>
          <a:sx n="96" d="100"/>
          <a:sy n="96" d="100"/>
        </p:scale>
        <p:origin x="2008" y="376"/>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presProps" Target="presProps.xml" Id="rId39" /><Relationship Type="http://schemas.openxmlformats.org/officeDocument/2006/relationships/slide" Target="slides/slide17.xml" Id="rId21" /><Relationship Type="http://schemas.openxmlformats.org/officeDocument/2006/relationships/font" Target="fonts/font5.fntdata" Id="rId34" /><Relationship Type="http://schemas.openxmlformats.org/officeDocument/2006/relationships/tableStyles" Target="tableStyles.xml" Id="rId42" /><Relationship Type="http://schemas.openxmlformats.org/officeDocument/2006/relationships/slide" Target="slides/slide3.xml" Id="rId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notesMaster" Target="notesMasters/notesMaster1.xml" Id="rId29" /><Relationship Type="http://schemas.openxmlformats.org/officeDocument/2006/relationships/theme" Target="theme/theme1.xml" Id="rId41"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font" Target="fonts/font3.fntdata" Id="rId32" /><Relationship Type="http://schemas.openxmlformats.org/officeDocument/2006/relationships/font" Target="fonts/font8.fntdata" Id="rId37" /><Relationship Type="http://schemas.openxmlformats.org/officeDocument/2006/relationships/viewProps" Target="viewProps.xml" Id="rId40"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slide" Target="slides/slide24.xml" Id="rId28" /><Relationship Type="http://schemas.openxmlformats.org/officeDocument/2006/relationships/font" Target="fonts/font7.fntdata" Id="rId36"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font" Target="fonts/font2.fntdata" Id="rId31" /><Relationship Type="http://schemas.microsoft.com/office/2015/10/relationships/revisionInfo" Target="revisionInfo.xml" Id="rId44"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font" Target="fonts/font1.fntdata" Id="rId30" /><Relationship Type="http://schemas.openxmlformats.org/officeDocument/2006/relationships/font" Target="fonts/font6.fntdata" Id="rId35" /><Relationship Type="http://schemas.openxmlformats.org/officeDocument/2006/relationships/slide" Target="slides/slide4.xml" Id="rId8" /><Relationship Type="http://schemas.openxmlformats.org/officeDocument/2006/relationships/customXml" Target="../customXml/item3.xml" Id="rId3"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font" Target="fonts/font4.fntdata" Id="rId33" /><Relationship Type="http://schemas.openxmlformats.org/officeDocument/2006/relationships/commentAuthors" Target="commentAuthors.xml" Id="rId38"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B36FB-C10C-479A-9DFD-15DEB134881C}" type="datetimeFigureOut">
              <a:rPr lang="ko-KR" altLang="en-US" smtClean="0"/>
              <a:t>2021. 12. 22.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4B5D5-48B7-4F94-AE9E-F3674E44000D}" type="slidenum">
              <a:rPr lang="ko-KR" altLang="en-US" smtClean="0"/>
              <a:t>‹#›</a:t>
            </a:fld>
            <a:endParaRPr lang="ko-KR" altLang="en-US"/>
          </a:p>
        </p:txBody>
      </p:sp>
    </p:spTree>
    <p:extLst>
      <p:ext uri="{BB962C8B-B14F-4D97-AF65-F5344CB8AC3E}">
        <p14:creationId xmlns:p14="http://schemas.microsoft.com/office/powerpoint/2010/main" val="202500481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SQL is shorten of Structured Query Language</a:t>
            </a:r>
          </a:p>
          <a:p>
            <a:r>
              <a:rPr lang="en-US" altLang="ko-KR" dirty="0"/>
              <a:t>Which is the widely used programming language to control database.</a:t>
            </a:r>
          </a:p>
          <a:p>
            <a:endParaRPr lang="en-US" altLang="ko-KR" dirty="0"/>
          </a:p>
          <a:p>
            <a:r>
              <a:rPr lang="en-US" altLang="ko-KR" dirty="0"/>
              <a:t>In SQL we gives ‘query’ which is the request to of user to </a:t>
            </a:r>
            <a:r>
              <a:rPr lang="en-US" altLang="ko-KR" dirty="0" err="1"/>
              <a:t>databse</a:t>
            </a:r>
            <a:r>
              <a:rPr lang="en-US" altLang="ko-KR" dirty="0"/>
              <a:t> to access data that user wants</a:t>
            </a:r>
          </a:p>
          <a:p>
            <a:r>
              <a:rPr lang="en-US" altLang="ko-KR" dirty="0"/>
              <a:t>To make query </a:t>
            </a:r>
            <a:r>
              <a:rPr lang="en-US" altLang="ko-KR" dirty="0" err="1"/>
              <a:t>sql</a:t>
            </a:r>
            <a:r>
              <a:rPr lang="en-US" altLang="ko-KR" dirty="0"/>
              <a:t> offer some keywords such as select, update, insert, delete and </a:t>
            </a:r>
            <a:r>
              <a:rPr lang="en-US" altLang="ko-KR" dirty="0" err="1"/>
              <a:t>etc</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5</a:t>
            </a:fld>
            <a:endParaRPr lang="ko-KR" altLang="en-US"/>
          </a:p>
        </p:txBody>
      </p:sp>
    </p:spTree>
    <p:extLst>
      <p:ext uri="{BB962C8B-B14F-4D97-AF65-F5344CB8AC3E}">
        <p14:creationId xmlns:p14="http://schemas.microsoft.com/office/powerpoint/2010/main" val="124153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 string is input to </a:t>
            </a:r>
            <a:r>
              <a:rPr lang="en-US" altLang="ko-KR" dirty="0" err="1"/>
              <a:t>yacc</a:t>
            </a:r>
            <a:r>
              <a:rPr lang="en-US" altLang="ko-KR" dirty="0"/>
              <a:t>, it moves to start.</a:t>
            </a:r>
          </a:p>
          <a:p>
            <a:r>
              <a:rPr lang="en-US" altLang="ko-KR" dirty="0"/>
              <a:t>Than, UPDATE, ID, SET token will be accepted.</a:t>
            </a:r>
          </a:p>
          <a:p>
            <a:r>
              <a:rPr lang="en-US" altLang="ko-KR" dirty="0"/>
              <a:t>After that, update will recognize columns and clause value.</a:t>
            </a:r>
          </a:p>
          <a:p>
            <a:endParaRPr lang="en-US" altLang="ko-KR" dirty="0"/>
          </a:p>
          <a:p>
            <a:r>
              <a:rPr lang="en-US" altLang="ko-KR" dirty="0"/>
              <a:t>columns consist of a set of one or more ‘identifier equal column value' expressions.</a:t>
            </a:r>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14</a:t>
            </a:fld>
            <a:endParaRPr lang="ko-KR" altLang="en-US"/>
          </a:p>
        </p:txBody>
      </p:sp>
    </p:spTree>
    <p:extLst>
      <p:ext uri="{BB962C8B-B14F-4D97-AF65-F5344CB8AC3E}">
        <p14:creationId xmlns:p14="http://schemas.microsoft.com/office/powerpoint/2010/main" val="345919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clause expresses WHERE statement.</a:t>
            </a:r>
          </a:p>
          <a:p>
            <a:endParaRPr lang="en-US" altLang="ko-KR" dirty="0"/>
          </a:p>
          <a:p>
            <a:endParaRPr lang="en-US" altLang="ko-KR" dirty="0"/>
          </a:p>
          <a:p>
            <a:r>
              <a:rPr lang="en-US" altLang="ko-KR" dirty="0"/>
              <a:t>This part is same with select </a:t>
            </a:r>
            <a:r>
              <a:rPr lang="en-US" altLang="ko-KR" dirty="0" err="1"/>
              <a:t>yacc</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15</a:t>
            </a:fld>
            <a:endParaRPr lang="ko-KR" altLang="en-US"/>
          </a:p>
        </p:txBody>
      </p:sp>
    </p:spTree>
    <p:extLst>
      <p:ext uri="{BB962C8B-B14F-4D97-AF65-F5344CB8AC3E}">
        <p14:creationId xmlns:p14="http://schemas.microsoft.com/office/powerpoint/2010/main" val="303781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kern="1200" dirty="0">
                <a:solidFill>
                  <a:schemeClr val="tx1"/>
                </a:solidFill>
                <a:effectLst/>
                <a:latin typeface="+mn-lt"/>
                <a:ea typeface="+mn-ea"/>
                <a:cs typeface="+mn-cs"/>
              </a:rPr>
              <a:t>Then I'll show you the demo.</a:t>
            </a:r>
            <a:endParaRPr lang="ko-Kore-KR" altLang="ko-Kore-KR" sz="1200" kern="1200" dirty="0">
              <a:solidFill>
                <a:schemeClr val="tx1"/>
              </a:solidFill>
              <a:effectLst/>
              <a:latin typeface="+mn-lt"/>
              <a:ea typeface="+mn-ea"/>
              <a:cs typeface="+mn-cs"/>
            </a:endParaRPr>
          </a:p>
          <a:p>
            <a:endParaRPr kumimoji="1" lang="ko-Kore-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16</a:t>
            </a:fld>
            <a:endParaRPr lang="ko-KR" altLang="en-US"/>
          </a:p>
        </p:txBody>
      </p:sp>
    </p:spTree>
    <p:extLst>
      <p:ext uri="{BB962C8B-B14F-4D97-AF65-F5344CB8AC3E}">
        <p14:creationId xmlns:p14="http://schemas.microsoft.com/office/powerpoint/2010/main" val="179934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1" lang="en" altLang="ko-Kore-KR" dirty="0"/>
              <a:t>The operation is performed as shown in the following diagram. First, we receive input from the user. </a:t>
            </a:r>
          </a:p>
          <a:p>
            <a:pPr marL="0" marR="0" indent="0" algn="l" defTabSz="914400" rtl="0" eaLnBrk="1" fontAlgn="auto" latinLnBrk="1" hangingPunct="1">
              <a:lnSpc>
                <a:spcPct val="100000"/>
              </a:lnSpc>
              <a:spcBef>
                <a:spcPts val="0"/>
              </a:spcBef>
              <a:spcAft>
                <a:spcPts val="0"/>
              </a:spcAft>
              <a:buClrTx/>
              <a:buSzTx/>
              <a:buFontTx/>
              <a:buNone/>
              <a:tabLst/>
              <a:defRPr/>
            </a:pPr>
            <a:r>
              <a:rPr kumimoji="1" lang="en" altLang="ko-Kore-KR" dirty="0"/>
              <a:t>Outputs whether such inputs are valid or error. Our team made parsers for SELECT UPDATE, respectively.</a:t>
            </a:r>
            <a:r>
              <a:rPr kumimoji="1" lang="ko-KR" altLang="en-US" dirty="0"/>
              <a:t> </a:t>
            </a:r>
            <a:endParaRPr kumimoji="1"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en" altLang="ko-Kore-KR" sz="1200" b="0" i="0" u="none" strike="noStrike" kern="1200" dirty="0">
                <a:solidFill>
                  <a:schemeClr val="tx1"/>
                </a:solidFill>
                <a:effectLst/>
                <a:latin typeface="+mn-lt"/>
                <a:ea typeface="+mn-ea"/>
                <a:cs typeface="+mn-cs"/>
              </a:rPr>
              <a:t>As shown in the figure, when something like this enters to update </a:t>
            </a:r>
            <a:r>
              <a:rPr lang="en-US" altLang="ko-Kore-KR" sz="1200" b="0" i="0" u="none" strike="noStrike" kern="1200" dirty="0">
                <a:solidFill>
                  <a:schemeClr val="tx1"/>
                </a:solidFill>
                <a:effectLst/>
                <a:latin typeface="+mn-lt"/>
                <a:ea typeface="+mn-ea"/>
                <a:cs typeface="+mn-cs"/>
              </a:rPr>
              <a:t>parser</a:t>
            </a:r>
            <a:r>
              <a:rPr lang="en" altLang="ko-Kore-KR" sz="1200" b="0" i="0" u="none" strike="noStrike" kern="1200" dirty="0">
                <a:solidFill>
                  <a:schemeClr val="tx1"/>
                </a:solidFill>
                <a:effectLst/>
                <a:latin typeface="+mn-lt"/>
                <a:ea typeface="+mn-ea"/>
                <a:cs typeface="+mn-cs"/>
              </a:rPr>
              <a:t> as an input, it outputs a "Valid Query" message.</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 altLang="ko-Kore-KR" sz="1200" b="0" i="0" u="none" strike="noStrike" kern="1200" dirty="0">
                <a:solidFill>
                  <a:schemeClr val="tx1"/>
                </a:solidFill>
                <a:effectLst/>
                <a:latin typeface="+mn-lt"/>
                <a:ea typeface="+mn-ea"/>
                <a:cs typeface="+mn-cs"/>
              </a:rPr>
              <a:t>And, </a:t>
            </a:r>
            <a:r>
              <a:rPr lang="en" altLang="ko-Kore-KR" sz="1200" b="0" i="0" u="none" strike="noStrike" kern="1200" dirty="0">
                <a:solidFill>
                  <a:schemeClr val="tx1"/>
                </a:solidFill>
                <a:effectLst/>
                <a:latin typeface="+mn-lt"/>
                <a:ea typeface="+mn-ea"/>
                <a:cs typeface="+mn-cs"/>
              </a:rPr>
              <a:t>when something like this enters to Select </a:t>
            </a:r>
            <a:r>
              <a:rPr lang="en-US" altLang="ko-Kore-KR" sz="1200" b="0" i="0" u="none" strike="noStrike" kern="1200" dirty="0">
                <a:solidFill>
                  <a:schemeClr val="tx1"/>
                </a:solidFill>
                <a:effectLst/>
                <a:latin typeface="+mn-lt"/>
                <a:ea typeface="+mn-ea"/>
                <a:cs typeface="+mn-cs"/>
              </a:rPr>
              <a:t>parser</a:t>
            </a:r>
            <a:r>
              <a:rPr lang="en" altLang="ko-Kore-KR" sz="1200" b="0" i="0" u="none" strike="noStrike" kern="1200" dirty="0">
                <a:solidFill>
                  <a:schemeClr val="tx1"/>
                </a:solidFill>
                <a:effectLst/>
                <a:latin typeface="+mn-lt"/>
                <a:ea typeface="+mn-ea"/>
                <a:cs typeface="+mn-cs"/>
              </a:rPr>
              <a:t> as an input, it outputs a ”Lexical Error" message, Because input has a miss </a:t>
            </a:r>
            <a:r>
              <a:rPr lang="en" altLang="ko-Kore-KR" sz="1200" b="0" i="0" u="none" strike="noStrike" kern="1200" dirty="0" err="1">
                <a:solidFill>
                  <a:schemeClr val="tx1"/>
                </a:solidFill>
                <a:effectLst/>
                <a:latin typeface="+mn-lt"/>
                <a:ea typeface="+mn-ea"/>
                <a:cs typeface="+mn-cs"/>
              </a:rPr>
              <a:t>speling</a:t>
            </a:r>
            <a:r>
              <a:rPr lang="en" altLang="ko-Kore-KR" sz="1200" b="0" i="0" u="none" strike="noStrike" kern="1200" dirty="0">
                <a:solidFill>
                  <a:schemeClr val="tx1"/>
                </a:solidFill>
                <a:effectLst/>
                <a:latin typeface="+mn-lt"/>
                <a:ea typeface="+mn-ea"/>
                <a:cs typeface="+mn-cs"/>
              </a:rPr>
              <a:t> in the select.</a:t>
            </a:r>
          </a:p>
          <a:p>
            <a:pPr marL="0" marR="0" indent="0" algn="l" defTabSz="914400" rtl="0" eaLnBrk="1" fontAlgn="auto" latinLnBrk="1" hangingPunct="1">
              <a:lnSpc>
                <a:spcPct val="100000"/>
              </a:lnSpc>
              <a:spcBef>
                <a:spcPts val="0"/>
              </a:spcBef>
              <a:spcAft>
                <a:spcPts val="0"/>
              </a:spcAft>
              <a:buClrTx/>
              <a:buSzTx/>
              <a:buFontTx/>
              <a:buNone/>
              <a:tabLst/>
              <a:defRPr/>
            </a:pPr>
            <a:endParaRPr kumimoji="1" lang="en-US" altLang="ko-Kore-KR"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17</a:t>
            </a:fld>
            <a:endParaRPr lang="ko-KR" altLang="en-US"/>
          </a:p>
        </p:txBody>
      </p:sp>
    </p:spTree>
    <p:extLst>
      <p:ext uri="{BB962C8B-B14F-4D97-AF65-F5344CB8AC3E}">
        <p14:creationId xmlns:p14="http://schemas.microsoft.com/office/powerpoint/2010/main" val="1415446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This </a:t>
            </a:r>
            <a:r>
              <a:rPr kumimoji="1" lang="en-US" altLang="ko-Kore-KR" dirty="0"/>
              <a:t>are</a:t>
            </a:r>
            <a:r>
              <a:rPr kumimoji="1" lang="en" altLang="ko-Kore-KR" dirty="0"/>
              <a:t> an example for update, select query. </a:t>
            </a:r>
          </a:p>
          <a:p>
            <a:r>
              <a:rPr kumimoji="1" lang="en" altLang="ko-Kore-KR" dirty="0"/>
              <a:t>When the user inputs the following, the parser outputs whether the input is valid or if there is an error and where it is.</a:t>
            </a:r>
            <a:endParaRPr kumimoji="1" lang="ko-Kore-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18</a:t>
            </a:fld>
            <a:endParaRPr lang="ko-KR" altLang="en-US"/>
          </a:p>
        </p:txBody>
      </p:sp>
    </p:spTree>
    <p:extLst>
      <p:ext uri="{BB962C8B-B14F-4D97-AF65-F5344CB8AC3E}">
        <p14:creationId xmlns:p14="http://schemas.microsoft.com/office/powerpoint/2010/main" val="205741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this are Demonstrations of SQL SELECT</a:t>
            </a:r>
          </a:p>
          <a:p>
            <a:r>
              <a:rPr kumimoji="1" lang="en" altLang="ko-Kore-KR" dirty="0"/>
              <a:t>The left side are valid cases, and the right side are  error cases.</a:t>
            </a:r>
          </a:p>
          <a:p>
            <a:r>
              <a:rPr kumimoji="1" lang="en-US" altLang="ko-KR" dirty="0"/>
              <a:t>(Enter input has also been implemented effectively.)</a:t>
            </a:r>
          </a:p>
          <a:p>
            <a:r>
              <a:rPr kumimoji="1" lang="en" altLang="ko-Kore-KR" dirty="0"/>
              <a:t>The first error is a syntax error. The appropriate input was not entered after "order by".</a:t>
            </a:r>
          </a:p>
          <a:p>
            <a:r>
              <a:rPr kumimoji="1" lang="en" altLang="ko-Kore-KR" dirty="0"/>
              <a:t>Second case is syntax error case by no efficient token after select</a:t>
            </a:r>
          </a:p>
          <a:p>
            <a:r>
              <a:rPr kumimoji="1" lang="en-US" altLang="ko-Kore-KR" dirty="0"/>
              <a:t>And last</a:t>
            </a:r>
            <a:r>
              <a:rPr kumimoji="1" lang="en" altLang="ko-Kore-KR" dirty="0"/>
              <a:t> one is a lexical error case by miss spelling in select.</a:t>
            </a:r>
          </a:p>
          <a:p>
            <a:endParaRPr kumimoji="1"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19</a:t>
            </a:fld>
            <a:endParaRPr lang="ko-KR" altLang="en-US"/>
          </a:p>
        </p:txBody>
      </p:sp>
    </p:spTree>
    <p:extLst>
      <p:ext uri="{BB962C8B-B14F-4D97-AF65-F5344CB8AC3E}">
        <p14:creationId xmlns:p14="http://schemas.microsoft.com/office/powerpoint/2010/main" val="3176763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this are Demonstrations of SQL update</a:t>
            </a:r>
          </a:p>
          <a:p>
            <a:pPr marL="0" marR="0" lvl="0" indent="0" algn="l" defTabSz="914400" rtl="0" eaLnBrk="1" fontAlgn="auto" latinLnBrk="1" hangingPunct="1">
              <a:lnSpc>
                <a:spcPct val="100000"/>
              </a:lnSpc>
              <a:spcBef>
                <a:spcPts val="0"/>
              </a:spcBef>
              <a:spcAft>
                <a:spcPts val="0"/>
              </a:spcAft>
              <a:buClrTx/>
              <a:buSzTx/>
              <a:buFontTx/>
              <a:buNone/>
              <a:tabLst/>
              <a:defRPr/>
            </a:pPr>
            <a:r>
              <a:rPr lang="en" altLang="ko-Kore-KR" sz="1200" b="0" i="0" u="none" strike="noStrike" kern="1200" dirty="0">
                <a:solidFill>
                  <a:schemeClr val="tx1"/>
                </a:solidFill>
                <a:effectLst/>
                <a:latin typeface="+mn-lt"/>
                <a:ea typeface="+mn-ea"/>
                <a:cs typeface="+mn-cs"/>
              </a:rPr>
              <a:t>Like the previous slide,</a:t>
            </a:r>
            <a:r>
              <a:rPr lang="ko-KR" altLang="en-US" sz="1200" b="0" i="0" u="none" strike="noStrike" kern="1200" dirty="0">
                <a:solidFill>
                  <a:schemeClr val="tx1"/>
                </a:solidFill>
                <a:effectLst/>
                <a:latin typeface="+mn-lt"/>
                <a:ea typeface="+mn-ea"/>
                <a:cs typeface="+mn-cs"/>
              </a:rPr>
              <a:t> </a:t>
            </a:r>
            <a:r>
              <a:rPr kumimoji="1" lang="en" altLang="ko-Kore-KR" dirty="0"/>
              <a:t>The left side are valid cases, and the right side are  error cases too.</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 altLang="ko-Kore-KR" dirty="0"/>
          </a:p>
          <a:p>
            <a:r>
              <a:rPr kumimoji="1" lang="en-US" altLang="ko-KR" dirty="0"/>
              <a:t>The first error case is lexical error by miss spelling in update</a:t>
            </a:r>
          </a:p>
          <a:p>
            <a:r>
              <a:rPr kumimoji="1" lang="en-US" altLang="ko-KR" dirty="0"/>
              <a:t>Second error case is syntax error by unexpected input</a:t>
            </a:r>
            <a:r>
              <a:rPr kumimoji="1" lang="ko-KR" altLang="en-US" dirty="0"/>
              <a:t> </a:t>
            </a:r>
            <a:r>
              <a:rPr kumimoji="1" lang="en-US" altLang="ko-KR" dirty="0"/>
              <a:t>‘</a:t>
            </a:r>
            <a:r>
              <a:rPr lang="en" altLang="ko-Kore-KR" sz="1200" b="0" i="0" u="none" strike="noStrike" kern="1200" dirty="0">
                <a:solidFill>
                  <a:schemeClr val="tx1"/>
                </a:solidFill>
                <a:effectLst/>
                <a:latin typeface="+mn-lt"/>
                <a:ea typeface="+mn-ea"/>
                <a:cs typeface="+mn-cs"/>
              </a:rPr>
              <a:t>Exclamation mark</a:t>
            </a:r>
            <a:r>
              <a:rPr lang="en-US" altLang="ko-KR" sz="1200" b="0" i="0" u="none" strike="noStrike" kern="1200" dirty="0">
                <a:solidFill>
                  <a:schemeClr val="tx1"/>
                </a:solidFill>
                <a:effectLst/>
                <a:latin typeface="+mn-lt"/>
                <a:ea typeface="+mn-ea"/>
                <a:cs typeface="+mn-cs"/>
              </a:rPr>
              <a:t>’</a:t>
            </a:r>
          </a:p>
          <a:p>
            <a:r>
              <a:rPr kumimoji="1" lang="en-US" altLang="ko-KR" sz="1200" b="0" i="0" u="none" strike="noStrike" kern="1200" dirty="0">
                <a:solidFill>
                  <a:schemeClr val="tx1"/>
                </a:solidFill>
                <a:effectLst/>
                <a:latin typeface="+mn-lt"/>
                <a:ea typeface="+mn-ea"/>
                <a:cs typeface="+mn-cs"/>
              </a:rPr>
              <a:t>Last case is syntax error by the wrong statement. After where, user must enter condition statement.</a:t>
            </a:r>
          </a:p>
          <a:p>
            <a:endParaRPr kumimoji="1" lang="en-US" altLang="ko-KR" sz="1200" b="0" i="0" u="none" strike="noStrike" kern="1200" dirty="0">
              <a:solidFill>
                <a:schemeClr val="tx1"/>
              </a:solidFill>
              <a:effectLst/>
              <a:latin typeface="+mn-lt"/>
              <a:ea typeface="+mn-ea"/>
              <a:cs typeface="+mn-cs"/>
            </a:endParaRPr>
          </a:p>
          <a:p>
            <a:r>
              <a:rPr kumimoji="1" lang="en-US" altLang="ko-KR" sz="1200" b="0" i="0" u="none" strike="noStrike" kern="1200" dirty="0">
                <a:solidFill>
                  <a:schemeClr val="tx1"/>
                </a:solidFill>
                <a:effectLst/>
                <a:latin typeface="+mn-lt"/>
                <a:ea typeface="+mn-ea"/>
                <a:cs typeface="+mn-cs"/>
              </a:rPr>
              <a:t>I will show you demonstration now.</a:t>
            </a:r>
            <a:endParaRPr kumimoji="1" lang="en-US" altLang="ko-KR" dirty="0"/>
          </a:p>
          <a:p>
            <a:r>
              <a:rPr kumimoji="1" lang="ko-KR" altLang="en-US" dirty="0"/>
              <a:t>이거 보여주고 바로 프로그램 실행으로 보여주기</a:t>
            </a:r>
            <a:endParaRPr kumimoji="1" lang="ko-Kore-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20</a:t>
            </a:fld>
            <a:endParaRPr lang="ko-KR" altLang="en-US"/>
          </a:p>
        </p:txBody>
      </p:sp>
    </p:spTree>
    <p:extLst>
      <p:ext uri="{BB962C8B-B14F-4D97-AF65-F5344CB8AC3E}">
        <p14:creationId xmlns:p14="http://schemas.microsoft.com/office/powerpoint/2010/main" val="184977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We've almost successfully built SELECT and UPDATE parsers.</a:t>
            </a:r>
          </a:p>
          <a:p>
            <a:endParaRPr lang="en-US" altLang="ko-KR" dirty="0"/>
          </a:p>
          <a:p>
            <a:r>
              <a:rPr lang="en-US" altLang="ko-KR" dirty="0"/>
              <a:t>However, there are still some limitations.</a:t>
            </a:r>
          </a:p>
          <a:p>
            <a:pPr marL="228600" indent="-228600">
              <a:buAutoNum type="arabicPeriod"/>
            </a:pPr>
            <a:r>
              <a:rPr lang="en-US" altLang="ko-KR" dirty="0"/>
              <a:t>Select parser and Update parser are separated</a:t>
            </a:r>
          </a:p>
          <a:p>
            <a:pPr marL="228600" indent="-228600">
              <a:buAutoNum type="arabicPeriod"/>
            </a:pPr>
            <a:r>
              <a:rPr lang="en-US" altLang="ko-KR" dirty="0"/>
              <a:t>And also it is hard to understand </a:t>
            </a:r>
            <a:r>
              <a:rPr lang="en-US" altLang="ko-KR" dirty="0" err="1"/>
              <a:t>yyerror</a:t>
            </a:r>
            <a:r>
              <a:rPr lang="en-US" altLang="ko-KR" dirty="0"/>
              <a:t> function we failed to control error of epsilon transitions in some case</a:t>
            </a:r>
          </a:p>
          <a:p>
            <a:pPr marL="228600" indent="-228600">
              <a:buAutoNum type="arabicPeriod"/>
            </a:pPr>
            <a:r>
              <a:rPr lang="en-US" altLang="ko-KR" dirty="0"/>
              <a:t>Also our program shut down if error occurred</a:t>
            </a:r>
          </a:p>
          <a:p>
            <a:pPr marL="228600" indent="-228600">
              <a:buAutoNum type="arabicPeriod"/>
            </a:pPr>
            <a:r>
              <a:rPr lang="en-US" altLang="ko-KR" dirty="0"/>
              <a:t>and We didn’t check the result semantically, we just checked the validation messages and error message.</a:t>
            </a:r>
          </a:p>
          <a:p>
            <a:pPr marL="228600" indent="-228600">
              <a:buAutoNum type="arabicPeriod"/>
            </a:pPr>
            <a:endParaRPr lang="en-US" altLang="ko-KR" dirty="0"/>
          </a:p>
          <a:p>
            <a:pPr marL="0" indent="0">
              <a:buNone/>
            </a:pPr>
            <a:r>
              <a:rPr lang="en-US" altLang="ko-KR" dirty="0"/>
              <a:t>So for future works</a:t>
            </a:r>
          </a:p>
          <a:p>
            <a:pPr marL="228600" indent="-228600">
              <a:buAutoNum type="arabicPeriod"/>
            </a:pPr>
            <a:r>
              <a:rPr lang="en-US" altLang="ko-KR" dirty="0"/>
              <a:t>We can </a:t>
            </a:r>
            <a:r>
              <a:rPr lang="en-US" altLang="ko-KR" dirty="0" err="1"/>
              <a:t>concat</a:t>
            </a:r>
            <a:r>
              <a:rPr lang="en-US" altLang="ko-KR" dirty="0"/>
              <a:t> select and update parser</a:t>
            </a:r>
          </a:p>
          <a:p>
            <a:pPr marL="228600" indent="-228600">
              <a:buAutoNum type="arabicPeriod"/>
            </a:pPr>
            <a:r>
              <a:rPr lang="en-US" altLang="ko-KR" dirty="0"/>
              <a:t>And study about </a:t>
            </a:r>
            <a:r>
              <a:rPr lang="en-US" altLang="ko-KR" dirty="0" err="1"/>
              <a:t>yyerror</a:t>
            </a:r>
            <a:r>
              <a:rPr lang="en-US" altLang="ko-KR" dirty="0"/>
              <a:t> function and make error handling part more elaborated</a:t>
            </a:r>
          </a:p>
          <a:p>
            <a:pPr marL="228600" indent="-228600">
              <a:buAutoNum type="arabicPeriod"/>
            </a:pPr>
            <a:r>
              <a:rPr lang="en-US" altLang="ko-KR" dirty="0"/>
              <a:t>lastly, Do semantical analysis for parser</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22</a:t>
            </a:fld>
            <a:endParaRPr lang="ko-KR" altLang="en-US"/>
          </a:p>
        </p:txBody>
      </p:sp>
    </p:spTree>
    <p:extLst>
      <p:ext uri="{BB962C8B-B14F-4D97-AF65-F5344CB8AC3E}">
        <p14:creationId xmlns:p14="http://schemas.microsoft.com/office/powerpoint/2010/main" val="82278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Select is the most common operation in </a:t>
            </a:r>
            <a:r>
              <a:rPr lang="en-US" altLang="ko-KR" dirty="0" err="1"/>
              <a:t>sql</a:t>
            </a:r>
            <a:r>
              <a:rPr lang="en-US" altLang="ko-KR" dirty="0"/>
              <a:t>.</a:t>
            </a:r>
          </a:p>
          <a:p>
            <a:r>
              <a:rPr lang="en-US" altLang="ko-KR" dirty="0"/>
              <a:t>User can get certain </a:t>
            </a:r>
            <a:r>
              <a:rPr lang="en-US" altLang="ko-KR" dirty="0" err="1"/>
              <a:t>datas</a:t>
            </a:r>
            <a:r>
              <a:rPr lang="en-US" altLang="ko-KR" dirty="0"/>
              <a:t> in database using select</a:t>
            </a:r>
          </a:p>
          <a:p>
            <a:r>
              <a:rPr lang="en-US" altLang="ko-KR" dirty="0"/>
              <a:t>Select allow user to describe desired </a:t>
            </a:r>
            <a:r>
              <a:rPr lang="en-US" altLang="ko-KR" dirty="0" err="1"/>
              <a:t>datas</a:t>
            </a:r>
            <a:r>
              <a:rPr lang="en-US" altLang="ko-KR" dirty="0"/>
              <a:t>, with some keywords like FROM, WHERE, GROUP </a:t>
            </a:r>
            <a:r>
              <a:rPr lang="en-US" altLang="ko-KR" dirty="0" err="1"/>
              <a:t>bY</a:t>
            </a:r>
            <a:r>
              <a:rPr lang="en-US" altLang="ko-KR" dirty="0"/>
              <a:t> HAVING ORDER BY DISTINCT</a:t>
            </a:r>
          </a:p>
          <a:p>
            <a:endParaRPr lang="en-US" altLang="ko-KR" dirty="0"/>
          </a:p>
          <a:p>
            <a:r>
              <a:rPr lang="en-US" altLang="ko-KR" dirty="0"/>
              <a:t>Update is used to modify existing records</a:t>
            </a:r>
          </a:p>
          <a:p>
            <a:r>
              <a:rPr lang="en-US" altLang="ko-KR" dirty="0"/>
              <a:t>Normally UPDATE statement consists of UPDATE, SET, and WHERE.</a:t>
            </a:r>
          </a:p>
          <a:p>
            <a:r>
              <a:rPr lang="en-US" altLang="ko-KR" sz="1200" dirty="0"/>
              <a:t>When using UPDATE, it is necessary to set the row you want to modify using keyword WHERE. Otherwise, the data for the entire column will be changed.</a:t>
            </a:r>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6</a:t>
            </a:fld>
            <a:endParaRPr lang="ko-KR" altLang="en-US"/>
          </a:p>
        </p:txBody>
      </p:sp>
    </p:spTree>
    <p:extLst>
      <p:ext uri="{BB962C8B-B14F-4D97-AF65-F5344CB8AC3E}">
        <p14:creationId xmlns:p14="http://schemas.microsoft.com/office/powerpoint/2010/main" val="186836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Our scope of this project is</a:t>
            </a:r>
          </a:p>
          <a:p>
            <a:r>
              <a:rPr lang="en-US" altLang="ko-KR" dirty="0"/>
              <a:t>Making parser of SQL SELECT and UPDATE parser that can understand with their whole keywords of conditions</a:t>
            </a:r>
          </a:p>
          <a:p>
            <a:endParaRPr lang="en-US" altLang="ko-KR" dirty="0"/>
          </a:p>
          <a:p>
            <a:r>
              <a:rPr lang="en-US" altLang="ko-KR" dirty="0"/>
              <a:t>To do,</a:t>
            </a:r>
          </a:p>
          <a:p>
            <a:r>
              <a:rPr lang="en-US" altLang="ko-KR" dirty="0"/>
              <a:t>We used bison and flex which is </a:t>
            </a:r>
            <a:r>
              <a:rPr lang="en-US" altLang="ko-KR" dirty="0" err="1"/>
              <a:t>yacc</a:t>
            </a:r>
            <a:r>
              <a:rPr lang="en-US" altLang="ko-KR" dirty="0"/>
              <a:t> and lex written in C language</a:t>
            </a:r>
          </a:p>
          <a:p>
            <a:r>
              <a:rPr lang="en-US" altLang="ko-KR" dirty="0"/>
              <a:t>And this is the diagrams of our project. </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7</a:t>
            </a:fld>
            <a:endParaRPr lang="ko-KR" altLang="en-US"/>
          </a:p>
        </p:txBody>
      </p:sp>
    </p:spTree>
    <p:extLst>
      <p:ext uri="{BB962C8B-B14F-4D97-AF65-F5344CB8AC3E}">
        <p14:creationId xmlns:p14="http://schemas.microsoft.com/office/powerpoint/2010/main" val="283510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8</a:t>
            </a:fld>
            <a:endParaRPr lang="ko-KR" altLang="en-US"/>
          </a:p>
        </p:txBody>
      </p:sp>
    </p:spTree>
    <p:extLst>
      <p:ext uri="{BB962C8B-B14F-4D97-AF65-F5344CB8AC3E}">
        <p14:creationId xmlns:p14="http://schemas.microsoft.com/office/powerpoint/2010/main" val="352309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First, before writing </a:t>
            </a:r>
            <a:r>
              <a:rPr lang="en-US" altLang="ko-KR" dirty="0" err="1"/>
              <a:t>lex</a:t>
            </a:r>
            <a:r>
              <a:rPr lang="en-US" altLang="ko-KR" dirty="0"/>
              <a:t>,</a:t>
            </a:r>
          </a:p>
          <a:p>
            <a:r>
              <a:rPr lang="en-US" altLang="ko-KR" dirty="0"/>
              <a:t>we wrote basic variables according to the rules.</a:t>
            </a:r>
          </a:p>
          <a:p>
            <a:endParaRPr lang="en-US" altLang="ko-KR" dirty="0"/>
          </a:p>
          <a:p>
            <a:r>
              <a:rPr lang="en-US" altLang="ko-KR" dirty="0"/>
              <a:t>In this way, identifier, digit, number and string </a:t>
            </a:r>
          </a:p>
          <a:p>
            <a:r>
              <a:rPr lang="en-US" altLang="ko-KR" dirty="0"/>
              <a:t>can be easily expressed in the </a:t>
            </a:r>
            <a:r>
              <a:rPr lang="en-US" altLang="ko-KR" dirty="0" err="1"/>
              <a:t>lex</a:t>
            </a:r>
            <a:r>
              <a:rPr lang="en-US" altLang="ko-KR" dirty="0"/>
              <a:t> grammar below.</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9</a:t>
            </a:fld>
            <a:endParaRPr lang="ko-KR" altLang="en-US"/>
          </a:p>
        </p:txBody>
      </p:sp>
    </p:spTree>
    <p:extLst>
      <p:ext uri="{BB962C8B-B14F-4D97-AF65-F5344CB8AC3E}">
        <p14:creationId xmlns:p14="http://schemas.microsoft.com/office/powerpoint/2010/main" val="320631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Commands that are basically used in queries are implemented as tokens one by one.</a:t>
            </a:r>
          </a:p>
          <a:p>
            <a:r>
              <a:rPr lang="en-US" altLang="ko-KR" dirty="0"/>
              <a:t>Of course, it is case insensitive.</a:t>
            </a:r>
          </a:p>
          <a:p>
            <a:endParaRPr lang="en-US" altLang="ko-KR" dirty="0"/>
          </a:p>
          <a:p>
            <a:r>
              <a:rPr lang="en-US" altLang="ko-KR" dirty="0"/>
              <a:t>Next, we pass both kinds of identifier as the same token to the parser.</a:t>
            </a:r>
          </a:p>
          <a:p>
            <a:r>
              <a:rPr lang="en-US" altLang="ko-KR" dirty="0"/>
              <a:t>Strings and numbers are also passed.</a:t>
            </a:r>
          </a:p>
          <a:p>
            <a:endParaRPr lang="en-US" altLang="ko-KR" dirty="0"/>
          </a:p>
          <a:p>
            <a:r>
              <a:rPr lang="en-US" altLang="ko-KR" dirty="0"/>
              <a:t>In the case of the operator, we decided to pass it as is and cover it with </a:t>
            </a:r>
            <a:r>
              <a:rPr lang="en-US" altLang="ko-KR" dirty="0" err="1"/>
              <a:t>yacc</a:t>
            </a:r>
            <a:r>
              <a:rPr lang="en-US" altLang="ko-KR" dirty="0"/>
              <a:t>.</a:t>
            </a:r>
          </a:p>
          <a:p>
            <a:r>
              <a:rPr lang="en-US" altLang="ko-KR" dirty="0"/>
              <a:t>Operators using in </a:t>
            </a:r>
            <a:r>
              <a:rPr lang="en-US" altLang="ko-KR" dirty="0" err="1"/>
              <a:t>sql</a:t>
            </a:r>
            <a:r>
              <a:rPr lang="en-US" altLang="ko-KR" dirty="0"/>
              <a:t> also added.</a:t>
            </a:r>
          </a:p>
          <a:p>
            <a:endParaRPr lang="en-US" altLang="ko-KR" dirty="0"/>
          </a:p>
          <a:p>
            <a:r>
              <a:rPr lang="en-US" altLang="ko-KR" dirty="0"/>
              <a:t>After checking all tokens, the last unclassified character will cause a lexical error.</a:t>
            </a:r>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10</a:t>
            </a:fld>
            <a:endParaRPr lang="ko-KR" altLang="en-US"/>
          </a:p>
        </p:txBody>
      </p:sp>
    </p:spTree>
    <p:extLst>
      <p:ext uri="{BB962C8B-B14F-4D97-AF65-F5344CB8AC3E}">
        <p14:creationId xmlns:p14="http://schemas.microsoft.com/office/powerpoint/2010/main" val="245476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 string is input to </a:t>
            </a:r>
            <a:r>
              <a:rPr lang="en-US" altLang="ko-KR" dirty="0" err="1"/>
              <a:t>yacc</a:t>
            </a:r>
            <a:r>
              <a:rPr lang="en-US" altLang="ko-KR" dirty="0"/>
              <a:t>, it moves to start.</a:t>
            </a:r>
          </a:p>
          <a:p>
            <a:r>
              <a:rPr lang="en-US" altLang="ko-KR" dirty="0"/>
              <a:t>It recognizes the SELECT command first.</a:t>
            </a:r>
          </a:p>
          <a:p>
            <a:r>
              <a:rPr lang="en-US" altLang="ko-KR" dirty="0"/>
              <a:t>Since then, it accepts various commands.</a:t>
            </a:r>
          </a:p>
          <a:p>
            <a:endParaRPr lang="en-US" altLang="ko-KR" dirty="0"/>
          </a:p>
          <a:p>
            <a:r>
              <a:rPr lang="en-US" altLang="ko-KR" dirty="0" err="1"/>
              <a:t>attributList</a:t>
            </a:r>
            <a:r>
              <a:rPr lang="en-US" altLang="ko-KR" dirty="0"/>
              <a:t> and </a:t>
            </a:r>
            <a:r>
              <a:rPr lang="en-US" altLang="ko-KR" dirty="0" err="1"/>
              <a:t>tableList</a:t>
            </a:r>
            <a:r>
              <a:rPr lang="en-US" altLang="ko-KR" dirty="0"/>
              <a:t> are a series of identifiers.</a:t>
            </a:r>
          </a:p>
          <a:p>
            <a:endParaRPr lang="en-US" altLang="ko-KR" dirty="0"/>
          </a:p>
          <a:p>
            <a:r>
              <a:rPr lang="en-US" altLang="ko-KR" dirty="0"/>
              <a:t>clause expresses WHERE statement.</a:t>
            </a:r>
          </a:p>
          <a:p>
            <a:endParaRPr lang="en-US" altLang="ko-KR" dirty="0"/>
          </a:p>
          <a:p>
            <a:r>
              <a:rPr lang="en-US" altLang="ko-KR" dirty="0"/>
              <a:t>By writing the conditional statement as several separated rules,</a:t>
            </a:r>
          </a:p>
          <a:p>
            <a:r>
              <a:rPr lang="en-US" altLang="ko-KR" dirty="0"/>
              <a:t>various conditional statements can be recognized.</a:t>
            </a:r>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11</a:t>
            </a:fld>
            <a:endParaRPr lang="ko-KR" altLang="en-US"/>
          </a:p>
        </p:txBody>
      </p:sp>
    </p:spTree>
    <p:extLst>
      <p:ext uri="{BB962C8B-B14F-4D97-AF65-F5344CB8AC3E}">
        <p14:creationId xmlns:p14="http://schemas.microsoft.com/office/powerpoint/2010/main" val="196111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Value consists of one or more connections between functions and various types of values.</a:t>
            </a:r>
          </a:p>
          <a:p>
            <a:r>
              <a:rPr lang="en-US" altLang="ko-KR" dirty="0"/>
              <a:t>value supports various expansions either internally or to the right.</a:t>
            </a:r>
          </a:p>
          <a:p>
            <a:r>
              <a:rPr lang="en-US" altLang="ko-KR" dirty="0"/>
              <a:t>It’s suitable for various conditional statements.</a:t>
            </a:r>
          </a:p>
          <a:p>
            <a:endParaRPr lang="en-US" altLang="ko-KR" dirty="0"/>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 Pre number means </a:t>
            </a:r>
            <a:r>
              <a:rPr lang="en-US" altLang="ko-KR" dirty="0" err="1"/>
              <a:t>literaly</a:t>
            </a:r>
            <a:r>
              <a:rPr lang="en-US" altLang="ko-KR" dirty="0"/>
              <a:t> a pre number operator. ~(Tilt) -&gt; -(n+1) and ~~(double tilt) -&gt; floor()</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12</a:t>
            </a:fld>
            <a:endParaRPr lang="ko-KR" altLang="en-US"/>
          </a:p>
        </p:txBody>
      </p:sp>
    </p:spTree>
    <p:extLst>
      <p:ext uri="{BB962C8B-B14F-4D97-AF65-F5344CB8AC3E}">
        <p14:creationId xmlns:p14="http://schemas.microsoft.com/office/powerpoint/2010/main" val="362709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lex of update is similar to select.</a:t>
            </a:r>
          </a:p>
          <a:p>
            <a:endParaRPr lang="en-US" altLang="ko-KR" dirty="0"/>
          </a:p>
          <a:p>
            <a:r>
              <a:rPr lang="en-US" altLang="ko-KR" dirty="0"/>
              <a:t>However, some commands used only in select have been deleted</a:t>
            </a:r>
          </a:p>
          <a:p>
            <a:endParaRPr lang="en-US" altLang="ko-KR" dirty="0"/>
          </a:p>
          <a:p>
            <a:r>
              <a:rPr lang="en-US" altLang="ko-KR" dirty="0"/>
              <a:t>and update related commands have been added.</a:t>
            </a:r>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D64B5D5-48B7-4F94-AE9E-F3674E44000D}" type="slidenum">
              <a:rPr lang="ko-KR" altLang="en-US" smtClean="0"/>
              <a:t>13</a:t>
            </a:fld>
            <a:endParaRPr lang="ko-KR" altLang="en-US"/>
          </a:p>
        </p:txBody>
      </p:sp>
    </p:spTree>
    <p:extLst>
      <p:ext uri="{BB962C8B-B14F-4D97-AF65-F5344CB8AC3E}">
        <p14:creationId xmlns:p14="http://schemas.microsoft.com/office/powerpoint/2010/main" val="198779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51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90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이등변 삼각형 1"/>
          <p:cNvSpPr/>
          <p:nvPr userDrawn="1"/>
        </p:nvSpPr>
        <p:spPr>
          <a:xfrm rot="5400000">
            <a:off x="0" y="0"/>
            <a:ext cx="1080000" cy="1080000"/>
          </a:xfrm>
          <a:prstGeom prst="triangle">
            <a:avLst>
              <a:gd name="adj" fmla="val 0"/>
            </a:avLst>
          </a:prstGeom>
          <a:solidFill>
            <a:srgbClr val="00002F"/>
          </a:solidFill>
          <a:ln>
            <a:solidFill>
              <a:srgbClr val="5B3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이등변 삼각형 2"/>
          <p:cNvSpPr/>
          <p:nvPr userDrawn="1"/>
        </p:nvSpPr>
        <p:spPr>
          <a:xfrm rot="16200000">
            <a:off x="11112000" y="5778000"/>
            <a:ext cx="1080000" cy="1080000"/>
          </a:xfrm>
          <a:prstGeom prst="triangle">
            <a:avLst>
              <a:gd name="adj" fmla="val 0"/>
            </a:avLst>
          </a:prstGeom>
          <a:solidFill>
            <a:srgbClr val="00002F"/>
          </a:solidFill>
          <a:ln>
            <a:solidFill>
              <a:srgbClr val="5B3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98692001"/>
      </p:ext>
    </p:extLst>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603" y="2447473"/>
            <a:ext cx="7412799" cy="1200329"/>
          </a:xfrm>
          <a:prstGeom prst="rect">
            <a:avLst/>
          </a:prstGeom>
          <a:noFill/>
        </p:spPr>
        <p:txBody>
          <a:bodyPr wrap="none" rtlCol="0">
            <a:spAutoFit/>
          </a:bodyPr>
          <a:lstStyle/>
          <a:p>
            <a:pPr algn="ctr"/>
            <a:r>
              <a:rPr lang="en-US" altLang="ko-KR" sz="7200" spc="-300" dirty="0">
                <a:solidFill>
                  <a:srgbClr val="00002F"/>
                </a:solidFill>
                <a:latin typeface="나눔스퀘어 ExtraBold" panose="020B0600000101010101" pitchFamily="50" charset="-127"/>
                <a:ea typeface="나눔스퀘어 ExtraBold" panose="020B0600000101010101" pitchFamily="50" charset="-127"/>
              </a:rPr>
              <a:t>SQL Query Parser</a:t>
            </a:r>
            <a:endParaRPr lang="ko-KR" altLang="en-US" sz="7200" spc="-3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3" name="직사각형 2"/>
          <p:cNvSpPr/>
          <p:nvPr/>
        </p:nvSpPr>
        <p:spPr>
          <a:xfrm>
            <a:off x="3041482" y="4150497"/>
            <a:ext cx="6109036" cy="398643"/>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Team 03</a:t>
            </a:r>
            <a:endParaRPr lang="ko-KR" altLang="en-US" dirty="0">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DE90E167-9569-E845-9320-207BF4126856}"/>
              </a:ext>
            </a:extLst>
          </p:cNvPr>
          <p:cNvSpPr txBox="1"/>
          <p:nvPr/>
        </p:nvSpPr>
        <p:spPr>
          <a:xfrm>
            <a:off x="4867754" y="4791918"/>
            <a:ext cx="2757434" cy="923330"/>
          </a:xfrm>
          <a:prstGeom prst="rect">
            <a:avLst/>
          </a:prstGeom>
          <a:noFill/>
        </p:spPr>
        <p:txBody>
          <a:bodyPr wrap="square" rtlCol="0">
            <a:spAutoFit/>
          </a:bodyPr>
          <a:lstStyle/>
          <a:p>
            <a:r>
              <a:rPr kumimoji="1" lang="en-US" altLang="ko-Kore-KR" dirty="0"/>
              <a:t>2</a:t>
            </a:r>
            <a:r>
              <a:rPr kumimoji="1" lang="en-US" altLang="ko-KR" dirty="0"/>
              <a:t>0175020</a:t>
            </a:r>
            <a:r>
              <a:rPr kumimoji="1" lang="ko-KR" altLang="en-US" dirty="0"/>
              <a:t> </a:t>
            </a:r>
            <a:r>
              <a:rPr kumimoji="1" lang="en-US" altLang="ko-KR" dirty="0" err="1"/>
              <a:t>Doyoung</a:t>
            </a:r>
            <a:r>
              <a:rPr kumimoji="1" lang="en-US" altLang="ko-KR" dirty="0"/>
              <a:t> Kim</a:t>
            </a:r>
          </a:p>
          <a:p>
            <a:r>
              <a:rPr kumimoji="1" lang="en-US" altLang="ko-Kore-KR" dirty="0"/>
              <a:t>20175068 </a:t>
            </a:r>
            <a:r>
              <a:rPr kumimoji="1" lang="en-US" altLang="ko-Kore-KR" dirty="0" err="1"/>
              <a:t>Sejin</a:t>
            </a:r>
            <a:r>
              <a:rPr kumimoji="1" lang="en-US" altLang="ko-Kore-KR" dirty="0"/>
              <a:t> Park</a:t>
            </a:r>
          </a:p>
          <a:p>
            <a:r>
              <a:rPr kumimoji="1" lang="en-US" altLang="ko-Kore-KR" dirty="0"/>
              <a:t>20185159 </a:t>
            </a:r>
            <a:r>
              <a:rPr kumimoji="1" lang="en-US" altLang="ko-Kore-KR" dirty="0" err="1"/>
              <a:t>YunJae</a:t>
            </a:r>
            <a:r>
              <a:rPr kumimoji="1" lang="en-US" altLang="ko-Kore-KR" dirty="0"/>
              <a:t> </a:t>
            </a:r>
            <a:r>
              <a:rPr kumimoji="1" lang="en-US" altLang="ko-Kore-KR" dirty="0" err="1"/>
              <a:t>Heo</a:t>
            </a:r>
            <a:endParaRPr kumimoji="1" lang="ko-Kore-KR" altLang="en-US" dirty="0"/>
          </a:p>
        </p:txBody>
      </p:sp>
    </p:spTree>
    <p:extLst>
      <p:ext uri="{BB962C8B-B14F-4D97-AF65-F5344CB8AC3E}">
        <p14:creationId xmlns:p14="http://schemas.microsoft.com/office/powerpoint/2010/main" val="22828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TextBox 10">
            <a:extLst>
              <a:ext uri="{FF2B5EF4-FFF2-40B4-BE49-F238E27FC236}">
                <a16:creationId xmlns:a16="http://schemas.microsoft.com/office/drawing/2014/main" id="{068F41AB-A82C-4965-9DCA-1B456E34B87A}"/>
              </a:ext>
            </a:extLst>
          </p:cNvPr>
          <p:cNvSpPr txBox="1"/>
          <p:nvPr/>
        </p:nvSpPr>
        <p:spPr>
          <a:xfrm>
            <a:off x="1069803" y="960612"/>
            <a:ext cx="1394228"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SELECT - Lex</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8" name="그림 7">
            <a:extLst>
              <a:ext uri="{FF2B5EF4-FFF2-40B4-BE49-F238E27FC236}">
                <a16:creationId xmlns:a16="http://schemas.microsoft.com/office/drawing/2014/main" id="{0BB53C53-AFF1-47CB-B870-6EDF8BA0DC72}"/>
              </a:ext>
            </a:extLst>
          </p:cNvPr>
          <p:cNvPicPr>
            <a:picLocks noChangeAspect="1"/>
          </p:cNvPicPr>
          <p:nvPr/>
        </p:nvPicPr>
        <p:blipFill>
          <a:blip r:embed="rId3"/>
          <a:stretch>
            <a:fillRect/>
          </a:stretch>
        </p:blipFill>
        <p:spPr>
          <a:xfrm>
            <a:off x="4152859" y="6573064"/>
            <a:ext cx="6705600" cy="161925"/>
          </a:xfrm>
          <a:prstGeom prst="rect">
            <a:avLst/>
          </a:prstGeom>
        </p:spPr>
      </p:pic>
      <p:pic>
        <p:nvPicPr>
          <p:cNvPr id="9" name="그림 8">
            <a:extLst>
              <a:ext uri="{FF2B5EF4-FFF2-40B4-BE49-F238E27FC236}">
                <a16:creationId xmlns:a16="http://schemas.microsoft.com/office/drawing/2014/main" id="{83461ADE-8A36-47A8-8D1C-3F64CDD18874}"/>
              </a:ext>
            </a:extLst>
          </p:cNvPr>
          <p:cNvPicPr>
            <a:picLocks noChangeAspect="1"/>
          </p:cNvPicPr>
          <p:nvPr/>
        </p:nvPicPr>
        <p:blipFill>
          <a:blip r:embed="rId4"/>
          <a:stretch>
            <a:fillRect/>
          </a:stretch>
        </p:blipFill>
        <p:spPr>
          <a:xfrm>
            <a:off x="1069803" y="1369477"/>
            <a:ext cx="4552950" cy="5029200"/>
          </a:xfrm>
          <a:prstGeom prst="rect">
            <a:avLst/>
          </a:prstGeom>
        </p:spPr>
      </p:pic>
      <p:pic>
        <p:nvPicPr>
          <p:cNvPr id="10" name="그림 9">
            <a:extLst>
              <a:ext uri="{FF2B5EF4-FFF2-40B4-BE49-F238E27FC236}">
                <a16:creationId xmlns:a16="http://schemas.microsoft.com/office/drawing/2014/main" id="{A9DF98E5-93AF-4B95-BD49-678D3803D0E8}"/>
              </a:ext>
            </a:extLst>
          </p:cNvPr>
          <p:cNvPicPr>
            <a:picLocks noChangeAspect="1"/>
          </p:cNvPicPr>
          <p:nvPr/>
        </p:nvPicPr>
        <p:blipFill>
          <a:blip r:embed="rId5"/>
          <a:stretch>
            <a:fillRect/>
          </a:stretch>
        </p:blipFill>
        <p:spPr>
          <a:xfrm>
            <a:off x="6590367" y="1369477"/>
            <a:ext cx="4200525" cy="2905125"/>
          </a:xfrm>
          <a:prstGeom prst="rect">
            <a:avLst/>
          </a:prstGeom>
        </p:spPr>
      </p:pic>
    </p:spTree>
    <p:extLst>
      <p:ext uri="{BB962C8B-B14F-4D97-AF65-F5344CB8AC3E}">
        <p14:creationId xmlns:p14="http://schemas.microsoft.com/office/powerpoint/2010/main" val="402056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069803" y="960612"/>
            <a:ext cx="1497398"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SELECT - </a:t>
            </a:r>
            <a:r>
              <a:rPr lang="en-US" altLang="ko-KR" spc="-150" dirty="0" err="1">
                <a:solidFill>
                  <a:srgbClr val="00002F"/>
                </a:solidFill>
                <a:latin typeface="나눔스퀘어 ExtraBold" panose="020B0600000101010101" pitchFamily="50" charset="-127"/>
                <a:ea typeface="나눔스퀘어 ExtraBold" panose="020B0600000101010101" pitchFamily="50" charset="-127"/>
              </a:rPr>
              <a:t>Yacc</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3" name="내용 개체 틀 2">
            <a:extLst>
              <a:ext uri="{FF2B5EF4-FFF2-40B4-BE49-F238E27FC236}">
                <a16:creationId xmlns:a16="http://schemas.microsoft.com/office/drawing/2014/main" id="{6AF1B307-FDEE-0E4E-93D8-61CAB8BF6856}"/>
              </a:ext>
            </a:extLst>
          </p:cNvPr>
          <p:cNvSpPr txBox="1">
            <a:spLocks/>
          </p:cNvSpPr>
          <p:nvPr/>
        </p:nvSpPr>
        <p:spPr>
          <a:xfrm>
            <a:off x="838199" y="1825625"/>
            <a:ext cx="11242183" cy="4351338"/>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b="1" dirty="0"/>
              <a:t>start -&gt; SELECT </a:t>
            </a:r>
            <a:r>
              <a:rPr lang="en-US" altLang="ko-KR" sz="1600" b="1" dirty="0" err="1">
                <a:solidFill>
                  <a:srgbClr val="FF0000"/>
                </a:solidFill>
              </a:rPr>
              <a:t>dist</a:t>
            </a:r>
            <a:r>
              <a:rPr lang="en-US" altLang="ko-KR" sz="1600" b="1" dirty="0"/>
              <a:t> </a:t>
            </a:r>
            <a:r>
              <a:rPr lang="en-US" altLang="ko-KR" sz="1600" b="1" dirty="0" err="1">
                <a:solidFill>
                  <a:srgbClr val="FFC000"/>
                </a:solidFill>
              </a:rPr>
              <a:t>attributList</a:t>
            </a:r>
            <a:r>
              <a:rPr lang="en-US" altLang="ko-KR" sz="1600" b="1" dirty="0"/>
              <a:t> FROM </a:t>
            </a:r>
            <a:r>
              <a:rPr lang="en-US" altLang="ko-KR" sz="1600" b="1" dirty="0" err="1">
                <a:solidFill>
                  <a:srgbClr val="92D050"/>
                </a:solidFill>
              </a:rPr>
              <a:t>tableList</a:t>
            </a:r>
            <a:r>
              <a:rPr lang="en-US" altLang="ko-KR" sz="1600" b="1" dirty="0"/>
              <a:t> </a:t>
            </a:r>
            <a:r>
              <a:rPr lang="en-US" altLang="ko-KR" sz="1600" b="1" dirty="0">
                <a:solidFill>
                  <a:srgbClr val="00B050"/>
                </a:solidFill>
              </a:rPr>
              <a:t>clause</a:t>
            </a:r>
            <a:r>
              <a:rPr lang="en-US" altLang="ko-KR" sz="1600" b="1" dirty="0"/>
              <a:t> </a:t>
            </a:r>
            <a:r>
              <a:rPr lang="en-US" altLang="ko-KR" sz="1600" b="1" dirty="0">
                <a:solidFill>
                  <a:srgbClr val="00B0F0"/>
                </a:solidFill>
              </a:rPr>
              <a:t>group</a:t>
            </a:r>
            <a:r>
              <a:rPr lang="en-US" altLang="ko-KR" sz="1600" b="1" dirty="0"/>
              <a:t> </a:t>
            </a:r>
            <a:r>
              <a:rPr lang="en-US" altLang="ko-KR" sz="1600" b="1" dirty="0">
                <a:solidFill>
                  <a:srgbClr val="7030A0"/>
                </a:solidFill>
              </a:rPr>
              <a:t>order</a:t>
            </a:r>
            <a:r>
              <a:rPr lang="en-US" altLang="ko-KR" sz="1600" b="1" dirty="0"/>
              <a:t> END</a:t>
            </a:r>
          </a:p>
          <a:p>
            <a:r>
              <a:rPr lang="en-US" altLang="ko-KR" sz="1600" dirty="0" err="1"/>
              <a:t>dist</a:t>
            </a:r>
            <a:r>
              <a:rPr lang="en-US" altLang="ko-KR" sz="1600" dirty="0"/>
              <a:t> -&gt; DISTINCT | </a:t>
            </a:r>
            <a:r>
              <a:rPr lang="el-GR" altLang="ko-KR" sz="1600" dirty="0"/>
              <a:t>ε</a:t>
            </a:r>
            <a:endParaRPr lang="en-US" altLang="ko-KR" sz="1600" dirty="0"/>
          </a:p>
          <a:p>
            <a:r>
              <a:rPr lang="en-US" altLang="ko-KR" sz="1600" dirty="0" err="1"/>
              <a:t>attributList</a:t>
            </a:r>
            <a:r>
              <a:rPr lang="en-US" altLang="ko-KR" sz="1600" dirty="0"/>
              <a:t> -&gt; ID’,’ </a:t>
            </a:r>
            <a:r>
              <a:rPr lang="en-US" altLang="ko-KR" sz="1600" dirty="0" err="1"/>
              <a:t>attributList</a:t>
            </a:r>
            <a:r>
              <a:rPr lang="en-US" altLang="ko-KR" sz="1600" dirty="0"/>
              <a:t> | ‘*’ | ID</a:t>
            </a:r>
          </a:p>
          <a:p>
            <a:r>
              <a:rPr lang="en-US" altLang="ko-KR" sz="1600" dirty="0" err="1"/>
              <a:t>tableList</a:t>
            </a:r>
            <a:r>
              <a:rPr lang="en-US" altLang="ko-KR" sz="1600" dirty="0"/>
              <a:t> -&gt; ID’,’ </a:t>
            </a:r>
            <a:r>
              <a:rPr lang="en-US" altLang="ko-KR" sz="1600" dirty="0" err="1"/>
              <a:t>tableList</a:t>
            </a:r>
            <a:r>
              <a:rPr lang="en-US" altLang="ko-KR" sz="1600" dirty="0"/>
              <a:t> | ID</a:t>
            </a:r>
          </a:p>
          <a:p>
            <a:r>
              <a:rPr lang="en-US" altLang="ko-KR" sz="1600" dirty="0"/>
              <a:t>clause -&gt; WHERE </a:t>
            </a:r>
            <a:r>
              <a:rPr lang="en-US" altLang="ko-KR" sz="1600" dirty="0" err="1"/>
              <a:t>where_stmt</a:t>
            </a:r>
            <a:r>
              <a:rPr lang="en-US" altLang="ko-KR" sz="1600" dirty="0"/>
              <a:t> | </a:t>
            </a:r>
            <a:r>
              <a:rPr lang="el-GR" altLang="ko-KR" sz="1600" dirty="0"/>
              <a:t>ε</a:t>
            </a:r>
            <a:endParaRPr lang="en-US" altLang="ko-KR" sz="1600" dirty="0"/>
          </a:p>
          <a:p>
            <a:r>
              <a:rPr lang="en-US" altLang="ko-KR" sz="1600" dirty="0" err="1"/>
              <a:t>where_stmt</a:t>
            </a:r>
            <a:r>
              <a:rPr lang="en-US" altLang="ko-KR" sz="1600" dirty="0"/>
              <a:t> -&gt; condition | condition AND condition | condition OR condition | ID BETWEEN value AND value</a:t>
            </a:r>
          </a:p>
          <a:p>
            <a:pPr marL="914400" lvl="2" indent="0">
              <a:buFont typeface="Arial" panose="020B0604020202020204" pitchFamily="34" charset="0"/>
              <a:buNone/>
            </a:pPr>
            <a:r>
              <a:rPr lang="en-US" altLang="ko-KR" sz="1600" dirty="0"/>
              <a:t>          | ID BETWEEN value OR value | ID NOT BETWEEN value AND value </a:t>
            </a:r>
          </a:p>
          <a:p>
            <a:pPr marL="914400" lvl="2" indent="0">
              <a:buFont typeface="Arial" panose="020B0604020202020204" pitchFamily="34" charset="0"/>
              <a:buNone/>
            </a:pPr>
            <a:r>
              <a:rPr lang="en-US" altLang="ko-KR" sz="1600" dirty="0"/>
              <a:t>          | ID NOT BETWEEN value OR value | ID LIKE STR_VAL | ID NOT LIKE STR_VAL</a:t>
            </a:r>
          </a:p>
          <a:p>
            <a:r>
              <a:rPr lang="en-US" altLang="ko-KR" sz="1600" dirty="0"/>
              <a:t>condition -&gt; ‘(’ </a:t>
            </a:r>
            <a:r>
              <a:rPr lang="en-US" altLang="ko-KR" sz="1600" dirty="0" err="1"/>
              <a:t>where_stmt</a:t>
            </a:r>
            <a:r>
              <a:rPr lang="en-US" altLang="ko-KR" sz="1600" dirty="0"/>
              <a:t> ‘)’ | ID </a:t>
            </a:r>
            <a:r>
              <a:rPr lang="en-US" altLang="ko-KR" sz="1600" dirty="0" err="1"/>
              <a:t>rel_op</a:t>
            </a:r>
            <a:r>
              <a:rPr lang="en-US" altLang="ko-KR" sz="1600" dirty="0"/>
              <a:t> value | ID IS </a:t>
            </a:r>
            <a:r>
              <a:rPr lang="en-US" altLang="ko-KR" sz="1600" dirty="0" err="1"/>
              <a:t>is_val</a:t>
            </a:r>
            <a:r>
              <a:rPr lang="en-US" altLang="ko-KR" sz="1600" dirty="0"/>
              <a:t> | ID IS NOT </a:t>
            </a:r>
            <a:r>
              <a:rPr lang="en-US" altLang="ko-KR" sz="1600" dirty="0" err="1"/>
              <a:t>is_val</a:t>
            </a:r>
            <a:r>
              <a:rPr lang="en-US" altLang="ko-KR" sz="1600" dirty="0"/>
              <a:t> | NOT ID </a:t>
            </a:r>
            <a:r>
              <a:rPr lang="en-US" altLang="ko-KR" sz="1600" dirty="0" err="1"/>
              <a:t>rel_op</a:t>
            </a:r>
            <a:r>
              <a:rPr lang="en-US" altLang="ko-KR" sz="1600" dirty="0"/>
              <a:t> value</a:t>
            </a:r>
          </a:p>
          <a:p>
            <a:r>
              <a:rPr lang="en-US" altLang="ko-KR" sz="1600" dirty="0" err="1"/>
              <a:t>rel_op</a:t>
            </a:r>
            <a:r>
              <a:rPr lang="en-US" altLang="ko-KR" sz="1600" dirty="0"/>
              <a:t> -&gt; ‘=’ | ‘!’’=’ | ‘&lt;’’&gt;’ | ‘&lt;’ | ‘&gt;’ | ‘&gt;’’=’ | ‘&lt;’’=’ | ‘&lt;’’=’’&gt;’</a:t>
            </a:r>
          </a:p>
        </p:txBody>
      </p:sp>
    </p:spTree>
    <p:extLst>
      <p:ext uri="{BB962C8B-B14F-4D97-AF65-F5344CB8AC3E}">
        <p14:creationId xmlns:p14="http://schemas.microsoft.com/office/powerpoint/2010/main" val="282520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내용 개체 틀 2">
            <a:extLst>
              <a:ext uri="{FF2B5EF4-FFF2-40B4-BE49-F238E27FC236}">
                <a16:creationId xmlns:a16="http://schemas.microsoft.com/office/drawing/2014/main" id="{33358BB3-8764-334D-8DA1-39D0487994C4}"/>
              </a:ext>
            </a:extLst>
          </p:cNvPr>
          <p:cNvSpPr txBox="1">
            <a:spLocks/>
          </p:cNvSpPr>
          <p:nvPr/>
        </p:nvSpPr>
        <p:spPr>
          <a:xfrm>
            <a:off x="1026522" y="1536496"/>
            <a:ext cx="11242183" cy="5032375"/>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a:t>value -&gt; NULL_VAL </a:t>
            </a:r>
            <a:r>
              <a:rPr lang="en-US" altLang="ko-KR" sz="1600" dirty="0" err="1"/>
              <a:t>next_val</a:t>
            </a:r>
            <a:r>
              <a:rPr lang="en-US" altLang="ko-KR" sz="1600"/>
              <a:t> | STR_VAL </a:t>
            </a:r>
            <a:r>
              <a:rPr lang="en-US" altLang="ko-KR" sz="1600" dirty="0" err="1"/>
              <a:t>next_val</a:t>
            </a:r>
            <a:r>
              <a:rPr lang="en-US" altLang="ko-KR" sz="1600"/>
              <a:t> | BOOL_VAL </a:t>
            </a:r>
            <a:r>
              <a:rPr lang="en-US" altLang="ko-KR" sz="1600" dirty="0" err="1"/>
              <a:t>next_val</a:t>
            </a:r>
            <a:r>
              <a:rPr lang="en-US" altLang="ko-KR" sz="1600"/>
              <a:t> | | MAX_FUNC '(' </a:t>
            </a:r>
            <a:r>
              <a:rPr lang="en-US" altLang="ko-KR" sz="1600" dirty="0" err="1"/>
              <a:t>func_value</a:t>
            </a:r>
            <a:r>
              <a:rPr lang="en-US" altLang="ko-KR" sz="1600"/>
              <a:t> ')' </a:t>
            </a:r>
            <a:r>
              <a:rPr lang="en-US" altLang="ko-KR" sz="1600" dirty="0" err="1"/>
              <a:t>next_val</a:t>
            </a:r>
            <a:r>
              <a:rPr lang="en-US" altLang="ko-KR" sz="1600"/>
              <a:t> </a:t>
            </a:r>
          </a:p>
          <a:p>
            <a:pPr marL="0" indent="0">
              <a:buFont typeface="Arial" panose="020B0604020202020204" pitchFamily="34" charset="0"/>
              <a:buNone/>
            </a:pPr>
            <a:r>
              <a:rPr lang="en-US" altLang="ko-KR" sz="1600"/>
              <a:t>	  | MIN_FUNC '(' </a:t>
            </a:r>
            <a:r>
              <a:rPr lang="en-US" altLang="ko-KR" sz="1600" dirty="0" err="1"/>
              <a:t>func_value</a:t>
            </a:r>
            <a:r>
              <a:rPr lang="en-US" altLang="ko-KR" sz="1600"/>
              <a:t> ')' </a:t>
            </a:r>
            <a:r>
              <a:rPr lang="en-US" altLang="ko-KR" sz="1600" dirty="0" err="1"/>
              <a:t>next_val</a:t>
            </a:r>
            <a:r>
              <a:rPr lang="en-US" altLang="ko-KR" sz="1600"/>
              <a:t> | AVG_FUNC '(' </a:t>
            </a:r>
            <a:r>
              <a:rPr lang="en-US" altLang="ko-KR" sz="1600" dirty="0" err="1"/>
              <a:t>func_value</a:t>
            </a:r>
            <a:r>
              <a:rPr lang="en-US" altLang="ko-KR" sz="1600"/>
              <a:t> ')' </a:t>
            </a:r>
            <a:r>
              <a:rPr lang="en-US" altLang="ko-KR" sz="1600" dirty="0" err="1"/>
              <a:t>next_val</a:t>
            </a:r>
            <a:r>
              <a:rPr lang="en-US" altLang="ko-KR" sz="1600"/>
              <a:t> </a:t>
            </a:r>
          </a:p>
          <a:p>
            <a:pPr marL="0" indent="0">
              <a:buFont typeface="Arial" panose="020B0604020202020204" pitchFamily="34" charset="0"/>
              <a:buNone/>
            </a:pPr>
            <a:r>
              <a:rPr lang="en-US" altLang="ko-KR" sz="1600"/>
              <a:t>	  | SUM_FUNC '(' </a:t>
            </a:r>
            <a:r>
              <a:rPr lang="en-US" altLang="ko-KR" sz="1600" dirty="0" err="1"/>
              <a:t>func_value</a:t>
            </a:r>
            <a:r>
              <a:rPr lang="en-US" altLang="ko-KR" sz="1600"/>
              <a:t> ')' </a:t>
            </a:r>
            <a:r>
              <a:rPr lang="en-US" altLang="ko-KR" sz="1600" dirty="0" err="1"/>
              <a:t>next_val</a:t>
            </a:r>
            <a:r>
              <a:rPr lang="en-US" altLang="ko-KR" sz="1600"/>
              <a:t> | ABS_FUNC '(' </a:t>
            </a:r>
            <a:r>
              <a:rPr lang="en-US" altLang="ko-KR" sz="1600" dirty="0" err="1"/>
              <a:t>func_value</a:t>
            </a:r>
            <a:r>
              <a:rPr lang="en-US" altLang="ko-KR" sz="1600"/>
              <a:t> ')' </a:t>
            </a:r>
            <a:r>
              <a:rPr lang="en-US" altLang="ko-KR" sz="1600" dirty="0" err="1"/>
              <a:t>next_val</a:t>
            </a:r>
            <a:r>
              <a:rPr lang="en-US" altLang="ko-KR" sz="1600"/>
              <a:t> </a:t>
            </a:r>
          </a:p>
          <a:p>
            <a:pPr marL="0" indent="0">
              <a:buFont typeface="Arial" panose="020B0604020202020204" pitchFamily="34" charset="0"/>
              <a:buNone/>
            </a:pPr>
            <a:r>
              <a:rPr lang="en-US" altLang="ko-KR" sz="1600"/>
              <a:t>	  | CEIL_FUNC '(' </a:t>
            </a:r>
            <a:r>
              <a:rPr lang="en-US" altLang="ko-KR" sz="1600" dirty="0" err="1"/>
              <a:t>func_value</a:t>
            </a:r>
            <a:r>
              <a:rPr lang="en-US" altLang="ko-KR" sz="1600"/>
              <a:t> ')' </a:t>
            </a:r>
            <a:r>
              <a:rPr lang="en-US" altLang="ko-KR" sz="1600" dirty="0" err="1"/>
              <a:t>next_val</a:t>
            </a:r>
            <a:r>
              <a:rPr lang="en-US" altLang="ko-KR" sz="1600"/>
              <a:t> | FLOOR_FUNC '(' </a:t>
            </a:r>
            <a:r>
              <a:rPr lang="en-US" altLang="ko-KR" sz="1600" dirty="0" err="1"/>
              <a:t>func_value</a:t>
            </a:r>
            <a:r>
              <a:rPr lang="en-US" altLang="ko-KR" sz="1600"/>
              <a:t> ')' </a:t>
            </a:r>
            <a:r>
              <a:rPr lang="en-US" altLang="ko-KR" sz="1600" dirty="0" err="1"/>
              <a:t>next_val</a:t>
            </a:r>
            <a:r>
              <a:rPr lang="en-US" altLang="ko-KR" sz="1600"/>
              <a:t> </a:t>
            </a:r>
          </a:p>
          <a:p>
            <a:pPr marL="0" indent="0">
              <a:buFont typeface="Arial" panose="020B0604020202020204" pitchFamily="34" charset="0"/>
              <a:buNone/>
            </a:pPr>
            <a:r>
              <a:rPr lang="en-US" altLang="ko-KR" sz="1600"/>
              <a:t>	  | UPPER_FUNC '(' </a:t>
            </a:r>
            <a:r>
              <a:rPr lang="en-US" altLang="ko-KR" sz="1600" dirty="0" err="1"/>
              <a:t>func_value</a:t>
            </a:r>
            <a:r>
              <a:rPr lang="en-US" altLang="ko-KR" sz="1600"/>
              <a:t> ')' </a:t>
            </a:r>
            <a:r>
              <a:rPr lang="en-US" altLang="ko-KR" sz="1600" dirty="0" err="1"/>
              <a:t>next_val</a:t>
            </a:r>
            <a:r>
              <a:rPr lang="en-US" altLang="ko-KR" sz="1600"/>
              <a:t> | LOWER_FUNC '(' </a:t>
            </a:r>
            <a:r>
              <a:rPr lang="en-US" altLang="ko-KR" sz="1600" dirty="0" err="1"/>
              <a:t>func_value</a:t>
            </a:r>
            <a:r>
              <a:rPr lang="en-US" altLang="ko-KR" sz="1600"/>
              <a:t> ')' </a:t>
            </a:r>
            <a:r>
              <a:rPr lang="en-US" altLang="ko-KR" sz="1600" dirty="0" err="1"/>
              <a:t>next_val</a:t>
            </a:r>
            <a:r>
              <a:rPr lang="en-US" altLang="ko-KR" sz="1600"/>
              <a:t> </a:t>
            </a:r>
          </a:p>
          <a:p>
            <a:r>
              <a:rPr lang="en-US" altLang="ko-KR" sz="1600" dirty="0" err="1"/>
              <a:t>next_val</a:t>
            </a:r>
            <a:r>
              <a:rPr lang="en-US" altLang="ko-KR" sz="1600"/>
              <a:t> -&gt; </a:t>
            </a:r>
            <a:r>
              <a:rPr lang="en-US" altLang="ko-KR" sz="1600" dirty="0" err="1"/>
              <a:t>arith_op</a:t>
            </a:r>
            <a:r>
              <a:rPr lang="en-US" altLang="ko-KR" sz="1600"/>
              <a:t> value |  </a:t>
            </a:r>
            <a:r>
              <a:rPr lang="el-GR" altLang="ko-KR" sz="1600"/>
              <a:t>ε</a:t>
            </a:r>
            <a:endParaRPr lang="en-US" altLang="ko-KR" sz="1600"/>
          </a:p>
          <a:p>
            <a:r>
              <a:rPr lang="en-US" altLang="ko-KR" sz="1600" dirty="0" err="1"/>
              <a:t>is_val</a:t>
            </a:r>
            <a:r>
              <a:rPr lang="en-US" altLang="ko-KR" sz="1600"/>
              <a:t> -&gt; BOOL_VAL | NULL_VAL</a:t>
            </a:r>
          </a:p>
          <a:p>
            <a:r>
              <a:rPr lang="en-US" altLang="ko-KR" sz="1600" dirty="0" err="1"/>
              <a:t>func_value</a:t>
            </a:r>
            <a:r>
              <a:rPr lang="en-US" altLang="ko-KR" sz="1600"/>
              <a:t> -&gt; value | ID</a:t>
            </a:r>
          </a:p>
          <a:p>
            <a:r>
              <a:rPr lang="en-US" altLang="ko-KR" sz="1600" dirty="0" err="1"/>
              <a:t>pre_num</a:t>
            </a:r>
            <a:r>
              <a:rPr lang="en-US" altLang="ko-KR" sz="1600"/>
              <a:t> -&gt; ‘+’ </a:t>
            </a:r>
            <a:r>
              <a:rPr lang="en-US" altLang="ko-KR" sz="1600" dirty="0" err="1"/>
              <a:t>pre_num</a:t>
            </a:r>
            <a:r>
              <a:rPr lang="en-US" altLang="ko-KR" sz="1600"/>
              <a:t> | ‘-’ </a:t>
            </a:r>
            <a:r>
              <a:rPr lang="en-US" altLang="ko-KR" sz="1600" dirty="0" err="1"/>
              <a:t>pre_num</a:t>
            </a:r>
            <a:r>
              <a:rPr lang="en-US" altLang="ko-KR" sz="1600"/>
              <a:t> | ‘~’ </a:t>
            </a:r>
            <a:r>
              <a:rPr lang="en-US" altLang="ko-KR" sz="1600" dirty="0" err="1"/>
              <a:t>pre_num</a:t>
            </a:r>
            <a:r>
              <a:rPr lang="en-US" altLang="ko-KR" sz="1600"/>
              <a:t> |  </a:t>
            </a:r>
            <a:r>
              <a:rPr lang="el-GR" altLang="ko-KR" sz="1600"/>
              <a:t>ε</a:t>
            </a:r>
            <a:endParaRPr lang="en-US" altLang="ko-KR" sz="1600"/>
          </a:p>
          <a:p>
            <a:r>
              <a:rPr lang="en-US" altLang="ko-KR" sz="1600" dirty="0" err="1"/>
              <a:t>arith_op</a:t>
            </a:r>
            <a:r>
              <a:rPr lang="en-US" altLang="ko-KR" sz="1600"/>
              <a:t> -&gt; ‘+’ | ‘-’ | ‘*’ | ‘/‘ | ‘%’ | ‘&amp;’ | ‘|’ | ‘^’</a:t>
            </a:r>
          </a:p>
          <a:p>
            <a:r>
              <a:rPr lang="en-US" altLang="ko-KR" sz="1600"/>
              <a:t>group -&gt; GROUP </a:t>
            </a:r>
            <a:r>
              <a:rPr lang="en-US" altLang="ko-KR" sz="1600" dirty="0" err="1"/>
              <a:t>attributList</a:t>
            </a:r>
            <a:r>
              <a:rPr lang="en-US" altLang="ko-KR" sz="1600"/>
              <a:t> having |  </a:t>
            </a:r>
            <a:r>
              <a:rPr lang="el-GR" altLang="ko-KR" sz="1600"/>
              <a:t>ε</a:t>
            </a:r>
            <a:endParaRPr lang="en-US" altLang="ko-KR" sz="1600"/>
          </a:p>
          <a:p>
            <a:r>
              <a:rPr lang="en-US" altLang="ko-KR" sz="1600"/>
              <a:t>order -&gt; ORDER </a:t>
            </a:r>
            <a:r>
              <a:rPr lang="en-US" altLang="ko-KR" sz="1600" dirty="0" err="1"/>
              <a:t>attributList</a:t>
            </a:r>
            <a:r>
              <a:rPr lang="en-US" altLang="ko-KR" sz="1600"/>
              <a:t> da |  </a:t>
            </a:r>
            <a:r>
              <a:rPr lang="el-GR" altLang="ko-KR" sz="1600"/>
              <a:t>ε</a:t>
            </a:r>
            <a:endParaRPr lang="en-US" altLang="ko-KR" sz="1600"/>
          </a:p>
          <a:p>
            <a:r>
              <a:rPr lang="en-US" altLang="ko-KR" sz="1600" dirty="0"/>
              <a:t>having -&gt; HAVING condition |  </a:t>
            </a:r>
            <a:r>
              <a:rPr lang="el-GR" altLang="ko-KR" sz="1600" dirty="0"/>
              <a:t>ε</a:t>
            </a:r>
            <a:endParaRPr lang="en-US" altLang="ko-KR" sz="1600" dirty="0"/>
          </a:p>
          <a:p>
            <a:r>
              <a:rPr lang="en-US" altLang="ko-KR" sz="1600"/>
              <a:t>da -&gt; DESC | ASC |  </a:t>
            </a:r>
            <a:r>
              <a:rPr lang="el-GR" altLang="ko-KR" sz="1600"/>
              <a:t>ε</a:t>
            </a:r>
            <a:endParaRPr lang="en-US" altLang="ko-KR" sz="1600" dirty="0"/>
          </a:p>
        </p:txBody>
      </p:sp>
      <p:sp>
        <p:nvSpPr>
          <p:cNvPr id="13" name="TextBox 12">
            <a:extLst>
              <a:ext uri="{FF2B5EF4-FFF2-40B4-BE49-F238E27FC236}">
                <a16:creationId xmlns:a16="http://schemas.microsoft.com/office/drawing/2014/main" id="{B12ACD4D-4094-432B-8580-F008F737D16B}"/>
              </a:ext>
            </a:extLst>
          </p:cNvPr>
          <p:cNvSpPr txBox="1"/>
          <p:nvPr/>
        </p:nvSpPr>
        <p:spPr>
          <a:xfrm>
            <a:off x="1069803" y="960612"/>
            <a:ext cx="1497398"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SELECT - </a:t>
            </a:r>
            <a:r>
              <a:rPr lang="en-US" altLang="ko-KR" spc="-150" dirty="0" err="1">
                <a:solidFill>
                  <a:srgbClr val="00002F"/>
                </a:solidFill>
                <a:latin typeface="나눔스퀘어 ExtraBold" panose="020B0600000101010101" pitchFamily="50" charset="-127"/>
                <a:ea typeface="나눔스퀘어 ExtraBold" panose="020B0600000101010101" pitchFamily="50" charset="-127"/>
              </a:rPr>
              <a:t>Yacc</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08562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3" name="TextBox 12">
            <a:extLst>
              <a:ext uri="{FF2B5EF4-FFF2-40B4-BE49-F238E27FC236}">
                <a16:creationId xmlns:a16="http://schemas.microsoft.com/office/drawing/2014/main" id="{2E68396C-4201-4A56-92D6-4ADD24AF180C}"/>
              </a:ext>
            </a:extLst>
          </p:cNvPr>
          <p:cNvSpPr txBox="1"/>
          <p:nvPr/>
        </p:nvSpPr>
        <p:spPr>
          <a:xfrm>
            <a:off x="1069803" y="960612"/>
            <a:ext cx="1437830"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UPDATE - Lex</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11" name="그림 10">
            <a:extLst>
              <a:ext uri="{FF2B5EF4-FFF2-40B4-BE49-F238E27FC236}">
                <a16:creationId xmlns:a16="http://schemas.microsoft.com/office/drawing/2014/main" id="{7FC72BA7-C2D0-452F-8D60-08923482730E}"/>
              </a:ext>
            </a:extLst>
          </p:cNvPr>
          <p:cNvPicPr>
            <a:picLocks noChangeAspect="1"/>
          </p:cNvPicPr>
          <p:nvPr/>
        </p:nvPicPr>
        <p:blipFill>
          <a:blip r:embed="rId3"/>
          <a:stretch>
            <a:fillRect/>
          </a:stretch>
        </p:blipFill>
        <p:spPr>
          <a:xfrm>
            <a:off x="771934" y="1658802"/>
            <a:ext cx="4829175" cy="4210050"/>
          </a:xfrm>
          <a:prstGeom prst="rect">
            <a:avLst/>
          </a:prstGeom>
        </p:spPr>
      </p:pic>
      <p:pic>
        <p:nvPicPr>
          <p:cNvPr id="21" name="그림 20">
            <a:extLst>
              <a:ext uri="{FF2B5EF4-FFF2-40B4-BE49-F238E27FC236}">
                <a16:creationId xmlns:a16="http://schemas.microsoft.com/office/drawing/2014/main" id="{487793D3-AF60-4AB7-B1BD-4410C1E0F5C2}"/>
              </a:ext>
            </a:extLst>
          </p:cNvPr>
          <p:cNvPicPr>
            <a:picLocks noChangeAspect="1"/>
          </p:cNvPicPr>
          <p:nvPr/>
        </p:nvPicPr>
        <p:blipFill>
          <a:blip r:embed="rId4"/>
          <a:stretch>
            <a:fillRect/>
          </a:stretch>
        </p:blipFill>
        <p:spPr>
          <a:xfrm>
            <a:off x="6257967" y="1658802"/>
            <a:ext cx="4352925" cy="2952750"/>
          </a:xfrm>
          <a:prstGeom prst="rect">
            <a:avLst/>
          </a:prstGeom>
        </p:spPr>
      </p:pic>
    </p:spTree>
    <p:extLst>
      <p:ext uri="{BB962C8B-B14F-4D97-AF65-F5344CB8AC3E}">
        <p14:creationId xmlns:p14="http://schemas.microsoft.com/office/powerpoint/2010/main" val="377329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내용 개체 틀 2">
            <a:extLst>
              <a:ext uri="{FF2B5EF4-FFF2-40B4-BE49-F238E27FC236}">
                <a16:creationId xmlns:a16="http://schemas.microsoft.com/office/drawing/2014/main" id="{F21700E7-D5A6-6043-BA0C-225006C20835}"/>
              </a:ext>
            </a:extLst>
          </p:cNvPr>
          <p:cNvSpPr txBox="1">
            <a:spLocks/>
          </p:cNvSpPr>
          <p:nvPr/>
        </p:nvSpPr>
        <p:spPr>
          <a:xfrm>
            <a:off x="1026522" y="1573923"/>
            <a:ext cx="10515600" cy="5032375"/>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b="1" dirty="0"/>
              <a:t>start -&gt; UPDATE ID SET </a:t>
            </a:r>
            <a:r>
              <a:rPr lang="en-US" altLang="ko-KR" sz="1600" b="1" dirty="0">
                <a:solidFill>
                  <a:srgbClr val="FF0000"/>
                </a:solidFill>
              </a:rPr>
              <a:t>columns</a:t>
            </a:r>
            <a:r>
              <a:rPr lang="en-US" altLang="ko-KR" sz="1600" b="1" dirty="0"/>
              <a:t> </a:t>
            </a:r>
            <a:r>
              <a:rPr lang="en-US" altLang="ko-KR" sz="1600" b="1" dirty="0">
                <a:solidFill>
                  <a:srgbClr val="00B050"/>
                </a:solidFill>
              </a:rPr>
              <a:t>clause</a:t>
            </a:r>
            <a:r>
              <a:rPr lang="en-US" altLang="ko-KR" sz="1600" b="1" dirty="0"/>
              <a:t> END</a:t>
            </a:r>
          </a:p>
          <a:p>
            <a:r>
              <a:rPr lang="en-US" altLang="ko-KR" sz="1600" dirty="0"/>
              <a:t>columns -&gt; ID ‘=’ </a:t>
            </a:r>
            <a:r>
              <a:rPr lang="en-US" altLang="ko-KR" sz="1600" dirty="0" err="1"/>
              <a:t>col_val</a:t>
            </a:r>
            <a:r>
              <a:rPr lang="en-US" altLang="ko-KR" sz="1600" dirty="0"/>
              <a:t> ‘,’ columns | ID ‘=’ </a:t>
            </a:r>
            <a:r>
              <a:rPr lang="en-US" altLang="ko-KR" sz="1600" dirty="0" err="1"/>
              <a:t>col_val</a:t>
            </a:r>
            <a:endParaRPr lang="en-US" altLang="ko-KR" sz="1600" dirty="0"/>
          </a:p>
          <a:p>
            <a:r>
              <a:rPr lang="en-US" altLang="ko-KR" sz="1600" dirty="0" err="1"/>
              <a:t>col_val</a:t>
            </a:r>
            <a:r>
              <a:rPr lang="en-US" altLang="ko-KR" sz="1600" dirty="0"/>
              <a:t> -&gt; value | DEFAULT_VAL</a:t>
            </a:r>
          </a:p>
          <a:p>
            <a:r>
              <a:rPr lang="en-US" altLang="ko-KR" sz="1600" dirty="0"/>
              <a:t>value -&gt; NULL_VAL </a:t>
            </a:r>
            <a:r>
              <a:rPr lang="en-US" altLang="ko-KR" sz="1600" dirty="0" err="1"/>
              <a:t>next_val</a:t>
            </a:r>
            <a:r>
              <a:rPr lang="en-US" altLang="ko-KR" sz="1600" dirty="0"/>
              <a:t> | STR_VAL </a:t>
            </a:r>
            <a:r>
              <a:rPr lang="en-US" altLang="ko-KR" sz="1600" dirty="0" err="1"/>
              <a:t>next_val</a:t>
            </a:r>
            <a:r>
              <a:rPr lang="en-US" altLang="ko-KR" sz="1600" dirty="0"/>
              <a:t> | BOOL_VAL </a:t>
            </a:r>
            <a:r>
              <a:rPr lang="en-US" altLang="ko-KR" sz="1600" dirty="0" err="1"/>
              <a:t>next_val</a:t>
            </a:r>
            <a:r>
              <a:rPr lang="en-US" altLang="ko-KR" sz="1600" dirty="0"/>
              <a:t> | </a:t>
            </a:r>
            <a:r>
              <a:rPr lang="en-US" altLang="ko-KR" sz="1600" dirty="0" err="1"/>
              <a:t>pre_num</a:t>
            </a:r>
            <a:r>
              <a:rPr lang="en-US" altLang="ko-KR" sz="1600" dirty="0"/>
              <a:t> NUM_VAL </a:t>
            </a:r>
            <a:r>
              <a:rPr lang="en-US" altLang="ko-KR" sz="1600" dirty="0" err="1"/>
              <a:t>next_val</a:t>
            </a:r>
            <a:endParaRPr lang="en-US" altLang="ko-KR" sz="1600" dirty="0"/>
          </a:p>
          <a:p>
            <a:pPr marL="0" indent="0">
              <a:buFont typeface="Arial" panose="020B0604020202020204" pitchFamily="34" charset="0"/>
              <a:buNone/>
            </a:pPr>
            <a:r>
              <a:rPr lang="en-US" altLang="ko-KR" sz="1600" dirty="0"/>
              <a:t>	  | MAX_FUNC '(' </a:t>
            </a:r>
            <a:r>
              <a:rPr lang="en-US" altLang="ko-KR" sz="1600" dirty="0" err="1"/>
              <a:t>func_value</a:t>
            </a:r>
            <a:r>
              <a:rPr lang="en-US" altLang="ko-KR" sz="1600" dirty="0"/>
              <a:t> ')' </a:t>
            </a:r>
            <a:r>
              <a:rPr lang="en-US" altLang="ko-KR" sz="1600" dirty="0" err="1"/>
              <a:t>next_val</a:t>
            </a:r>
            <a:r>
              <a:rPr lang="en-US" altLang="ko-KR" sz="1600" dirty="0"/>
              <a:t> | MIN_FUNC '(' </a:t>
            </a:r>
            <a:r>
              <a:rPr lang="en-US" altLang="ko-KR" sz="1600" dirty="0" err="1"/>
              <a:t>func_value</a:t>
            </a:r>
            <a:r>
              <a:rPr lang="en-US" altLang="ko-KR" sz="1600" dirty="0"/>
              <a:t> ')' </a:t>
            </a:r>
            <a:r>
              <a:rPr lang="en-US" altLang="ko-KR" sz="1600" dirty="0" err="1"/>
              <a:t>next_val</a:t>
            </a:r>
            <a:endParaRPr lang="en-US" altLang="ko-KR" sz="1600" dirty="0"/>
          </a:p>
          <a:p>
            <a:pPr marL="0" indent="0">
              <a:buFont typeface="Arial" panose="020B0604020202020204" pitchFamily="34" charset="0"/>
              <a:buNone/>
            </a:pPr>
            <a:r>
              <a:rPr lang="en-US" altLang="ko-KR" sz="1600" dirty="0"/>
              <a:t>	  | AVG_FUNC '(' </a:t>
            </a:r>
            <a:r>
              <a:rPr lang="en-US" altLang="ko-KR" sz="1600" dirty="0" err="1"/>
              <a:t>func_value</a:t>
            </a:r>
            <a:r>
              <a:rPr lang="en-US" altLang="ko-KR" sz="1600" dirty="0"/>
              <a:t> ')' </a:t>
            </a:r>
            <a:r>
              <a:rPr lang="en-US" altLang="ko-KR" sz="1600" dirty="0" err="1"/>
              <a:t>next_val</a:t>
            </a:r>
            <a:r>
              <a:rPr lang="en-US" altLang="ko-KR" sz="1600" dirty="0"/>
              <a:t> | SUM_FUNC '(' </a:t>
            </a:r>
            <a:r>
              <a:rPr lang="en-US" altLang="ko-KR" sz="1600" dirty="0" err="1"/>
              <a:t>func_value</a:t>
            </a:r>
            <a:r>
              <a:rPr lang="en-US" altLang="ko-KR" sz="1600" dirty="0"/>
              <a:t> ')' </a:t>
            </a:r>
            <a:r>
              <a:rPr lang="en-US" altLang="ko-KR" sz="1600" dirty="0" err="1"/>
              <a:t>next_val</a:t>
            </a:r>
            <a:endParaRPr lang="en-US" altLang="ko-KR" sz="1600" dirty="0"/>
          </a:p>
          <a:p>
            <a:pPr marL="0" indent="0">
              <a:buFont typeface="Arial" panose="020B0604020202020204" pitchFamily="34" charset="0"/>
              <a:buNone/>
            </a:pPr>
            <a:r>
              <a:rPr lang="en-US" altLang="ko-KR" sz="1600" dirty="0"/>
              <a:t>	  | ABS_FUNC '(' </a:t>
            </a:r>
            <a:r>
              <a:rPr lang="en-US" altLang="ko-KR" sz="1600" dirty="0" err="1"/>
              <a:t>func_value</a:t>
            </a:r>
            <a:r>
              <a:rPr lang="en-US" altLang="ko-KR" sz="1600" dirty="0"/>
              <a:t> ')' </a:t>
            </a:r>
            <a:r>
              <a:rPr lang="en-US" altLang="ko-KR" sz="1600" dirty="0" err="1"/>
              <a:t>next_val</a:t>
            </a:r>
            <a:r>
              <a:rPr lang="en-US" altLang="ko-KR" sz="1600" dirty="0"/>
              <a:t> | CEIL_FUNC '(' </a:t>
            </a:r>
            <a:r>
              <a:rPr lang="en-US" altLang="ko-KR" sz="1600" dirty="0" err="1"/>
              <a:t>func_value</a:t>
            </a:r>
            <a:r>
              <a:rPr lang="en-US" altLang="ko-KR" sz="1600" dirty="0"/>
              <a:t> ')' </a:t>
            </a:r>
            <a:r>
              <a:rPr lang="en-US" altLang="ko-KR" sz="1600" dirty="0" err="1"/>
              <a:t>next_val</a:t>
            </a:r>
            <a:endParaRPr lang="en-US" altLang="ko-KR" sz="1600" dirty="0"/>
          </a:p>
          <a:p>
            <a:pPr marL="0" indent="0">
              <a:buFont typeface="Arial" panose="020B0604020202020204" pitchFamily="34" charset="0"/>
              <a:buNone/>
            </a:pPr>
            <a:r>
              <a:rPr lang="en-US" altLang="ko-KR" sz="1600" dirty="0"/>
              <a:t>	  | FLOOR_FUNC '(' </a:t>
            </a:r>
            <a:r>
              <a:rPr lang="en-US" altLang="ko-KR" sz="1600" dirty="0" err="1"/>
              <a:t>func_value</a:t>
            </a:r>
            <a:r>
              <a:rPr lang="en-US" altLang="ko-KR" sz="1600" dirty="0"/>
              <a:t> ')' </a:t>
            </a:r>
            <a:r>
              <a:rPr lang="en-US" altLang="ko-KR" sz="1600" dirty="0" err="1"/>
              <a:t>next_val</a:t>
            </a:r>
            <a:r>
              <a:rPr lang="en-US" altLang="ko-KR" sz="1600" dirty="0"/>
              <a:t> | UPPER_FUNC '(' </a:t>
            </a:r>
            <a:r>
              <a:rPr lang="en-US" altLang="ko-KR" sz="1600" dirty="0" err="1"/>
              <a:t>func_value</a:t>
            </a:r>
            <a:r>
              <a:rPr lang="en-US" altLang="ko-KR" sz="1600" dirty="0"/>
              <a:t> ')' </a:t>
            </a:r>
            <a:r>
              <a:rPr lang="en-US" altLang="ko-KR" sz="1600" dirty="0" err="1"/>
              <a:t>next_val</a:t>
            </a:r>
            <a:endParaRPr lang="en-US" altLang="ko-KR" sz="1600" dirty="0"/>
          </a:p>
          <a:p>
            <a:pPr marL="0" indent="0">
              <a:buFont typeface="Arial" panose="020B0604020202020204" pitchFamily="34" charset="0"/>
              <a:buNone/>
            </a:pPr>
            <a:r>
              <a:rPr lang="en-US" altLang="ko-KR" sz="1600" dirty="0"/>
              <a:t>	  | LOWER_FUNC '(' </a:t>
            </a:r>
            <a:r>
              <a:rPr lang="en-US" altLang="ko-KR" sz="1600" dirty="0" err="1"/>
              <a:t>func_value</a:t>
            </a:r>
            <a:r>
              <a:rPr lang="en-US" altLang="ko-KR" sz="1600" dirty="0"/>
              <a:t> ')' </a:t>
            </a:r>
            <a:r>
              <a:rPr lang="en-US" altLang="ko-KR" sz="1600" dirty="0" err="1"/>
              <a:t>next_val</a:t>
            </a:r>
            <a:endParaRPr lang="en-US" altLang="ko-KR" sz="1600" dirty="0"/>
          </a:p>
          <a:p>
            <a:r>
              <a:rPr lang="pt-BR" altLang="ko-KR" sz="1600" dirty="0" err="1"/>
              <a:t>pre_num</a:t>
            </a:r>
            <a:r>
              <a:rPr lang="pt-BR" altLang="ko-KR" sz="1600" dirty="0"/>
              <a:t> -&gt; '+' </a:t>
            </a:r>
            <a:r>
              <a:rPr lang="pt-BR" altLang="ko-KR" sz="1600" dirty="0" err="1"/>
              <a:t>pre_num</a:t>
            </a:r>
            <a:r>
              <a:rPr lang="pt-BR" altLang="ko-KR" sz="1600" dirty="0"/>
              <a:t> | '-' </a:t>
            </a:r>
            <a:r>
              <a:rPr lang="pt-BR" altLang="ko-KR" sz="1600" dirty="0" err="1"/>
              <a:t>pre_num</a:t>
            </a:r>
            <a:r>
              <a:rPr lang="pt-BR" altLang="ko-KR" sz="1600" dirty="0"/>
              <a:t> | '~' </a:t>
            </a:r>
            <a:r>
              <a:rPr lang="pt-BR" altLang="ko-KR" sz="1600" dirty="0" err="1"/>
              <a:t>pre_num</a:t>
            </a:r>
            <a:r>
              <a:rPr lang="pt-BR" altLang="ko-KR" sz="1600" dirty="0"/>
              <a:t> | </a:t>
            </a:r>
            <a:r>
              <a:rPr lang="el-GR" altLang="ko-KR" sz="1600" dirty="0"/>
              <a:t>ε</a:t>
            </a:r>
            <a:endParaRPr lang="en-US" altLang="ko-KR" sz="1600" dirty="0"/>
          </a:p>
          <a:p>
            <a:r>
              <a:rPr lang="en-US" altLang="ko-KR" sz="1600" dirty="0" err="1"/>
              <a:t>next_val</a:t>
            </a:r>
            <a:r>
              <a:rPr lang="en-US" altLang="ko-KR" sz="1600" dirty="0"/>
              <a:t> -&gt; </a:t>
            </a:r>
            <a:r>
              <a:rPr lang="en-US" altLang="ko-KR" sz="1600" dirty="0" err="1"/>
              <a:t>arith_op</a:t>
            </a:r>
            <a:r>
              <a:rPr lang="en-US" altLang="ko-KR" sz="1600" dirty="0"/>
              <a:t> value | </a:t>
            </a:r>
            <a:r>
              <a:rPr lang="el-GR" altLang="ko-KR" sz="1600" dirty="0"/>
              <a:t>ε</a:t>
            </a:r>
            <a:endParaRPr lang="en-US" altLang="ko-KR" sz="1600" dirty="0"/>
          </a:p>
          <a:p>
            <a:r>
              <a:rPr lang="en-US" altLang="ko-KR" sz="1600" dirty="0" err="1"/>
              <a:t>func_value</a:t>
            </a:r>
            <a:r>
              <a:rPr lang="en-US" altLang="ko-KR" sz="1600" dirty="0"/>
              <a:t> -&gt; value | ID</a:t>
            </a:r>
          </a:p>
          <a:p>
            <a:r>
              <a:rPr lang="en-US" altLang="ko-KR" sz="1600" dirty="0" err="1"/>
              <a:t>arith_op</a:t>
            </a:r>
            <a:r>
              <a:rPr lang="en-US" altLang="ko-KR" sz="1600" dirty="0"/>
              <a:t> -&gt; ‘+’ | ‘-’ | ‘*’ | ‘/‘ | ‘%’ | ‘&amp;’ | ‘|’ | ‘^’</a:t>
            </a:r>
          </a:p>
        </p:txBody>
      </p:sp>
      <p:sp>
        <p:nvSpPr>
          <p:cNvPr id="13" name="TextBox 12">
            <a:extLst>
              <a:ext uri="{FF2B5EF4-FFF2-40B4-BE49-F238E27FC236}">
                <a16:creationId xmlns:a16="http://schemas.microsoft.com/office/drawing/2014/main" id="{2E68396C-4201-4A56-92D6-4ADD24AF180C}"/>
              </a:ext>
            </a:extLst>
          </p:cNvPr>
          <p:cNvSpPr txBox="1"/>
          <p:nvPr/>
        </p:nvSpPr>
        <p:spPr>
          <a:xfrm>
            <a:off x="1069803" y="960612"/>
            <a:ext cx="157947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UPDATE - </a:t>
            </a:r>
            <a:r>
              <a:rPr lang="en-US" altLang="ko-KR" spc="-150" dirty="0" err="1">
                <a:solidFill>
                  <a:srgbClr val="00002F"/>
                </a:solidFill>
                <a:latin typeface="나눔스퀘어 ExtraBold" panose="020B0600000101010101" pitchFamily="50" charset="-127"/>
                <a:ea typeface="나눔스퀘어 ExtraBold" panose="020B0600000101010101" pitchFamily="50" charset="-127"/>
              </a:rPr>
              <a:t>Yacc</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98262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내용 개체 틀 2">
            <a:extLst>
              <a:ext uri="{FF2B5EF4-FFF2-40B4-BE49-F238E27FC236}">
                <a16:creationId xmlns:a16="http://schemas.microsoft.com/office/drawing/2014/main" id="{6D0FC436-EB8C-9243-9216-511F32A27D3D}"/>
              </a:ext>
            </a:extLst>
          </p:cNvPr>
          <p:cNvSpPr txBox="1">
            <a:spLocks/>
          </p:cNvSpPr>
          <p:nvPr/>
        </p:nvSpPr>
        <p:spPr>
          <a:xfrm>
            <a:off x="949817" y="2007715"/>
            <a:ext cx="11242183" cy="4351338"/>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t>clause -&gt; WHERE </a:t>
            </a:r>
            <a:r>
              <a:rPr lang="en-US" altLang="ko-KR" sz="1600" dirty="0" err="1"/>
              <a:t>where_stmt</a:t>
            </a:r>
            <a:r>
              <a:rPr lang="en-US" altLang="ko-KR" sz="1600" dirty="0"/>
              <a:t> | </a:t>
            </a:r>
            <a:r>
              <a:rPr lang="el-GR" altLang="ko-KR" sz="1600" dirty="0"/>
              <a:t>ε</a:t>
            </a:r>
            <a:endParaRPr lang="en-US" altLang="ko-KR" sz="1600" dirty="0"/>
          </a:p>
          <a:p>
            <a:r>
              <a:rPr lang="en-US" altLang="ko-KR" sz="1600" dirty="0" err="1"/>
              <a:t>where_stmt</a:t>
            </a:r>
            <a:r>
              <a:rPr lang="en-US" altLang="ko-KR" sz="1600" dirty="0"/>
              <a:t> -&gt; condition | condition AND condition | condition OR condition | ID BETWEEN value AND value</a:t>
            </a:r>
          </a:p>
          <a:p>
            <a:pPr marL="914400" lvl="2" indent="0">
              <a:buFont typeface="Arial" panose="020B0604020202020204" pitchFamily="34" charset="0"/>
              <a:buNone/>
            </a:pPr>
            <a:r>
              <a:rPr lang="en-US" altLang="ko-KR" sz="1600" dirty="0"/>
              <a:t>          | ID BETWEEN value OR value | ID NOT BETWEEN value AND value </a:t>
            </a:r>
          </a:p>
          <a:p>
            <a:pPr marL="914400" lvl="2" indent="0">
              <a:buFont typeface="Arial" panose="020B0604020202020204" pitchFamily="34" charset="0"/>
              <a:buNone/>
            </a:pPr>
            <a:r>
              <a:rPr lang="en-US" altLang="ko-KR" sz="1600" dirty="0"/>
              <a:t>          | ID NOT BETWEEN value OR value | ID LIKE STR_VAL | ID NOT LIKE STR_VAL</a:t>
            </a:r>
          </a:p>
          <a:p>
            <a:r>
              <a:rPr lang="en-US" altLang="ko-KR" sz="1600" dirty="0"/>
              <a:t>condition -&gt; ‘(’ </a:t>
            </a:r>
            <a:r>
              <a:rPr lang="en-US" altLang="ko-KR" sz="1600" dirty="0" err="1"/>
              <a:t>where_stmt</a:t>
            </a:r>
            <a:r>
              <a:rPr lang="en-US" altLang="ko-KR" sz="1600" dirty="0"/>
              <a:t> ‘)’ | ID </a:t>
            </a:r>
            <a:r>
              <a:rPr lang="en-US" altLang="ko-KR" sz="1600" dirty="0" err="1"/>
              <a:t>rel_op</a:t>
            </a:r>
            <a:r>
              <a:rPr lang="en-US" altLang="ko-KR" sz="1600" dirty="0"/>
              <a:t> value | ID IS </a:t>
            </a:r>
            <a:r>
              <a:rPr lang="en-US" altLang="ko-KR" sz="1600" dirty="0" err="1"/>
              <a:t>is_val</a:t>
            </a:r>
            <a:r>
              <a:rPr lang="en-US" altLang="ko-KR" sz="1600" dirty="0"/>
              <a:t> | ID IS NOT </a:t>
            </a:r>
            <a:r>
              <a:rPr lang="en-US" altLang="ko-KR" sz="1600" dirty="0" err="1"/>
              <a:t>is_val</a:t>
            </a:r>
            <a:r>
              <a:rPr lang="en-US" altLang="ko-KR" sz="1600" dirty="0"/>
              <a:t> | NOT ID </a:t>
            </a:r>
            <a:r>
              <a:rPr lang="en-US" altLang="ko-KR" sz="1600" dirty="0" err="1"/>
              <a:t>rel_op</a:t>
            </a:r>
            <a:r>
              <a:rPr lang="en-US" altLang="ko-KR" sz="1600" dirty="0"/>
              <a:t> value</a:t>
            </a:r>
          </a:p>
          <a:p>
            <a:r>
              <a:rPr lang="en-US" altLang="ko-KR" sz="1600" dirty="0" err="1"/>
              <a:t>is_val</a:t>
            </a:r>
            <a:r>
              <a:rPr lang="en-US" altLang="ko-KR" sz="1600" dirty="0"/>
              <a:t> -&gt; BOOL_VAL | NULL_VAL</a:t>
            </a:r>
          </a:p>
          <a:p>
            <a:r>
              <a:rPr lang="en-US" altLang="ko-KR" sz="1600" dirty="0" err="1"/>
              <a:t>rel_op</a:t>
            </a:r>
            <a:r>
              <a:rPr lang="en-US" altLang="ko-KR" sz="1600" dirty="0"/>
              <a:t> -&gt; ‘=’ | ‘!’’=’ | ‘&lt;’’&gt;’ | ‘&lt;’ | ‘&gt;’ | ‘&gt;’’=’ | ‘&lt;’’=’ | ‘&lt;’’=’’&gt;’</a:t>
            </a:r>
          </a:p>
        </p:txBody>
      </p:sp>
      <p:sp>
        <p:nvSpPr>
          <p:cNvPr id="13" name="TextBox 12">
            <a:extLst>
              <a:ext uri="{FF2B5EF4-FFF2-40B4-BE49-F238E27FC236}">
                <a16:creationId xmlns:a16="http://schemas.microsoft.com/office/drawing/2014/main" id="{BBCDEEA9-CA03-4A0C-9624-A721543436CC}"/>
              </a:ext>
            </a:extLst>
          </p:cNvPr>
          <p:cNvSpPr txBox="1"/>
          <p:nvPr/>
        </p:nvSpPr>
        <p:spPr>
          <a:xfrm>
            <a:off x="1069803" y="960612"/>
            <a:ext cx="157947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UPDATE - </a:t>
            </a:r>
            <a:r>
              <a:rPr lang="en-US" altLang="ko-KR" spc="-150" dirty="0" err="1">
                <a:solidFill>
                  <a:srgbClr val="00002F"/>
                </a:solidFill>
                <a:latin typeface="나눔스퀘어 ExtraBold" panose="020B0600000101010101" pitchFamily="50" charset="-127"/>
                <a:ea typeface="나눔스퀘어 ExtraBold" panose="020B0600000101010101" pitchFamily="50" charset="-127"/>
              </a:rPr>
              <a:t>Yacc</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529219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500" y="2472873"/>
            <a:ext cx="797013" cy="769441"/>
          </a:xfrm>
          <a:prstGeom prst="rect">
            <a:avLst/>
          </a:prstGeom>
          <a:noFill/>
        </p:spPr>
        <p:txBody>
          <a:bodyPr wrap="none" rtlCol="0">
            <a:spAutoFit/>
          </a:bodyPr>
          <a:lstStyle/>
          <a:p>
            <a:r>
              <a:rPr lang="en-US" altLang="ko-KR" sz="4400" spc="-300" dirty="0">
                <a:solidFill>
                  <a:srgbClr val="00002F"/>
                </a:solidFill>
                <a:latin typeface="나눔스퀘어 Bold" panose="020B0600000101010101" pitchFamily="50" charset="-127"/>
                <a:ea typeface="나눔스퀘어 Bold" panose="020B0600000101010101" pitchFamily="50" charset="-127"/>
              </a:rPr>
              <a:t>03</a:t>
            </a:r>
            <a:endParaRPr lang="ko-KR" altLang="en-US" sz="4400" spc="-300" dirty="0">
              <a:solidFill>
                <a:srgbClr val="00002F"/>
              </a:solidFill>
              <a:latin typeface="나눔스퀘어 Bold" panose="020B0600000101010101" pitchFamily="50" charset="-127"/>
              <a:ea typeface="나눔스퀘어 Bold" panose="020B0600000101010101" pitchFamily="50" charset="-127"/>
            </a:endParaRPr>
          </a:p>
        </p:txBody>
      </p:sp>
      <p:sp>
        <p:nvSpPr>
          <p:cNvPr id="3" name="직사각형 2"/>
          <p:cNvSpPr/>
          <p:nvPr/>
        </p:nvSpPr>
        <p:spPr>
          <a:xfrm>
            <a:off x="4000499" y="3169741"/>
            <a:ext cx="4200071" cy="473345"/>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Demonstration</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4404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28898" y="437391"/>
            <a:ext cx="2930161"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228898" y="1017320"/>
            <a:ext cx="99944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Diagram</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22" name="그림 21">
            <a:extLst>
              <a:ext uri="{FF2B5EF4-FFF2-40B4-BE49-F238E27FC236}">
                <a16:creationId xmlns:a16="http://schemas.microsoft.com/office/drawing/2014/main" id="{6CF4B2B3-A969-F44F-9EFD-44D4F67AF554}"/>
              </a:ext>
            </a:extLst>
          </p:cNvPr>
          <p:cNvPicPr>
            <a:picLocks noChangeAspect="1"/>
          </p:cNvPicPr>
          <p:nvPr/>
        </p:nvPicPr>
        <p:blipFill>
          <a:blip r:embed="rId3"/>
          <a:stretch>
            <a:fillRect/>
          </a:stretch>
        </p:blipFill>
        <p:spPr>
          <a:xfrm>
            <a:off x="2561974" y="1386652"/>
            <a:ext cx="6524338" cy="3252373"/>
          </a:xfrm>
          <a:prstGeom prst="rect">
            <a:avLst/>
          </a:prstGeom>
        </p:spPr>
      </p:pic>
      <p:sp>
        <p:nvSpPr>
          <p:cNvPr id="2" name="TextBox 1">
            <a:extLst>
              <a:ext uri="{FF2B5EF4-FFF2-40B4-BE49-F238E27FC236}">
                <a16:creationId xmlns:a16="http://schemas.microsoft.com/office/drawing/2014/main" id="{D704CF31-DC71-C34B-8280-A689D166A8B4}"/>
              </a:ext>
            </a:extLst>
          </p:cNvPr>
          <p:cNvSpPr txBox="1"/>
          <p:nvPr/>
        </p:nvSpPr>
        <p:spPr>
          <a:xfrm>
            <a:off x="3634740" y="4681916"/>
            <a:ext cx="1417320" cy="369332"/>
          </a:xfrm>
          <a:prstGeom prst="rect">
            <a:avLst/>
          </a:prstGeom>
          <a:noFill/>
        </p:spPr>
        <p:txBody>
          <a:bodyPr wrap="square" rtlCol="0">
            <a:spAutoFit/>
          </a:bodyPr>
          <a:lstStyle/>
          <a:p>
            <a:r>
              <a:rPr kumimoji="1" lang="en-US" altLang="ko-Kore-KR" dirty="0">
                <a:latin typeface="Times" pitchFamily="2" charset="0"/>
                <a:ea typeface="NanumMyeongjo" panose="02020603020101020101" pitchFamily="18" charset="-127"/>
              </a:rPr>
              <a:t>Valid Query</a:t>
            </a:r>
            <a:endParaRPr kumimoji="1" lang="ko-Kore-KR" altLang="en-US" dirty="0">
              <a:latin typeface="Times" pitchFamily="2" charset="0"/>
              <a:ea typeface="NanumMyeongjo" panose="02020603020101020101" pitchFamily="18" charset="-127"/>
            </a:endParaRPr>
          </a:p>
        </p:txBody>
      </p:sp>
      <p:sp>
        <p:nvSpPr>
          <p:cNvPr id="23" name="TextBox 22">
            <a:extLst>
              <a:ext uri="{FF2B5EF4-FFF2-40B4-BE49-F238E27FC236}">
                <a16:creationId xmlns:a16="http://schemas.microsoft.com/office/drawing/2014/main" id="{0EC92E0F-055A-A145-8538-662593F56442}"/>
              </a:ext>
            </a:extLst>
          </p:cNvPr>
          <p:cNvSpPr txBox="1"/>
          <p:nvPr/>
        </p:nvSpPr>
        <p:spPr>
          <a:xfrm>
            <a:off x="6511292" y="4639025"/>
            <a:ext cx="3604258" cy="646331"/>
          </a:xfrm>
          <a:prstGeom prst="rect">
            <a:avLst/>
          </a:prstGeom>
          <a:noFill/>
        </p:spPr>
        <p:txBody>
          <a:bodyPr wrap="square" rtlCol="0">
            <a:spAutoFit/>
          </a:bodyPr>
          <a:lstStyle/>
          <a:p>
            <a:r>
              <a:rPr kumimoji="1" lang="en-US" altLang="ko-Kore-KR" dirty="0">
                <a:latin typeface="Times" pitchFamily="2" charset="0"/>
                <a:ea typeface="NanumMyeongjo" panose="02020603020101020101" pitchFamily="18" charset="-127"/>
              </a:rPr>
              <a:t>Lexical Error</a:t>
            </a:r>
          </a:p>
          <a:p>
            <a:r>
              <a:rPr kumimoji="1" lang="en-US" altLang="ko-Kore-KR" dirty="0">
                <a:latin typeface="Times" pitchFamily="2" charset="0"/>
                <a:ea typeface="NanumMyeongjo" panose="02020603020101020101" pitchFamily="18" charset="-127"/>
              </a:rPr>
              <a:t>Lexical error occurred in SELECT </a:t>
            </a:r>
            <a:endParaRPr kumimoji="1" lang="ko-Kore-KR" altLang="en-US" dirty="0">
              <a:latin typeface="Times" pitchFamily="2" charset="0"/>
              <a:ea typeface="NanumMyeongjo" panose="02020603020101020101" pitchFamily="18" charset="-127"/>
            </a:endParaRPr>
          </a:p>
        </p:txBody>
      </p:sp>
    </p:spTree>
    <p:extLst>
      <p:ext uri="{BB962C8B-B14F-4D97-AF65-F5344CB8AC3E}">
        <p14:creationId xmlns:p14="http://schemas.microsoft.com/office/powerpoint/2010/main" val="183774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28898" y="437391"/>
            <a:ext cx="2930161"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312427" y="1005474"/>
            <a:ext cx="100380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Example</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내용 개체 틀 2">
            <a:extLst>
              <a:ext uri="{FF2B5EF4-FFF2-40B4-BE49-F238E27FC236}">
                <a16:creationId xmlns:a16="http://schemas.microsoft.com/office/drawing/2014/main" id="{FD76B795-32B6-0340-A39F-1689DBDB548E}"/>
              </a:ext>
            </a:extLst>
          </p:cNvPr>
          <p:cNvSpPr txBox="1">
            <a:spLocks/>
          </p:cNvSpPr>
          <p:nvPr/>
        </p:nvSpPr>
        <p:spPr>
          <a:xfrm>
            <a:off x="1069803" y="1573923"/>
            <a:ext cx="10515600" cy="2314575"/>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600" dirty="0"/>
              <a:t>Select</a:t>
            </a:r>
          </a:p>
          <a:p>
            <a:pPr lvl="1"/>
            <a:r>
              <a:rPr lang="en-US" altLang="ko-KR" sz="1600" dirty="0"/>
              <a:t>Select a from b;</a:t>
            </a:r>
          </a:p>
          <a:p>
            <a:pPr lvl="1"/>
            <a:r>
              <a:rPr lang="en-US" altLang="ko-KR" sz="1600" dirty="0"/>
              <a:t>Select * from b;</a:t>
            </a:r>
          </a:p>
          <a:p>
            <a:pPr lvl="1"/>
            <a:r>
              <a:rPr lang="en-US" altLang="ko-KR" sz="1600" dirty="0"/>
              <a:t>Select a from b where c=5; </a:t>
            </a:r>
          </a:p>
          <a:p>
            <a:pPr lvl="1"/>
            <a:r>
              <a:rPr lang="en-US" altLang="ko-KR" sz="1600" dirty="0"/>
              <a:t>Select a from b where c=5 group by d;</a:t>
            </a:r>
          </a:p>
          <a:p>
            <a:pPr lvl="1"/>
            <a:r>
              <a:rPr lang="en-US" altLang="ko-KR" sz="1600" dirty="0"/>
              <a:t>Select a from b where c=5 group by d having e=2;</a:t>
            </a:r>
          </a:p>
          <a:p>
            <a:pPr lvl="1"/>
            <a:r>
              <a:rPr lang="en-US" altLang="ko-KR" sz="1600" dirty="0"/>
              <a:t>Select a from b where c=5 group by d having e=2 order by * </a:t>
            </a:r>
            <a:r>
              <a:rPr lang="en-US" altLang="ko-KR" sz="1600" dirty="0" err="1"/>
              <a:t>asc</a:t>
            </a:r>
            <a:r>
              <a:rPr lang="en-US" altLang="ko-KR" sz="1600" dirty="0"/>
              <a:t>;</a:t>
            </a:r>
          </a:p>
          <a:p>
            <a:pPr lvl="1"/>
            <a:r>
              <a:rPr lang="en-US" altLang="ko-KR" sz="1600" dirty="0"/>
              <a:t>Select a from b where c=5 group by d having e=2 order by * desc;</a:t>
            </a:r>
            <a:endParaRPr lang="ko-KR" altLang="en-US" sz="1600" dirty="0"/>
          </a:p>
        </p:txBody>
      </p:sp>
      <p:sp>
        <p:nvSpPr>
          <p:cNvPr id="13" name="내용 개체 틀 2">
            <a:extLst>
              <a:ext uri="{FF2B5EF4-FFF2-40B4-BE49-F238E27FC236}">
                <a16:creationId xmlns:a16="http://schemas.microsoft.com/office/drawing/2014/main" id="{625A3D40-939C-0C4A-9490-E33C1DE57AC3}"/>
              </a:ext>
            </a:extLst>
          </p:cNvPr>
          <p:cNvSpPr txBox="1">
            <a:spLocks/>
          </p:cNvSpPr>
          <p:nvPr/>
        </p:nvSpPr>
        <p:spPr>
          <a:xfrm>
            <a:off x="1069803" y="4037095"/>
            <a:ext cx="10718800" cy="249396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Update</a:t>
            </a:r>
          </a:p>
          <a:p>
            <a:pPr lvl="1"/>
            <a:r>
              <a:rPr lang="en-US" altLang="ko-KR" dirty="0"/>
              <a:t>Update a set b=5;</a:t>
            </a:r>
          </a:p>
          <a:p>
            <a:pPr lvl="1"/>
            <a:r>
              <a:rPr lang="en-US" altLang="ko-KR" dirty="0"/>
              <a:t>Update a set b=5, c=6;</a:t>
            </a:r>
          </a:p>
          <a:p>
            <a:pPr lvl="1"/>
            <a:r>
              <a:rPr lang="en-US" altLang="ko-KR" dirty="0"/>
              <a:t>Update a set b=5 where b=0;</a:t>
            </a:r>
          </a:p>
          <a:p>
            <a:pPr lvl="1"/>
            <a:r>
              <a:rPr lang="en-US" altLang="ko-KR" dirty="0"/>
              <a:t>Update a set b=5 where b is null; </a:t>
            </a:r>
          </a:p>
          <a:p>
            <a:pPr lvl="1"/>
            <a:r>
              <a:rPr lang="en-US" altLang="ko-KR" dirty="0"/>
              <a:t>Update a set b=5 where b is not null;</a:t>
            </a:r>
          </a:p>
          <a:p>
            <a:pPr lvl="1"/>
            <a:r>
              <a:rPr lang="en-US" altLang="ko-KR" dirty="0"/>
              <a:t>Update a set b=5 where c=1 and d=2;</a:t>
            </a:r>
          </a:p>
          <a:p>
            <a:pPr lvl="1"/>
            <a:r>
              <a:rPr lang="en-US" altLang="ko-KR" dirty="0"/>
              <a:t>Update a set b=5 where c=1 or d=2;</a:t>
            </a:r>
          </a:p>
          <a:p>
            <a:pPr lvl="1"/>
            <a:r>
              <a:rPr lang="en-US" altLang="ko-KR" dirty="0"/>
              <a:t>Update a set b=lower(b), c=upper(c), d=min(d), e=max(e);</a:t>
            </a:r>
          </a:p>
        </p:txBody>
      </p:sp>
    </p:spTree>
    <p:extLst>
      <p:ext uri="{BB962C8B-B14F-4D97-AF65-F5344CB8AC3E}">
        <p14:creationId xmlns:p14="http://schemas.microsoft.com/office/powerpoint/2010/main" val="180224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28898" y="437391"/>
            <a:ext cx="2930161"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280506" y="995316"/>
            <a:ext cx="90762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SELECT</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12" name="그림 11">
            <a:extLst>
              <a:ext uri="{FF2B5EF4-FFF2-40B4-BE49-F238E27FC236}">
                <a16:creationId xmlns:a16="http://schemas.microsoft.com/office/drawing/2014/main" id="{4C92FF71-1317-0444-BEDE-94051B6EF898}"/>
              </a:ext>
            </a:extLst>
          </p:cNvPr>
          <p:cNvPicPr>
            <a:picLocks noChangeAspect="1"/>
          </p:cNvPicPr>
          <p:nvPr/>
        </p:nvPicPr>
        <p:blipFill>
          <a:blip r:embed="rId3"/>
          <a:stretch>
            <a:fillRect/>
          </a:stretch>
        </p:blipFill>
        <p:spPr>
          <a:xfrm>
            <a:off x="295103" y="1721207"/>
            <a:ext cx="1549400" cy="1435100"/>
          </a:xfrm>
          <a:prstGeom prst="rect">
            <a:avLst/>
          </a:prstGeom>
        </p:spPr>
      </p:pic>
      <p:pic>
        <p:nvPicPr>
          <p:cNvPr id="2" name="그림 1">
            <a:extLst>
              <a:ext uri="{FF2B5EF4-FFF2-40B4-BE49-F238E27FC236}">
                <a16:creationId xmlns:a16="http://schemas.microsoft.com/office/drawing/2014/main" id="{CCF7B033-CF03-734C-82C5-3906FC17B364}"/>
              </a:ext>
            </a:extLst>
          </p:cNvPr>
          <p:cNvPicPr>
            <a:picLocks noChangeAspect="1"/>
          </p:cNvPicPr>
          <p:nvPr/>
        </p:nvPicPr>
        <p:blipFill>
          <a:blip r:embed="rId4"/>
          <a:stretch>
            <a:fillRect/>
          </a:stretch>
        </p:blipFill>
        <p:spPr>
          <a:xfrm>
            <a:off x="5846359" y="2187297"/>
            <a:ext cx="6154038" cy="681379"/>
          </a:xfrm>
          <a:prstGeom prst="rect">
            <a:avLst/>
          </a:prstGeom>
        </p:spPr>
      </p:pic>
      <p:pic>
        <p:nvPicPr>
          <p:cNvPr id="3" name="그림 2">
            <a:extLst>
              <a:ext uri="{FF2B5EF4-FFF2-40B4-BE49-F238E27FC236}">
                <a16:creationId xmlns:a16="http://schemas.microsoft.com/office/drawing/2014/main" id="{22CE710A-942B-4243-B6BF-F68885FDD975}"/>
              </a:ext>
            </a:extLst>
          </p:cNvPr>
          <p:cNvPicPr>
            <a:picLocks noChangeAspect="1"/>
          </p:cNvPicPr>
          <p:nvPr/>
        </p:nvPicPr>
        <p:blipFill>
          <a:blip r:embed="rId5"/>
          <a:stretch>
            <a:fillRect/>
          </a:stretch>
        </p:blipFill>
        <p:spPr>
          <a:xfrm>
            <a:off x="5846359" y="2901043"/>
            <a:ext cx="5372100" cy="939800"/>
          </a:xfrm>
          <a:prstGeom prst="rect">
            <a:avLst/>
          </a:prstGeom>
        </p:spPr>
      </p:pic>
      <p:pic>
        <p:nvPicPr>
          <p:cNvPr id="5" name="그림 4">
            <a:extLst>
              <a:ext uri="{FF2B5EF4-FFF2-40B4-BE49-F238E27FC236}">
                <a16:creationId xmlns:a16="http://schemas.microsoft.com/office/drawing/2014/main" id="{A0529CC7-797A-0B43-AC36-C60AF29CB210}"/>
              </a:ext>
            </a:extLst>
          </p:cNvPr>
          <p:cNvPicPr>
            <a:picLocks noChangeAspect="1"/>
          </p:cNvPicPr>
          <p:nvPr/>
        </p:nvPicPr>
        <p:blipFill>
          <a:blip r:embed="rId6"/>
          <a:stretch>
            <a:fillRect/>
          </a:stretch>
        </p:blipFill>
        <p:spPr>
          <a:xfrm>
            <a:off x="2061758" y="2182875"/>
            <a:ext cx="3881841" cy="703421"/>
          </a:xfrm>
          <a:prstGeom prst="rect">
            <a:avLst/>
          </a:prstGeom>
        </p:spPr>
      </p:pic>
      <p:pic>
        <p:nvPicPr>
          <p:cNvPr id="6" name="그림 5">
            <a:extLst>
              <a:ext uri="{FF2B5EF4-FFF2-40B4-BE49-F238E27FC236}">
                <a16:creationId xmlns:a16="http://schemas.microsoft.com/office/drawing/2014/main" id="{7CC15D85-1835-0F42-9839-BF659D61C9B8}"/>
              </a:ext>
            </a:extLst>
          </p:cNvPr>
          <p:cNvPicPr>
            <a:picLocks noChangeAspect="1"/>
          </p:cNvPicPr>
          <p:nvPr/>
        </p:nvPicPr>
        <p:blipFill>
          <a:blip r:embed="rId7"/>
          <a:stretch>
            <a:fillRect/>
          </a:stretch>
        </p:blipFill>
        <p:spPr>
          <a:xfrm>
            <a:off x="2091328" y="3016278"/>
            <a:ext cx="3822700" cy="635000"/>
          </a:xfrm>
          <a:prstGeom prst="rect">
            <a:avLst/>
          </a:prstGeom>
        </p:spPr>
      </p:pic>
      <p:pic>
        <p:nvPicPr>
          <p:cNvPr id="7" name="그림 6">
            <a:extLst>
              <a:ext uri="{FF2B5EF4-FFF2-40B4-BE49-F238E27FC236}">
                <a16:creationId xmlns:a16="http://schemas.microsoft.com/office/drawing/2014/main" id="{C9B77DE6-4F33-DB4B-B5F7-CDEF4A30D3BC}"/>
              </a:ext>
            </a:extLst>
          </p:cNvPr>
          <p:cNvPicPr>
            <a:picLocks noChangeAspect="1"/>
          </p:cNvPicPr>
          <p:nvPr/>
        </p:nvPicPr>
        <p:blipFill>
          <a:blip r:embed="rId8"/>
          <a:stretch>
            <a:fillRect/>
          </a:stretch>
        </p:blipFill>
        <p:spPr>
          <a:xfrm>
            <a:off x="2091328" y="3781260"/>
            <a:ext cx="3533317" cy="640094"/>
          </a:xfrm>
          <a:prstGeom prst="rect">
            <a:avLst/>
          </a:prstGeom>
        </p:spPr>
      </p:pic>
      <p:pic>
        <p:nvPicPr>
          <p:cNvPr id="8" name="그림 7">
            <a:extLst>
              <a:ext uri="{FF2B5EF4-FFF2-40B4-BE49-F238E27FC236}">
                <a16:creationId xmlns:a16="http://schemas.microsoft.com/office/drawing/2014/main" id="{9E81BF1F-0B40-5C42-9108-5575004D5432}"/>
              </a:ext>
            </a:extLst>
          </p:cNvPr>
          <p:cNvPicPr>
            <a:picLocks noChangeAspect="1"/>
          </p:cNvPicPr>
          <p:nvPr/>
        </p:nvPicPr>
        <p:blipFill>
          <a:blip r:embed="rId9"/>
          <a:stretch>
            <a:fillRect/>
          </a:stretch>
        </p:blipFill>
        <p:spPr>
          <a:xfrm>
            <a:off x="5914028" y="3766513"/>
            <a:ext cx="4762493" cy="634999"/>
          </a:xfrm>
          <a:prstGeom prst="rect">
            <a:avLst/>
          </a:prstGeom>
        </p:spPr>
      </p:pic>
      <p:sp>
        <p:nvSpPr>
          <p:cNvPr id="9" name="TextBox 8">
            <a:extLst>
              <a:ext uri="{FF2B5EF4-FFF2-40B4-BE49-F238E27FC236}">
                <a16:creationId xmlns:a16="http://schemas.microsoft.com/office/drawing/2014/main" id="{D2242A71-5F16-6943-9972-A4A26A1BBAA5}"/>
              </a:ext>
            </a:extLst>
          </p:cNvPr>
          <p:cNvSpPr txBox="1"/>
          <p:nvPr/>
        </p:nvSpPr>
        <p:spPr>
          <a:xfrm>
            <a:off x="3668847" y="5266982"/>
            <a:ext cx="4854306" cy="369332"/>
          </a:xfrm>
          <a:prstGeom prst="rect">
            <a:avLst/>
          </a:prstGeom>
          <a:noFill/>
        </p:spPr>
        <p:txBody>
          <a:bodyPr wrap="square" rtlCol="0">
            <a:spAutoFit/>
          </a:bodyPr>
          <a:lstStyle/>
          <a:p>
            <a:pPr algn="ctr"/>
            <a:r>
              <a:rPr kumimoji="1" lang="en-US" altLang="ko-Kore-KR" dirty="0"/>
              <a:t>Example of Demonstration SQL SELECT</a:t>
            </a:r>
            <a:endParaRPr kumimoji="1" lang="ko-Kore-KR" altLang="en-US" dirty="0"/>
          </a:p>
        </p:txBody>
      </p:sp>
      <p:sp>
        <p:nvSpPr>
          <p:cNvPr id="22" name="TextBox 21">
            <a:extLst>
              <a:ext uri="{FF2B5EF4-FFF2-40B4-BE49-F238E27FC236}">
                <a16:creationId xmlns:a16="http://schemas.microsoft.com/office/drawing/2014/main" id="{D3E581AB-243C-AC47-A467-A91231232F82}"/>
              </a:ext>
            </a:extLst>
          </p:cNvPr>
          <p:cNvSpPr txBox="1"/>
          <p:nvPr/>
        </p:nvSpPr>
        <p:spPr>
          <a:xfrm>
            <a:off x="200657" y="3281946"/>
            <a:ext cx="1744388" cy="646331"/>
          </a:xfrm>
          <a:prstGeom prst="rect">
            <a:avLst/>
          </a:prstGeom>
          <a:noFill/>
        </p:spPr>
        <p:txBody>
          <a:bodyPr wrap="none" rtlCol="0">
            <a:spAutoFit/>
          </a:bodyPr>
          <a:lstStyle/>
          <a:p>
            <a:pPr algn="ctr"/>
            <a:r>
              <a:rPr lang="en-US" altLang="ko-KR" sz="3600" spc="-150" dirty="0">
                <a:solidFill>
                  <a:srgbClr val="00002F"/>
                </a:solidFill>
                <a:latin typeface="나눔스퀘어 ExtraBold" panose="020B0600000101010101" pitchFamily="50" charset="-127"/>
                <a:ea typeface="나눔스퀘어 ExtraBold" panose="020B0600000101010101" pitchFamily="50" charset="-127"/>
              </a:rPr>
              <a:t>SELECT</a:t>
            </a:r>
            <a:endParaRPr lang="ko-KR" altLang="en-US" sz="3600" spc="-150" dirty="0">
              <a:solidFill>
                <a:srgbClr val="00002F"/>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153128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5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01</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5" name="직사각형 4"/>
          <p:cNvSpPr/>
          <p:nvPr/>
        </p:nvSpPr>
        <p:spPr>
          <a:xfrm>
            <a:off x="270814" y="3194050"/>
            <a:ext cx="2201573" cy="4699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Introduction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6" name="TextBox 5"/>
          <p:cNvSpPr txBox="1"/>
          <p:nvPr/>
        </p:nvSpPr>
        <p:spPr>
          <a:xfrm>
            <a:off x="35151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7" name="직사각형 6"/>
          <p:cNvSpPr/>
          <p:nvPr/>
        </p:nvSpPr>
        <p:spPr>
          <a:xfrm>
            <a:off x="3420414" y="3194050"/>
            <a:ext cx="2201573" cy="4699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8" name="TextBox 7"/>
          <p:cNvSpPr txBox="1"/>
          <p:nvPr/>
        </p:nvSpPr>
        <p:spPr>
          <a:xfrm>
            <a:off x="66647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9" name="직사각형 8"/>
          <p:cNvSpPr/>
          <p:nvPr/>
        </p:nvSpPr>
        <p:spPr>
          <a:xfrm>
            <a:off x="6570014" y="3194050"/>
            <a:ext cx="2201573" cy="4699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0" name="TextBox 9"/>
          <p:cNvSpPr txBox="1"/>
          <p:nvPr/>
        </p:nvSpPr>
        <p:spPr>
          <a:xfrm>
            <a:off x="98143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04</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직사각형 10"/>
          <p:cNvSpPr/>
          <p:nvPr/>
        </p:nvSpPr>
        <p:spPr>
          <a:xfrm>
            <a:off x="9719614" y="3194050"/>
            <a:ext cx="2201573" cy="4699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Conclusion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4" name="TextBox 13"/>
          <p:cNvSpPr txBox="1"/>
          <p:nvPr/>
        </p:nvSpPr>
        <p:spPr>
          <a:xfrm>
            <a:off x="5014614" y="627893"/>
            <a:ext cx="2162773"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CONTENTS</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cxnSp>
        <p:nvCxnSpPr>
          <p:cNvPr id="15" name="직선 연결선 14"/>
          <p:cNvCxnSpPr/>
          <p:nvPr/>
        </p:nvCxnSpPr>
        <p:spPr>
          <a:xfrm>
            <a:off x="5014614" y="1243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33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28898" y="437391"/>
            <a:ext cx="2930161"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228898" y="1017685"/>
            <a:ext cx="951222"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UPDATE</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2" name="그림 1">
            <a:extLst>
              <a:ext uri="{FF2B5EF4-FFF2-40B4-BE49-F238E27FC236}">
                <a16:creationId xmlns:a16="http://schemas.microsoft.com/office/drawing/2014/main" id="{DD8BFE01-6E05-3A45-BA8F-15501150366A}"/>
              </a:ext>
            </a:extLst>
          </p:cNvPr>
          <p:cNvPicPr>
            <a:picLocks noChangeAspect="1"/>
          </p:cNvPicPr>
          <p:nvPr/>
        </p:nvPicPr>
        <p:blipFill>
          <a:blip r:embed="rId3"/>
          <a:stretch>
            <a:fillRect/>
          </a:stretch>
        </p:blipFill>
        <p:spPr>
          <a:xfrm>
            <a:off x="2693978" y="2920882"/>
            <a:ext cx="3585771" cy="2065020"/>
          </a:xfrm>
          <a:prstGeom prst="rect">
            <a:avLst/>
          </a:prstGeom>
        </p:spPr>
      </p:pic>
      <p:pic>
        <p:nvPicPr>
          <p:cNvPr id="4" name="그림 3">
            <a:extLst>
              <a:ext uri="{FF2B5EF4-FFF2-40B4-BE49-F238E27FC236}">
                <a16:creationId xmlns:a16="http://schemas.microsoft.com/office/drawing/2014/main" id="{0791548D-D499-5E45-A7C4-31A6A0B55DDC}"/>
              </a:ext>
            </a:extLst>
          </p:cNvPr>
          <p:cNvPicPr>
            <a:picLocks noChangeAspect="1"/>
          </p:cNvPicPr>
          <p:nvPr/>
        </p:nvPicPr>
        <p:blipFill>
          <a:blip r:embed="rId4"/>
          <a:stretch>
            <a:fillRect/>
          </a:stretch>
        </p:blipFill>
        <p:spPr>
          <a:xfrm>
            <a:off x="2617469" y="1617213"/>
            <a:ext cx="3604262" cy="1303669"/>
          </a:xfrm>
          <a:prstGeom prst="rect">
            <a:avLst/>
          </a:prstGeom>
        </p:spPr>
      </p:pic>
      <p:pic>
        <p:nvPicPr>
          <p:cNvPr id="6" name="그림 5">
            <a:extLst>
              <a:ext uri="{FF2B5EF4-FFF2-40B4-BE49-F238E27FC236}">
                <a16:creationId xmlns:a16="http://schemas.microsoft.com/office/drawing/2014/main" id="{BBFAA2EF-D599-1B4B-B3C9-2FE85AA97727}"/>
              </a:ext>
            </a:extLst>
          </p:cNvPr>
          <p:cNvPicPr>
            <a:picLocks noChangeAspect="1"/>
          </p:cNvPicPr>
          <p:nvPr/>
        </p:nvPicPr>
        <p:blipFill>
          <a:blip r:embed="rId5"/>
          <a:stretch>
            <a:fillRect/>
          </a:stretch>
        </p:blipFill>
        <p:spPr>
          <a:xfrm>
            <a:off x="6953292" y="2868264"/>
            <a:ext cx="4143738" cy="873267"/>
          </a:xfrm>
          <a:prstGeom prst="rect">
            <a:avLst/>
          </a:prstGeom>
        </p:spPr>
      </p:pic>
      <p:pic>
        <p:nvPicPr>
          <p:cNvPr id="7" name="그림 6">
            <a:extLst>
              <a:ext uri="{FF2B5EF4-FFF2-40B4-BE49-F238E27FC236}">
                <a16:creationId xmlns:a16="http://schemas.microsoft.com/office/drawing/2014/main" id="{E36D5DEC-9C6E-CC41-9F1A-B085B60586D6}"/>
              </a:ext>
            </a:extLst>
          </p:cNvPr>
          <p:cNvPicPr>
            <a:picLocks noChangeAspect="1"/>
          </p:cNvPicPr>
          <p:nvPr/>
        </p:nvPicPr>
        <p:blipFill>
          <a:blip r:embed="rId6"/>
          <a:stretch>
            <a:fillRect/>
          </a:stretch>
        </p:blipFill>
        <p:spPr>
          <a:xfrm>
            <a:off x="6953292" y="4055110"/>
            <a:ext cx="4940300" cy="850900"/>
          </a:xfrm>
          <a:prstGeom prst="rect">
            <a:avLst/>
          </a:prstGeom>
        </p:spPr>
      </p:pic>
      <p:pic>
        <p:nvPicPr>
          <p:cNvPr id="8" name="그림 7">
            <a:extLst>
              <a:ext uri="{FF2B5EF4-FFF2-40B4-BE49-F238E27FC236}">
                <a16:creationId xmlns:a16="http://schemas.microsoft.com/office/drawing/2014/main" id="{E821C4A1-FE85-C44A-A238-1E78F34E7999}"/>
              </a:ext>
            </a:extLst>
          </p:cNvPr>
          <p:cNvPicPr>
            <a:picLocks noChangeAspect="1"/>
          </p:cNvPicPr>
          <p:nvPr/>
        </p:nvPicPr>
        <p:blipFill>
          <a:blip r:embed="rId7"/>
          <a:stretch>
            <a:fillRect/>
          </a:stretch>
        </p:blipFill>
        <p:spPr>
          <a:xfrm>
            <a:off x="6913159" y="1691086"/>
            <a:ext cx="4305300" cy="863600"/>
          </a:xfrm>
          <a:prstGeom prst="rect">
            <a:avLst/>
          </a:prstGeom>
        </p:spPr>
      </p:pic>
      <p:pic>
        <p:nvPicPr>
          <p:cNvPr id="22" name="그림 21">
            <a:extLst>
              <a:ext uri="{FF2B5EF4-FFF2-40B4-BE49-F238E27FC236}">
                <a16:creationId xmlns:a16="http://schemas.microsoft.com/office/drawing/2014/main" id="{8CAB60C6-9FDA-3E4D-AF89-B491DAEE9935}"/>
              </a:ext>
            </a:extLst>
          </p:cNvPr>
          <p:cNvPicPr>
            <a:picLocks noChangeAspect="1"/>
          </p:cNvPicPr>
          <p:nvPr/>
        </p:nvPicPr>
        <p:blipFill>
          <a:blip r:embed="rId8"/>
          <a:stretch>
            <a:fillRect/>
          </a:stretch>
        </p:blipFill>
        <p:spPr>
          <a:xfrm>
            <a:off x="295103" y="1721207"/>
            <a:ext cx="1549400" cy="1435100"/>
          </a:xfrm>
          <a:prstGeom prst="rect">
            <a:avLst/>
          </a:prstGeom>
        </p:spPr>
      </p:pic>
      <p:sp>
        <p:nvSpPr>
          <p:cNvPr id="23" name="TextBox 22">
            <a:extLst>
              <a:ext uri="{FF2B5EF4-FFF2-40B4-BE49-F238E27FC236}">
                <a16:creationId xmlns:a16="http://schemas.microsoft.com/office/drawing/2014/main" id="{20DCA40B-8799-C44F-885A-B23D421E1867}"/>
              </a:ext>
            </a:extLst>
          </p:cNvPr>
          <p:cNvSpPr txBox="1"/>
          <p:nvPr/>
        </p:nvSpPr>
        <p:spPr>
          <a:xfrm>
            <a:off x="3668847" y="5266982"/>
            <a:ext cx="4854306" cy="369332"/>
          </a:xfrm>
          <a:prstGeom prst="rect">
            <a:avLst/>
          </a:prstGeom>
          <a:noFill/>
        </p:spPr>
        <p:txBody>
          <a:bodyPr wrap="square" rtlCol="0">
            <a:spAutoFit/>
          </a:bodyPr>
          <a:lstStyle/>
          <a:p>
            <a:pPr algn="ctr"/>
            <a:r>
              <a:rPr kumimoji="1" lang="en-US" altLang="ko-Kore-KR" dirty="0"/>
              <a:t>Example of Demonstration SQL Update</a:t>
            </a:r>
            <a:endParaRPr kumimoji="1" lang="ko-Kore-KR" altLang="en-US" dirty="0"/>
          </a:p>
        </p:txBody>
      </p:sp>
      <p:sp>
        <p:nvSpPr>
          <p:cNvPr id="26" name="TextBox 25">
            <a:extLst>
              <a:ext uri="{FF2B5EF4-FFF2-40B4-BE49-F238E27FC236}">
                <a16:creationId xmlns:a16="http://schemas.microsoft.com/office/drawing/2014/main" id="{DE7E1E5A-1CB5-1246-8AF3-63EBB0976748}"/>
              </a:ext>
            </a:extLst>
          </p:cNvPr>
          <p:cNvSpPr txBox="1"/>
          <p:nvPr/>
        </p:nvSpPr>
        <p:spPr>
          <a:xfrm>
            <a:off x="157056" y="3281946"/>
            <a:ext cx="1831592" cy="646331"/>
          </a:xfrm>
          <a:prstGeom prst="rect">
            <a:avLst/>
          </a:prstGeom>
          <a:noFill/>
        </p:spPr>
        <p:txBody>
          <a:bodyPr wrap="none" rtlCol="0">
            <a:spAutoFit/>
          </a:bodyPr>
          <a:lstStyle/>
          <a:p>
            <a:pPr algn="ctr"/>
            <a:r>
              <a:rPr lang="en-US" altLang="ko-KR" sz="3600" spc="-150" dirty="0">
                <a:solidFill>
                  <a:srgbClr val="00002F"/>
                </a:solidFill>
                <a:latin typeface="나눔스퀘어 ExtraBold" panose="020B0600000101010101" pitchFamily="50" charset="-127"/>
                <a:ea typeface="나눔스퀘어 ExtraBold" panose="020B0600000101010101" pitchFamily="50" charset="-127"/>
              </a:rPr>
              <a:t>UPDATE</a:t>
            </a:r>
            <a:endParaRPr lang="ko-KR" altLang="en-US" sz="3600" spc="-150" dirty="0">
              <a:solidFill>
                <a:srgbClr val="00002F"/>
              </a:solidFill>
              <a:latin typeface="나눔스퀘어 ExtraBold" panose="020B0600000101010101" pitchFamily="50" charset="-127"/>
              <a:ea typeface="나눔스퀘어 ExtraBold" panose="020B0600000101010101" pitchFamily="50" charset="-127"/>
            </a:endParaRPr>
          </a:p>
        </p:txBody>
      </p:sp>
    </p:spTree>
    <p:extLst>
      <p:ext uri="{BB962C8B-B14F-4D97-AF65-F5344CB8AC3E}">
        <p14:creationId xmlns:p14="http://schemas.microsoft.com/office/powerpoint/2010/main" val="3249323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500" y="2472873"/>
            <a:ext cx="797013" cy="769441"/>
          </a:xfrm>
          <a:prstGeom prst="rect">
            <a:avLst/>
          </a:prstGeom>
          <a:noFill/>
        </p:spPr>
        <p:txBody>
          <a:bodyPr wrap="none" rtlCol="0">
            <a:spAutoFit/>
          </a:bodyPr>
          <a:lstStyle/>
          <a:p>
            <a:r>
              <a:rPr lang="en-US" altLang="ko-KR" sz="4400" spc="-300" dirty="0">
                <a:solidFill>
                  <a:srgbClr val="00002F"/>
                </a:solidFill>
                <a:latin typeface="나눔스퀘어 Bold" panose="020B0600000101010101" pitchFamily="50" charset="-127"/>
                <a:ea typeface="나눔스퀘어 Bold" panose="020B0600000101010101" pitchFamily="50" charset="-127"/>
              </a:rPr>
              <a:t>04</a:t>
            </a:r>
            <a:endParaRPr lang="ko-KR" altLang="en-US" sz="4400" spc="-300" dirty="0">
              <a:solidFill>
                <a:srgbClr val="00002F"/>
              </a:solidFill>
              <a:latin typeface="나눔스퀘어 Bold" panose="020B0600000101010101" pitchFamily="50" charset="-127"/>
              <a:ea typeface="나눔스퀘어 Bold" panose="020B0600000101010101" pitchFamily="50" charset="-127"/>
            </a:endParaRPr>
          </a:p>
        </p:txBody>
      </p:sp>
      <p:sp>
        <p:nvSpPr>
          <p:cNvPr id="3" name="직사각형 2"/>
          <p:cNvSpPr/>
          <p:nvPr/>
        </p:nvSpPr>
        <p:spPr>
          <a:xfrm>
            <a:off x="4000499" y="3169741"/>
            <a:ext cx="4200071" cy="473345"/>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Conclusion</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67116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8371" y="437391"/>
            <a:ext cx="2176301"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Conclusion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04.</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1" name="TextBox 20"/>
          <p:cNvSpPr txBox="1"/>
          <p:nvPr/>
        </p:nvSpPr>
        <p:spPr>
          <a:xfrm>
            <a:off x="1227045" y="1006929"/>
            <a:ext cx="1136851"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Limitation</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내용 개체 틀 2">
            <a:extLst>
              <a:ext uri="{FF2B5EF4-FFF2-40B4-BE49-F238E27FC236}">
                <a16:creationId xmlns:a16="http://schemas.microsoft.com/office/drawing/2014/main" id="{2EC80883-9B84-45BB-BBE2-C2738D081C9C}"/>
              </a:ext>
            </a:extLst>
          </p:cNvPr>
          <p:cNvSpPr txBox="1">
            <a:spLocks/>
          </p:cNvSpPr>
          <p:nvPr/>
        </p:nvSpPr>
        <p:spPr>
          <a:xfrm>
            <a:off x="1069803" y="1407361"/>
            <a:ext cx="10515600" cy="2815196"/>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altLang="ko-KR" sz="1600" dirty="0"/>
              <a:t>SELECT parser and UPDATE parser are separated</a:t>
            </a:r>
          </a:p>
          <a:p>
            <a:pPr marL="342900" indent="-342900">
              <a:lnSpc>
                <a:spcPct val="150000"/>
              </a:lnSpc>
              <a:buFont typeface="+mj-lt"/>
              <a:buAutoNum type="arabicPeriod"/>
            </a:pPr>
            <a:r>
              <a:rPr lang="en-US" altLang="ko-KR" sz="1600" dirty="0"/>
              <a:t>Failed to resolve some errors related to epsilon transitions due to lack of understanding of the </a:t>
            </a:r>
            <a:r>
              <a:rPr lang="en-US" altLang="ko-KR" sz="1600" dirty="0" err="1"/>
              <a:t>yyerror</a:t>
            </a:r>
            <a:r>
              <a:rPr lang="en-US" altLang="ko-KR" sz="1600" dirty="0"/>
              <a:t> function</a:t>
            </a:r>
          </a:p>
          <a:p>
            <a:pPr marL="342900" indent="-342900">
              <a:lnSpc>
                <a:spcPct val="150000"/>
              </a:lnSpc>
              <a:buFont typeface="+mj-lt"/>
              <a:buAutoNum type="arabicPeriod"/>
            </a:pPr>
            <a:r>
              <a:rPr lang="en-US" altLang="ko-KR" sz="1600" dirty="0"/>
              <a:t>Failed to keep the program working even if an error occurred</a:t>
            </a:r>
          </a:p>
          <a:p>
            <a:pPr marL="342900" indent="-342900">
              <a:lnSpc>
                <a:spcPct val="150000"/>
              </a:lnSpc>
              <a:buFont typeface="+mj-lt"/>
              <a:buAutoNum type="arabicPeriod"/>
            </a:pPr>
            <a:r>
              <a:rPr lang="en-US" altLang="ko-KR" sz="1600" dirty="0"/>
              <a:t>Checked only the message that the program succeeded in parsing, but did not semantically check whether parsing was actually successful</a:t>
            </a:r>
          </a:p>
          <a:p>
            <a:pPr marL="342900" indent="-342900">
              <a:lnSpc>
                <a:spcPct val="150000"/>
              </a:lnSpc>
              <a:buFont typeface="+mj-lt"/>
              <a:buAutoNum type="arabicPeriod"/>
            </a:pPr>
            <a:endParaRPr lang="en-US" altLang="ko-KR" sz="1600" dirty="0"/>
          </a:p>
        </p:txBody>
      </p:sp>
      <p:sp>
        <p:nvSpPr>
          <p:cNvPr id="13" name="TextBox 12">
            <a:extLst>
              <a:ext uri="{FF2B5EF4-FFF2-40B4-BE49-F238E27FC236}">
                <a16:creationId xmlns:a16="http://schemas.microsoft.com/office/drawing/2014/main" id="{F0802E56-4C9B-44AD-9DAA-0105C1870374}"/>
              </a:ext>
            </a:extLst>
          </p:cNvPr>
          <p:cNvSpPr txBox="1"/>
          <p:nvPr/>
        </p:nvSpPr>
        <p:spPr>
          <a:xfrm>
            <a:off x="1451978" y="4262524"/>
            <a:ext cx="686984"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To do</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2" name="내용 개체 틀 2">
            <a:extLst>
              <a:ext uri="{FF2B5EF4-FFF2-40B4-BE49-F238E27FC236}">
                <a16:creationId xmlns:a16="http://schemas.microsoft.com/office/drawing/2014/main" id="{70046FFE-8945-442D-BC97-55DD1B184733}"/>
              </a:ext>
            </a:extLst>
          </p:cNvPr>
          <p:cNvSpPr txBox="1">
            <a:spLocks/>
          </p:cNvSpPr>
          <p:nvPr/>
        </p:nvSpPr>
        <p:spPr>
          <a:xfrm>
            <a:off x="1069803" y="4678128"/>
            <a:ext cx="10515600" cy="1862521"/>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altLang="ko-KR" sz="1600" dirty="0" err="1"/>
              <a:t>Concat</a:t>
            </a:r>
            <a:r>
              <a:rPr lang="en-US" altLang="ko-KR" sz="1600" dirty="0"/>
              <a:t> SELECT parser and UPDATE parser</a:t>
            </a:r>
          </a:p>
          <a:p>
            <a:pPr marL="342900" indent="-342900">
              <a:lnSpc>
                <a:spcPct val="150000"/>
              </a:lnSpc>
              <a:buFont typeface="+mj-lt"/>
              <a:buAutoNum type="arabicPeriod"/>
            </a:pPr>
            <a:r>
              <a:rPr lang="en-US" altLang="ko-KR" sz="1600" dirty="0"/>
              <a:t>Understand </a:t>
            </a:r>
            <a:r>
              <a:rPr lang="en-US" altLang="ko-KR" sz="1600" dirty="0" err="1"/>
              <a:t>yyerror</a:t>
            </a:r>
            <a:r>
              <a:rPr lang="en-US" altLang="ko-KR" sz="1600" dirty="0"/>
              <a:t> function and do more elaborate error handling</a:t>
            </a:r>
          </a:p>
          <a:p>
            <a:pPr marL="342900" indent="-342900">
              <a:lnSpc>
                <a:spcPct val="150000"/>
              </a:lnSpc>
              <a:buFont typeface="+mj-lt"/>
              <a:buAutoNum type="arabicPeriod"/>
            </a:pPr>
            <a:r>
              <a:rPr lang="en-US" altLang="ko-KR" sz="1600" dirty="0"/>
              <a:t>Do semantic analysis for the parser</a:t>
            </a:r>
          </a:p>
        </p:txBody>
      </p:sp>
    </p:spTree>
    <p:extLst>
      <p:ext uri="{BB962C8B-B14F-4D97-AF65-F5344CB8AC3E}">
        <p14:creationId xmlns:p14="http://schemas.microsoft.com/office/powerpoint/2010/main" val="139177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376" y="2447473"/>
            <a:ext cx="4455259" cy="1200329"/>
          </a:xfrm>
          <a:prstGeom prst="rect">
            <a:avLst/>
          </a:prstGeom>
          <a:noFill/>
        </p:spPr>
        <p:txBody>
          <a:bodyPr wrap="none" rtlCol="0">
            <a:spAutoFit/>
          </a:bodyPr>
          <a:lstStyle/>
          <a:p>
            <a:pPr algn="ctr"/>
            <a:r>
              <a:rPr lang="en-US" altLang="ko-KR" sz="7200" spc="-300" dirty="0">
                <a:solidFill>
                  <a:srgbClr val="00002F"/>
                </a:solidFill>
                <a:latin typeface="나눔스퀘어 ExtraBold" panose="020B0600000101010101" pitchFamily="50" charset="-127"/>
                <a:ea typeface="나눔스퀘어 ExtraBold" panose="020B0600000101010101" pitchFamily="50" charset="-127"/>
              </a:rPr>
              <a:t>Thank you</a:t>
            </a:r>
            <a:endParaRPr lang="ko-KR" altLang="en-US" sz="7200" spc="-3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3" name="직사각형 2"/>
          <p:cNvSpPr/>
          <p:nvPr/>
        </p:nvSpPr>
        <p:spPr>
          <a:xfrm>
            <a:off x="4000499" y="3591816"/>
            <a:ext cx="4200071" cy="391195"/>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Thanks for attention</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411696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933" y="92893"/>
            <a:ext cx="3277499" cy="923330"/>
          </a:xfrm>
          <a:prstGeom prst="rect">
            <a:avLst/>
          </a:prstGeom>
          <a:noFill/>
        </p:spPr>
        <p:txBody>
          <a:bodyPr wrap="none" rtlCol="0">
            <a:spAutoFit/>
          </a:bodyPr>
          <a:lstStyle/>
          <a:p>
            <a:pPr algn="ctr"/>
            <a:r>
              <a:rPr lang="en-US" altLang="ko-KR" sz="5400" spc="-300" dirty="0">
                <a:solidFill>
                  <a:srgbClr val="00002F"/>
                </a:solidFill>
                <a:latin typeface="나눔스퀘어 ExtraBold" panose="020B0600000101010101" pitchFamily="50" charset="-127"/>
                <a:ea typeface="나눔스퀘어 ExtraBold" panose="020B0600000101010101" pitchFamily="50" charset="-127"/>
              </a:rPr>
              <a:t>Reference</a:t>
            </a:r>
            <a:endParaRPr lang="ko-KR" altLang="en-US" sz="5400" spc="-3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4" name="TextBox 3">
            <a:extLst>
              <a:ext uri="{FF2B5EF4-FFF2-40B4-BE49-F238E27FC236}">
                <a16:creationId xmlns:a16="http://schemas.microsoft.com/office/drawing/2014/main" id="{E9E9FEB7-672D-4D13-9837-549C9265C235}"/>
              </a:ext>
            </a:extLst>
          </p:cNvPr>
          <p:cNvSpPr txBox="1"/>
          <p:nvPr/>
        </p:nvSpPr>
        <p:spPr>
          <a:xfrm>
            <a:off x="1415663" y="1409002"/>
            <a:ext cx="7877407" cy="369332"/>
          </a:xfrm>
          <a:prstGeom prst="rect">
            <a:avLst/>
          </a:prstGeom>
          <a:noFill/>
        </p:spPr>
        <p:txBody>
          <a:bodyPr wrap="square">
            <a:spAutoFit/>
          </a:bodyPr>
          <a:lstStyle/>
          <a:p>
            <a:r>
              <a:rPr lang="ko-KR" altLang="en-US" dirty="0"/>
              <a:t>https://ko.wikipedia.org/wiki/SQL</a:t>
            </a:r>
            <a:endParaRPr lang="en-US" altLang="ko-KR" dirty="0"/>
          </a:p>
        </p:txBody>
      </p:sp>
      <p:sp>
        <p:nvSpPr>
          <p:cNvPr id="6" name="TextBox 5">
            <a:extLst>
              <a:ext uri="{FF2B5EF4-FFF2-40B4-BE49-F238E27FC236}">
                <a16:creationId xmlns:a16="http://schemas.microsoft.com/office/drawing/2014/main" id="{4B08B4A6-643F-4D85-A82E-3F527EA4C7D5}"/>
              </a:ext>
            </a:extLst>
          </p:cNvPr>
          <p:cNvSpPr txBox="1"/>
          <p:nvPr/>
        </p:nvSpPr>
        <p:spPr>
          <a:xfrm>
            <a:off x="1415662" y="1778334"/>
            <a:ext cx="7685307" cy="369332"/>
          </a:xfrm>
          <a:prstGeom prst="rect">
            <a:avLst/>
          </a:prstGeom>
          <a:noFill/>
        </p:spPr>
        <p:txBody>
          <a:bodyPr wrap="square">
            <a:spAutoFit/>
          </a:bodyPr>
          <a:lstStyle/>
          <a:p>
            <a:r>
              <a:rPr lang="ko-KR" altLang="en-US" dirty="0"/>
              <a:t>https://namu.wiki/w/SQL?from=Structured%20Query%20Language</a:t>
            </a:r>
          </a:p>
        </p:txBody>
      </p:sp>
      <p:sp>
        <p:nvSpPr>
          <p:cNvPr id="8" name="TextBox 7">
            <a:extLst>
              <a:ext uri="{FF2B5EF4-FFF2-40B4-BE49-F238E27FC236}">
                <a16:creationId xmlns:a16="http://schemas.microsoft.com/office/drawing/2014/main" id="{21E0DA68-4FE3-4E4D-A6B5-0BFD4BA2EA06}"/>
              </a:ext>
            </a:extLst>
          </p:cNvPr>
          <p:cNvSpPr txBox="1"/>
          <p:nvPr/>
        </p:nvSpPr>
        <p:spPr>
          <a:xfrm>
            <a:off x="1415662" y="2147666"/>
            <a:ext cx="7685307" cy="369332"/>
          </a:xfrm>
          <a:prstGeom prst="rect">
            <a:avLst/>
          </a:prstGeom>
          <a:noFill/>
        </p:spPr>
        <p:txBody>
          <a:bodyPr wrap="square">
            <a:spAutoFit/>
          </a:bodyPr>
          <a:lstStyle/>
          <a:p>
            <a:r>
              <a:rPr lang="ko-KR" altLang="en-US" dirty="0"/>
              <a:t>https://en.wikipedia.org/wiki/Select_(SQL)</a:t>
            </a:r>
          </a:p>
        </p:txBody>
      </p:sp>
      <p:sp>
        <p:nvSpPr>
          <p:cNvPr id="10" name="TextBox 9">
            <a:extLst>
              <a:ext uri="{FF2B5EF4-FFF2-40B4-BE49-F238E27FC236}">
                <a16:creationId xmlns:a16="http://schemas.microsoft.com/office/drawing/2014/main" id="{61096065-C9B0-4F88-9331-7421C88B07DB}"/>
              </a:ext>
            </a:extLst>
          </p:cNvPr>
          <p:cNvSpPr txBox="1"/>
          <p:nvPr/>
        </p:nvSpPr>
        <p:spPr>
          <a:xfrm>
            <a:off x="1415662" y="2516438"/>
            <a:ext cx="7685307" cy="369332"/>
          </a:xfrm>
          <a:prstGeom prst="rect">
            <a:avLst/>
          </a:prstGeom>
          <a:noFill/>
        </p:spPr>
        <p:txBody>
          <a:bodyPr wrap="square">
            <a:spAutoFit/>
          </a:bodyPr>
          <a:lstStyle/>
          <a:p>
            <a:r>
              <a:rPr lang="ko-KR" altLang="en-US" dirty="0"/>
              <a:t>https://en.wikipedia.org/wiki/Update_(SQL)</a:t>
            </a:r>
          </a:p>
        </p:txBody>
      </p:sp>
    </p:spTree>
    <p:extLst>
      <p:ext uri="{BB962C8B-B14F-4D97-AF65-F5344CB8AC3E}">
        <p14:creationId xmlns:p14="http://schemas.microsoft.com/office/powerpoint/2010/main" val="127750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5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01</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5" name="직사각형 4"/>
          <p:cNvSpPr/>
          <p:nvPr/>
        </p:nvSpPr>
        <p:spPr>
          <a:xfrm>
            <a:off x="270814" y="4044950"/>
            <a:ext cx="2201573" cy="469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Introduction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6" name="TextBox 5"/>
          <p:cNvSpPr txBox="1"/>
          <p:nvPr/>
        </p:nvSpPr>
        <p:spPr>
          <a:xfrm>
            <a:off x="35151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7" name="직사각형 6"/>
          <p:cNvSpPr/>
          <p:nvPr/>
        </p:nvSpPr>
        <p:spPr>
          <a:xfrm>
            <a:off x="3420414" y="4044950"/>
            <a:ext cx="2201573" cy="469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8" name="TextBox 7"/>
          <p:cNvSpPr txBox="1"/>
          <p:nvPr/>
        </p:nvSpPr>
        <p:spPr>
          <a:xfrm>
            <a:off x="66647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03</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9" name="직사각형 8"/>
          <p:cNvSpPr/>
          <p:nvPr/>
        </p:nvSpPr>
        <p:spPr>
          <a:xfrm>
            <a:off x="6570014" y="4044950"/>
            <a:ext cx="2201573" cy="469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Demonstration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0" name="TextBox 9"/>
          <p:cNvSpPr txBox="1"/>
          <p:nvPr/>
        </p:nvSpPr>
        <p:spPr>
          <a:xfrm>
            <a:off x="9814356" y="2497976"/>
            <a:ext cx="2012089" cy="1862048"/>
          </a:xfrm>
          <a:prstGeom prst="rect">
            <a:avLst/>
          </a:prstGeom>
          <a:noFill/>
        </p:spPr>
        <p:txBody>
          <a:bodyPr wrap="none" rtlCol="0">
            <a:spAutoFit/>
          </a:bodyPr>
          <a:lstStyle/>
          <a:p>
            <a:r>
              <a:rPr lang="en-US" altLang="ko-KR" sz="11500" b="1" dirty="0">
                <a:solidFill>
                  <a:srgbClr val="00002F"/>
                </a:solidFill>
                <a:latin typeface="나눔스퀘어 ExtraBold" panose="020B0600000101010101" pitchFamily="50" charset="-127"/>
                <a:ea typeface="나눔스퀘어 ExtraBold" panose="020B0600000101010101" pitchFamily="50" charset="-127"/>
              </a:rPr>
              <a:t>04</a:t>
            </a:r>
            <a:endParaRPr lang="ko-KR" altLang="en-US" sz="11500" b="1"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직사각형 10"/>
          <p:cNvSpPr/>
          <p:nvPr/>
        </p:nvSpPr>
        <p:spPr>
          <a:xfrm>
            <a:off x="9719614" y="4044950"/>
            <a:ext cx="2201573" cy="469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rgbClr val="00002F"/>
                </a:solidFill>
                <a:latin typeface="나눔스퀘어 ExtraBold" panose="020B0600000101010101" pitchFamily="50" charset="-127"/>
                <a:ea typeface="나눔스퀘어 ExtraBold" panose="020B0600000101010101" pitchFamily="50" charset="-127"/>
              </a:rPr>
              <a:t>Conclusion</a:t>
            </a:r>
            <a:endParaRPr lang="ko-KR" altLang="en-US" sz="200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TextBox 11"/>
          <p:cNvSpPr txBox="1"/>
          <p:nvPr/>
        </p:nvSpPr>
        <p:spPr>
          <a:xfrm>
            <a:off x="5014614" y="627893"/>
            <a:ext cx="2162773"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CONTENTS</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cxnSp>
        <p:nvCxnSpPr>
          <p:cNvPr id="13" name="직선 연결선 12"/>
          <p:cNvCxnSpPr/>
          <p:nvPr/>
        </p:nvCxnSpPr>
        <p:spPr>
          <a:xfrm>
            <a:off x="5014614" y="1243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직사각형 2"/>
          <p:cNvSpPr/>
          <p:nvPr/>
        </p:nvSpPr>
        <p:spPr>
          <a:xfrm>
            <a:off x="531017" y="4514850"/>
            <a:ext cx="1681166"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Project Scope</a:t>
            </a:r>
            <a:endParaRPr lang="ko-KR" altLang="en-US" dirty="0">
              <a:latin typeface="나눔스퀘어 Bold" panose="020B0600000101010101" pitchFamily="50" charset="-127"/>
              <a:ea typeface="나눔스퀘어 Bold" panose="020B0600000101010101" pitchFamily="50" charset="-127"/>
            </a:endParaRPr>
          </a:p>
        </p:txBody>
      </p:sp>
      <p:sp>
        <p:nvSpPr>
          <p:cNvPr id="14" name="직사각형 13"/>
          <p:cNvSpPr/>
          <p:nvPr/>
        </p:nvSpPr>
        <p:spPr>
          <a:xfrm>
            <a:off x="3771639" y="4514850"/>
            <a:ext cx="1499129"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SQL SELECT</a:t>
            </a:r>
            <a:endParaRPr lang="ko-KR" altLang="en-US" dirty="0">
              <a:latin typeface="나눔스퀘어 Bold" panose="020B0600000101010101" pitchFamily="50" charset="-127"/>
              <a:ea typeface="나눔스퀘어 Bold" panose="020B0600000101010101" pitchFamily="50" charset="-127"/>
            </a:endParaRPr>
          </a:p>
        </p:txBody>
      </p:sp>
      <p:sp>
        <p:nvSpPr>
          <p:cNvPr id="16" name="직사각형 15"/>
          <p:cNvSpPr/>
          <p:nvPr/>
        </p:nvSpPr>
        <p:spPr>
          <a:xfrm>
            <a:off x="10182245" y="4514850"/>
            <a:ext cx="1276311"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Limitation</a:t>
            </a:r>
            <a:endParaRPr lang="ko-KR" altLang="en-US" dirty="0">
              <a:latin typeface="나눔스퀘어 Bold" panose="020B0600000101010101" pitchFamily="50" charset="-127"/>
              <a:ea typeface="나눔스퀘어 Bold" panose="020B0600000101010101" pitchFamily="50" charset="-127"/>
            </a:endParaRPr>
          </a:p>
        </p:txBody>
      </p:sp>
      <p:sp>
        <p:nvSpPr>
          <p:cNvPr id="17" name="직사각형 16"/>
          <p:cNvSpPr/>
          <p:nvPr/>
        </p:nvSpPr>
        <p:spPr>
          <a:xfrm>
            <a:off x="3751309" y="4884182"/>
            <a:ext cx="1539782"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SQL UPDATE</a:t>
            </a:r>
            <a:endParaRPr lang="ko-KR" altLang="en-US" dirty="0">
              <a:latin typeface="나눔스퀘어 Bold" panose="020B0600000101010101" pitchFamily="50" charset="-127"/>
              <a:ea typeface="나눔스퀘어 Bold" panose="020B0600000101010101" pitchFamily="50" charset="-127"/>
            </a:endParaRPr>
          </a:p>
        </p:txBody>
      </p:sp>
      <p:sp>
        <p:nvSpPr>
          <p:cNvPr id="22" name="직사각형 21">
            <a:extLst>
              <a:ext uri="{FF2B5EF4-FFF2-40B4-BE49-F238E27FC236}">
                <a16:creationId xmlns:a16="http://schemas.microsoft.com/office/drawing/2014/main" id="{1453EF60-0E75-A740-9C48-1FEDCF374F4E}"/>
              </a:ext>
            </a:extLst>
          </p:cNvPr>
          <p:cNvSpPr/>
          <p:nvPr/>
        </p:nvSpPr>
        <p:spPr>
          <a:xfrm>
            <a:off x="838793" y="4884182"/>
            <a:ext cx="1065613"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How to?</a:t>
            </a:r>
            <a:endParaRPr lang="ko-KR" altLang="en-US" dirty="0">
              <a:latin typeface="나눔스퀘어 Bold" panose="020B0600000101010101" pitchFamily="50" charset="-127"/>
              <a:ea typeface="나눔스퀘어 Bold" panose="020B0600000101010101" pitchFamily="50" charset="-127"/>
            </a:endParaRPr>
          </a:p>
        </p:txBody>
      </p:sp>
      <p:sp>
        <p:nvSpPr>
          <p:cNvPr id="2" name="직사각형 21">
            <a:extLst>
              <a:ext uri="{FF2B5EF4-FFF2-40B4-BE49-F238E27FC236}">
                <a16:creationId xmlns:a16="http://schemas.microsoft.com/office/drawing/2014/main" id="{B8742351-11F5-4B58-A536-0F52A43B09DA}"/>
              </a:ext>
            </a:extLst>
          </p:cNvPr>
          <p:cNvSpPr/>
          <p:nvPr/>
        </p:nvSpPr>
        <p:spPr>
          <a:xfrm>
            <a:off x="698690" y="5253514"/>
            <a:ext cx="1345818"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Tools Used</a:t>
            </a:r>
            <a:endParaRPr lang="ko-KR" altLang="en-US" dirty="0">
              <a:latin typeface="나눔스퀘어 Bold" panose="020B0600000101010101" pitchFamily="50" charset="-127"/>
              <a:ea typeface="나눔스퀘어 Bold" panose="020B0600000101010101" pitchFamily="50" charset="-127"/>
            </a:endParaRPr>
          </a:p>
        </p:txBody>
      </p:sp>
      <p:sp>
        <p:nvSpPr>
          <p:cNvPr id="15" name="직사각형 14">
            <a:extLst>
              <a:ext uri="{FF2B5EF4-FFF2-40B4-BE49-F238E27FC236}">
                <a16:creationId xmlns:a16="http://schemas.microsoft.com/office/drawing/2014/main" id="{6228B6BE-9166-4485-B0C8-616AB5929D56}"/>
              </a:ext>
            </a:extLst>
          </p:cNvPr>
          <p:cNvSpPr/>
          <p:nvPr/>
        </p:nvSpPr>
        <p:spPr>
          <a:xfrm>
            <a:off x="10226038" y="4884182"/>
            <a:ext cx="1188723"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To-do list</a:t>
            </a:r>
            <a:endParaRPr lang="ko-KR" altLang="en-US" dirty="0">
              <a:latin typeface="나눔스퀘어 Bold" panose="020B0600000101010101" pitchFamily="50" charset="-127"/>
              <a:ea typeface="나눔스퀘어 Bold" panose="020B0600000101010101" pitchFamily="50" charset="-127"/>
            </a:endParaRPr>
          </a:p>
        </p:txBody>
      </p:sp>
      <p:sp>
        <p:nvSpPr>
          <p:cNvPr id="23" name="직사각형 22">
            <a:extLst>
              <a:ext uri="{FF2B5EF4-FFF2-40B4-BE49-F238E27FC236}">
                <a16:creationId xmlns:a16="http://schemas.microsoft.com/office/drawing/2014/main" id="{3F4EA299-7E64-4CAC-8624-49C75B3267C9}"/>
              </a:ext>
            </a:extLst>
          </p:cNvPr>
          <p:cNvSpPr/>
          <p:nvPr/>
        </p:nvSpPr>
        <p:spPr>
          <a:xfrm>
            <a:off x="6518885" y="4514850"/>
            <a:ext cx="2303836"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Example Statement</a:t>
            </a:r>
            <a:endParaRPr lang="ko-KR" altLang="en-US" dirty="0">
              <a:latin typeface="나눔스퀘어 Bold" panose="020B0600000101010101" pitchFamily="50" charset="-127"/>
              <a:ea typeface="나눔스퀘어 Bold" panose="020B0600000101010101" pitchFamily="50" charset="-127"/>
            </a:endParaRPr>
          </a:p>
        </p:txBody>
      </p:sp>
      <p:sp>
        <p:nvSpPr>
          <p:cNvPr id="24" name="직사각형 23">
            <a:extLst>
              <a:ext uri="{FF2B5EF4-FFF2-40B4-BE49-F238E27FC236}">
                <a16:creationId xmlns:a16="http://schemas.microsoft.com/office/drawing/2014/main" id="{15B091D5-51AB-934E-BB60-2DDC7A686070}"/>
              </a:ext>
            </a:extLst>
          </p:cNvPr>
          <p:cNvSpPr/>
          <p:nvPr/>
        </p:nvSpPr>
        <p:spPr>
          <a:xfrm>
            <a:off x="6754810" y="4829924"/>
            <a:ext cx="1804405" cy="369332"/>
          </a:xfrm>
          <a:prstGeom prst="rect">
            <a:avLst/>
          </a:prstGeom>
        </p:spPr>
        <p:txBody>
          <a:bodyPr wrap="none">
            <a:spAutoFit/>
          </a:bodyPr>
          <a:lstStyle/>
          <a:p>
            <a:pPr algn="ctr"/>
            <a:r>
              <a:rPr lang="en-US" altLang="ko-KR" dirty="0">
                <a:latin typeface="나눔스퀘어 Bold" panose="020B0600000101010101" pitchFamily="50" charset="-127"/>
                <a:ea typeface="나눔스퀘어 Bold" panose="020B0600000101010101" pitchFamily="50" charset="-127"/>
              </a:rPr>
              <a:t>Demonstration</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24098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500" y="2472873"/>
            <a:ext cx="797013" cy="769441"/>
          </a:xfrm>
          <a:prstGeom prst="rect">
            <a:avLst/>
          </a:prstGeom>
          <a:noFill/>
        </p:spPr>
        <p:txBody>
          <a:bodyPr wrap="none" rtlCol="0">
            <a:spAutoFit/>
          </a:bodyPr>
          <a:lstStyle/>
          <a:p>
            <a:r>
              <a:rPr lang="en-US" altLang="ko-KR" sz="4400" spc="-300" dirty="0">
                <a:solidFill>
                  <a:srgbClr val="00002F"/>
                </a:solidFill>
                <a:latin typeface="나눔스퀘어 Bold" panose="020B0600000101010101" pitchFamily="50" charset="-127"/>
                <a:ea typeface="나눔스퀘어 Bold" panose="020B0600000101010101" pitchFamily="50" charset="-127"/>
              </a:rPr>
              <a:t>01</a:t>
            </a:r>
            <a:endParaRPr lang="ko-KR" altLang="en-US" sz="4400" spc="-300" dirty="0">
              <a:solidFill>
                <a:srgbClr val="00002F"/>
              </a:solidFill>
              <a:latin typeface="나눔스퀘어 Bold" panose="020B0600000101010101" pitchFamily="50" charset="-127"/>
              <a:ea typeface="나눔스퀘어 Bold" panose="020B0600000101010101" pitchFamily="50" charset="-127"/>
            </a:endParaRPr>
          </a:p>
        </p:txBody>
      </p:sp>
      <p:sp>
        <p:nvSpPr>
          <p:cNvPr id="3" name="직사각형 2"/>
          <p:cNvSpPr/>
          <p:nvPr/>
        </p:nvSpPr>
        <p:spPr>
          <a:xfrm>
            <a:off x="4000499" y="3169741"/>
            <a:ext cx="4200071" cy="473345"/>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Introduction of SQL query</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51454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26522" y="451874"/>
            <a:ext cx="2438040"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Introduction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2" name="TextBox 11"/>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01.</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cxnSp>
        <p:nvCxnSpPr>
          <p:cNvPr id="7" name="직선 연결선 6"/>
          <p:cNvCxnSpPr/>
          <p:nvPr/>
        </p:nvCxnSpPr>
        <p:spPr>
          <a:xfrm>
            <a:off x="10430892"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00124" y="1017685"/>
            <a:ext cx="2012795"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What is SQL query?</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pic>
        <p:nvPicPr>
          <p:cNvPr id="1026" name="Picture 2" descr="18a311c9932a4327...">
            <a:extLst>
              <a:ext uri="{FF2B5EF4-FFF2-40B4-BE49-F238E27FC236}">
                <a16:creationId xmlns:a16="http://schemas.microsoft.com/office/drawing/2014/main" id="{D90F19B2-E3C1-4F7A-BE3D-39E9EFCD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522" y="2047875"/>
            <a:ext cx="2762250" cy="2762250"/>
          </a:xfrm>
          <a:prstGeom prst="rect">
            <a:avLst/>
          </a:prstGeom>
          <a:noFill/>
          <a:extLst>
            <a:ext uri="{909E8E84-426E-40DD-AFC4-6F175D3DCCD1}">
              <a14:hiddenFill xmlns:a14="http://schemas.microsoft.com/office/drawing/2010/main">
                <a:solidFill>
                  <a:srgbClr val="FFFFFF"/>
                </a:solidFill>
              </a14:hiddenFill>
            </a:ext>
          </a:extLst>
        </p:spPr>
      </p:pic>
      <p:sp>
        <p:nvSpPr>
          <p:cNvPr id="14" name="내용 개체 틀 2">
            <a:extLst>
              <a:ext uri="{FF2B5EF4-FFF2-40B4-BE49-F238E27FC236}">
                <a16:creationId xmlns:a16="http://schemas.microsoft.com/office/drawing/2014/main" id="{021D7870-1B63-4EE3-BCF6-68F6485B0645}"/>
              </a:ext>
            </a:extLst>
          </p:cNvPr>
          <p:cNvSpPr txBox="1">
            <a:spLocks/>
          </p:cNvSpPr>
          <p:nvPr/>
        </p:nvSpPr>
        <p:spPr>
          <a:xfrm>
            <a:off x="4060272" y="2306971"/>
            <a:ext cx="8013320" cy="3869991"/>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1600" dirty="0"/>
              <a:t>SQL is shorten of ‘Structured Query Language’</a:t>
            </a:r>
          </a:p>
          <a:p>
            <a:pPr>
              <a:lnSpc>
                <a:spcPct val="150000"/>
              </a:lnSpc>
            </a:pPr>
            <a:r>
              <a:rPr lang="en-US" altLang="ko-KR" sz="1600" dirty="0"/>
              <a:t>Widely-used programming language for working with relational databases</a:t>
            </a:r>
          </a:p>
          <a:p>
            <a:pPr>
              <a:lnSpc>
                <a:spcPct val="150000"/>
              </a:lnSpc>
            </a:pPr>
            <a:r>
              <a:rPr lang="en-US" altLang="ko-KR" sz="1600" dirty="0"/>
              <a:t>Query is a request to access data from a database to manipulate it or retrieve it</a:t>
            </a:r>
          </a:p>
          <a:p>
            <a:pPr>
              <a:lnSpc>
                <a:spcPct val="150000"/>
              </a:lnSpc>
            </a:pPr>
            <a:r>
              <a:rPr lang="en-US" altLang="ko-KR" sz="1600" dirty="0"/>
              <a:t>To make a request, SQL provides keywords of statements such as select, update, insert, delete</a:t>
            </a:r>
          </a:p>
        </p:txBody>
      </p:sp>
    </p:spTree>
    <p:extLst>
      <p:ext uri="{BB962C8B-B14F-4D97-AF65-F5344CB8AC3E}">
        <p14:creationId xmlns:p14="http://schemas.microsoft.com/office/powerpoint/2010/main" val="14890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01.</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cxnSp>
        <p:nvCxnSpPr>
          <p:cNvPr id="7" name="직선 연결선 6"/>
          <p:cNvCxnSpPr/>
          <p:nvPr/>
        </p:nvCxnSpPr>
        <p:spPr>
          <a:xfrm>
            <a:off x="10430892"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55494" y="1022583"/>
            <a:ext cx="2916504"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SELECT &amp; UPDATE statement</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TextBox 10">
            <a:extLst>
              <a:ext uri="{FF2B5EF4-FFF2-40B4-BE49-F238E27FC236}">
                <a16:creationId xmlns:a16="http://schemas.microsoft.com/office/drawing/2014/main" id="{F4598F1E-7ED0-244E-BCC6-F2FD47249ED9}"/>
              </a:ext>
            </a:extLst>
          </p:cNvPr>
          <p:cNvSpPr txBox="1"/>
          <p:nvPr/>
        </p:nvSpPr>
        <p:spPr>
          <a:xfrm>
            <a:off x="1026522" y="451874"/>
            <a:ext cx="2438040"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Introduction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4" name="내용 개체 틀 2">
            <a:extLst>
              <a:ext uri="{FF2B5EF4-FFF2-40B4-BE49-F238E27FC236}">
                <a16:creationId xmlns:a16="http://schemas.microsoft.com/office/drawing/2014/main" id="{C43B44CB-9DF3-45AD-A5E5-45D2A5BD0A29}"/>
              </a:ext>
            </a:extLst>
          </p:cNvPr>
          <p:cNvSpPr txBox="1">
            <a:spLocks/>
          </p:cNvSpPr>
          <p:nvPr/>
        </p:nvSpPr>
        <p:spPr>
          <a:xfrm>
            <a:off x="949817" y="1573923"/>
            <a:ext cx="10763775" cy="1966225"/>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1600" dirty="0"/>
              <a:t>Select</a:t>
            </a:r>
          </a:p>
          <a:p>
            <a:pPr lvl="1">
              <a:lnSpc>
                <a:spcPct val="150000"/>
              </a:lnSpc>
            </a:pPr>
            <a:r>
              <a:rPr lang="en-US" altLang="ko-KR" sz="1200" dirty="0"/>
              <a:t>SELECT is the most common operation in SQL which retrieves data from one or more tables, or expressions.</a:t>
            </a:r>
          </a:p>
          <a:p>
            <a:pPr lvl="1">
              <a:lnSpc>
                <a:spcPct val="150000"/>
              </a:lnSpc>
            </a:pPr>
            <a:r>
              <a:rPr lang="en-US" altLang="ko-KR" sz="1200" dirty="0"/>
              <a:t>SELECT queries allow the user to describe desired data, leaving the database management system (DBMS) to carry out planning, optimizing, and performing the physical operations necessary to produce that result as it chooses.</a:t>
            </a:r>
          </a:p>
          <a:p>
            <a:pPr lvl="1">
              <a:lnSpc>
                <a:spcPct val="150000"/>
              </a:lnSpc>
            </a:pPr>
            <a:r>
              <a:rPr lang="en-US" altLang="ko-KR" sz="1200" dirty="0"/>
              <a:t>SQL has some optional keywords and clause to make right</a:t>
            </a:r>
            <a:r>
              <a:rPr lang="ko-KR" altLang="en-US" sz="1200" dirty="0"/>
              <a:t> </a:t>
            </a:r>
            <a:r>
              <a:rPr lang="en-US" altLang="ko-KR" sz="1200" dirty="0"/>
              <a:t>request</a:t>
            </a:r>
            <a:r>
              <a:rPr lang="ko-KR" altLang="en-US" sz="1200" dirty="0"/>
              <a:t> </a:t>
            </a:r>
            <a:r>
              <a:rPr lang="en-US" altLang="ko-KR" sz="1200" dirty="0"/>
              <a:t>to get data that user desired which are FROM, WHERE, GROUP BY, HAVING, ORDER BY, DISTINCT</a:t>
            </a:r>
          </a:p>
        </p:txBody>
      </p:sp>
      <p:sp>
        <p:nvSpPr>
          <p:cNvPr id="16" name="내용 개체 틀 2">
            <a:extLst>
              <a:ext uri="{FF2B5EF4-FFF2-40B4-BE49-F238E27FC236}">
                <a16:creationId xmlns:a16="http://schemas.microsoft.com/office/drawing/2014/main" id="{01EBF0A0-D8FD-474E-9F36-AA55680684D7}"/>
              </a:ext>
            </a:extLst>
          </p:cNvPr>
          <p:cNvSpPr txBox="1">
            <a:spLocks/>
          </p:cNvSpPr>
          <p:nvPr/>
        </p:nvSpPr>
        <p:spPr>
          <a:xfrm>
            <a:off x="949817" y="3722156"/>
            <a:ext cx="10763775" cy="2146696"/>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1600" dirty="0"/>
              <a:t>UPDATE</a:t>
            </a:r>
          </a:p>
          <a:p>
            <a:pPr lvl="1">
              <a:lnSpc>
                <a:spcPct val="150000"/>
              </a:lnSpc>
            </a:pPr>
            <a:r>
              <a:rPr lang="en-US" altLang="ko-KR" sz="1200" dirty="0"/>
              <a:t>UPDATE is used to modify the existing records in a table</a:t>
            </a:r>
          </a:p>
          <a:p>
            <a:pPr lvl="1">
              <a:lnSpc>
                <a:spcPct val="150000"/>
              </a:lnSpc>
            </a:pPr>
            <a:r>
              <a:rPr lang="en-US" altLang="ko-KR" sz="1200" dirty="0"/>
              <a:t>UPDATE statement usually has the following form, </a:t>
            </a:r>
          </a:p>
          <a:p>
            <a:pPr marL="457200" lvl="1" indent="0">
              <a:lnSpc>
                <a:spcPct val="150000"/>
              </a:lnSpc>
              <a:buNone/>
            </a:pPr>
            <a:r>
              <a:rPr lang="en-US" altLang="ko-KR" sz="1200" dirty="0"/>
              <a:t>	UPDATE </a:t>
            </a:r>
            <a:r>
              <a:rPr lang="en-US" altLang="ko-KR" sz="1200" dirty="0" err="1"/>
              <a:t>table_name</a:t>
            </a:r>
            <a:r>
              <a:rPr lang="en-US" altLang="ko-KR" sz="1200" dirty="0"/>
              <a:t> SET </a:t>
            </a:r>
            <a:r>
              <a:rPr lang="en-US" altLang="ko-KR" sz="1200" dirty="0" err="1"/>
              <a:t>column_name</a:t>
            </a:r>
            <a:r>
              <a:rPr lang="en-US" altLang="ko-KR" sz="1200" dirty="0"/>
              <a:t> = value [, </a:t>
            </a:r>
            <a:r>
              <a:rPr lang="en-US" altLang="ko-KR" sz="1200" dirty="0" err="1"/>
              <a:t>column_name</a:t>
            </a:r>
            <a:r>
              <a:rPr lang="en-US" altLang="ko-KR" sz="1200" dirty="0"/>
              <a:t> = value ...] [WHERE condition]</a:t>
            </a:r>
          </a:p>
          <a:p>
            <a:pPr lvl="1">
              <a:lnSpc>
                <a:spcPct val="150000"/>
              </a:lnSpc>
            </a:pPr>
            <a:r>
              <a:rPr lang="en-US" altLang="ko-KR" sz="1200" dirty="0"/>
              <a:t>When using UPDATE, it is necessary to set the row you want to modify using keyword WHERE. Otherwise, the data for the entire column will be changed.</a:t>
            </a:r>
          </a:p>
          <a:p>
            <a:pPr lvl="1">
              <a:lnSpc>
                <a:spcPct val="150000"/>
              </a:lnSpc>
            </a:pPr>
            <a:endParaRPr lang="en-US" altLang="ko-KR" sz="1200" dirty="0"/>
          </a:p>
        </p:txBody>
      </p:sp>
    </p:spTree>
    <p:extLst>
      <p:ext uri="{BB962C8B-B14F-4D97-AF65-F5344CB8AC3E}">
        <p14:creationId xmlns:p14="http://schemas.microsoft.com/office/powerpoint/2010/main" val="79777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01.</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cxnSp>
        <p:nvCxnSpPr>
          <p:cNvPr id="7" name="직선 연결선 6"/>
          <p:cNvCxnSpPr/>
          <p:nvPr/>
        </p:nvCxnSpPr>
        <p:spPr>
          <a:xfrm>
            <a:off x="10430892"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10858459"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9803" y="1036649"/>
            <a:ext cx="1714380"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Scope of project</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TextBox 10">
            <a:extLst>
              <a:ext uri="{FF2B5EF4-FFF2-40B4-BE49-F238E27FC236}">
                <a16:creationId xmlns:a16="http://schemas.microsoft.com/office/drawing/2014/main" id="{F4598F1E-7ED0-244E-BCC6-F2FD47249ED9}"/>
              </a:ext>
            </a:extLst>
          </p:cNvPr>
          <p:cNvSpPr txBox="1"/>
          <p:nvPr/>
        </p:nvSpPr>
        <p:spPr>
          <a:xfrm>
            <a:off x="1026522" y="451874"/>
            <a:ext cx="2438040"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Introduction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4" name="내용 개체 틀 2">
            <a:extLst>
              <a:ext uri="{FF2B5EF4-FFF2-40B4-BE49-F238E27FC236}">
                <a16:creationId xmlns:a16="http://schemas.microsoft.com/office/drawing/2014/main" id="{E484C07A-45CE-4B0D-B795-80CF9B2D7213}"/>
              </a:ext>
            </a:extLst>
          </p:cNvPr>
          <p:cNvSpPr txBox="1">
            <a:spLocks/>
          </p:cNvSpPr>
          <p:nvPr/>
        </p:nvSpPr>
        <p:spPr>
          <a:xfrm>
            <a:off x="1273246" y="1722773"/>
            <a:ext cx="10372780" cy="1217675"/>
          </a:xfrm>
          <a:prstGeom prst="rect">
            <a:avLst/>
          </a:prstGeom>
        </p:spPr>
        <p:txBody>
          <a:bodyPr>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ko-KR" sz="1600" dirty="0"/>
              <a:t>Make parser of SQL SELECT statement that can parse own conditions, group by, order by</a:t>
            </a:r>
          </a:p>
          <a:p>
            <a:pPr>
              <a:lnSpc>
                <a:spcPct val="150000"/>
              </a:lnSpc>
            </a:pPr>
            <a:r>
              <a:rPr lang="en-US" altLang="ko-KR" sz="1600" dirty="0"/>
              <a:t>Make parser of SQL UPDATE statement that can cover not only keyword UPDATE but also it's conditions</a:t>
            </a:r>
          </a:p>
        </p:txBody>
      </p:sp>
      <p:pic>
        <p:nvPicPr>
          <p:cNvPr id="15" name="그림 14">
            <a:extLst>
              <a:ext uri="{FF2B5EF4-FFF2-40B4-BE49-F238E27FC236}">
                <a16:creationId xmlns:a16="http://schemas.microsoft.com/office/drawing/2014/main" id="{D59B0620-4F89-4C58-86B8-7D03886607C4}"/>
              </a:ext>
            </a:extLst>
          </p:cNvPr>
          <p:cNvPicPr>
            <a:picLocks noChangeAspect="1"/>
          </p:cNvPicPr>
          <p:nvPr/>
        </p:nvPicPr>
        <p:blipFill rotWithShape="1">
          <a:blip r:embed="rId3"/>
          <a:srcRect t="16086" b="-2906"/>
          <a:stretch/>
        </p:blipFill>
        <p:spPr>
          <a:xfrm>
            <a:off x="1273246" y="3917553"/>
            <a:ext cx="5432749" cy="1707940"/>
          </a:xfrm>
          <a:prstGeom prst="rect">
            <a:avLst/>
          </a:prstGeom>
        </p:spPr>
      </p:pic>
      <p:pic>
        <p:nvPicPr>
          <p:cNvPr id="16" name="그림 15">
            <a:extLst>
              <a:ext uri="{FF2B5EF4-FFF2-40B4-BE49-F238E27FC236}">
                <a16:creationId xmlns:a16="http://schemas.microsoft.com/office/drawing/2014/main" id="{08BF8059-7A1F-4D1B-9E19-4F8B805C1B04}"/>
              </a:ext>
            </a:extLst>
          </p:cNvPr>
          <p:cNvPicPr>
            <a:picLocks noChangeAspect="1"/>
          </p:cNvPicPr>
          <p:nvPr/>
        </p:nvPicPr>
        <p:blipFill>
          <a:blip r:embed="rId4"/>
          <a:stretch>
            <a:fillRect/>
          </a:stretch>
        </p:blipFill>
        <p:spPr>
          <a:xfrm>
            <a:off x="6683754" y="3255648"/>
            <a:ext cx="4782272" cy="2383955"/>
          </a:xfrm>
          <a:prstGeom prst="rect">
            <a:avLst/>
          </a:prstGeom>
        </p:spPr>
      </p:pic>
      <p:sp>
        <p:nvSpPr>
          <p:cNvPr id="17" name="TextBox 16">
            <a:extLst>
              <a:ext uri="{FF2B5EF4-FFF2-40B4-BE49-F238E27FC236}">
                <a16:creationId xmlns:a16="http://schemas.microsoft.com/office/drawing/2014/main" id="{0AC606A8-8405-4DA3-822D-615D0CF2F6AF}"/>
              </a:ext>
            </a:extLst>
          </p:cNvPr>
          <p:cNvSpPr txBox="1"/>
          <p:nvPr/>
        </p:nvSpPr>
        <p:spPr>
          <a:xfrm>
            <a:off x="1069803" y="3255648"/>
            <a:ext cx="958660"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How to?</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8" name="TextBox 17">
            <a:extLst>
              <a:ext uri="{FF2B5EF4-FFF2-40B4-BE49-F238E27FC236}">
                <a16:creationId xmlns:a16="http://schemas.microsoft.com/office/drawing/2014/main" id="{BBDDA3A6-3362-4A8B-B312-39912C4BF79D}"/>
              </a:ext>
            </a:extLst>
          </p:cNvPr>
          <p:cNvSpPr txBox="1"/>
          <p:nvPr/>
        </p:nvSpPr>
        <p:spPr>
          <a:xfrm>
            <a:off x="4330065" y="5733400"/>
            <a:ext cx="3531870" cy="369332"/>
          </a:xfrm>
          <a:prstGeom prst="rect">
            <a:avLst/>
          </a:prstGeom>
          <a:noFill/>
        </p:spPr>
        <p:txBody>
          <a:bodyPr wrap="square" rtlCol="0">
            <a:spAutoFit/>
          </a:bodyPr>
          <a:lstStyle/>
          <a:p>
            <a:pPr algn="ctr"/>
            <a:r>
              <a:rPr kumimoji="1" lang="en-US" altLang="ko-Kore-KR" dirty="0"/>
              <a:t>Diagrams of Our Project</a:t>
            </a:r>
            <a:endParaRPr kumimoji="1" lang="ko-Kore-KR" altLang="en-US" dirty="0"/>
          </a:p>
        </p:txBody>
      </p:sp>
    </p:spTree>
    <p:extLst>
      <p:ext uri="{BB962C8B-B14F-4D97-AF65-F5344CB8AC3E}">
        <p14:creationId xmlns:p14="http://schemas.microsoft.com/office/powerpoint/2010/main" val="136613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500" y="2472873"/>
            <a:ext cx="797013" cy="769441"/>
          </a:xfrm>
          <a:prstGeom prst="rect">
            <a:avLst/>
          </a:prstGeom>
          <a:noFill/>
        </p:spPr>
        <p:txBody>
          <a:bodyPr wrap="none" rtlCol="0">
            <a:spAutoFit/>
          </a:bodyPr>
          <a:lstStyle/>
          <a:p>
            <a:r>
              <a:rPr lang="en-US" altLang="ko-KR" sz="4400" spc="-300" dirty="0">
                <a:solidFill>
                  <a:srgbClr val="00002F"/>
                </a:solidFill>
                <a:latin typeface="나눔스퀘어 Bold" panose="020B0600000101010101" pitchFamily="50" charset="-127"/>
                <a:ea typeface="나눔스퀘어 Bold" panose="020B0600000101010101" pitchFamily="50" charset="-127"/>
              </a:rPr>
              <a:t>02</a:t>
            </a:r>
            <a:endParaRPr lang="ko-KR" altLang="en-US" sz="4400" spc="-300" dirty="0">
              <a:solidFill>
                <a:srgbClr val="00002F"/>
              </a:solidFill>
              <a:latin typeface="나눔스퀘어 Bold" panose="020B0600000101010101" pitchFamily="50" charset="-127"/>
              <a:ea typeface="나눔스퀘어 Bold" panose="020B0600000101010101" pitchFamily="50" charset="-127"/>
            </a:endParaRPr>
          </a:p>
        </p:txBody>
      </p:sp>
      <p:sp>
        <p:nvSpPr>
          <p:cNvPr id="3" name="직사각형 2"/>
          <p:cNvSpPr/>
          <p:nvPr/>
        </p:nvSpPr>
        <p:spPr>
          <a:xfrm>
            <a:off x="4000499" y="3169741"/>
            <a:ext cx="4200071" cy="473345"/>
          </a:xfrm>
          <a:prstGeom prst="rect">
            <a:avLst/>
          </a:prstGeom>
          <a:solidFill>
            <a:srgbClr val="8DBABD"/>
          </a:solidFill>
          <a:ln>
            <a:solidFill>
              <a:srgbClr val="8DBA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atin typeface="나눔스퀘어 Bold" panose="020B0600000101010101" pitchFamily="50" charset="-127"/>
                <a:ea typeface="나눔스퀘어 Bold" panose="020B0600000101010101" pitchFamily="50" charset="-127"/>
              </a:rPr>
              <a:t>Implementation </a:t>
            </a:r>
            <a:endParaRPr lang="ko-KR" altLang="en-US"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96322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직선 연결선 13"/>
          <p:cNvCxnSpPr/>
          <p:nvPr/>
        </p:nvCxnSpPr>
        <p:spPr>
          <a:xfrm>
            <a:off x="10430892" y="144941"/>
            <a:ext cx="360000" cy="0"/>
          </a:xfrm>
          <a:prstGeom prst="line">
            <a:avLst/>
          </a:prstGeom>
          <a:ln w="44450" cap="rnd">
            <a:solidFill>
              <a:srgbClr val="D0CECE"/>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0858459" y="144941"/>
            <a:ext cx="360000" cy="0"/>
          </a:xfrm>
          <a:prstGeom prst="line">
            <a:avLst/>
          </a:prstGeom>
          <a:ln w="44450" cap="rnd">
            <a:solidFill>
              <a:srgbClr val="8DBABD"/>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1286026"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1713592" y="144941"/>
            <a:ext cx="360000" cy="0"/>
          </a:xfrm>
          <a:prstGeom prst="line">
            <a:avLst/>
          </a:prstGeom>
          <a:ln w="44450" cap="rnd">
            <a:solidFill>
              <a:schemeClr val="bg2">
                <a:lumMod val="9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026522" y="989148"/>
            <a:ext cx="216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69803" y="413264"/>
            <a:ext cx="3087705" cy="584775"/>
          </a:xfrm>
          <a:prstGeom prst="rect">
            <a:avLst/>
          </a:prstGeom>
          <a:noFill/>
        </p:spPr>
        <p:txBody>
          <a:bodyPr wrap="none" rtlCol="0">
            <a:spAutoFit/>
          </a:bodyPr>
          <a:lstStyle/>
          <a:p>
            <a:pPr algn="ctr"/>
            <a:r>
              <a:rPr lang="en-US" altLang="ko-KR" sz="3200" spc="-150" dirty="0">
                <a:solidFill>
                  <a:srgbClr val="00002F"/>
                </a:solidFill>
                <a:latin typeface="나눔스퀘어 ExtraBold" panose="020B0600000101010101" pitchFamily="50" charset="-127"/>
                <a:ea typeface="나눔스퀘어 ExtraBold" panose="020B0600000101010101" pitchFamily="50" charset="-127"/>
              </a:rPr>
              <a:t>Implementation</a:t>
            </a:r>
            <a:endParaRPr lang="ko-KR" altLang="en-US" sz="32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20" name="TextBox 19"/>
          <p:cNvSpPr txBox="1"/>
          <p:nvPr/>
        </p:nvSpPr>
        <p:spPr>
          <a:xfrm>
            <a:off x="455532" y="498947"/>
            <a:ext cx="614271" cy="461665"/>
          </a:xfrm>
          <a:prstGeom prst="rect">
            <a:avLst/>
          </a:prstGeom>
          <a:noFill/>
        </p:spPr>
        <p:txBody>
          <a:bodyPr wrap="none" rtlCol="0">
            <a:spAutoFit/>
          </a:bodyPr>
          <a:lstStyle/>
          <a:p>
            <a:pPr algn="ctr"/>
            <a:r>
              <a:rPr lang="en-US" altLang="ko-KR" sz="2400" spc="-150" dirty="0">
                <a:solidFill>
                  <a:srgbClr val="00002F"/>
                </a:solidFill>
                <a:latin typeface="나눔스퀘어 ExtraBold" panose="020B0600000101010101" pitchFamily="50" charset="-127"/>
                <a:ea typeface="나눔스퀘어 ExtraBold" panose="020B0600000101010101" pitchFamily="50" charset="-127"/>
              </a:rPr>
              <a:t>02.</a:t>
            </a:r>
            <a:endParaRPr lang="ko-KR" altLang="en-US" sz="2400" spc="-150" dirty="0">
              <a:solidFill>
                <a:srgbClr val="00002F"/>
              </a:solidFill>
              <a:latin typeface="나눔스퀘어 ExtraBold" panose="020B0600000101010101" pitchFamily="50" charset="-127"/>
              <a:ea typeface="나눔스퀘어 ExtraBold" panose="020B0600000101010101" pitchFamily="50" charset="-127"/>
            </a:endParaRPr>
          </a:p>
        </p:txBody>
      </p:sp>
      <p:sp>
        <p:nvSpPr>
          <p:cNvPr id="11" name="TextBox 10">
            <a:extLst>
              <a:ext uri="{FF2B5EF4-FFF2-40B4-BE49-F238E27FC236}">
                <a16:creationId xmlns:a16="http://schemas.microsoft.com/office/drawing/2014/main" id="{068F41AB-A82C-4965-9DCA-1B456E34B87A}"/>
              </a:ext>
            </a:extLst>
          </p:cNvPr>
          <p:cNvSpPr txBox="1"/>
          <p:nvPr/>
        </p:nvSpPr>
        <p:spPr>
          <a:xfrm>
            <a:off x="1069803" y="960612"/>
            <a:ext cx="2118785" cy="369332"/>
          </a:xfrm>
          <a:prstGeom prst="rect">
            <a:avLst/>
          </a:prstGeom>
          <a:noFill/>
        </p:spPr>
        <p:txBody>
          <a:bodyPr wrap="none" rtlCol="0">
            <a:spAutoFit/>
          </a:bodyPr>
          <a:lstStyle/>
          <a:p>
            <a:pPr algn="ctr"/>
            <a:r>
              <a:rPr lang="en-US" altLang="ko-KR" spc="-150" dirty="0">
                <a:solidFill>
                  <a:srgbClr val="00002F"/>
                </a:solidFill>
                <a:latin typeface="나눔스퀘어 ExtraBold" panose="020B0600000101010101" pitchFamily="50" charset="-127"/>
                <a:ea typeface="나눔스퀘어 ExtraBold" panose="020B0600000101010101" pitchFamily="50" charset="-127"/>
              </a:rPr>
              <a:t>Lex Basic Implement</a:t>
            </a:r>
            <a:endParaRPr lang="ko-KR" altLang="en-US" spc="-150" dirty="0">
              <a:solidFill>
                <a:srgbClr val="00002F"/>
              </a:solidFill>
              <a:latin typeface="나눔스퀘어 ExtraBold" panose="020B0600000101010101" pitchFamily="50" charset="-127"/>
              <a:ea typeface="나눔스퀘어 ExtraBold" panose="020B0600000101010101" pitchFamily="50" charset="-127"/>
            </a:endParaRPr>
          </a:p>
        </p:txBody>
      </p:sp>
      <p:graphicFrame>
        <p:nvGraphicFramePr>
          <p:cNvPr id="4" name="표 3">
            <a:extLst>
              <a:ext uri="{FF2B5EF4-FFF2-40B4-BE49-F238E27FC236}">
                <a16:creationId xmlns:a16="http://schemas.microsoft.com/office/drawing/2014/main" id="{45767DE8-829A-4A64-AD4F-67BE67A21692}"/>
              </a:ext>
            </a:extLst>
          </p:cNvPr>
          <p:cNvGraphicFramePr>
            <a:graphicFrameLocks noGrp="1"/>
          </p:cNvGraphicFramePr>
          <p:nvPr>
            <p:extLst>
              <p:ext uri="{D42A27DB-BD31-4B8C-83A1-F6EECF244321}">
                <p14:modId xmlns:p14="http://schemas.microsoft.com/office/powerpoint/2010/main" val="2205730253"/>
              </p:ext>
            </p:extLst>
          </p:nvPr>
        </p:nvGraphicFramePr>
        <p:xfrm>
          <a:off x="2001000" y="2057400"/>
          <a:ext cx="8189999" cy="2743200"/>
        </p:xfrm>
        <a:graphic>
          <a:graphicData uri="http://schemas.openxmlformats.org/drawingml/2006/table">
            <a:tbl>
              <a:tblPr firstRow="1" bandRow="1">
                <a:tableStyleId>{8799B23B-EC83-4686-B30A-512413B5E67A}</a:tableStyleId>
              </a:tblPr>
              <a:tblGrid>
                <a:gridCol w="2491505">
                  <a:extLst>
                    <a:ext uri="{9D8B030D-6E8A-4147-A177-3AD203B41FA5}">
                      <a16:colId xmlns:a16="http://schemas.microsoft.com/office/drawing/2014/main" val="2827696850"/>
                    </a:ext>
                  </a:extLst>
                </a:gridCol>
                <a:gridCol w="5698494">
                  <a:extLst>
                    <a:ext uri="{9D8B030D-6E8A-4147-A177-3AD203B41FA5}">
                      <a16:colId xmlns:a16="http://schemas.microsoft.com/office/drawing/2014/main" val="1260336637"/>
                    </a:ext>
                  </a:extLst>
                </a:gridCol>
              </a:tblGrid>
              <a:tr h="0">
                <a:tc>
                  <a:txBody>
                    <a:bodyPr/>
                    <a:lstStyle/>
                    <a:p>
                      <a:pPr latinLnBrk="1"/>
                      <a:r>
                        <a:rPr lang="en-US" altLang="ko-KR" sz="2400" dirty="0"/>
                        <a:t>Lex variables</a:t>
                      </a:r>
                      <a:endParaRPr lang="ko-KR" altLang="en-US" sz="2400" dirty="0"/>
                    </a:p>
                  </a:txBody>
                  <a:tcPr/>
                </a:tc>
                <a:tc>
                  <a:txBody>
                    <a:bodyPr/>
                    <a:lstStyle/>
                    <a:p>
                      <a:pPr latinLnBrk="1"/>
                      <a:r>
                        <a:rPr lang="en-US" altLang="ko-KR" sz="2400" dirty="0"/>
                        <a:t>Grammar</a:t>
                      </a:r>
                      <a:endParaRPr lang="ko-KR" altLang="en-US" sz="2400" dirty="0"/>
                    </a:p>
                  </a:txBody>
                  <a:tcPr/>
                </a:tc>
                <a:extLst>
                  <a:ext uri="{0D108BD9-81ED-4DB2-BD59-A6C34878D82A}">
                    <a16:rowId xmlns:a16="http://schemas.microsoft.com/office/drawing/2014/main" val="634160719"/>
                  </a:ext>
                </a:extLst>
              </a:tr>
              <a:tr h="370840">
                <a:tc>
                  <a:txBody>
                    <a:bodyPr/>
                    <a:lstStyle/>
                    <a:p>
                      <a:pPr latinLnBrk="1"/>
                      <a:r>
                        <a:rPr lang="en-US" altLang="ko-KR" sz="2400" dirty="0"/>
                        <a:t>id</a:t>
                      </a:r>
                      <a:endParaRPr lang="ko-KR" altLang="en-US" sz="2400" dirty="0"/>
                    </a:p>
                  </a:txBody>
                  <a:tcPr/>
                </a:tc>
                <a:tc>
                  <a:txBody>
                    <a:bodyPr/>
                    <a:lstStyle/>
                    <a:p>
                      <a:pPr latinLnBrk="1"/>
                      <a:r>
                        <a:rPr lang="en-US" altLang="ko-KR" sz="2400" dirty="0"/>
                        <a:t>[A-Za-z_]+[A-Za-z0-9_]*</a:t>
                      </a:r>
                      <a:endParaRPr lang="ko-KR" altLang="en-US" sz="2400" dirty="0"/>
                    </a:p>
                  </a:txBody>
                  <a:tcPr/>
                </a:tc>
                <a:extLst>
                  <a:ext uri="{0D108BD9-81ED-4DB2-BD59-A6C34878D82A}">
                    <a16:rowId xmlns:a16="http://schemas.microsoft.com/office/drawing/2014/main" val="2894021508"/>
                  </a:ext>
                </a:extLst>
              </a:tr>
              <a:tr h="370840">
                <a:tc>
                  <a:txBody>
                    <a:bodyPr/>
                    <a:lstStyle/>
                    <a:p>
                      <a:pPr latinLnBrk="1"/>
                      <a:r>
                        <a:rPr lang="en-US" altLang="ko-KR" sz="2400" dirty="0" err="1"/>
                        <a:t>backticks_id</a:t>
                      </a:r>
                      <a:endParaRPr lang="ko-KR" altLang="en-US" sz="2400" dirty="0"/>
                    </a:p>
                  </a:txBody>
                  <a:tcPr/>
                </a:tc>
                <a:tc>
                  <a:txBody>
                    <a:bodyPr/>
                    <a:lstStyle/>
                    <a:p>
                      <a:pPr latinLnBrk="1"/>
                      <a:r>
                        <a:rPr lang="en-US" altLang="ko-KR" sz="2400" dirty="0"/>
                        <a:t>[`][A-Za-z_]+[A-Za-z0-9_ ]*[`]</a:t>
                      </a:r>
                      <a:endParaRPr lang="ko-KR" altLang="en-US" sz="2400" dirty="0"/>
                    </a:p>
                  </a:txBody>
                  <a:tcPr/>
                </a:tc>
                <a:extLst>
                  <a:ext uri="{0D108BD9-81ED-4DB2-BD59-A6C34878D82A}">
                    <a16:rowId xmlns:a16="http://schemas.microsoft.com/office/drawing/2014/main" val="850675816"/>
                  </a:ext>
                </a:extLst>
              </a:tr>
              <a:tr h="370840">
                <a:tc>
                  <a:txBody>
                    <a:bodyPr/>
                    <a:lstStyle/>
                    <a:p>
                      <a:pPr latinLnBrk="1"/>
                      <a:r>
                        <a:rPr lang="en-US" altLang="ko-KR" sz="2400" dirty="0"/>
                        <a:t>digit</a:t>
                      </a:r>
                      <a:endParaRPr lang="ko-KR" altLang="en-US" sz="2400" dirty="0"/>
                    </a:p>
                  </a:txBody>
                  <a:tcPr/>
                </a:tc>
                <a:tc>
                  <a:txBody>
                    <a:bodyPr/>
                    <a:lstStyle/>
                    <a:p>
                      <a:pPr latinLnBrk="1"/>
                      <a:r>
                        <a:rPr lang="en-US" altLang="ko-KR" sz="2400" dirty="0"/>
                        <a:t>[0-9]</a:t>
                      </a:r>
                      <a:endParaRPr lang="ko-KR" altLang="en-US" sz="2400" dirty="0"/>
                    </a:p>
                  </a:txBody>
                  <a:tcPr/>
                </a:tc>
                <a:extLst>
                  <a:ext uri="{0D108BD9-81ED-4DB2-BD59-A6C34878D82A}">
                    <a16:rowId xmlns:a16="http://schemas.microsoft.com/office/drawing/2014/main" val="3337731966"/>
                  </a:ext>
                </a:extLst>
              </a:tr>
              <a:tr h="370840">
                <a:tc>
                  <a:txBody>
                    <a:bodyPr/>
                    <a:lstStyle/>
                    <a:p>
                      <a:pPr latinLnBrk="1"/>
                      <a:r>
                        <a:rPr lang="en-US" altLang="ko-KR" sz="2400" dirty="0"/>
                        <a:t>number</a:t>
                      </a:r>
                      <a:endParaRPr lang="ko-KR" altLang="en-US" sz="2400" dirty="0"/>
                    </a:p>
                  </a:txBody>
                  <a:tcPr/>
                </a:tc>
                <a:tc>
                  <a:txBody>
                    <a:bodyPr/>
                    <a:lstStyle/>
                    <a:p>
                      <a:pPr latinLnBrk="1"/>
                      <a:r>
                        <a:rPr lang="en-US" altLang="ko-KR" sz="2400" dirty="0"/>
                        <a:t>{digit}+(\.{digit}+)?</a:t>
                      </a:r>
                      <a:endParaRPr lang="ko-KR" altLang="en-US" sz="2400" dirty="0"/>
                    </a:p>
                  </a:txBody>
                  <a:tcPr/>
                </a:tc>
                <a:extLst>
                  <a:ext uri="{0D108BD9-81ED-4DB2-BD59-A6C34878D82A}">
                    <a16:rowId xmlns:a16="http://schemas.microsoft.com/office/drawing/2014/main" val="3264638974"/>
                  </a:ext>
                </a:extLst>
              </a:tr>
              <a:tr h="370840">
                <a:tc>
                  <a:txBody>
                    <a:bodyPr/>
                    <a:lstStyle/>
                    <a:p>
                      <a:pPr latinLnBrk="1"/>
                      <a:r>
                        <a:rPr lang="en-US" altLang="ko-KR" sz="2400" dirty="0" err="1"/>
                        <a:t>string_literal</a:t>
                      </a:r>
                      <a:endParaRPr lang="ko-KR" altLang="en-US" sz="2400" dirty="0"/>
                    </a:p>
                  </a:txBody>
                  <a:tcPr/>
                </a:tc>
                <a:tc>
                  <a:txBody>
                    <a:bodyPr/>
                    <a:lstStyle/>
                    <a:p>
                      <a:pPr latinLnBrk="1"/>
                      <a:r>
                        <a:rPr lang="en-US" altLang="ko-KR" sz="2400" dirty="0"/>
                        <a:t>(['](\\\'|[^'])*[‘]) | (["](\\\"|[^"])*["])</a:t>
                      </a:r>
                      <a:endParaRPr lang="ko-KR" altLang="en-US" sz="2400" dirty="0"/>
                    </a:p>
                  </a:txBody>
                  <a:tcPr/>
                </a:tc>
                <a:extLst>
                  <a:ext uri="{0D108BD9-81ED-4DB2-BD59-A6C34878D82A}">
                    <a16:rowId xmlns:a16="http://schemas.microsoft.com/office/drawing/2014/main" val="381923803"/>
                  </a:ext>
                </a:extLst>
              </a:tr>
            </a:tbl>
          </a:graphicData>
        </a:graphic>
      </p:graphicFrame>
    </p:spTree>
    <p:extLst>
      <p:ext uri="{BB962C8B-B14F-4D97-AF65-F5344CB8AC3E}">
        <p14:creationId xmlns:p14="http://schemas.microsoft.com/office/powerpoint/2010/main" val="1740040606"/>
      </p:ext>
    </p:extLst>
  </p:cSld>
  <p:clrMapOvr>
    <a:masterClrMapping/>
  </p:clrMapOvr>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109584DB02640840A04AAE4B170FD394" ma:contentTypeVersion="5" ma:contentTypeDescription="새 문서를 만듭니다." ma:contentTypeScope="" ma:versionID="f2d7732cdc270fd3c37e4a3e134a2c36">
  <xsd:schema xmlns:xsd="http://www.w3.org/2001/XMLSchema" xmlns:xs="http://www.w3.org/2001/XMLSchema" xmlns:p="http://schemas.microsoft.com/office/2006/metadata/properties" xmlns:ns3="80726230-3c90-40e4-9f45-96c74632e7de" xmlns:ns4="2d7642ee-32fe-4bbe-a590-e81630f7a1d7" targetNamespace="http://schemas.microsoft.com/office/2006/metadata/properties" ma:root="true" ma:fieldsID="891296af30d6bfbd97c73afdf7ad8268" ns3:_="" ns4:_="">
    <xsd:import namespace="80726230-3c90-40e4-9f45-96c74632e7de"/>
    <xsd:import namespace="2d7642ee-32fe-4bbe-a590-e81630f7a1d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6230-3c90-40e4-9f45-96c74632e7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7642ee-32fe-4bbe-a590-e81630f7a1d7" elementFormDefault="qualified">
    <xsd:import namespace="http://schemas.microsoft.com/office/2006/documentManagement/types"/>
    <xsd:import namespace="http://schemas.microsoft.com/office/infopath/2007/PartnerControls"/>
    <xsd:element name="SharedWithUsers" ma:index="10"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세부 정보 공유" ma:internalName="SharedWithDetails" ma:readOnly="true">
      <xsd:simpleType>
        <xsd:restriction base="dms:Note">
          <xsd:maxLength value="255"/>
        </xsd:restriction>
      </xsd:simpleType>
    </xsd:element>
    <xsd:element name="SharingHintHash" ma:index="12" nillable="true" ma:displayName="힌트 해시 공유"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929314-9BAC-41E0-A60B-7E60CA0BB828}">
  <ds:schemaRefs>
    <ds:schemaRef ds:uri="http://schemas.microsoft.com/sharepoint/v3/contenttype/forms"/>
  </ds:schemaRefs>
</ds:datastoreItem>
</file>

<file path=customXml/itemProps2.xml><?xml version="1.0" encoding="utf-8"?>
<ds:datastoreItem xmlns:ds="http://schemas.openxmlformats.org/officeDocument/2006/customXml" ds:itemID="{F4838937-6781-47F9-B27E-F3C450B1E0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726230-3c90-40e4-9f45-96c74632e7de"/>
    <ds:schemaRef ds:uri="2d7642ee-32fe-4bbe-a590-e81630f7a1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61EC1-EAD5-44D9-BDCE-1B0F428B37F0}">
  <ds:schemaRefs>
    <ds:schemaRef ds:uri="http://www.w3.org/XML/1998/namespace"/>
    <ds:schemaRef ds:uri="http://purl.org/dc/terms/"/>
    <ds:schemaRef ds:uri="http://purl.org/dc/dcmitype/"/>
    <ds:schemaRef ds:uri="2d7642ee-32fe-4bbe-a590-e81630f7a1d7"/>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80726230-3c90-40e4-9f45-96c74632e7d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420</TotalTime>
  <Words>2490</Words>
  <Application>Microsoft Macintosh PowerPoint</Application>
  <PresentationFormat>와이드스크린</PresentationFormat>
  <Paragraphs>315</Paragraphs>
  <Slides>24</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Times</vt:lpstr>
      <vt:lpstr>Arial</vt:lpstr>
      <vt:lpstr>나눔스퀘어 ExtraBold</vt:lpstr>
      <vt:lpstr>맑은 고딕</vt:lpstr>
      <vt:lpstr>나눔스퀘어 Bold</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hyeran kang</dc:creator>
  <cp:lastModifiedBy>박세진</cp:lastModifiedBy>
  <cp:revision>4</cp:revision>
  <dcterms:created xsi:type="dcterms:W3CDTF">2017-05-29T09:12:16Z</dcterms:created>
  <dcterms:modified xsi:type="dcterms:W3CDTF">2021-12-22T12:17:26Z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0x010100109584DB02640840A04AAE4B170FD394</vt:lpwstr>
  </property>
</Properties>
</file>