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77" r:id="rId2"/>
    <p:sldId id="353" r:id="rId3"/>
    <p:sldId id="297" r:id="rId4"/>
    <p:sldId id="354" r:id="rId5"/>
    <p:sldId id="355" r:id="rId6"/>
    <p:sldId id="361" r:id="rId7"/>
    <p:sldId id="362" r:id="rId8"/>
    <p:sldId id="365" r:id="rId9"/>
    <p:sldId id="366" r:id="rId10"/>
    <p:sldId id="356" r:id="rId11"/>
    <p:sldId id="364" r:id="rId12"/>
    <p:sldId id="367" r:id="rId13"/>
    <p:sldId id="369" r:id="rId14"/>
    <p:sldId id="368" r:id="rId15"/>
    <p:sldId id="357" r:id="rId16"/>
    <p:sldId id="363" r:id="rId17"/>
    <p:sldId id="360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349BA2"/>
    <a:srgbClr val="09194F"/>
    <a:srgbClr val="F9CE00"/>
    <a:srgbClr val="00808A"/>
    <a:srgbClr val="006168"/>
    <a:srgbClr val="00AFBC"/>
    <a:srgbClr val="00818A"/>
    <a:srgbClr val="CC58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dataset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933-4C2F-87FB-D2ECD39EF6C6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933-4C2F-87FB-D2ECD39EF6C6}"/>
              </c:ext>
            </c:extLst>
          </c:dPt>
          <c:cat>
            <c:strRef>
              <c:f>Feuil1!$A$2:$A$3</c:f>
              <c:strCache>
                <c:ptCount val="2"/>
                <c:pt idx="0">
                  <c:v>training</c:v>
                </c:pt>
                <c:pt idx="1">
                  <c:v>test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45-4D8A-9D78-DCABFB71A7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692610193728932"/>
          <c:y val="0.12529303201192049"/>
          <c:w val="0.27434987086792778"/>
          <c:h val="0.526230018646678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dataset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BFB-4E08-866E-18BE0FD16C9C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BFB-4E08-866E-18BE0FD16C9C}"/>
              </c:ext>
            </c:extLst>
          </c:dPt>
          <c:cat>
            <c:strRef>
              <c:f>Feuil1!$A$2:$A$3</c:f>
              <c:strCache>
                <c:ptCount val="2"/>
                <c:pt idx="0">
                  <c:v>training</c:v>
                </c:pt>
                <c:pt idx="1">
                  <c:v>test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BFB-4E08-866E-18BE0FD16C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9692610193728932"/>
          <c:y val="0.12529303201192049"/>
          <c:w val="0.27434987086792778"/>
          <c:h val="0.526230018646678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FE3397-7DFC-42D8-B6B4-227CC6634B57}" type="datetimeFigureOut">
              <a:rPr lang="fr-FR" smtClean="0"/>
              <a:t>24/01/2023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905BF0-98F0-47C6-B9A7-ED24AB808E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34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dirty="0" err="1">
                <a:latin typeface="+mj-lt"/>
                <a:ea typeface="Cambria Math" panose="02040503050406030204" pitchFamily="18" charset="0"/>
              </a:rPr>
              <a:t>Insa</a:t>
            </a:r>
            <a:r>
              <a:rPr lang="fr-FR" sz="1200" b="1" dirty="0">
                <a:latin typeface="+mj-lt"/>
                <a:ea typeface="Cambria Math" panose="02040503050406030204" pitchFamily="18" charset="0"/>
              </a:rPr>
              <a:t> logo</a:t>
            </a:r>
          </a:p>
          <a:p>
            <a:r>
              <a:rPr lang="fr-FR" sz="1200" b="1" dirty="0" err="1">
                <a:latin typeface="+mj-lt"/>
                <a:ea typeface="Cambria Math" panose="02040503050406030204" pitchFamily="18" charset="0"/>
              </a:rPr>
              <a:t>company</a:t>
            </a:r>
            <a:r>
              <a:rPr lang="fr-FR" sz="1200" b="1" dirty="0">
                <a:latin typeface="+mj-lt"/>
                <a:ea typeface="Cambria Math" panose="02040503050406030204" pitchFamily="18" charset="0"/>
              </a:rPr>
              <a:t> logo </a:t>
            </a:r>
            <a:r>
              <a:rPr lang="fr-FR" sz="1200" b="1" dirty="0" err="1">
                <a:latin typeface="+mj-lt"/>
                <a:ea typeface="Cambria Math" panose="02040503050406030204" pitchFamily="18" charset="0"/>
              </a:rPr>
              <a:t>onera</a:t>
            </a:r>
            <a:endParaRPr lang="fr-FR" sz="1200" b="1" dirty="0">
              <a:latin typeface="+mj-lt"/>
              <a:ea typeface="Cambria Math" panose="02040503050406030204" pitchFamily="18" charset="0"/>
            </a:endParaRPr>
          </a:p>
          <a:p>
            <a:r>
              <a:rPr lang="fr-FR" sz="1200" b="1" dirty="0" err="1">
                <a:latin typeface="+mj-lt"/>
                <a:ea typeface="Cambria Math" panose="02040503050406030204" pitchFamily="18" charset="0"/>
              </a:rPr>
              <a:t>Tutors</a:t>
            </a:r>
            <a:r>
              <a:rPr lang="fr-FR" sz="1200" b="1" dirty="0">
                <a:latin typeface="+mj-lt"/>
                <a:ea typeface="Cambria Math" panose="02040503050406030204" pitchFamily="18" charset="0"/>
              </a:rPr>
              <a:t> </a:t>
            </a:r>
          </a:p>
          <a:p>
            <a:r>
              <a:rPr lang="fr-FR" sz="1200" b="1" dirty="0" err="1">
                <a:latin typeface="+mj-lt"/>
                <a:ea typeface="Cambria Math" panose="02040503050406030204" pitchFamily="18" charset="0"/>
              </a:rPr>
              <a:t>Author</a:t>
            </a:r>
            <a:endParaRPr lang="fr-FR" sz="1200" b="1" dirty="0">
              <a:latin typeface="+mj-lt"/>
              <a:ea typeface="Cambria Math" panose="02040503050406030204" pitchFamily="18" charset="0"/>
            </a:endParaRPr>
          </a:p>
          <a:p>
            <a:r>
              <a:rPr lang="fr-FR" sz="1200" b="1" dirty="0" err="1">
                <a:latin typeface="+mj-lt"/>
                <a:ea typeface="Cambria Math" panose="02040503050406030204" pitchFamily="18" charset="0"/>
              </a:rPr>
              <a:t>Title</a:t>
            </a:r>
            <a:r>
              <a:rPr lang="fr-FR" sz="1200" b="1" dirty="0">
                <a:latin typeface="+mj-lt"/>
                <a:ea typeface="Cambria Math" panose="02040503050406030204" pitchFamily="18" charset="0"/>
              </a:rPr>
              <a:t> </a:t>
            </a:r>
          </a:p>
          <a:p>
            <a:r>
              <a:rPr lang="fr-FR" sz="1200" b="1" dirty="0">
                <a:latin typeface="+mj-lt"/>
                <a:ea typeface="Cambria Math" panose="02040503050406030204" pitchFamily="18" charset="0"/>
              </a:rPr>
              <a:t>date </a:t>
            </a:r>
          </a:p>
          <a:p>
            <a:r>
              <a:rPr lang="fr-FR" sz="1200" b="1" dirty="0" err="1">
                <a:latin typeface="+mj-lt"/>
                <a:ea typeface="Cambria Math" panose="02040503050406030204" pitchFamily="18" charset="0"/>
              </a:rPr>
              <a:t>Yer</a:t>
            </a:r>
            <a:r>
              <a:rPr lang="fr-FR" sz="1200" b="1" dirty="0">
                <a:latin typeface="+mj-lt"/>
                <a:ea typeface="Cambria Math" panose="02040503050406030204" pitchFamily="18" charset="0"/>
              </a:rPr>
              <a:t> of </a:t>
            </a:r>
            <a:r>
              <a:rPr lang="fr-FR" sz="1200" b="1" dirty="0" err="1">
                <a:latin typeface="+mj-lt"/>
                <a:ea typeface="Cambria Math" panose="02040503050406030204" pitchFamily="18" charset="0"/>
              </a:rPr>
              <a:t>study</a:t>
            </a:r>
            <a:r>
              <a:rPr lang="fr-FR" sz="1200" b="1" dirty="0">
                <a:latin typeface="+mj-lt"/>
                <a:ea typeface="Cambria Math" panose="02040503050406030204" pitchFamily="18" charset="0"/>
              </a:rPr>
              <a:t> + </a:t>
            </a:r>
            <a:r>
              <a:rPr lang="fr-FR" sz="1200" b="1" dirty="0" err="1">
                <a:latin typeface="+mj-lt"/>
                <a:ea typeface="Cambria Math" panose="02040503050406030204" pitchFamily="18" charset="0"/>
              </a:rPr>
              <a:t>departtement</a:t>
            </a:r>
            <a:endParaRPr lang="fr-FR" sz="1200" b="1" dirty="0">
              <a:latin typeface="+mj-lt"/>
              <a:ea typeface="Cambria Math" panose="02040503050406030204" pitchFamily="18" charset="0"/>
            </a:endParaRPr>
          </a:p>
          <a:p>
            <a:r>
              <a:rPr lang="fr-FR" sz="1200" b="1" dirty="0" err="1">
                <a:latin typeface="+mj-lt"/>
                <a:ea typeface="Cambria Math" panose="02040503050406030204" pitchFamily="18" charset="0"/>
              </a:rPr>
              <a:t>Pir</a:t>
            </a:r>
            <a:r>
              <a:rPr lang="fr-FR" sz="1200" b="1" dirty="0">
                <a:latin typeface="+mj-lt"/>
                <a:ea typeface="Cambria Math" panose="02040503050406030204" pitchFamily="18" charset="0"/>
              </a:rPr>
              <a:t> </a:t>
            </a:r>
            <a:r>
              <a:rPr lang="fr-FR" sz="1200" b="1" dirty="0" err="1">
                <a:latin typeface="+mj-lt"/>
                <a:ea typeface="Cambria Math" panose="02040503050406030204" pitchFamily="18" charset="0"/>
              </a:rPr>
              <a:t>presentation</a:t>
            </a:r>
            <a:r>
              <a:rPr lang="fr-FR" sz="1200" b="1" dirty="0">
                <a:latin typeface="+mj-lt"/>
                <a:ea typeface="Cambria Math" panose="02040503050406030204" pitchFamily="18" charset="0"/>
              </a:rPr>
              <a:t> 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40BF2-3FC5-472C-A61C-6442F320507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853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Savoir définir les keywords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40BF2-3FC5-472C-A61C-6442F320507C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793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Savoir définir les keywords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40BF2-3FC5-472C-A61C-6442F320507C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560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Savoir définir les keywords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40BF2-3FC5-472C-A61C-6442F320507C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9438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Savoir définir les keywords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40BF2-3FC5-472C-A61C-6442F320507C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2326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Savoir définir les keywords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40BF2-3FC5-472C-A61C-6442F320507C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09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Savoir définir les keywords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40BF2-3FC5-472C-A61C-6442F320507C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644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Savoir définir les keywords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40BF2-3FC5-472C-A61C-6442F320507C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8022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Savoir définir les keywords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40BF2-3FC5-472C-A61C-6442F320507C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2091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Savoir définir les keywords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40BF2-3FC5-472C-A61C-6442F320507C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408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Savoir définir les keywords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40BF2-3FC5-472C-A61C-6442F320507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5490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Savoir définir les keywords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40BF2-3FC5-472C-A61C-6442F320507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347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Savoir définir les keywords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B40BF2-3FC5-472C-A61C-6442F320507C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532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6FCDB8-CB14-4B50-A128-4DD51D05A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E94DC4-F8B4-43FC-8363-8CC85486F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A3761D9-8EF7-40B2-ADCA-C4E11E17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8C02B4-F616-4EAD-AF51-47D1DCDD3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C4AF94-6E9B-49B6-BC11-D4BA94392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A40E-EDBE-4BED-B8B6-65E1401FC0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66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6731EB-B6AC-4948-B439-FD959A7ED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FD6C7D-5E1A-4E08-9601-75834F2AF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570531-A447-4691-BC23-195962D4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7C4E43-7C3D-4926-9C78-B096B8E73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5AF818-A4FC-481B-A16A-873A8D4D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A40E-EDBE-4BED-B8B6-65E1401FC0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588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4277A1F-5DAF-40DF-8A20-B90B6A246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CC6FEE-B0C5-4DCE-B66F-182FCC758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B75B0D-4A01-4B5C-82BB-F5ACB961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6D9249-2E44-4602-A837-2DD8F833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1B2780-EC38-4EFF-BEAF-4E9ECA1C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A40E-EDBE-4BED-B8B6-65E1401FC0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456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DA97743-D153-4B1B-8935-9DDF1F35BF03}"/>
              </a:ext>
            </a:extLst>
          </p:cNvPr>
          <p:cNvSpPr/>
          <p:nvPr userDrawn="1"/>
        </p:nvSpPr>
        <p:spPr>
          <a:xfrm>
            <a:off x="3390900" y="6149976"/>
            <a:ext cx="5745150" cy="6909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7510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e 12">
            <a:extLst>
              <a:ext uri="{FF2B5EF4-FFF2-40B4-BE49-F238E27FC236}">
                <a16:creationId xmlns:a16="http://schemas.microsoft.com/office/drawing/2014/main" id="{C0481E29-A9A5-4B06-B5C7-9E79AE0922C4}"/>
              </a:ext>
            </a:extLst>
          </p:cNvPr>
          <p:cNvGrpSpPr/>
          <p:nvPr userDrawn="1"/>
        </p:nvGrpSpPr>
        <p:grpSpPr>
          <a:xfrm>
            <a:off x="0" y="-279784"/>
            <a:ext cx="2181143" cy="1870643"/>
            <a:chOff x="0" y="-261940"/>
            <a:chExt cx="2181143" cy="1870643"/>
          </a:xfrm>
        </p:grpSpPr>
        <p:sp>
          <p:nvSpPr>
            <p:cNvPr id="14" name="Triangle isocèle 13">
              <a:extLst>
                <a:ext uri="{FF2B5EF4-FFF2-40B4-BE49-F238E27FC236}">
                  <a16:creationId xmlns:a16="http://schemas.microsoft.com/office/drawing/2014/main" id="{3C7DD139-8B4C-46FA-B6CA-2A9D844E4D3A}"/>
                </a:ext>
              </a:extLst>
            </p:cNvPr>
            <p:cNvSpPr/>
            <p:nvPr/>
          </p:nvSpPr>
          <p:spPr>
            <a:xfrm rot="5400000">
              <a:off x="-70206" y="1140829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iangle isocèle 17">
              <a:extLst>
                <a:ext uri="{FF2B5EF4-FFF2-40B4-BE49-F238E27FC236}">
                  <a16:creationId xmlns:a16="http://schemas.microsoft.com/office/drawing/2014/main" id="{A82F7280-FA05-41B7-973D-05292ED5D126}"/>
                </a:ext>
              </a:extLst>
            </p:cNvPr>
            <p:cNvSpPr/>
            <p:nvPr/>
          </p:nvSpPr>
          <p:spPr>
            <a:xfrm rot="16200000">
              <a:off x="-70206" y="874151"/>
              <a:ext cx="538080" cy="397668"/>
            </a:xfrm>
            <a:prstGeom prst="triangle">
              <a:avLst/>
            </a:prstGeom>
            <a:solidFill>
              <a:srgbClr val="F9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F351B7E4-88A4-4AEE-B24C-0B2CF380F832}"/>
                </a:ext>
              </a:extLst>
            </p:cNvPr>
            <p:cNvSpPr/>
            <p:nvPr/>
          </p:nvSpPr>
          <p:spPr>
            <a:xfrm rot="16200000">
              <a:off x="-70206" y="339246"/>
              <a:ext cx="538080" cy="39766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003B146C-3224-4548-AE78-AD316E2B838B}"/>
                </a:ext>
              </a:extLst>
            </p:cNvPr>
            <p:cNvSpPr/>
            <p:nvPr/>
          </p:nvSpPr>
          <p:spPr>
            <a:xfrm rot="5400000">
              <a:off x="-70206" y="608286"/>
              <a:ext cx="538080" cy="397668"/>
            </a:xfrm>
            <a:prstGeom prst="triangle">
              <a:avLst/>
            </a:prstGeom>
            <a:solidFill>
              <a:srgbClr val="CC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riangle isocèle 20">
              <a:extLst>
                <a:ext uri="{FF2B5EF4-FFF2-40B4-BE49-F238E27FC236}">
                  <a16:creationId xmlns:a16="http://schemas.microsoft.com/office/drawing/2014/main" id="{F5D89497-4724-4B49-B9DE-A816366A80E7}"/>
                </a:ext>
              </a:extLst>
            </p:cNvPr>
            <p:cNvSpPr/>
            <p:nvPr/>
          </p:nvSpPr>
          <p:spPr>
            <a:xfrm rot="5400000">
              <a:off x="-70206" y="75762"/>
              <a:ext cx="538080" cy="397668"/>
            </a:xfrm>
            <a:prstGeom prst="triangle">
              <a:avLst/>
            </a:prstGeom>
            <a:solidFill>
              <a:srgbClr val="008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72C5ECC9-8494-4F98-949B-40A011F7DF36}"/>
                </a:ext>
              </a:extLst>
            </p:cNvPr>
            <p:cNvSpPr/>
            <p:nvPr/>
          </p:nvSpPr>
          <p:spPr>
            <a:xfrm rot="16200000">
              <a:off x="-70206" y="-191734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CE3DA30F-35A7-4E76-A03D-AE11DFF31ACD}"/>
                </a:ext>
              </a:extLst>
            </p:cNvPr>
            <p:cNvSpPr/>
            <p:nvPr/>
          </p:nvSpPr>
          <p:spPr>
            <a:xfrm rot="5400000">
              <a:off x="323379" y="874151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DEDFAC81-277D-4B70-BD19-7F14D5D81E78}"/>
                </a:ext>
              </a:extLst>
            </p:cNvPr>
            <p:cNvSpPr/>
            <p:nvPr/>
          </p:nvSpPr>
          <p:spPr>
            <a:xfrm rot="16200000">
              <a:off x="320089" y="605905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Triangle isocèle 24">
              <a:extLst>
                <a:ext uri="{FF2B5EF4-FFF2-40B4-BE49-F238E27FC236}">
                  <a16:creationId xmlns:a16="http://schemas.microsoft.com/office/drawing/2014/main" id="{21AB4967-383F-42E2-94CE-4968B4A95B13}"/>
                </a:ext>
              </a:extLst>
            </p:cNvPr>
            <p:cNvSpPr/>
            <p:nvPr/>
          </p:nvSpPr>
          <p:spPr>
            <a:xfrm rot="5400000">
              <a:off x="325760" y="342124"/>
              <a:ext cx="538080" cy="397668"/>
            </a:xfrm>
            <a:prstGeom prst="triangle">
              <a:avLst/>
            </a:prstGeom>
            <a:solidFill>
              <a:srgbClr val="CC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Triangle isocèle 25">
              <a:extLst>
                <a:ext uri="{FF2B5EF4-FFF2-40B4-BE49-F238E27FC236}">
                  <a16:creationId xmlns:a16="http://schemas.microsoft.com/office/drawing/2014/main" id="{D380AC6E-E2DE-48FE-9D13-B81618C9B9CF}"/>
                </a:ext>
              </a:extLst>
            </p:cNvPr>
            <p:cNvSpPr/>
            <p:nvPr/>
          </p:nvSpPr>
          <p:spPr>
            <a:xfrm rot="5400000">
              <a:off x="717757" y="609079"/>
              <a:ext cx="538080" cy="397668"/>
            </a:xfrm>
            <a:prstGeom prst="triangle">
              <a:avLst/>
            </a:prstGeom>
            <a:solidFill>
              <a:srgbClr val="008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Triangle isocèle 26">
              <a:extLst>
                <a:ext uri="{FF2B5EF4-FFF2-40B4-BE49-F238E27FC236}">
                  <a16:creationId xmlns:a16="http://schemas.microsoft.com/office/drawing/2014/main" id="{5DD599A8-354B-46EC-B23F-AFD93E9DBD2F}"/>
                </a:ext>
              </a:extLst>
            </p:cNvPr>
            <p:cNvSpPr/>
            <p:nvPr/>
          </p:nvSpPr>
          <p:spPr>
            <a:xfrm rot="16200000">
              <a:off x="322261" y="80207"/>
              <a:ext cx="538080" cy="397668"/>
            </a:xfrm>
            <a:prstGeom prst="triangle">
              <a:avLst/>
            </a:prstGeom>
            <a:solidFill>
              <a:srgbClr val="CC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Triangle isocèle 27">
              <a:extLst>
                <a:ext uri="{FF2B5EF4-FFF2-40B4-BE49-F238E27FC236}">
                  <a16:creationId xmlns:a16="http://schemas.microsoft.com/office/drawing/2014/main" id="{86E1C1C3-A46B-49ED-A5D8-FB74E84500B5}"/>
                </a:ext>
              </a:extLst>
            </p:cNvPr>
            <p:cNvSpPr/>
            <p:nvPr/>
          </p:nvSpPr>
          <p:spPr>
            <a:xfrm rot="5400000">
              <a:off x="323283" y="-190421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Triangle isocèle 28">
              <a:extLst>
                <a:ext uri="{FF2B5EF4-FFF2-40B4-BE49-F238E27FC236}">
                  <a16:creationId xmlns:a16="http://schemas.microsoft.com/office/drawing/2014/main" id="{362CC7EE-B7C5-4174-8883-F7CC451F7E71}"/>
                </a:ext>
              </a:extLst>
            </p:cNvPr>
            <p:cNvSpPr/>
            <p:nvPr/>
          </p:nvSpPr>
          <p:spPr>
            <a:xfrm rot="8751296">
              <a:off x="857151" y="904148"/>
              <a:ext cx="478340" cy="397668"/>
            </a:xfrm>
            <a:prstGeom prst="triangle">
              <a:avLst/>
            </a:prstGeom>
            <a:solidFill>
              <a:srgbClr val="CC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0" name="Triangle isocèle 29">
              <a:extLst>
                <a:ext uri="{FF2B5EF4-FFF2-40B4-BE49-F238E27FC236}">
                  <a16:creationId xmlns:a16="http://schemas.microsoft.com/office/drawing/2014/main" id="{C1B19A52-C85C-4068-9943-0511AB6778A0}"/>
                </a:ext>
              </a:extLst>
            </p:cNvPr>
            <p:cNvSpPr/>
            <p:nvPr userDrawn="1"/>
          </p:nvSpPr>
          <p:spPr>
            <a:xfrm rot="10800000">
              <a:off x="1898916" y="73857"/>
              <a:ext cx="210790" cy="142875"/>
            </a:xfrm>
            <a:prstGeom prst="triangle">
              <a:avLst/>
            </a:prstGeom>
            <a:solidFill>
              <a:srgbClr val="CC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Triangle isocèle 30">
              <a:extLst>
                <a:ext uri="{FF2B5EF4-FFF2-40B4-BE49-F238E27FC236}">
                  <a16:creationId xmlns:a16="http://schemas.microsoft.com/office/drawing/2014/main" id="{6CD43A30-3C80-4A2C-901E-30507D0CD83E}"/>
                </a:ext>
              </a:extLst>
            </p:cNvPr>
            <p:cNvSpPr/>
            <p:nvPr/>
          </p:nvSpPr>
          <p:spPr>
            <a:xfrm rot="5400000">
              <a:off x="720138" y="78868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Triangle isocèle 31">
              <a:extLst>
                <a:ext uri="{FF2B5EF4-FFF2-40B4-BE49-F238E27FC236}">
                  <a16:creationId xmlns:a16="http://schemas.microsoft.com/office/drawing/2014/main" id="{A09F948A-3215-415E-B5CA-D2D32A7D5700}"/>
                </a:ext>
              </a:extLst>
            </p:cNvPr>
            <p:cNvSpPr/>
            <p:nvPr/>
          </p:nvSpPr>
          <p:spPr>
            <a:xfrm rot="16200000">
              <a:off x="712116" y="346281"/>
              <a:ext cx="538080" cy="397668"/>
            </a:xfrm>
            <a:prstGeom prst="triangle">
              <a:avLst/>
            </a:prstGeom>
            <a:solidFill>
              <a:srgbClr val="008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Triangle isocèle 32">
              <a:extLst>
                <a:ext uri="{FF2B5EF4-FFF2-40B4-BE49-F238E27FC236}">
                  <a16:creationId xmlns:a16="http://schemas.microsoft.com/office/drawing/2014/main" id="{A35FAC31-57A8-4497-A3E9-F11E48DCBB56}"/>
                </a:ext>
              </a:extLst>
            </p:cNvPr>
            <p:cNvSpPr/>
            <p:nvPr/>
          </p:nvSpPr>
          <p:spPr>
            <a:xfrm rot="16200000">
              <a:off x="715959" y="-185908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36A9FFA2-2543-432A-86CF-A14AF9C9287D}"/>
                </a:ext>
              </a:extLst>
            </p:cNvPr>
            <p:cNvSpPr/>
            <p:nvPr/>
          </p:nvSpPr>
          <p:spPr>
            <a:xfrm rot="16200000">
              <a:off x="1104984" y="610605"/>
              <a:ext cx="538080" cy="39766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Triangle isocèle 34">
              <a:extLst>
                <a:ext uri="{FF2B5EF4-FFF2-40B4-BE49-F238E27FC236}">
                  <a16:creationId xmlns:a16="http://schemas.microsoft.com/office/drawing/2014/main" id="{36C17E91-2401-488B-B151-972F823FB3E4}"/>
                </a:ext>
              </a:extLst>
            </p:cNvPr>
            <p:cNvSpPr/>
            <p:nvPr/>
          </p:nvSpPr>
          <p:spPr>
            <a:xfrm rot="5400000">
              <a:off x="1110603" y="340039"/>
              <a:ext cx="538080" cy="397668"/>
            </a:xfrm>
            <a:prstGeom prst="triangle">
              <a:avLst/>
            </a:prstGeom>
            <a:solidFill>
              <a:srgbClr val="F9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Triangle isocèle 35">
              <a:extLst>
                <a:ext uri="{FF2B5EF4-FFF2-40B4-BE49-F238E27FC236}">
                  <a16:creationId xmlns:a16="http://schemas.microsoft.com/office/drawing/2014/main" id="{5DF568E7-1B36-4F89-8E2F-0F12A2695C1B}"/>
                </a:ext>
              </a:extLst>
            </p:cNvPr>
            <p:cNvSpPr/>
            <p:nvPr/>
          </p:nvSpPr>
          <p:spPr>
            <a:xfrm rot="16200000">
              <a:off x="2004311" y="203384"/>
              <a:ext cx="210790" cy="14287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Triangle isocèle 36">
              <a:extLst>
                <a:ext uri="{FF2B5EF4-FFF2-40B4-BE49-F238E27FC236}">
                  <a16:creationId xmlns:a16="http://schemas.microsoft.com/office/drawing/2014/main" id="{4353F630-961D-47DB-B805-72E0189CACC3}"/>
                </a:ext>
              </a:extLst>
            </p:cNvPr>
            <p:cNvSpPr/>
            <p:nvPr/>
          </p:nvSpPr>
          <p:spPr>
            <a:xfrm rot="16200000">
              <a:off x="1105797" y="82573"/>
              <a:ext cx="538080" cy="397668"/>
            </a:xfrm>
            <a:prstGeom prst="triangle">
              <a:avLst/>
            </a:prstGeom>
            <a:solidFill>
              <a:srgbClr val="F9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Triangle isocèle 37">
              <a:extLst>
                <a:ext uri="{FF2B5EF4-FFF2-40B4-BE49-F238E27FC236}">
                  <a16:creationId xmlns:a16="http://schemas.microsoft.com/office/drawing/2014/main" id="{E87DF533-67B3-4DF8-B041-5DBC63A67B70}"/>
                </a:ext>
              </a:extLst>
            </p:cNvPr>
            <p:cNvSpPr/>
            <p:nvPr/>
          </p:nvSpPr>
          <p:spPr>
            <a:xfrm rot="5400000">
              <a:off x="1502295" y="80227"/>
              <a:ext cx="538080" cy="397668"/>
            </a:xfrm>
            <a:prstGeom prst="triangle">
              <a:avLst/>
            </a:prstGeom>
            <a:solidFill>
              <a:srgbClr val="008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Triangle isocèle 38">
              <a:extLst>
                <a:ext uri="{FF2B5EF4-FFF2-40B4-BE49-F238E27FC236}">
                  <a16:creationId xmlns:a16="http://schemas.microsoft.com/office/drawing/2014/main" id="{20E2658E-4874-416A-86F0-F46A5083F9A1}"/>
                </a:ext>
              </a:extLst>
            </p:cNvPr>
            <p:cNvSpPr/>
            <p:nvPr/>
          </p:nvSpPr>
          <p:spPr>
            <a:xfrm rot="5400000">
              <a:off x="1601535" y="889497"/>
              <a:ext cx="210790" cy="142875"/>
            </a:xfrm>
            <a:prstGeom prst="triangle">
              <a:avLst/>
            </a:prstGeom>
            <a:solidFill>
              <a:srgbClr val="F9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D093A0FA-57EE-4AEE-AFAF-7F9818D55FED}"/>
              </a:ext>
            </a:extLst>
          </p:cNvPr>
          <p:cNvSpPr/>
          <p:nvPr userDrawn="1"/>
        </p:nvSpPr>
        <p:spPr>
          <a:xfrm>
            <a:off x="0" y="-332676"/>
            <a:ext cx="2613804" cy="32038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99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CAE02-6310-46D4-B2EC-A4823142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007530-672D-4206-B670-DC14226D5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346CE5-FC06-4121-91AE-1CB4EE42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2965CD-361E-490C-B5ED-ED2ADF42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4421EC0-A1F8-49D6-9D60-FC368BA2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A40E-EDBE-4BED-B8B6-65E1401FC0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6044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39051C-15F1-4D2F-BC2F-5CA6201C8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7EDC76-1588-49A6-B31A-EBD9CBAFC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798950-C453-4B52-A9D3-7338B182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174020-8225-47B7-A8C9-2D43835B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4412852-0DB0-4C41-A349-A3C90D47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A40E-EDBE-4BED-B8B6-65E1401FC0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86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C124F-8315-42A8-A395-A82A15DA4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E46D98-3D16-494F-94C1-A39BD43D0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00C84E-5E4D-4012-9B8D-C27BD55DC0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0A0373-724C-4680-82F6-86F0828B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68E385-0249-4EC7-8807-1277DA1A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0D6156-80D6-40EB-8DF6-B7124F1F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A40E-EDBE-4BED-B8B6-65E1401FC0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226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CD8F6-D0A6-4F16-8C8A-1D2AD5AD4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BDF922-3801-4CB4-BB58-FE3E584B6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5A0BD1-DE64-4695-A8D0-C778EC565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6436927-315A-4648-9B9A-F0EC5D514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79E9811-6C1B-4B20-A97A-D3DC75390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3C73713-C2AB-4413-B9C2-33CAEF80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D0F6DF-2CFB-4CBF-8FEF-3CEA50D41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E10BFE3-59DA-4D42-8A5D-8E0152442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A40E-EDBE-4BED-B8B6-65E1401FC0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25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68C34A-EC71-4485-B035-DF72F9B8D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156E95D-AF3F-440A-8743-686F3B391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FA643C-299B-472F-B515-2DC9A25A2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238E7B-B28E-4AF1-8009-3DD97F743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A40E-EDBE-4BED-B8B6-65E1401FC0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703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B00EA3A-B554-4B6A-B418-0A1364CB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AF4075-319B-4286-B6BE-B8CA050B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D8279F-7077-4507-943B-6AFFE3E2F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A40E-EDBE-4BED-B8B6-65E1401FC0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88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207CE-26B7-4FA8-8D25-0DD0CF8C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FC31CE-212E-41B4-A76F-67D8CDE8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DBDDE25-447E-4C51-9055-D4A331513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F9848B-041D-4654-A576-E032B141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C598261-E917-43F0-BB84-30B66EFB5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A592717-D90B-4584-BB91-4F0F420D5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A40E-EDBE-4BED-B8B6-65E1401FC0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339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29F72-A14E-490D-9508-E1DE96B3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D8D2068-0B92-44A6-8657-A70593127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7AB295F-0BE3-4B72-9A19-15CDD1860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3E3F59-142B-4D3E-BA7F-AE186723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421A51-319B-4D89-9E08-AE5FA45E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7B0B543-2782-404A-A1FA-D85DBC11B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EFA40E-EDBE-4BED-B8B6-65E1401FC0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287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31E9BA-B2DB-4A97-95BB-4C4BAD9D5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7CC3F2-22F0-4011-9926-5F1EABDFF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FBC5F6-8BF5-4175-920E-81AAF2C90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682C14-047C-41F1-8314-352396595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9A4AFC-989A-4055-8789-7B10A7C01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FA40E-EDBE-4BED-B8B6-65E1401FC0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506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0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1.png"/><Relationship Id="rId7" Type="http://schemas.openxmlformats.org/officeDocument/2006/relationships/hyperlink" Target="mailto:lroig@etud.insa-toulouse.fr" TargetMode="External"/><Relationship Id="rId2" Type="http://schemas.openxmlformats.org/officeDocument/2006/relationships/hyperlink" Target="mailto:jgonzale@etud.insa-toulouse.fr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Relationship Id="rId9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2.png"/><Relationship Id="rId4" Type="http://schemas.openxmlformats.org/officeDocument/2006/relationships/image" Target="../media/image5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37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0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39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8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7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Fonds d'écran Avion, ciel, nuages, fumée, lignes 5120x2880 UHD 5K image">
            <a:extLst>
              <a:ext uri="{FF2B5EF4-FFF2-40B4-BE49-F238E27FC236}">
                <a16:creationId xmlns:a16="http://schemas.microsoft.com/office/drawing/2014/main" id="{13DFE79B-3911-4478-A5B0-178DED1D3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56" b="9455"/>
          <a:stretch/>
        </p:blipFill>
        <p:spPr bwMode="auto">
          <a:xfrm>
            <a:off x="17391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402FD20-B381-4EF7-8311-4F442FD4DE35}"/>
              </a:ext>
            </a:extLst>
          </p:cNvPr>
          <p:cNvSpPr txBox="1"/>
          <p:nvPr/>
        </p:nvSpPr>
        <p:spPr>
          <a:xfrm>
            <a:off x="6269625" y="971391"/>
            <a:ext cx="3133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Julie Gonzalez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Lila Roig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B8EB11-9B76-4496-8950-C9A2666B6F98}"/>
              </a:ext>
            </a:extLst>
          </p:cNvPr>
          <p:cNvSpPr/>
          <p:nvPr/>
        </p:nvSpPr>
        <p:spPr>
          <a:xfrm>
            <a:off x="3948377" y="2528663"/>
            <a:ext cx="4295244" cy="3023051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D7B9DD0-37C7-4502-956F-E87B73EA6259}"/>
              </a:ext>
            </a:extLst>
          </p:cNvPr>
          <p:cNvSpPr txBox="1"/>
          <p:nvPr/>
        </p:nvSpPr>
        <p:spPr>
          <a:xfrm>
            <a:off x="10826750" y="6161871"/>
            <a:ext cx="17272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500" b="1" dirty="0">
                <a:latin typeface="+mj-lt"/>
                <a:ea typeface="Cambria Math" panose="02040503050406030204" pitchFamily="18" charset="0"/>
              </a:rPr>
              <a:t>01.24.22</a:t>
            </a:r>
            <a:endParaRPr lang="fr-FR" sz="2000" b="1" dirty="0">
              <a:latin typeface="+mj-lt"/>
              <a:ea typeface="Cambria Math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E27A3D-BC93-4028-8640-0332E72CC5F2}"/>
              </a:ext>
            </a:extLst>
          </p:cNvPr>
          <p:cNvSpPr/>
          <p:nvPr/>
        </p:nvSpPr>
        <p:spPr>
          <a:xfrm>
            <a:off x="2456601" y="2915851"/>
            <a:ext cx="6948438" cy="2176102"/>
          </a:xfrm>
          <a:prstGeom prst="rect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C77E27D-EDA7-4137-A339-B737E070139A}"/>
              </a:ext>
            </a:extLst>
          </p:cNvPr>
          <p:cNvSpPr txBox="1"/>
          <p:nvPr/>
        </p:nvSpPr>
        <p:spPr>
          <a:xfrm>
            <a:off x="2456600" y="2986211"/>
            <a:ext cx="681289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00" dirty="0">
                <a:latin typeface="Avenir Next LT Pro" panose="020B0504020202020204" pitchFamily="34" charset="0"/>
                <a:ea typeface="Cambria Math" panose="02040503050406030204" pitchFamily="18" charset="0"/>
              </a:rPr>
              <a:t>PIR Presentation</a:t>
            </a:r>
          </a:p>
          <a:p>
            <a:pPr marL="457200" indent="-457200" algn="ctr">
              <a:buFontTx/>
              <a:buChar char="-"/>
            </a:pPr>
            <a:endParaRPr lang="en-US" sz="1300" dirty="0">
              <a:solidFill>
                <a:srgbClr val="002060"/>
              </a:solidFill>
              <a:latin typeface="Avenir Next LT Pro" panose="020B0504020202020204" pitchFamily="34" charset="0"/>
              <a:ea typeface="Cambria Math" panose="02040503050406030204" pitchFamily="18" charset="0"/>
            </a:endParaRPr>
          </a:p>
          <a:p>
            <a:pPr algn="ctr"/>
            <a:r>
              <a:rPr lang="en-US" sz="35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Extraction of a flight </a:t>
            </a:r>
            <a:r>
              <a:rPr lang="en-US" sz="3500" dirty="0" err="1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behaviour</a:t>
            </a:r>
            <a:r>
              <a:rPr lang="en-US" sz="35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 from time series data</a:t>
            </a:r>
            <a:endParaRPr lang="fr-FR" sz="3500" dirty="0">
              <a:solidFill>
                <a:schemeClr val="bg1"/>
              </a:solidFill>
              <a:latin typeface="Avenir Next LT Pro" panose="020B0504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83629A2-66CB-F3C1-D608-D64D0A45D3CE}"/>
              </a:ext>
            </a:extLst>
          </p:cNvPr>
          <p:cNvSpPr txBox="1"/>
          <p:nvPr/>
        </p:nvSpPr>
        <p:spPr>
          <a:xfrm>
            <a:off x="3001266" y="994973"/>
            <a:ext cx="23077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Mathias </a:t>
            </a:r>
            <a:r>
              <a:rPr lang="fr-FR" sz="2000" dirty="0" err="1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Cercelet</a:t>
            </a:r>
            <a:endParaRPr lang="fr-FR" sz="2000" dirty="0">
              <a:solidFill>
                <a:schemeClr val="bg1"/>
              </a:solidFill>
              <a:latin typeface="Avenir Next LT Pro" panose="020B0504020202020204" pitchFamily="34" charset="0"/>
              <a:ea typeface="Cambria Math" panose="02040503050406030204" pitchFamily="18" charset="0"/>
            </a:endParaRPr>
          </a:p>
          <a:p>
            <a:pPr algn="ctr"/>
            <a:r>
              <a:rPr lang="fr-FR" sz="20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Florian Montels</a:t>
            </a:r>
          </a:p>
          <a:p>
            <a:pPr algn="ctr"/>
            <a:r>
              <a:rPr lang="fr-FR" sz="20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Léo </a:t>
            </a:r>
            <a:r>
              <a:rPr lang="fr-FR" sz="2000" dirty="0" err="1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Maczyta</a:t>
            </a:r>
            <a:endParaRPr lang="fr-FR" sz="2000" dirty="0">
              <a:solidFill>
                <a:schemeClr val="bg1"/>
              </a:solidFill>
              <a:latin typeface="Avenir Next LT Pro" panose="020B0504020202020204" pitchFamily="34" charset="0"/>
              <a:ea typeface="Cambria Math" panose="02040503050406030204" pitchFamily="18" charset="0"/>
            </a:endParaRPr>
          </a:p>
          <a:p>
            <a:pPr algn="ctr"/>
            <a:r>
              <a:rPr lang="fr-FR" sz="2000" dirty="0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Coline </a:t>
            </a:r>
            <a:r>
              <a:rPr lang="fr-FR" sz="2000" dirty="0" err="1">
                <a:solidFill>
                  <a:schemeClr val="bg1"/>
                </a:solidFill>
                <a:latin typeface="Avenir Next LT Pro" panose="020B0504020202020204" pitchFamily="34" charset="0"/>
                <a:ea typeface="Cambria Math" panose="02040503050406030204" pitchFamily="18" charset="0"/>
              </a:rPr>
              <a:t>Moinet</a:t>
            </a:r>
            <a:endParaRPr lang="fr-FR" sz="2000" dirty="0">
              <a:solidFill>
                <a:schemeClr val="bg1"/>
              </a:solidFill>
              <a:latin typeface="Avenir Next LT Pro" panose="020B0504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15E29B8-5B2B-A7B8-5A1C-51D77BD99719}"/>
              </a:ext>
            </a:extLst>
          </p:cNvPr>
          <p:cNvSpPr txBox="1"/>
          <p:nvPr/>
        </p:nvSpPr>
        <p:spPr>
          <a:xfrm>
            <a:off x="4942113" y="5996760"/>
            <a:ext cx="23077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500" b="1" dirty="0">
                <a:latin typeface="+mj-lt"/>
                <a:ea typeface="Cambria Math" panose="02040503050406030204" pitchFamily="18" charset="0"/>
              </a:rPr>
              <a:t>2022-2023</a:t>
            </a:r>
          </a:p>
          <a:p>
            <a:pPr algn="ctr"/>
            <a:r>
              <a:rPr lang="fr-FR" sz="2500" b="1" dirty="0">
                <a:latin typeface="+mj-lt"/>
                <a:ea typeface="Cambria Math" panose="02040503050406030204" pitchFamily="18" charset="0"/>
              </a:rPr>
              <a:t>5Y - GMM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A47DD7-DE93-7E8D-6C96-4F596C55751A}"/>
              </a:ext>
            </a:extLst>
          </p:cNvPr>
          <p:cNvSpPr/>
          <p:nvPr/>
        </p:nvSpPr>
        <p:spPr>
          <a:xfrm>
            <a:off x="6662031" y="149996"/>
            <a:ext cx="2348569" cy="8213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0" name="Picture 6" descr="Portes ouvertes virtuelles de l'INSA Toulouse">
            <a:extLst>
              <a:ext uri="{FF2B5EF4-FFF2-40B4-BE49-F238E27FC236}">
                <a16:creationId xmlns:a16="http://schemas.microsoft.com/office/drawing/2014/main" id="{232255DB-4D1D-F609-07EE-546B8C33C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2889" y="321092"/>
            <a:ext cx="2307772" cy="50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SII (entreprise) — Wikipédia">
            <a:extLst>
              <a:ext uri="{FF2B5EF4-FFF2-40B4-BE49-F238E27FC236}">
                <a16:creationId xmlns:a16="http://schemas.microsoft.com/office/drawing/2014/main" id="{1108E034-7A62-45D3-83D6-F67694A97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30" y="93364"/>
            <a:ext cx="1278844" cy="831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F06E4935-C25B-401F-B02E-BBA96AD31143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venir Next LT Pro" panose="020B0504020202020204" pitchFamily="34" charset="0"/>
              </a:rPr>
              <a:t>                                                                                                                         </a:t>
            </a:r>
            <a:r>
              <a:rPr lang="fr-FR" sz="1200" b="1" dirty="0">
                <a:latin typeface="Avenir Next LT Pro" panose="020B0504020202020204" pitchFamily="34" charset="0"/>
              </a:rPr>
              <a:t>Julie Gonzalez                   </a:t>
            </a:r>
            <a:r>
              <a:rPr lang="fr-FR" sz="1200" dirty="0">
                <a:latin typeface="Avenir Next LT Pro" panose="020B0504020202020204" pitchFamily="34" charset="0"/>
              </a:rPr>
              <a:t>Lila Roig                                                                                                                              10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6FBE2D1-DB1E-43F0-A4A0-BE804EC0DEE0}"/>
              </a:ext>
            </a:extLst>
          </p:cNvPr>
          <p:cNvSpPr txBox="1"/>
          <p:nvPr/>
        </p:nvSpPr>
        <p:spPr>
          <a:xfrm>
            <a:off x="2290680" y="0"/>
            <a:ext cx="10444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E6C000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3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76EAAE1-F163-4DBA-AB69-B9C8DA3F0BEA}"/>
              </a:ext>
            </a:extLst>
          </p:cNvPr>
          <p:cNvCxnSpPr>
            <a:cxnSpLocks/>
          </p:cNvCxnSpPr>
          <p:nvPr/>
        </p:nvCxnSpPr>
        <p:spPr>
          <a:xfrm>
            <a:off x="2636627" y="485487"/>
            <a:ext cx="88606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DFA0E764-5B80-40B5-91BE-D537210C5D1A}"/>
              </a:ext>
            </a:extLst>
          </p:cNvPr>
          <p:cNvSpPr txBox="1"/>
          <p:nvPr/>
        </p:nvSpPr>
        <p:spPr>
          <a:xfrm>
            <a:off x="2568547" y="103075"/>
            <a:ext cx="31845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Results</a:t>
            </a:r>
            <a:endParaRPr lang="fr-FR" sz="2000" dirty="0">
              <a:latin typeface="Calibri Light" panose="020F030202020403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9D6069E-8D88-437A-908C-843AA07588E7}"/>
              </a:ext>
            </a:extLst>
          </p:cNvPr>
          <p:cNvSpPr/>
          <p:nvPr/>
        </p:nvSpPr>
        <p:spPr>
          <a:xfrm>
            <a:off x="11492451" y="82755"/>
            <a:ext cx="598303" cy="606056"/>
          </a:xfrm>
          <a:prstGeom prst="ellipse">
            <a:avLst/>
          </a:prstGeom>
          <a:noFill/>
          <a:ln w="9525">
            <a:solidFill>
              <a:srgbClr val="E6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228179-EC28-4EDE-B7DD-F0E209DAA4FC}"/>
              </a:ext>
            </a:extLst>
          </p:cNvPr>
          <p:cNvSpPr/>
          <p:nvPr/>
        </p:nvSpPr>
        <p:spPr>
          <a:xfrm>
            <a:off x="11568650" y="158955"/>
            <a:ext cx="445903" cy="453656"/>
          </a:xfrm>
          <a:prstGeom prst="ellipse">
            <a:avLst/>
          </a:prstGeom>
          <a:noFill/>
          <a:ln w="9525">
            <a:solidFill>
              <a:srgbClr val="E6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16830C1-84F0-48CC-896A-FCD1EAF61DA4}"/>
              </a:ext>
            </a:extLst>
          </p:cNvPr>
          <p:cNvSpPr/>
          <p:nvPr/>
        </p:nvSpPr>
        <p:spPr>
          <a:xfrm>
            <a:off x="11644849" y="235155"/>
            <a:ext cx="293503" cy="301256"/>
          </a:xfrm>
          <a:prstGeom prst="ellipse">
            <a:avLst/>
          </a:prstGeom>
          <a:solidFill>
            <a:srgbClr val="E6C000"/>
          </a:solidFill>
          <a:ln w="9525">
            <a:solidFill>
              <a:srgbClr val="E6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04B694-82CE-48A9-BE67-51B29090D7A0}"/>
              </a:ext>
            </a:extLst>
          </p:cNvPr>
          <p:cNvSpPr/>
          <p:nvPr/>
        </p:nvSpPr>
        <p:spPr>
          <a:xfrm>
            <a:off x="4110851" y="45148"/>
            <a:ext cx="4846734" cy="73619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Dimension </a:t>
            </a:r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reduction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with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1D-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Deep </a:t>
            </a:r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Convolutional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Autoencoder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(1D-DCAE)</a:t>
            </a:r>
            <a:endParaRPr lang="fr-FR" sz="1800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EE2F840-036B-4059-9D67-26159DEC1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66" y="1569454"/>
            <a:ext cx="3235452" cy="22596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3FC5E12-6A89-428A-8868-6ED5ABF67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728" y="4200484"/>
            <a:ext cx="3114913" cy="21754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483D2C24-BEBB-4DFB-B715-1023DA1139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152" y="1569509"/>
            <a:ext cx="3235452" cy="2259680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7F028081-A1E2-4A0A-AD0B-A5B734387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287" y="4208226"/>
            <a:ext cx="3175182" cy="2217588"/>
          </a:xfrm>
          <a:prstGeom prst="rect">
            <a:avLst/>
          </a:prstGeom>
        </p:spPr>
      </p:pic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3015B2D-88FD-4F1E-A0A0-008C2184F464}"/>
              </a:ext>
            </a:extLst>
          </p:cNvPr>
          <p:cNvSpPr/>
          <p:nvPr/>
        </p:nvSpPr>
        <p:spPr>
          <a:xfrm>
            <a:off x="1779404" y="908202"/>
            <a:ext cx="2600505" cy="376161"/>
          </a:xfrm>
          <a:prstGeom prst="roundRect">
            <a:avLst/>
          </a:prstGeom>
          <a:solidFill>
            <a:srgbClr val="F9CE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9CE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Training of the DCAE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771CB2C-3016-446F-96A2-E877F5FD2208}"/>
              </a:ext>
            </a:extLst>
          </p:cNvPr>
          <p:cNvSpPr txBox="1"/>
          <p:nvPr/>
        </p:nvSpPr>
        <p:spPr>
          <a:xfrm>
            <a:off x="163271" y="2367471"/>
            <a:ext cx="11304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Dataset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80/20</a:t>
            </a:r>
            <a:endParaRPr lang="en-US" sz="1600" b="1" dirty="0">
              <a:solidFill>
                <a:srgbClr val="00818A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B5F9C94-4F2E-430E-AAC4-1104E0AAC861}"/>
              </a:ext>
            </a:extLst>
          </p:cNvPr>
          <p:cNvSpPr txBox="1"/>
          <p:nvPr/>
        </p:nvSpPr>
        <p:spPr>
          <a:xfrm>
            <a:off x="163270" y="5027277"/>
            <a:ext cx="11304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Dataset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50/50</a:t>
            </a:r>
            <a:endParaRPr lang="en-US" sz="1600" b="1" dirty="0">
              <a:solidFill>
                <a:srgbClr val="00818A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CAEB9FAC-03C2-4E98-8526-F2531312849A}"/>
              </a:ext>
            </a:extLst>
          </p:cNvPr>
          <p:cNvCxnSpPr>
            <a:cxnSpLocks/>
          </p:cNvCxnSpPr>
          <p:nvPr/>
        </p:nvCxnSpPr>
        <p:spPr>
          <a:xfrm flipH="1">
            <a:off x="204186" y="3952917"/>
            <a:ext cx="806980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55C5CC9E-DF09-4EDA-B0E9-2B771C016F0A}"/>
              </a:ext>
            </a:extLst>
          </p:cNvPr>
          <p:cNvSpPr txBox="1"/>
          <p:nvPr/>
        </p:nvSpPr>
        <p:spPr>
          <a:xfrm>
            <a:off x="4379909" y="919594"/>
            <a:ext cx="81731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 </a:t>
            </a:r>
            <a:r>
              <a:rPr lang="en-US" sz="16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Plotting the training and validation loss of to make sure the algorithm converges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7A72A2A-4F17-4557-872A-3260A1CAB37B}"/>
                  </a:ext>
                </a:extLst>
              </p:cNvPr>
              <p:cNvSpPr txBox="1"/>
              <p:nvPr/>
            </p:nvSpPr>
            <p:spPr>
              <a:xfrm>
                <a:off x="8546022" y="1993549"/>
                <a:ext cx="3235452" cy="18158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Stabilization of the validation loss:</a:t>
                </a:r>
              </a:p>
              <a:p>
                <a:endParaRPr lang="en-US" sz="1600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Architecture 1: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𝑙𝑜𝑠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𝑣𝑎𝑙𝑖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=0.26</m:t>
                    </m:r>
                  </m:oMath>
                </a14:m>
                <a:r>
                  <a:rPr lang="en-US" sz="16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</a:t>
                </a:r>
              </a:p>
              <a:p>
                <a:endParaRPr lang="en-US" sz="16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Architecture 2: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𝑙𝑜𝑠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𝑣𝑎𝑙𝑖</m:t>
                        </m:r>
                      </m:sub>
                    </m:sSub>
                    <m:r>
                      <a:rPr lang="fr-F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=0.</m:t>
                    </m:r>
                  </m:oMath>
                </a14:m>
                <a:r>
                  <a:rPr lang="en-US" sz="16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37 </a:t>
                </a:r>
              </a:p>
              <a:p>
                <a:endParaRPr lang="en-US" sz="1600" dirty="0">
                  <a:solidFill>
                    <a:srgbClr val="00818A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7A72A2A-4F17-4557-872A-3260A1CAB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022" y="1993549"/>
                <a:ext cx="3235452" cy="1815882"/>
              </a:xfrm>
              <a:prstGeom prst="rect">
                <a:avLst/>
              </a:prstGeom>
              <a:blipFill>
                <a:blip r:embed="rId7"/>
                <a:stretch>
                  <a:fillRect l="-1130" t="-1007" r="-11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ZoneTexte 33">
            <a:extLst>
              <a:ext uri="{FF2B5EF4-FFF2-40B4-BE49-F238E27FC236}">
                <a16:creationId xmlns:a16="http://schemas.microsoft.com/office/drawing/2014/main" id="{FF12AF4A-5D37-4C24-B433-CB96321973B9}"/>
              </a:ext>
            </a:extLst>
          </p:cNvPr>
          <p:cNvSpPr txBox="1"/>
          <p:nvPr/>
        </p:nvSpPr>
        <p:spPr>
          <a:xfrm>
            <a:off x="8546021" y="3993549"/>
            <a:ext cx="26210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6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Architecture 1 fits the data better. </a:t>
            </a:r>
          </a:p>
          <a:p>
            <a:endParaRPr lang="en-US" sz="1600" dirty="0"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sz="16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Coherent: architecture 1 reduces the data less </a:t>
            </a:r>
          </a:p>
        </p:txBody>
      </p:sp>
    </p:spTree>
    <p:extLst>
      <p:ext uri="{BB962C8B-B14F-4D97-AF65-F5344CB8AC3E}">
        <p14:creationId xmlns:p14="http://schemas.microsoft.com/office/powerpoint/2010/main" val="137418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F06E4935-C25B-401F-B02E-BBA96AD31143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venir Next LT Pro" panose="020B0504020202020204" pitchFamily="34" charset="0"/>
              </a:rPr>
              <a:t>                                                                                                                         </a:t>
            </a:r>
            <a:r>
              <a:rPr lang="fr-FR" sz="1200" b="1" dirty="0">
                <a:latin typeface="Avenir Next LT Pro" panose="020B0504020202020204" pitchFamily="34" charset="0"/>
              </a:rPr>
              <a:t>Julie Gonzalez                   </a:t>
            </a:r>
            <a:r>
              <a:rPr lang="fr-FR" sz="1200" dirty="0">
                <a:latin typeface="Avenir Next LT Pro" panose="020B0504020202020204" pitchFamily="34" charset="0"/>
              </a:rPr>
              <a:t>Lila Roig                                                                                                                              11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6FBE2D1-DB1E-43F0-A4A0-BE804EC0DEE0}"/>
              </a:ext>
            </a:extLst>
          </p:cNvPr>
          <p:cNvSpPr txBox="1"/>
          <p:nvPr/>
        </p:nvSpPr>
        <p:spPr>
          <a:xfrm>
            <a:off x="2290680" y="0"/>
            <a:ext cx="10444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E6C000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3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76EAAE1-F163-4DBA-AB69-B9C8DA3F0BEA}"/>
              </a:ext>
            </a:extLst>
          </p:cNvPr>
          <p:cNvCxnSpPr>
            <a:cxnSpLocks/>
          </p:cNvCxnSpPr>
          <p:nvPr/>
        </p:nvCxnSpPr>
        <p:spPr>
          <a:xfrm>
            <a:off x="2636627" y="485487"/>
            <a:ext cx="88606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DFA0E764-5B80-40B5-91BE-D537210C5D1A}"/>
              </a:ext>
            </a:extLst>
          </p:cNvPr>
          <p:cNvSpPr txBox="1"/>
          <p:nvPr/>
        </p:nvSpPr>
        <p:spPr>
          <a:xfrm>
            <a:off x="2568547" y="103075"/>
            <a:ext cx="31845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Results</a:t>
            </a:r>
            <a:endParaRPr lang="fr-FR" sz="2000" dirty="0">
              <a:latin typeface="Calibri Light" panose="020F030202020403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9D6069E-8D88-437A-908C-843AA07588E7}"/>
              </a:ext>
            </a:extLst>
          </p:cNvPr>
          <p:cNvSpPr/>
          <p:nvPr/>
        </p:nvSpPr>
        <p:spPr>
          <a:xfrm>
            <a:off x="11492451" y="82755"/>
            <a:ext cx="598303" cy="606056"/>
          </a:xfrm>
          <a:prstGeom prst="ellipse">
            <a:avLst/>
          </a:prstGeom>
          <a:noFill/>
          <a:ln w="9525">
            <a:solidFill>
              <a:srgbClr val="E6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228179-EC28-4EDE-B7DD-F0E209DAA4FC}"/>
              </a:ext>
            </a:extLst>
          </p:cNvPr>
          <p:cNvSpPr/>
          <p:nvPr/>
        </p:nvSpPr>
        <p:spPr>
          <a:xfrm>
            <a:off x="11568650" y="158955"/>
            <a:ext cx="445903" cy="453656"/>
          </a:xfrm>
          <a:prstGeom prst="ellipse">
            <a:avLst/>
          </a:prstGeom>
          <a:noFill/>
          <a:ln w="9525">
            <a:solidFill>
              <a:srgbClr val="E6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16830C1-84F0-48CC-896A-FCD1EAF61DA4}"/>
              </a:ext>
            </a:extLst>
          </p:cNvPr>
          <p:cNvSpPr/>
          <p:nvPr/>
        </p:nvSpPr>
        <p:spPr>
          <a:xfrm>
            <a:off x="11644849" y="235155"/>
            <a:ext cx="293503" cy="301256"/>
          </a:xfrm>
          <a:prstGeom prst="ellipse">
            <a:avLst/>
          </a:prstGeom>
          <a:solidFill>
            <a:srgbClr val="E6C000"/>
          </a:solidFill>
          <a:ln w="9525">
            <a:solidFill>
              <a:srgbClr val="E6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04B694-82CE-48A9-BE67-51B29090D7A0}"/>
              </a:ext>
            </a:extLst>
          </p:cNvPr>
          <p:cNvSpPr/>
          <p:nvPr/>
        </p:nvSpPr>
        <p:spPr>
          <a:xfrm>
            <a:off x="4110851" y="45148"/>
            <a:ext cx="4846734" cy="73619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Dimension </a:t>
            </a:r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reduction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with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1D-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Deep </a:t>
            </a:r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Convolutional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Autoencoder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(1D-DCAE)</a:t>
            </a:r>
            <a:endParaRPr lang="fr-FR" sz="1800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545998-5B8B-4AC3-BA19-FC2FB55E4A09}"/>
                  </a:ext>
                </a:extLst>
              </p:cNvPr>
              <p:cNvSpPr/>
              <p:nvPr/>
            </p:nvSpPr>
            <p:spPr>
              <a:xfrm>
                <a:off x="284341" y="2003676"/>
                <a:ext cx="3913684" cy="3394524"/>
              </a:xfrm>
              <a:prstGeom prst="rect">
                <a:avLst/>
              </a:prstGeom>
              <a:noFill/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rgbClr val="F9CE00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Evaluation </a:t>
                </a:r>
                <a:r>
                  <a:rPr lang="fr-FR" b="1" dirty="0" err="1">
                    <a:solidFill>
                      <a:srgbClr val="F9CE00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metrics</a:t>
                </a:r>
                <a:r>
                  <a:rPr lang="fr-FR" b="1" dirty="0">
                    <a:solidFill>
                      <a:srgbClr val="F9CE00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:  </a:t>
                </a:r>
              </a:p>
              <a:p>
                <a:pPr algn="ctr"/>
                <a:endParaRPr lang="fr-FR" sz="1600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p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𝑅</m:t>
                          </m:r>
                        </m:e>
                        <m:sup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𝑦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 Light" panose="020F0302020204030204" pitchFamily="34" charset="0"/>
                        </a:rPr>
                        <m:t>=1−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(</m:t>
                                  </m:r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)²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(</m:t>
                                  </m:r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fr-F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nary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 Light" panose="020F0302020204030204" pitchFamily="34" charset="0"/>
                            </a:rPr>
                            <m:t>)²</m:t>
                          </m:r>
                        </m:den>
                      </m:f>
                    </m:oMath>
                  </m:oMathPara>
                </a14:m>
                <a:endParaRPr lang="fr-FR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:endParaRPr lang="fr-FR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𝑅𝑀𝑆𝐸</m:t>
                    </m:r>
                    <m:d>
                      <m:d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𝑖</m:t>
                            </m:r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|</m:t>
                                </m:r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 Light" panose="020F03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|</m:t>
                            </m:r>
                          </m:e>
                        </m:nary>
                      </m:e>
                    </m:rad>
                  </m:oMath>
                </a14:m>
                <a:r>
                  <a:rPr lang="fr-FR" dirty="0">
                    <a:solidFill>
                      <a:schemeClr val="tx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²</a:t>
                </a:r>
              </a:p>
              <a:p>
                <a:pPr algn="ctr"/>
                <a:endParaRPr lang="fr-FR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𝑀𝐴𝐸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  <a:ea typeface="Cambria Math" panose="02040503050406030204" pitchFamily="18" charset="0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𝑦</m:t>
                        </m:r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fr-FR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|</m:t>
                            </m:r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|</m:t>
                        </m:r>
                      </m:e>
                    </m:nary>
                  </m:oMath>
                </a14:m>
                <a:endParaRPr lang="fr-FR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2545998-5B8B-4AC3-BA19-FC2FB55E4A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41" y="2003676"/>
                <a:ext cx="3913684" cy="3394524"/>
              </a:xfrm>
              <a:prstGeom prst="rect">
                <a:avLst/>
              </a:prstGeom>
              <a:blipFill>
                <a:blip r:embed="rId3"/>
                <a:stretch>
                  <a:fillRect b="-8797"/>
                </a:stretch>
              </a:blipFill>
              <a:ln w="28575">
                <a:noFill/>
                <a:prstDash val="sysDot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au 2">
            <a:extLst>
              <a:ext uri="{FF2B5EF4-FFF2-40B4-BE49-F238E27FC236}">
                <a16:creationId xmlns:a16="http://schemas.microsoft.com/office/drawing/2014/main" id="{39877FF6-3751-487D-A9BF-510806A65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642693"/>
              </p:ext>
            </p:extLst>
          </p:nvPr>
        </p:nvGraphicFramePr>
        <p:xfrm>
          <a:off x="4817919" y="2183439"/>
          <a:ext cx="6826930" cy="1877017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1365386">
                  <a:extLst>
                    <a:ext uri="{9D8B030D-6E8A-4147-A177-3AD203B41FA5}">
                      <a16:colId xmlns:a16="http://schemas.microsoft.com/office/drawing/2014/main" val="3004447931"/>
                    </a:ext>
                  </a:extLst>
                </a:gridCol>
                <a:gridCol w="1365386">
                  <a:extLst>
                    <a:ext uri="{9D8B030D-6E8A-4147-A177-3AD203B41FA5}">
                      <a16:colId xmlns:a16="http://schemas.microsoft.com/office/drawing/2014/main" val="299104727"/>
                    </a:ext>
                  </a:extLst>
                </a:gridCol>
                <a:gridCol w="1365386">
                  <a:extLst>
                    <a:ext uri="{9D8B030D-6E8A-4147-A177-3AD203B41FA5}">
                      <a16:colId xmlns:a16="http://schemas.microsoft.com/office/drawing/2014/main" val="71861847"/>
                    </a:ext>
                  </a:extLst>
                </a:gridCol>
                <a:gridCol w="1365386">
                  <a:extLst>
                    <a:ext uri="{9D8B030D-6E8A-4147-A177-3AD203B41FA5}">
                      <a16:colId xmlns:a16="http://schemas.microsoft.com/office/drawing/2014/main" val="3669151263"/>
                    </a:ext>
                  </a:extLst>
                </a:gridCol>
                <a:gridCol w="1365386">
                  <a:extLst>
                    <a:ext uri="{9D8B030D-6E8A-4147-A177-3AD203B41FA5}">
                      <a16:colId xmlns:a16="http://schemas.microsoft.com/office/drawing/2014/main" val="4255375064"/>
                    </a:ext>
                  </a:extLst>
                </a:gridCol>
              </a:tblGrid>
              <a:tr h="350140"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Dataset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Architecture</a:t>
                      </a:r>
                    </a:p>
                  </a:txBody>
                  <a:tcPr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RMSE</a:t>
                      </a:r>
                    </a:p>
                  </a:txBody>
                  <a:tcPr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MAE</a:t>
                      </a:r>
                    </a:p>
                  </a:txBody>
                  <a:tcPr>
                    <a:solidFill>
                      <a:srgbClr val="FFC000">
                        <a:alpha val="6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R²</a:t>
                      </a:r>
                    </a:p>
                  </a:txBody>
                  <a:tcPr>
                    <a:solidFill>
                      <a:srgbClr val="FFC000">
                        <a:alpha val="6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325676"/>
                  </a:ext>
                </a:extLst>
              </a:tr>
              <a:tr h="413977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80/20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9537221"/>
                  </a:ext>
                </a:extLst>
              </a:tr>
              <a:tr h="350140"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503844"/>
                  </a:ext>
                </a:extLst>
              </a:tr>
              <a:tr h="350140">
                <a:tc rowSpan="2"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50/50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012551"/>
                  </a:ext>
                </a:extLst>
              </a:tr>
              <a:tr h="350140">
                <a:tc vMerge="1"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291869"/>
                  </a:ext>
                </a:extLst>
              </a:tr>
            </a:tbl>
          </a:graphicData>
        </a:graphic>
      </p:graphicFrame>
      <p:sp>
        <p:nvSpPr>
          <p:cNvPr id="19" name="ZoneTexte 18">
            <a:extLst>
              <a:ext uri="{FF2B5EF4-FFF2-40B4-BE49-F238E27FC236}">
                <a16:creationId xmlns:a16="http://schemas.microsoft.com/office/drawing/2014/main" id="{F1CE633B-E254-4FD3-8CC7-85D21AA47F97}"/>
              </a:ext>
            </a:extLst>
          </p:cNvPr>
          <p:cNvSpPr txBox="1"/>
          <p:nvPr/>
        </p:nvSpPr>
        <p:spPr>
          <a:xfrm>
            <a:off x="6974240" y="4672713"/>
            <a:ext cx="39197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Architecture 1 provides a better reconstruction of the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Architecture 2 reduces the dimension more, so the classification </a:t>
            </a:r>
            <a:r>
              <a:rPr lang="en-US" sz="160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algorithm will </a:t>
            </a:r>
            <a:r>
              <a:rPr lang="en-US" sz="16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be trained faster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5A882B7-C975-498C-90B7-58E00A80B176}"/>
              </a:ext>
            </a:extLst>
          </p:cNvPr>
          <p:cNvSpPr/>
          <p:nvPr/>
        </p:nvSpPr>
        <p:spPr>
          <a:xfrm>
            <a:off x="1779404" y="1163750"/>
            <a:ext cx="2600505" cy="376161"/>
          </a:xfrm>
          <a:prstGeom prst="roundRect">
            <a:avLst/>
          </a:prstGeom>
          <a:solidFill>
            <a:srgbClr val="F9CE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9CE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Test of the DCAE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D074012D-4320-4AFD-9AD0-78D5FC6CC4AF}"/>
              </a:ext>
            </a:extLst>
          </p:cNvPr>
          <p:cNvSpPr/>
          <p:nvPr/>
        </p:nvSpPr>
        <p:spPr>
          <a:xfrm>
            <a:off x="5165440" y="4602482"/>
            <a:ext cx="1654775" cy="376161"/>
          </a:xfrm>
          <a:prstGeom prst="roundRect">
            <a:avLst/>
          </a:prstGeom>
          <a:solidFill>
            <a:srgbClr val="F9CE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9CE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Conclusion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2161D5-7F9F-4F1F-A3BF-437CCCFC4594}"/>
              </a:ext>
            </a:extLst>
          </p:cNvPr>
          <p:cNvSpPr/>
          <p:nvPr/>
        </p:nvSpPr>
        <p:spPr>
          <a:xfrm>
            <a:off x="5174049" y="4580220"/>
            <a:ext cx="6318402" cy="1591980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00818A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779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F06E4935-C25B-401F-B02E-BBA96AD31143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venir Next LT Pro" panose="020B0504020202020204" pitchFamily="34" charset="0"/>
              </a:rPr>
              <a:t>                                                                                                                         Julie Gonzalez                   </a:t>
            </a:r>
            <a:r>
              <a:rPr lang="fr-FR" sz="1200" b="1" dirty="0">
                <a:latin typeface="Avenir Next LT Pro" panose="020B0504020202020204" pitchFamily="34" charset="0"/>
              </a:rPr>
              <a:t>Lila Roig                                                                                                                               </a:t>
            </a:r>
            <a:r>
              <a:rPr lang="fr-FR" sz="1200" dirty="0">
                <a:latin typeface="Avenir Next LT Pro" panose="020B0504020202020204" pitchFamily="34" charset="0"/>
              </a:rPr>
              <a:t>12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6FBE2D1-DB1E-43F0-A4A0-BE804EC0DEE0}"/>
              </a:ext>
            </a:extLst>
          </p:cNvPr>
          <p:cNvSpPr txBox="1"/>
          <p:nvPr/>
        </p:nvSpPr>
        <p:spPr>
          <a:xfrm>
            <a:off x="2290680" y="0"/>
            <a:ext cx="10444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E6C000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3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76EAAE1-F163-4DBA-AB69-B9C8DA3F0BEA}"/>
              </a:ext>
            </a:extLst>
          </p:cNvPr>
          <p:cNvCxnSpPr>
            <a:cxnSpLocks/>
          </p:cNvCxnSpPr>
          <p:nvPr/>
        </p:nvCxnSpPr>
        <p:spPr>
          <a:xfrm>
            <a:off x="2636627" y="485487"/>
            <a:ext cx="88606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DFA0E764-5B80-40B5-91BE-D537210C5D1A}"/>
              </a:ext>
            </a:extLst>
          </p:cNvPr>
          <p:cNvSpPr txBox="1"/>
          <p:nvPr/>
        </p:nvSpPr>
        <p:spPr>
          <a:xfrm>
            <a:off x="2568547" y="103075"/>
            <a:ext cx="31845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Results</a:t>
            </a:r>
            <a:endParaRPr lang="fr-FR" sz="2000" dirty="0">
              <a:latin typeface="Calibri Light" panose="020F030202020403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9D6069E-8D88-437A-908C-843AA07588E7}"/>
              </a:ext>
            </a:extLst>
          </p:cNvPr>
          <p:cNvSpPr/>
          <p:nvPr/>
        </p:nvSpPr>
        <p:spPr>
          <a:xfrm>
            <a:off x="11492451" y="82755"/>
            <a:ext cx="598303" cy="606056"/>
          </a:xfrm>
          <a:prstGeom prst="ellipse">
            <a:avLst/>
          </a:prstGeom>
          <a:noFill/>
          <a:ln w="9525">
            <a:solidFill>
              <a:srgbClr val="E6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228179-EC28-4EDE-B7DD-F0E209DAA4FC}"/>
              </a:ext>
            </a:extLst>
          </p:cNvPr>
          <p:cNvSpPr/>
          <p:nvPr/>
        </p:nvSpPr>
        <p:spPr>
          <a:xfrm>
            <a:off x="11568650" y="158955"/>
            <a:ext cx="445903" cy="453656"/>
          </a:xfrm>
          <a:prstGeom prst="ellipse">
            <a:avLst/>
          </a:prstGeom>
          <a:noFill/>
          <a:ln w="9525">
            <a:solidFill>
              <a:srgbClr val="E6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16830C1-84F0-48CC-896A-FCD1EAF61DA4}"/>
              </a:ext>
            </a:extLst>
          </p:cNvPr>
          <p:cNvSpPr/>
          <p:nvPr/>
        </p:nvSpPr>
        <p:spPr>
          <a:xfrm>
            <a:off x="11644849" y="235155"/>
            <a:ext cx="293503" cy="301256"/>
          </a:xfrm>
          <a:prstGeom prst="ellipse">
            <a:avLst/>
          </a:prstGeom>
          <a:solidFill>
            <a:srgbClr val="E6C000"/>
          </a:solidFill>
          <a:ln w="9525">
            <a:solidFill>
              <a:srgbClr val="E6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04B694-82CE-48A9-BE67-51B29090D7A0}"/>
              </a:ext>
            </a:extLst>
          </p:cNvPr>
          <p:cNvSpPr/>
          <p:nvPr/>
        </p:nvSpPr>
        <p:spPr>
          <a:xfrm>
            <a:off x="4110851" y="45148"/>
            <a:ext cx="4846734" cy="73619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Multivariate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time </a:t>
            </a:r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series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classification</a:t>
            </a:r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fr-FR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with</a:t>
            </a:r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MiniRocket</a:t>
            </a:r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53015B2D-88FD-4F1E-A0A0-008C2184F464}"/>
              </a:ext>
            </a:extLst>
          </p:cNvPr>
          <p:cNvSpPr/>
          <p:nvPr/>
        </p:nvSpPr>
        <p:spPr>
          <a:xfrm>
            <a:off x="1839464" y="841774"/>
            <a:ext cx="2923225" cy="376161"/>
          </a:xfrm>
          <a:prstGeom prst="roundRect">
            <a:avLst/>
          </a:prstGeom>
          <a:solidFill>
            <a:srgbClr val="F9CE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9CE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Training of </a:t>
            </a:r>
            <a:r>
              <a:rPr lang="en-US" b="1" dirty="0" err="1">
                <a:solidFill>
                  <a:srgbClr val="F9CE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MiniRocket</a:t>
            </a:r>
            <a:endParaRPr lang="en-US" b="1" dirty="0">
              <a:solidFill>
                <a:srgbClr val="F9CE00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2DD9D70-55E7-69EA-2DC0-00678754776E}"/>
              </a:ext>
            </a:extLst>
          </p:cNvPr>
          <p:cNvSpPr txBox="1"/>
          <p:nvPr/>
        </p:nvSpPr>
        <p:spPr>
          <a:xfrm>
            <a:off x="345176" y="1563741"/>
            <a:ext cx="29232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FFC000"/>
                </a:solidFill>
                <a:effectLst/>
                <a:latin typeface="Avenir Next LT Pro" panose="020B0504020202020204" pitchFamily="34" charset="0"/>
              </a:rPr>
              <a:t>1. </a:t>
            </a:r>
            <a:r>
              <a:rPr lang="en-US" sz="1600" b="1" i="0" dirty="0">
                <a:effectLst/>
                <a:latin typeface="Avenir Next LT Pro" panose="020B0504020202020204" pitchFamily="34" charset="0"/>
              </a:rPr>
              <a:t>Different </a:t>
            </a:r>
            <a:r>
              <a:rPr lang="en-US" sz="1600" b="1" i="0" dirty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configurations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255C4161-0EF4-B41A-5C8B-6B6549F847D9}"/>
              </a:ext>
            </a:extLst>
          </p:cNvPr>
          <p:cNvSpPr txBox="1"/>
          <p:nvPr/>
        </p:nvSpPr>
        <p:spPr>
          <a:xfrm>
            <a:off x="347474" y="2339645"/>
            <a:ext cx="26669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Avenir Next LT Pro" panose="020B0504020202020204" pitchFamily="34" charset="0"/>
              </a:rPr>
              <a:t>2. </a:t>
            </a:r>
            <a:r>
              <a:rPr lang="en-US" sz="1600" b="1" dirty="0">
                <a:latin typeface="Avenir Next LT Pro" panose="020B0504020202020204" pitchFamily="34" charset="0"/>
              </a:rPr>
              <a:t>Training &amp; prediction </a:t>
            </a:r>
            <a:endParaRPr lang="fr-FR" sz="1600" b="1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56B010E-8CD2-3620-247C-0EDDDB73D6A2}"/>
              </a:ext>
            </a:extLst>
          </p:cNvPr>
          <p:cNvSpPr txBox="1"/>
          <p:nvPr/>
        </p:nvSpPr>
        <p:spPr>
          <a:xfrm>
            <a:off x="345176" y="3973223"/>
            <a:ext cx="222337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  <a:latin typeface="Avenir Next LT Pro" panose="020B0504020202020204" pitchFamily="34" charset="0"/>
              </a:rPr>
              <a:t>3. </a:t>
            </a:r>
            <a:r>
              <a:rPr lang="en-US" sz="1600" b="1" dirty="0">
                <a:latin typeface="Avenir Next LT Pro" panose="020B0504020202020204" pitchFamily="34" charset="0"/>
              </a:rPr>
              <a:t>Parameter tuning</a:t>
            </a:r>
            <a:endParaRPr lang="fr-FR" sz="1600" b="1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87109A02-4BF1-23E0-5AF4-46F2E9F813D1}"/>
              </a:ext>
            </a:extLst>
          </p:cNvPr>
          <p:cNvSpPr txBox="1"/>
          <p:nvPr/>
        </p:nvSpPr>
        <p:spPr>
          <a:xfrm>
            <a:off x="3014439" y="3964907"/>
            <a:ext cx="6836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Tune </a:t>
            </a:r>
            <a:r>
              <a:rPr lang="en-US" sz="1600" b="1" dirty="0">
                <a:latin typeface="Avenir Next LT Pro" panose="020B0504020202020204" pitchFamily="34" charset="0"/>
              </a:rPr>
              <a:t>3</a:t>
            </a:r>
            <a:r>
              <a:rPr lang="en-US" sz="1600" dirty="0">
                <a:latin typeface="Avenir Next LT Pro" panose="020B0504020202020204" pitchFamily="34" charset="0"/>
              </a:rPr>
              <a:t> parameters:   </a:t>
            </a:r>
            <a:r>
              <a:rPr lang="en-US" sz="1600" i="1" dirty="0">
                <a:latin typeface="Avenir Next LT Pro" panose="020B0504020202020204" pitchFamily="34" charset="0"/>
              </a:rPr>
              <a:t>dropout</a:t>
            </a:r>
            <a:r>
              <a:rPr lang="en-US" sz="1600" dirty="0">
                <a:latin typeface="Avenir Next LT Pro" panose="020B0504020202020204" pitchFamily="34" charset="0"/>
              </a:rPr>
              <a:t>  </a:t>
            </a:r>
            <a:r>
              <a:rPr lang="en-US" b="1" dirty="0">
                <a:solidFill>
                  <a:srgbClr val="FFC000"/>
                </a:solidFill>
                <a:latin typeface="Avenir Next LT Pro" panose="020B0504020202020204" pitchFamily="34" charset="0"/>
              </a:rPr>
              <a:t>+</a:t>
            </a:r>
            <a:r>
              <a:rPr lang="en-US" sz="1600" dirty="0">
                <a:latin typeface="Avenir Next LT Pro" panose="020B0504020202020204" pitchFamily="34" charset="0"/>
              </a:rPr>
              <a:t>  </a:t>
            </a:r>
            <a:r>
              <a:rPr lang="en-US" sz="1600" i="1" dirty="0">
                <a:latin typeface="Avenir Next LT Pro" panose="020B0504020202020204" pitchFamily="34" charset="0"/>
              </a:rPr>
              <a:t>learning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i="1" dirty="0">
                <a:latin typeface="Avenir Next LT Pro" panose="020B0504020202020204" pitchFamily="34" charset="0"/>
              </a:rPr>
              <a:t>rate</a:t>
            </a:r>
            <a:r>
              <a:rPr lang="en-US" sz="1600" dirty="0">
                <a:latin typeface="Avenir Next LT Pro" panose="020B0504020202020204" pitchFamily="34" charset="0"/>
              </a:rPr>
              <a:t>  </a:t>
            </a:r>
            <a:r>
              <a:rPr lang="en-US" b="1" dirty="0">
                <a:solidFill>
                  <a:srgbClr val="FFC000"/>
                </a:solidFill>
                <a:latin typeface="Avenir Next LT Pro" panose="020B0504020202020204" pitchFamily="34" charset="0"/>
              </a:rPr>
              <a:t>+</a:t>
            </a:r>
            <a:r>
              <a:rPr lang="en-US" sz="1600" dirty="0">
                <a:latin typeface="Avenir Next LT Pro" panose="020B0504020202020204" pitchFamily="34" charset="0"/>
              </a:rPr>
              <a:t>  </a:t>
            </a:r>
            <a:r>
              <a:rPr lang="en-US" sz="1600" i="1" dirty="0">
                <a:latin typeface="Avenir Next LT Pro" panose="020B0504020202020204" pitchFamily="34" charset="0"/>
              </a:rPr>
              <a:t>number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i="1" dirty="0">
                <a:latin typeface="Avenir Next LT Pro" panose="020B0504020202020204" pitchFamily="34" charset="0"/>
              </a:rPr>
              <a:t>of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i="1" dirty="0">
                <a:latin typeface="Avenir Next LT Pro" panose="020B0504020202020204" pitchFamily="34" charset="0"/>
              </a:rPr>
              <a:t>epochs</a:t>
            </a:r>
            <a:endParaRPr lang="en-US" sz="1600" dirty="0">
              <a:latin typeface="Avenir Next LT Pro" panose="020B0504020202020204" pitchFamily="34" charset="0"/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A6E14D29-B7DD-AD80-40E2-6B1826C73F13}"/>
              </a:ext>
            </a:extLst>
          </p:cNvPr>
          <p:cNvSpPr txBox="1"/>
          <p:nvPr/>
        </p:nvSpPr>
        <p:spPr>
          <a:xfrm>
            <a:off x="1171124" y="4382370"/>
            <a:ext cx="32255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 Tune the parameters by hand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6189FAE1-A1EF-9F3A-9395-E8C41A552F5A}"/>
              </a:ext>
            </a:extLst>
          </p:cNvPr>
          <p:cNvSpPr txBox="1"/>
          <p:nvPr/>
        </p:nvSpPr>
        <p:spPr>
          <a:xfrm>
            <a:off x="1201844" y="5563333"/>
            <a:ext cx="69539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venir Next LT Pro" panose="020B0504020202020204" pitchFamily="34" charset="0"/>
              </a:rPr>
              <a:t>Tuning</a:t>
            </a:r>
            <a:r>
              <a:rPr lang="en-US" sz="1600" dirty="0">
                <a:latin typeface="Avenir Next LT Pro" panose="020B0504020202020204" pitchFamily="34" charset="0"/>
              </a:rPr>
              <a:t> on the </a:t>
            </a:r>
            <a:r>
              <a:rPr lang="en-US" sz="1600" b="1" dirty="0">
                <a:latin typeface="Avenir Next LT Pro" panose="020B0504020202020204" pitchFamily="34" charset="0"/>
              </a:rPr>
              <a:t>raw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b="1" dirty="0">
                <a:latin typeface="Avenir Next LT Pro" panose="020B0504020202020204" pitchFamily="34" charset="0"/>
              </a:rPr>
              <a:t>dataset</a:t>
            </a:r>
            <a:r>
              <a:rPr lang="en-US" sz="1600" dirty="0">
                <a:latin typeface="Avenir Next LT Pro" panose="020B0504020202020204" pitchFamily="34" charset="0"/>
              </a:rPr>
              <a:t> is too </a:t>
            </a:r>
            <a:r>
              <a:rPr lang="en-US" sz="1600" b="1" dirty="0">
                <a:latin typeface="Avenir Next LT Pro" panose="020B0504020202020204" pitchFamily="34" charset="0"/>
              </a:rPr>
              <a:t>time consuming</a:t>
            </a:r>
            <a:r>
              <a:rPr lang="en-US" sz="1600" dirty="0">
                <a:latin typeface="Avenir Next LT Pro" panose="020B0504020202020204" pitchFamily="34" charset="0"/>
              </a:rPr>
              <a:t>: we </a:t>
            </a:r>
            <a:r>
              <a:rPr lang="en-US" sz="1600" b="1" dirty="0">
                <a:latin typeface="Avenir Next LT Pro" panose="020B0504020202020204" pitchFamily="34" charset="0"/>
              </a:rPr>
              <a:t>tune</a:t>
            </a:r>
            <a:r>
              <a:rPr lang="en-US" sz="1600" dirty="0">
                <a:latin typeface="Avenir Next LT Pro" panose="020B0504020202020204" pitchFamily="34" charset="0"/>
              </a:rPr>
              <a:t> parameters with the </a:t>
            </a:r>
            <a:r>
              <a:rPr lang="en-US" sz="1600" b="1" dirty="0">
                <a:latin typeface="Avenir Next LT Pro" panose="020B0504020202020204" pitchFamily="34" charset="0"/>
              </a:rPr>
              <a:t>reduced</a:t>
            </a:r>
            <a:r>
              <a:rPr lang="en-US" sz="1600" dirty="0">
                <a:latin typeface="Avenir Next LT Pro" panose="020B0504020202020204" pitchFamily="34" charset="0"/>
              </a:rPr>
              <a:t> </a:t>
            </a:r>
            <a:r>
              <a:rPr lang="en-US" sz="1600" b="1" dirty="0">
                <a:latin typeface="Avenir Next LT Pro" panose="020B0504020202020204" pitchFamily="34" charset="0"/>
              </a:rPr>
              <a:t>data</a:t>
            </a:r>
            <a:r>
              <a:rPr lang="en-US" sz="1600" dirty="0">
                <a:latin typeface="Avenir Next LT Pro" panose="020B0504020202020204" pitchFamily="34" charset="0"/>
              </a:rPr>
              <a:t> from the DCAE and use the best parameters found to train other configurations.</a:t>
            </a:r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D2096019-0DDA-451B-392E-E4B4B1F29FEB}"/>
              </a:ext>
            </a:extLst>
          </p:cNvPr>
          <p:cNvGrpSpPr/>
          <p:nvPr/>
        </p:nvGrpSpPr>
        <p:grpSpPr>
          <a:xfrm>
            <a:off x="3172307" y="1381034"/>
            <a:ext cx="7229697" cy="830997"/>
            <a:chOff x="3393918" y="1655022"/>
            <a:chExt cx="7229697" cy="830997"/>
          </a:xfrm>
        </p:grpSpPr>
        <p:sp>
          <p:nvSpPr>
            <p:cNvPr id="54" name="Accolade ouvrante 53">
              <a:extLst>
                <a:ext uri="{FF2B5EF4-FFF2-40B4-BE49-F238E27FC236}">
                  <a16:creationId xmlns:a16="http://schemas.microsoft.com/office/drawing/2014/main" id="{3B655800-5EE2-144F-4FDB-EE311FD3FC71}"/>
                </a:ext>
              </a:extLst>
            </p:cNvPr>
            <p:cNvSpPr/>
            <p:nvPr/>
          </p:nvSpPr>
          <p:spPr>
            <a:xfrm>
              <a:off x="3393918" y="1666024"/>
              <a:ext cx="128770" cy="782626"/>
            </a:xfrm>
            <a:prstGeom prst="leftBrace">
              <a:avLst>
                <a:gd name="adj1" fmla="val 78564"/>
                <a:gd name="adj2" fmla="val 50000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C000"/>
                </a:solidFill>
              </a:endParaRPr>
            </a:p>
          </p:txBody>
        </p: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85380DA2-8D11-A225-73FE-97105CC505A2}"/>
                </a:ext>
              </a:extLst>
            </p:cNvPr>
            <p:cNvGrpSpPr/>
            <p:nvPr/>
          </p:nvGrpSpPr>
          <p:grpSpPr>
            <a:xfrm>
              <a:off x="5699312" y="1655022"/>
              <a:ext cx="4924303" cy="827073"/>
              <a:chOff x="5699312" y="1655022"/>
              <a:chExt cx="4924303" cy="827073"/>
            </a:xfrm>
          </p:grpSpPr>
          <p:sp>
            <p:nvSpPr>
              <p:cNvPr id="43" name="Rectangle : coins arrondis 42">
                <a:extLst>
                  <a:ext uri="{FF2B5EF4-FFF2-40B4-BE49-F238E27FC236}">
                    <a16:creationId xmlns:a16="http://schemas.microsoft.com/office/drawing/2014/main" id="{182919EB-4F2A-F938-958F-2BCF08B10564}"/>
                  </a:ext>
                </a:extLst>
              </p:cNvPr>
              <p:cNvSpPr/>
              <p:nvPr/>
            </p:nvSpPr>
            <p:spPr>
              <a:xfrm>
                <a:off x="5699312" y="1934187"/>
                <a:ext cx="4924303" cy="279165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error detection </a:t>
                </a:r>
                <a:r>
                  <a:rPr lang="en-US" sz="1600" b="1" i="0" u="none" strike="noStrike" dirty="0">
                    <a:solidFill>
                      <a:srgbClr val="FFC000"/>
                    </a:solidFill>
                    <a:effectLst/>
                    <a:latin typeface="Avenir Next LT Pro" panose="020B0504020202020204" pitchFamily="34" charset="0"/>
                  </a:rPr>
                  <a:t>&amp;</a:t>
                </a:r>
                <a:r>
                  <a:rPr lang="fr-FR" sz="1600" b="1" dirty="0"/>
                  <a:t> </a:t>
                </a:r>
                <a:r>
                  <a:rPr lang="en-US" sz="1600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type</a:t>
                </a: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 of error </a:t>
                </a:r>
                <a:r>
                  <a:rPr lang="en-US" sz="1600" b="1" i="0" u="none" strike="noStrike" dirty="0">
                    <a:solidFill>
                      <a:srgbClr val="FFC000"/>
                    </a:solidFill>
                    <a:effectLst/>
                    <a:latin typeface="Avenir Next LT Pro" panose="020B0504020202020204" pitchFamily="34" charset="0"/>
                  </a:rPr>
                  <a:t>&amp;</a:t>
                </a:r>
                <a:r>
                  <a:rPr lang="fr-FR" sz="1600" dirty="0"/>
                  <a:t> </a:t>
                </a: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type of scenario</a:t>
                </a:r>
                <a:endParaRPr lang="fr-FR" sz="1600" dirty="0"/>
              </a:p>
            </p:txBody>
          </p:sp>
          <p:sp>
            <p:nvSpPr>
              <p:cNvPr id="45" name="Rectangle : coins arrondis 44">
                <a:extLst>
                  <a:ext uri="{FF2B5EF4-FFF2-40B4-BE49-F238E27FC236}">
                    <a16:creationId xmlns:a16="http://schemas.microsoft.com/office/drawing/2014/main" id="{612B7A82-7ABA-E407-8E21-8B394D9AF390}"/>
                  </a:ext>
                </a:extLst>
              </p:cNvPr>
              <p:cNvSpPr/>
              <p:nvPr/>
            </p:nvSpPr>
            <p:spPr>
              <a:xfrm>
                <a:off x="5699312" y="2202930"/>
                <a:ext cx="4140187" cy="279165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reduced by DCAE </a:t>
                </a:r>
                <a:r>
                  <a:rPr lang="en-US" sz="1600" b="1" i="0" u="none" strike="noStrike" dirty="0">
                    <a:solidFill>
                      <a:srgbClr val="FFC000"/>
                    </a:solidFill>
                    <a:effectLst/>
                    <a:latin typeface="Avenir Next LT Pro" panose="020B0504020202020204" pitchFamily="34" charset="0"/>
                  </a:rPr>
                  <a:t>&amp;</a:t>
                </a:r>
                <a:r>
                  <a:rPr lang="fr-FR" sz="1600" dirty="0"/>
                  <a:t> </a:t>
                </a: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'raw’ + preprocessed</a:t>
                </a:r>
                <a:endParaRPr lang="fr-FR" sz="1600" dirty="0"/>
              </a:p>
            </p:txBody>
          </p:sp>
          <p:sp>
            <p:nvSpPr>
              <p:cNvPr id="66" name="Rectangle : coins arrondis 65">
                <a:extLst>
                  <a:ext uri="{FF2B5EF4-FFF2-40B4-BE49-F238E27FC236}">
                    <a16:creationId xmlns:a16="http://schemas.microsoft.com/office/drawing/2014/main" id="{9CED29DA-BFBA-7EDD-8070-F22020344AE9}"/>
                  </a:ext>
                </a:extLst>
              </p:cNvPr>
              <p:cNvSpPr/>
              <p:nvPr/>
            </p:nvSpPr>
            <p:spPr>
              <a:xfrm>
                <a:off x="5699312" y="1655022"/>
                <a:ext cx="1632505" cy="279165"/>
              </a:xfrm>
              <a:prstGeom prst="round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50/50 </a:t>
                </a:r>
                <a:r>
                  <a:rPr lang="en-US" sz="1600" b="1" i="0" u="none" strike="noStrike" dirty="0">
                    <a:solidFill>
                      <a:srgbClr val="FFC000"/>
                    </a:solidFill>
                    <a:effectLst/>
                    <a:latin typeface="Avenir Next LT Pro" panose="020B0504020202020204" pitchFamily="34" charset="0"/>
                  </a:rPr>
                  <a:t>&amp; </a:t>
                </a:r>
                <a:r>
                  <a:rPr lang="en-US" sz="1600" dirty="0">
                    <a:solidFill>
                      <a:srgbClr val="000000"/>
                    </a:solidFill>
                    <a:latin typeface="Avenir Next LT Pro" panose="020B0504020202020204" pitchFamily="34" charset="0"/>
                  </a:rPr>
                  <a:t>8</a:t>
                </a: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0/20  </a:t>
                </a:r>
                <a:endParaRPr lang="fr-FR" sz="1600" dirty="0"/>
              </a:p>
            </p:txBody>
          </p:sp>
        </p:grpSp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DE52B028-FC21-A07F-689F-0C9E099572F0}"/>
                </a:ext>
              </a:extLst>
            </p:cNvPr>
            <p:cNvSpPr txBox="1"/>
            <p:nvPr/>
          </p:nvSpPr>
          <p:spPr>
            <a:xfrm>
              <a:off x="3522688" y="1655022"/>
              <a:ext cx="219121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Avenir Next LT Pro" panose="020B0504020202020204" pitchFamily="34" charset="0"/>
                </a:rPr>
                <a:t>S</a:t>
              </a: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eparation: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Avenir Next LT Pro" panose="020B0504020202020204" pitchFamily="34" charset="0"/>
                </a:rPr>
                <a:t>Classification task: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000000"/>
                  </a:solidFill>
                  <a:latin typeface="Avenir Next LT Pro" panose="020B0504020202020204" pitchFamily="34" charset="0"/>
                </a:rPr>
                <a:t>Data: </a:t>
              </a:r>
              <a:endParaRPr lang="fr-FR" sz="1600" dirty="0"/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FC2064BE-7A30-1760-2ECB-876423A09E01}"/>
              </a:ext>
            </a:extLst>
          </p:cNvPr>
          <p:cNvGrpSpPr/>
          <p:nvPr/>
        </p:nvGrpSpPr>
        <p:grpSpPr>
          <a:xfrm>
            <a:off x="774531" y="2700910"/>
            <a:ext cx="10271375" cy="990664"/>
            <a:chOff x="772232" y="2915369"/>
            <a:chExt cx="10271375" cy="990664"/>
          </a:xfrm>
        </p:grpSpPr>
        <p:sp>
          <p:nvSpPr>
            <p:cNvPr id="56" name="ZoneTexte 55">
              <a:extLst>
                <a:ext uri="{FF2B5EF4-FFF2-40B4-BE49-F238E27FC236}">
                  <a16:creationId xmlns:a16="http://schemas.microsoft.com/office/drawing/2014/main" id="{5D1745E9-3317-26BA-4DE3-9090EA0B1CDC}"/>
                </a:ext>
              </a:extLst>
            </p:cNvPr>
            <p:cNvSpPr txBox="1"/>
            <p:nvPr/>
          </p:nvSpPr>
          <p:spPr>
            <a:xfrm>
              <a:off x="856619" y="2929983"/>
              <a:ext cx="10186988" cy="8823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2100"/>
                </a:lnSpc>
              </a:pPr>
              <a:r>
                <a:rPr lang="en-US" sz="1600" b="1" dirty="0">
                  <a:solidFill>
                    <a:srgbClr val="FFC000"/>
                  </a:solidFill>
                  <a:latin typeface="Avenir Next LT Pro" panose="020B0504020202020204" pitchFamily="34" charset="0"/>
                </a:rPr>
                <a:t>a.    </a:t>
              </a:r>
              <a:r>
                <a:rPr lang="en-US" sz="1600" dirty="0" err="1">
                  <a:latin typeface="Avenir Next LT Pro" panose="020B0504020202020204" pitchFamily="34" charset="0"/>
                </a:rPr>
                <a:t>MiniRocket</a:t>
              </a:r>
              <a:r>
                <a:rPr lang="en-US" sz="1600" dirty="0">
                  <a:latin typeface="Avenir Next LT Pro" panose="020B0504020202020204" pitchFamily="34" charset="0"/>
                </a:rPr>
                <a:t> </a:t>
              </a:r>
              <a:r>
                <a:rPr lang="en-US" sz="1600" b="1" dirty="0">
                  <a:latin typeface="Avenir Next LT Pro" panose="020B0504020202020204" pitchFamily="34" charset="0"/>
                </a:rPr>
                <a:t>features</a:t>
              </a:r>
              <a:r>
                <a:rPr lang="en-US" sz="1600" dirty="0">
                  <a:latin typeface="Avenir Next LT Pro" panose="020B0504020202020204" pitchFamily="34" charset="0"/>
                </a:rPr>
                <a:t> are calculated on the </a:t>
              </a:r>
              <a:r>
                <a:rPr lang="en-US" sz="1600" b="1" dirty="0">
                  <a:latin typeface="Avenir Next LT Pro" panose="020B0504020202020204" pitchFamily="34" charset="0"/>
                </a:rPr>
                <a:t>train</a:t>
              </a:r>
              <a:r>
                <a:rPr lang="en-US" sz="1600" dirty="0">
                  <a:latin typeface="Avenir Next LT Pro" panose="020B0504020202020204" pitchFamily="34" charset="0"/>
                </a:rPr>
                <a:t> </a:t>
              </a:r>
              <a:r>
                <a:rPr lang="en-US" sz="1600" b="1" dirty="0">
                  <a:latin typeface="Avenir Next LT Pro" panose="020B0504020202020204" pitchFamily="34" charset="0"/>
                </a:rPr>
                <a:t>set</a:t>
              </a:r>
              <a:r>
                <a:rPr lang="en-US" sz="1600" dirty="0">
                  <a:latin typeface="Avenir Next LT Pro" panose="020B0504020202020204" pitchFamily="34" charset="0"/>
                </a:rPr>
                <a:t>. </a:t>
              </a:r>
            </a:p>
            <a:p>
              <a:pPr>
                <a:lnSpc>
                  <a:spcPts val="2100"/>
                </a:lnSpc>
              </a:pPr>
              <a:r>
                <a:rPr lang="en-US" sz="1600" b="1" dirty="0">
                  <a:solidFill>
                    <a:srgbClr val="FFC000"/>
                  </a:solidFill>
                  <a:latin typeface="Avenir Next LT Pro" panose="020B0504020202020204" pitchFamily="34" charset="0"/>
                </a:rPr>
                <a:t>b.    </a:t>
              </a:r>
              <a:r>
                <a:rPr lang="en-US" sz="1600" dirty="0">
                  <a:latin typeface="Avenir Next LT Pro" panose="020B0504020202020204" pitchFamily="34" charset="0"/>
                </a:rPr>
                <a:t>A </a:t>
              </a:r>
              <a:r>
                <a:rPr lang="en-US" sz="1600" b="1" dirty="0">
                  <a:latin typeface="Avenir Next LT Pro" panose="020B0504020202020204" pitchFamily="34" charset="0"/>
                </a:rPr>
                <a:t>linear</a:t>
              </a:r>
              <a:r>
                <a:rPr lang="en-US" sz="1600" dirty="0">
                  <a:latin typeface="Avenir Next LT Pro" panose="020B0504020202020204" pitchFamily="34" charset="0"/>
                </a:rPr>
                <a:t> </a:t>
              </a:r>
              <a:r>
                <a:rPr lang="en-US" sz="1600" b="1" dirty="0">
                  <a:latin typeface="Avenir Next LT Pro" panose="020B0504020202020204" pitchFamily="34" charset="0"/>
                </a:rPr>
                <a:t>classifier</a:t>
              </a:r>
              <a:r>
                <a:rPr lang="en-US" sz="1600" dirty="0">
                  <a:latin typeface="Avenir Next LT Pro" panose="020B0504020202020204" pitchFamily="34" charset="0"/>
                </a:rPr>
                <a:t> head with a </a:t>
              </a:r>
              <a:r>
                <a:rPr lang="en-US" sz="1600" b="1" dirty="0">
                  <a:latin typeface="Avenir Next LT Pro" panose="020B0504020202020204" pitchFamily="34" charset="0"/>
                </a:rPr>
                <a:t>dropout</a:t>
              </a:r>
              <a:r>
                <a:rPr lang="en-US" sz="1600" dirty="0">
                  <a:latin typeface="Avenir Next LT Pro" panose="020B0504020202020204" pitchFamily="34" charset="0"/>
                </a:rPr>
                <a:t> layer is added.</a:t>
              </a:r>
            </a:p>
            <a:p>
              <a:pPr>
                <a:lnSpc>
                  <a:spcPts val="2100"/>
                </a:lnSpc>
              </a:pPr>
              <a:r>
                <a:rPr lang="en-US" sz="1600" b="1" dirty="0">
                  <a:solidFill>
                    <a:srgbClr val="FFC000"/>
                  </a:solidFill>
                  <a:latin typeface="Avenir Next LT Pro" panose="020B0504020202020204" pitchFamily="34" charset="0"/>
                </a:rPr>
                <a:t>c.     </a:t>
              </a:r>
              <a:r>
                <a:rPr lang="en-US" sz="1600" dirty="0">
                  <a:latin typeface="Avenir Next LT Pro" panose="020B0504020202020204" pitchFamily="34" charset="0"/>
                </a:rPr>
                <a:t>Generate </a:t>
              </a:r>
              <a:r>
                <a:rPr lang="en-US" sz="1600" b="1" dirty="0">
                  <a:latin typeface="Avenir Next LT Pro" panose="020B0504020202020204" pitchFamily="34" charset="0"/>
                </a:rPr>
                <a:t>new</a:t>
              </a:r>
              <a:r>
                <a:rPr lang="en-US" sz="1600" dirty="0">
                  <a:latin typeface="Avenir Next LT Pro" panose="020B0504020202020204" pitchFamily="34" charset="0"/>
                </a:rPr>
                <a:t> </a:t>
              </a:r>
              <a:r>
                <a:rPr lang="en-US" sz="1600" b="1" dirty="0">
                  <a:latin typeface="Avenir Next LT Pro" panose="020B0504020202020204" pitchFamily="34" charset="0"/>
                </a:rPr>
                <a:t>features</a:t>
              </a:r>
              <a:r>
                <a:rPr lang="en-US" sz="1600" dirty="0">
                  <a:latin typeface="Avenir Next LT Pro" panose="020B0504020202020204" pitchFamily="34" charset="0"/>
                </a:rPr>
                <a:t> for the </a:t>
              </a:r>
              <a:r>
                <a:rPr lang="en-US" sz="1600" b="1" dirty="0">
                  <a:latin typeface="Avenir Next LT Pro" panose="020B0504020202020204" pitchFamily="34" charset="0"/>
                </a:rPr>
                <a:t>test</a:t>
              </a:r>
              <a:r>
                <a:rPr lang="en-US" sz="1600" dirty="0">
                  <a:latin typeface="Avenir Next LT Pro" panose="020B0504020202020204" pitchFamily="34" charset="0"/>
                </a:rPr>
                <a:t> </a:t>
              </a:r>
              <a:r>
                <a:rPr lang="en-US" sz="1600" b="1" dirty="0">
                  <a:latin typeface="Avenir Next LT Pro" panose="020B0504020202020204" pitchFamily="34" charset="0"/>
                </a:rPr>
                <a:t>set</a:t>
              </a:r>
              <a:r>
                <a:rPr lang="en-US" sz="1600" dirty="0">
                  <a:latin typeface="Avenir Next LT Pro" panose="020B0504020202020204" pitchFamily="34" charset="0"/>
                </a:rPr>
                <a:t> using the features of the train set </a:t>
              </a:r>
              <a:r>
                <a:rPr lang="fr-FR" sz="1600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  <a:sym typeface="Symbol" panose="05050102010706020507" pitchFamily="18" charset="2"/>
                </a:rPr>
                <a:t> </a:t>
              </a:r>
              <a:r>
                <a:rPr lang="en-US" sz="1600" dirty="0">
                  <a:latin typeface="Avenir Next LT Pro" panose="020B0504020202020204" pitchFamily="34" charset="0"/>
                </a:rPr>
                <a:t>predictions on the test data</a:t>
              </a:r>
            </a:p>
          </p:txBody>
        </p:sp>
        <p:sp>
          <p:nvSpPr>
            <p:cNvPr id="75" name="Flèche : bas 74">
              <a:extLst>
                <a:ext uri="{FF2B5EF4-FFF2-40B4-BE49-F238E27FC236}">
                  <a16:creationId xmlns:a16="http://schemas.microsoft.com/office/drawing/2014/main" id="{F8F8E50F-FBE0-2F8E-8A70-D7E3FD4380DB}"/>
                </a:ext>
              </a:extLst>
            </p:cNvPr>
            <p:cNvSpPr/>
            <p:nvPr/>
          </p:nvSpPr>
          <p:spPr>
            <a:xfrm>
              <a:off x="772232" y="2915369"/>
              <a:ext cx="500580" cy="990664"/>
            </a:xfrm>
            <a:prstGeom prst="downArrow">
              <a:avLst/>
            </a:prstGeom>
            <a:solidFill>
              <a:srgbClr val="FFC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7" name="Flèche : droite 76">
            <a:extLst>
              <a:ext uri="{FF2B5EF4-FFF2-40B4-BE49-F238E27FC236}">
                <a16:creationId xmlns:a16="http://schemas.microsoft.com/office/drawing/2014/main" id="{AE22374A-472D-6DAC-C9B6-C62F37CB46EE}"/>
              </a:ext>
            </a:extLst>
          </p:cNvPr>
          <p:cNvSpPr/>
          <p:nvPr/>
        </p:nvSpPr>
        <p:spPr>
          <a:xfrm>
            <a:off x="2513276" y="4036488"/>
            <a:ext cx="372922" cy="268450"/>
          </a:xfrm>
          <a:prstGeom prst="rightArrow">
            <a:avLst/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FB025680-1094-99FB-3AC7-47C9B83FF307}"/>
              </a:ext>
            </a:extLst>
          </p:cNvPr>
          <p:cNvGrpSpPr/>
          <p:nvPr/>
        </p:nvGrpSpPr>
        <p:grpSpPr>
          <a:xfrm>
            <a:off x="859652" y="4376899"/>
            <a:ext cx="321461" cy="369333"/>
            <a:chOff x="4975696" y="1720172"/>
            <a:chExt cx="419339" cy="431509"/>
          </a:xfrm>
        </p:grpSpPr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4CD3C752-B2F9-1BC3-59AE-9A18CAF31A23}"/>
                </a:ext>
              </a:extLst>
            </p:cNvPr>
            <p:cNvSpPr txBox="1"/>
            <p:nvPr/>
          </p:nvSpPr>
          <p:spPr>
            <a:xfrm>
              <a:off x="4975696" y="1720172"/>
              <a:ext cx="394490" cy="4315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1200"/>
                </a:spcBef>
                <a:spcAft>
                  <a:spcPts val="0"/>
                </a:spcAft>
              </a:pPr>
              <a:r>
                <a:rPr lang="en-US" b="1" i="0" u="none" strike="noStrike" dirty="0">
                  <a:solidFill>
                    <a:srgbClr val="FFC000"/>
                  </a:solidFill>
                  <a:effectLst/>
                  <a:latin typeface="Avenir Next LT Pro" panose="020B0504020202020204" pitchFamily="34" charset="0"/>
                </a:rPr>
                <a:t>1</a:t>
              </a:r>
              <a:endParaRPr lang="en-US" sz="1400" b="1" dirty="0">
                <a:solidFill>
                  <a:srgbClr val="FFC000"/>
                </a:solidFill>
                <a:effectLst/>
                <a:latin typeface="Avenir Next LT Pro" panose="020B0504020202020204" pitchFamily="34" charset="0"/>
              </a:endParaRPr>
            </a:p>
          </p:txBody>
        </p:sp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3366D3A-6899-BC77-F874-8031AB18E43A}"/>
                </a:ext>
              </a:extLst>
            </p:cNvPr>
            <p:cNvSpPr/>
            <p:nvPr/>
          </p:nvSpPr>
          <p:spPr>
            <a:xfrm>
              <a:off x="5000546" y="1736263"/>
              <a:ext cx="394489" cy="354739"/>
            </a:xfrm>
            <a:custGeom>
              <a:avLst/>
              <a:gdLst>
                <a:gd name="connsiteX0" fmla="*/ 0 w 394489"/>
                <a:gd name="connsiteY0" fmla="*/ 177370 h 354739"/>
                <a:gd name="connsiteX1" fmla="*/ 197245 w 394489"/>
                <a:gd name="connsiteY1" fmla="*/ 0 h 354739"/>
                <a:gd name="connsiteX2" fmla="*/ 394490 w 394489"/>
                <a:gd name="connsiteY2" fmla="*/ 177370 h 354739"/>
                <a:gd name="connsiteX3" fmla="*/ 197245 w 394489"/>
                <a:gd name="connsiteY3" fmla="*/ 354740 h 354739"/>
                <a:gd name="connsiteX4" fmla="*/ 0 w 394489"/>
                <a:gd name="connsiteY4" fmla="*/ 177370 h 35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489" h="354739" extrusionOk="0">
                  <a:moveTo>
                    <a:pt x="0" y="177370"/>
                  </a:moveTo>
                  <a:cubicBezTo>
                    <a:pt x="-5954" y="67827"/>
                    <a:pt x="77573" y="11493"/>
                    <a:pt x="197245" y="0"/>
                  </a:cubicBezTo>
                  <a:cubicBezTo>
                    <a:pt x="318546" y="7445"/>
                    <a:pt x="391130" y="73033"/>
                    <a:pt x="394490" y="177370"/>
                  </a:cubicBezTo>
                  <a:cubicBezTo>
                    <a:pt x="368025" y="269768"/>
                    <a:pt x="307353" y="345348"/>
                    <a:pt x="197245" y="354740"/>
                  </a:cubicBezTo>
                  <a:cubicBezTo>
                    <a:pt x="78696" y="341489"/>
                    <a:pt x="9780" y="261939"/>
                    <a:pt x="0" y="177370"/>
                  </a:cubicBezTo>
                  <a:close/>
                </a:path>
              </a:pathLst>
            </a:custGeom>
            <a:noFill/>
            <a:ln w="3810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4172447036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356EDA25-B924-A452-08F4-846A1CC30EDB}"/>
              </a:ext>
            </a:extLst>
          </p:cNvPr>
          <p:cNvSpPr txBox="1"/>
          <p:nvPr/>
        </p:nvSpPr>
        <p:spPr>
          <a:xfrm>
            <a:off x="1199429" y="4820874"/>
            <a:ext cx="34800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Avenir Next LT Pro" panose="020B0504020202020204" pitchFamily="34" charset="0"/>
              </a:rPr>
              <a:t>Optimize the tuning of parameters </a:t>
            </a:r>
          </a:p>
        </p:txBody>
      </p: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E84133E-7DC6-E6FE-B65B-0700323A2B2B}"/>
              </a:ext>
            </a:extLst>
          </p:cNvPr>
          <p:cNvGrpSpPr/>
          <p:nvPr/>
        </p:nvGrpSpPr>
        <p:grpSpPr>
          <a:xfrm>
            <a:off x="858918" y="4782921"/>
            <a:ext cx="321461" cy="369332"/>
            <a:chOff x="4975696" y="1712753"/>
            <a:chExt cx="419339" cy="431508"/>
          </a:xfrm>
        </p:grpSpPr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AC7AF0A9-88EF-5A6C-3468-5C280923B24B}"/>
                </a:ext>
              </a:extLst>
            </p:cNvPr>
            <p:cNvSpPr txBox="1"/>
            <p:nvPr/>
          </p:nvSpPr>
          <p:spPr>
            <a:xfrm>
              <a:off x="4975696" y="1712753"/>
              <a:ext cx="394490" cy="4315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1200"/>
                </a:spcBef>
                <a:spcAft>
                  <a:spcPts val="0"/>
                </a:spcAft>
              </a:pPr>
              <a:r>
                <a:rPr lang="en-US" b="1" dirty="0">
                  <a:solidFill>
                    <a:srgbClr val="FFC000"/>
                  </a:solidFill>
                  <a:latin typeface="Avenir Next LT Pro" panose="020B0504020202020204" pitchFamily="34" charset="0"/>
                </a:rPr>
                <a:t>2</a:t>
              </a:r>
              <a:endParaRPr lang="en-US" b="1" dirty="0">
                <a:solidFill>
                  <a:srgbClr val="FFC000"/>
                </a:solidFill>
                <a:effectLst/>
                <a:latin typeface="Avenir Next LT Pro" panose="020B0504020202020204" pitchFamily="34" charset="0"/>
              </a:endParaRPr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FBB4FF26-F893-9362-EEE7-DC4449DEA2EF}"/>
                </a:ext>
              </a:extLst>
            </p:cNvPr>
            <p:cNvSpPr/>
            <p:nvPr/>
          </p:nvSpPr>
          <p:spPr>
            <a:xfrm>
              <a:off x="5000546" y="1736263"/>
              <a:ext cx="394489" cy="354739"/>
            </a:xfrm>
            <a:custGeom>
              <a:avLst/>
              <a:gdLst>
                <a:gd name="connsiteX0" fmla="*/ 0 w 394489"/>
                <a:gd name="connsiteY0" fmla="*/ 177370 h 354739"/>
                <a:gd name="connsiteX1" fmla="*/ 197245 w 394489"/>
                <a:gd name="connsiteY1" fmla="*/ 0 h 354739"/>
                <a:gd name="connsiteX2" fmla="*/ 394490 w 394489"/>
                <a:gd name="connsiteY2" fmla="*/ 177370 h 354739"/>
                <a:gd name="connsiteX3" fmla="*/ 197245 w 394489"/>
                <a:gd name="connsiteY3" fmla="*/ 354740 h 354739"/>
                <a:gd name="connsiteX4" fmla="*/ 0 w 394489"/>
                <a:gd name="connsiteY4" fmla="*/ 177370 h 354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4489" h="354739" extrusionOk="0">
                  <a:moveTo>
                    <a:pt x="0" y="177370"/>
                  </a:moveTo>
                  <a:cubicBezTo>
                    <a:pt x="-5954" y="67827"/>
                    <a:pt x="77573" y="11493"/>
                    <a:pt x="197245" y="0"/>
                  </a:cubicBezTo>
                  <a:cubicBezTo>
                    <a:pt x="318546" y="7445"/>
                    <a:pt x="391130" y="73033"/>
                    <a:pt x="394490" y="177370"/>
                  </a:cubicBezTo>
                  <a:cubicBezTo>
                    <a:pt x="368025" y="269768"/>
                    <a:pt x="307353" y="345348"/>
                    <a:pt x="197245" y="354740"/>
                  </a:cubicBezTo>
                  <a:cubicBezTo>
                    <a:pt x="78696" y="341489"/>
                    <a:pt x="9780" y="261939"/>
                    <a:pt x="0" y="177370"/>
                  </a:cubicBezTo>
                  <a:close/>
                </a:path>
              </a:pathLst>
            </a:custGeom>
            <a:noFill/>
            <a:ln w="38100">
              <a:solidFill>
                <a:srgbClr val="FFC000"/>
              </a:solidFill>
              <a:extLst>
                <a:ext uri="{C807C97D-BFC1-408E-A445-0C87EB9F89A2}">
                  <ask:lineSketchStyleProps xmlns:ask="http://schemas.microsoft.com/office/drawing/2018/sketchyshapes" sd="4172447036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50E0FCBE-AB6B-8A7C-F4B8-CEA0FCA15C2E}"/>
              </a:ext>
            </a:extLst>
          </p:cNvPr>
          <p:cNvGrpSpPr/>
          <p:nvPr/>
        </p:nvGrpSpPr>
        <p:grpSpPr>
          <a:xfrm>
            <a:off x="4678835" y="4406402"/>
            <a:ext cx="5723169" cy="920150"/>
            <a:chOff x="4678835" y="4406402"/>
            <a:chExt cx="5723169" cy="920150"/>
          </a:xfrm>
        </p:grpSpPr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ED8320F7-40A5-FAE7-2CA4-67E629746AF5}"/>
                </a:ext>
              </a:extLst>
            </p:cNvPr>
            <p:cNvSpPr txBox="1"/>
            <p:nvPr/>
          </p:nvSpPr>
          <p:spPr>
            <a:xfrm>
              <a:off x="5356694" y="4411110"/>
              <a:ext cx="5045310" cy="8837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ts val="21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venir Next LT Pro" panose="020B0504020202020204" pitchFamily="34" charset="0"/>
                </a:rPr>
                <a:t>Implementation of our own </a:t>
              </a:r>
              <a:r>
                <a:rPr lang="en-US" sz="1600" b="1" dirty="0">
                  <a:latin typeface="Avenir Next LT Pro" panose="020B0504020202020204" pitchFamily="34" charset="0"/>
                </a:rPr>
                <a:t>grid search </a:t>
              </a:r>
              <a:r>
                <a:rPr lang="en-US" sz="1600" dirty="0">
                  <a:latin typeface="Avenir Next LT Pro" panose="020B0504020202020204" pitchFamily="34" charset="0"/>
                </a:rPr>
                <a:t>function. </a:t>
              </a:r>
            </a:p>
            <a:p>
              <a:pPr marL="285750" indent="-285750">
                <a:lnSpc>
                  <a:spcPts val="21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Avenir Next LT Pro" panose="020B0504020202020204" pitchFamily="34" charset="0"/>
                </a:rPr>
                <a:t>The grid of possible input values is a </a:t>
              </a:r>
            </a:p>
            <a:p>
              <a:pPr>
                <a:lnSpc>
                  <a:spcPts val="2100"/>
                </a:lnSpc>
              </a:pPr>
              <a:r>
                <a:rPr lang="en-US" sz="1600" b="1" dirty="0">
                  <a:latin typeface="Avenir Next LT Pro" panose="020B0504020202020204" pitchFamily="34" charset="0"/>
                </a:rPr>
                <a:t>      Latin Hypercube </a:t>
              </a:r>
              <a:r>
                <a:rPr lang="en-US" sz="1600" dirty="0">
                  <a:latin typeface="Avenir Next LT Pro" panose="020B0504020202020204" pitchFamily="34" charset="0"/>
                </a:rPr>
                <a:t>with</a:t>
              </a:r>
              <a:r>
                <a:rPr lang="en-US" sz="1600" b="1" dirty="0">
                  <a:latin typeface="Avenir Next LT Pro" panose="020B0504020202020204" pitchFamily="34" charset="0"/>
                </a:rPr>
                <a:t> low discrepancy</a:t>
              </a:r>
            </a:p>
          </p:txBody>
        </p:sp>
        <p:sp>
          <p:nvSpPr>
            <p:cNvPr id="89" name="Flèche : droite 88">
              <a:extLst>
                <a:ext uri="{FF2B5EF4-FFF2-40B4-BE49-F238E27FC236}">
                  <a16:creationId xmlns:a16="http://schemas.microsoft.com/office/drawing/2014/main" id="{4B2F5C87-59F6-B583-6456-9F208F90BF63}"/>
                </a:ext>
              </a:extLst>
            </p:cNvPr>
            <p:cNvSpPr/>
            <p:nvPr/>
          </p:nvSpPr>
          <p:spPr>
            <a:xfrm>
              <a:off x="4678835" y="4883284"/>
              <a:ext cx="372922" cy="26845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665DED7-AA31-CB9E-5F16-9A9588520C61}"/>
                </a:ext>
              </a:extLst>
            </p:cNvPr>
            <p:cNvSpPr/>
            <p:nvPr/>
          </p:nvSpPr>
          <p:spPr>
            <a:xfrm>
              <a:off x="5355960" y="4406402"/>
              <a:ext cx="5045310" cy="920150"/>
            </a:xfrm>
            <a:prstGeom prst="rect">
              <a:avLst/>
            </a:prstGeom>
            <a:noFill/>
            <a:ln w="28575">
              <a:solidFill>
                <a:srgbClr val="FFC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rgbClr val="FFC0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3BD6C991-DE5C-5A5F-927C-828A858DC831}"/>
              </a:ext>
            </a:extLst>
          </p:cNvPr>
          <p:cNvSpPr/>
          <p:nvPr/>
        </p:nvSpPr>
        <p:spPr>
          <a:xfrm>
            <a:off x="920400" y="5525061"/>
            <a:ext cx="208841" cy="938743"/>
          </a:xfrm>
          <a:prstGeom prst="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239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1" grpId="0"/>
      <p:bldP spid="63" grpId="0"/>
      <p:bldP spid="65" grpId="0"/>
      <p:bldP spid="77" grpId="0" animBg="1"/>
      <p:bldP spid="84" grpId="0"/>
      <p:bldP spid="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F06E4935-C25B-401F-B02E-BBA96AD31143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venir Next LT Pro" panose="020B0504020202020204" pitchFamily="34" charset="0"/>
              </a:rPr>
              <a:t>                                                                                                                         Julie Gonzalez                   </a:t>
            </a:r>
            <a:r>
              <a:rPr lang="fr-FR" sz="1200" b="1" dirty="0">
                <a:latin typeface="Avenir Next LT Pro" panose="020B0504020202020204" pitchFamily="34" charset="0"/>
              </a:rPr>
              <a:t>Lila</a:t>
            </a:r>
            <a:r>
              <a:rPr lang="fr-FR" sz="1200" dirty="0">
                <a:latin typeface="Avenir Next LT Pro" panose="020B0504020202020204" pitchFamily="34" charset="0"/>
              </a:rPr>
              <a:t> </a:t>
            </a:r>
            <a:r>
              <a:rPr lang="fr-FR" sz="1200" b="1" dirty="0">
                <a:latin typeface="Avenir Next LT Pro" panose="020B0504020202020204" pitchFamily="34" charset="0"/>
              </a:rPr>
              <a:t>Roig</a:t>
            </a:r>
            <a:r>
              <a:rPr lang="fr-FR" sz="1200" dirty="0">
                <a:latin typeface="Avenir Next LT Pro" panose="020B0504020202020204" pitchFamily="34" charset="0"/>
              </a:rPr>
              <a:t>                                                                                                                               13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6FBE2D1-DB1E-43F0-A4A0-BE804EC0DEE0}"/>
              </a:ext>
            </a:extLst>
          </p:cNvPr>
          <p:cNvSpPr txBox="1"/>
          <p:nvPr/>
        </p:nvSpPr>
        <p:spPr>
          <a:xfrm>
            <a:off x="2290680" y="0"/>
            <a:ext cx="10444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E6C000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3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76EAAE1-F163-4DBA-AB69-B9C8DA3F0BEA}"/>
              </a:ext>
            </a:extLst>
          </p:cNvPr>
          <p:cNvCxnSpPr>
            <a:cxnSpLocks/>
          </p:cNvCxnSpPr>
          <p:nvPr/>
        </p:nvCxnSpPr>
        <p:spPr>
          <a:xfrm>
            <a:off x="2636627" y="485487"/>
            <a:ext cx="88606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DFA0E764-5B80-40B5-91BE-D537210C5D1A}"/>
              </a:ext>
            </a:extLst>
          </p:cNvPr>
          <p:cNvSpPr txBox="1"/>
          <p:nvPr/>
        </p:nvSpPr>
        <p:spPr>
          <a:xfrm>
            <a:off x="2568547" y="103075"/>
            <a:ext cx="31845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Results</a:t>
            </a:r>
            <a:endParaRPr lang="fr-FR" sz="2000" dirty="0">
              <a:latin typeface="Calibri Light" panose="020F030202020403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9D6069E-8D88-437A-908C-843AA07588E7}"/>
              </a:ext>
            </a:extLst>
          </p:cNvPr>
          <p:cNvSpPr/>
          <p:nvPr/>
        </p:nvSpPr>
        <p:spPr>
          <a:xfrm>
            <a:off x="11492451" y="82755"/>
            <a:ext cx="598303" cy="606056"/>
          </a:xfrm>
          <a:prstGeom prst="ellipse">
            <a:avLst/>
          </a:prstGeom>
          <a:noFill/>
          <a:ln w="9525">
            <a:solidFill>
              <a:srgbClr val="E6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228179-EC28-4EDE-B7DD-F0E209DAA4FC}"/>
              </a:ext>
            </a:extLst>
          </p:cNvPr>
          <p:cNvSpPr/>
          <p:nvPr/>
        </p:nvSpPr>
        <p:spPr>
          <a:xfrm>
            <a:off x="11568650" y="158955"/>
            <a:ext cx="445903" cy="453656"/>
          </a:xfrm>
          <a:prstGeom prst="ellipse">
            <a:avLst/>
          </a:prstGeom>
          <a:noFill/>
          <a:ln w="9525">
            <a:solidFill>
              <a:srgbClr val="E6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16830C1-84F0-48CC-896A-FCD1EAF61DA4}"/>
              </a:ext>
            </a:extLst>
          </p:cNvPr>
          <p:cNvSpPr/>
          <p:nvPr/>
        </p:nvSpPr>
        <p:spPr>
          <a:xfrm>
            <a:off x="11644849" y="235155"/>
            <a:ext cx="293503" cy="301256"/>
          </a:xfrm>
          <a:prstGeom prst="ellipse">
            <a:avLst/>
          </a:prstGeom>
          <a:solidFill>
            <a:srgbClr val="E6C000"/>
          </a:solidFill>
          <a:ln w="9525">
            <a:solidFill>
              <a:srgbClr val="E6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04B694-82CE-48A9-BE67-51B29090D7A0}"/>
              </a:ext>
            </a:extLst>
          </p:cNvPr>
          <p:cNvSpPr/>
          <p:nvPr/>
        </p:nvSpPr>
        <p:spPr>
          <a:xfrm>
            <a:off x="4110851" y="45148"/>
            <a:ext cx="4846734" cy="73619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Multivariate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time </a:t>
            </a:r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series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classification</a:t>
            </a:r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fr-FR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with</a:t>
            </a:r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MiniRocket</a:t>
            </a:r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6BB58575-1D12-3CD1-B285-6F2B78EA2058}"/>
              </a:ext>
            </a:extLst>
          </p:cNvPr>
          <p:cNvGrpSpPr/>
          <p:nvPr/>
        </p:nvGrpSpPr>
        <p:grpSpPr>
          <a:xfrm>
            <a:off x="1618799" y="711817"/>
            <a:ext cx="2271388" cy="378815"/>
            <a:chOff x="-2451710" y="1225564"/>
            <a:chExt cx="2271388" cy="378815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1033D6B0-2AB4-2390-5924-545C01417374}"/>
                </a:ext>
              </a:extLst>
            </p:cNvPr>
            <p:cNvSpPr/>
            <p:nvPr/>
          </p:nvSpPr>
          <p:spPr>
            <a:xfrm>
              <a:off x="-2451709" y="1225564"/>
              <a:ext cx="2271387" cy="3761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9CE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53015B2D-88FD-4F1E-A0A0-008C2184F464}"/>
                </a:ext>
              </a:extLst>
            </p:cNvPr>
            <p:cNvSpPr/>
            <p:nvPr/>
          </p:nvSpPr>
          <p:spPr>
            <a:xfrm>
              <a:off x="-2451710" y="1228218"/>
              <a:ext cx="2271387" cy="376161"/>
            </a:xfrm>
            <a:prstGeom prst="roundRect">
              <a:avLst/>
            </a:prstGeom>
            <a:solidFill>
              <a:srgbClr val="F9CE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9CE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Test of </a:t>
              </a:r>
              <a:r>
                <a:rPr lang="en-US" b="1" dirty="0" err="1">
                  <a:solidFill>
                    <a:srgbClr val="F9CE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MiniRocket</a:t>
              </a:r>
              <a:endParaRPr lang="en-US" b="1" dirty="0">
                <a:solidFill>
                  <a:srgbClr val="F9CE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B80C11E-5BB7-61A4-7AC2-98A10D2F8129}"/>
                  </a:ext>
                </a:extLst>
              </p:cNvPr>
              <p:cNvSpPr txBox="1"/>
              <p:nvPr/>
            </p:nvSpPr>
            <p:spPr>
              <a:xfrm>
                <a:off x="2863702" y="1306390"/>
                <a:ext cx="4352088" cy="536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Accuracy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fr-FR" sz="16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nb</m:t>
                        </m:r>
                        <m:r>
                          <m:rPr>
                            <m:nor/>
                          </m:rPr>
                          <a:rPr lang="fr-FR" sz="16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16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fr-FR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correct</m:t>
                        </m:r>
                        <m:r>
                          <m:rPr>
                            <m:nor/>
                          </m:rPr>
                          <a:rPr lang="fr-FR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predictions</m:t>
                        </m:r>
                      </m:num>
                      <m:den>
                        <m:r>
                          <m:rPr>
                            <m:nor/>
                          </m:rPr>
                          <a:rPr lang="fr-FR" sz="16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nb</m:t>
                        </m:r>
                        <m:r>
                          <m:rPr>
                            <m:nor/>
                          </m:rPr>
                          <a:rPr lang="fr-FR" sz="16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16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fr-FR" sz="16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fr-FR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predictions</m:t>
                        </m:r>
                      </m:den>
                    </m:f>
                  </m:oMath>
                </a14:m>
                <a:endParaRPr lang="en-US" b="0" i="0" u="none" strike="noStrike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B80C11E-5BB7-61A4-7AC2-98A10D2F8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02" y="1306390"/>
                <a:ext cx="4352088" cy="536365"/>
              </a:xfrm>
              <a:prstGeom prst="rect">
                <a:avLst/>
              </a:prstGeom>
              <a:blipFill>
                <a:blip r:embed="rId3"/>
                <a:stretch>
                  <a:fillRect l="-980" b="-79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D781855-9600-E64D-E25E-F673481B9155}"/>
                  </a:ext>
                </a:extLst>
              </p:cNvPr>
              <p:cNvSpPr txBox="1"/>
              <p:nvPr/>
            </p:nvSpPr>
            <p:spPr>
              <a:xfrm>
                <a:off x="2863702" y="1991958"/>
                <a:ext cx="3450012" cy="581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rtl="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b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F1-score = 2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precision</m:t>
                        </m:r>
                        <m: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m:rPr>
                            <m:sty m:val="p"/>
                          </m:rP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recall</m:t>
                        </m:r>
                        <m: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precision</m:t>
                        </m:r>
                        <m: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recall</m:t>
                        </m:r>
                      </m:den>
                    </m:f>
                  </m:oMath>
                </a14:m>
                <a:endParaRPr lang="en-US" dirty="0">
                  <a:effectLst/>
                  <a:latin typeface="Broadway" panose="04040905080B02020502" pitchFamily="82" charset="0"/>
                </a:endParaRP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7D781855-9600-E64D-E25E-F673481B9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3702" y="1991958"/>
                <a:ext cx="3450012" cy="581378"/>
              </a:xfrm>
              <a:prstGeom prst="rect">
                <a:avLst/>
              </a:prstGeom>
              <a:blipFill>
                <a:blip r:embed="rId4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D22FE5E-D63E-C426-1CD8-4EC9B509C044}"/>
                  </a:ext>
                </a:extLst>
              </p:cNvPr>
              <p:cNvSpPr txBox="1"/>
              <p:nvPr/>
            </p:nvSpPr>
            <p:spPr>
              <a:xfrm>
                <a:off x="7459183" y="1919869"/>
                <a:ext cx="4185666" cy="5775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Precision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m:rPr>
                            <m:sty m:val="p"/>
                          </m:rP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positive</m:t>
                        </m:r>
                      </m:den>
                    </m:f>
                  </m:oMath>
                </a14:m>
                <a:endParaRPr lang="en-US" dirty="0">
                  <a:effectLst/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D22FE5E-D63E-C426-1CD8-4EC9B509C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183" y="1919869"/>
                <a:ext cx="4185666" cy="577594"/>
              </a:xfrm>
              <a:prstGeom prst="rect">
                <a:avLst/>
              </a:prstGeom>
              <a:blipFill>
                <a:blip r:embed="rId5"/>
                <a:stretch>
                  <a:fillRect l="-13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B416B5A-D8C6-E5EB-D3DF-AFD0BEF60E07}"/>
                  </a:ext>
                </a:extLst>
              </p:cNvPr>
              <p:cNvSpPr txBox="1"/>
              <p:nvPr/>
            </p:nvSpPr>
            <p:spPr>
              <a:xfrm>
                <a:off x="7459183" y="1321228"/>
                <a:ext cx="3700970" cy="579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Recall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True</m:t>
                        </m:r>
                        <m: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positive</m:t>
                        </m:r>
                        <m: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m:rPr>
                            <m:sty m:val="p"/>
                          </m:rP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false</m:t>
                        </m:r>
                        <m: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fr-FR" sz="2000" b="0" i="0" u="none" strike="noStrike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negative</m:t>
                        </m:r>
                      </m:den>
                    </m:f>
                  </m:oMath>
                </a14:m>
                <a:endParaRPr lang="en-US" dirty="0">
                  <a:effectLst/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B416B5A-D8C6-E5EB-D3DF-AFD0BEF60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183" y="1321228"/>
                <a:ext cx="3700970" cy="579261"/>
              </a:xfrm>
              <a:prstGeom prst="rect">
                <a:avLst/>
              </a:prstGeom>
              <a:blipFill>
                <a:blip r:embed="rId6"/>
                <a:stretch>
                  <a:fillRect l="-14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B5ECFBEC-7AEF-A704-7DFE-ED3420301AFD}"/>
              </a:ext>
            </a:extLst>
          </p:cNvPr>
          <p:cNvSpPr txBox="1"/>
          <p:nvPr/>
        </p:nvSpPr>
        <p:spPr>
          <a:xfrm>
            <a:off x="204770" y="1484498"/>
            <a:ext cx="2618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C000"/>
                </a:solidFill>
                <a:latin typeface="Avenir Next LT Pro" panose="020B0504020202020204" pitchFamily="34" charset="0"/>
              </a:rPr>
              <a:t>Eva</a:t>
            </a:r>
            <a:r>
              <a:rPr lang="en-US" b="1" i="0" u="none" strike="noStrike" dirty="0">
                <a:solidFill>
                  <a:srgbClr val="FFC000"/>
                </a:solidFill>
                <a:effectLst/>
                <a:latin typeface="Avenir Next LT Pro" panose="020B0504020202020204" pitchFamily="34" charset="0"/>
              </a:rPr>
              <a:t>luation metrics:</a:t>
            </a:r>
            <a:endParaRPr lang="en-US" b="1" dirty="0">
              <a:solidFill>
                <a:srgbClr val="FFC000"/>
              </a:solidFill>
              <a:effectLst/>
              <a:latin typeface="Avenir Next LT Pro" panose="020B0504020202020204" pitchFamily="34" charset="0"/>
            </a:endParaRP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DBCD7B5-7803-D6FD-C91C-8F901BD8D932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6313714" y="1610859"/>
            <a:ext cx="1145469" cy="6717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F8E76FFA-9895-6EB5-67B5-E917B5BB7F8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313714" y="2208666"/>
            <a:ext cx="1145469" cy="7398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Image 38">
            <a:extLst>
              <a:ext uri="{FF2B5EF4-FFF2-40B4-BE49-F238E27FC236}">
                <a16:creationId xmlns:a16="http://schemas.microsoft.com/office/drawing/2014/main" id="{847B6782-528A-F51D-037A-2BC783DFB9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202" y="3206069"/>
            <a:ext cx="3320649" cy="3088976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3D8C168D-8B32-4FE4-D457-8A5FB23DD2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6793" y="3008754"/>
            <a:ext cx="3778056" cy="3409754"/>
          </a:xfrm>
          <a:prstGeom prst="rect">
            <a:avLst/>
          </a:prstGeom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BC7C7059-CE6E-2D39-04FF-BF8D868610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4048" y="3168678"/>
            <a:ext cx="3629547" cy="3296888"/>
          </a:xfrm>
          <a:prstGeom prst="rect">
            <a:avLst/>
          </a:prstGeom>
        </p:spPr>
      </p:pic>
      <p:sp>
        <p:nvSpPr>
          <p:cNvPr id="44" name="ZoneTexte 43">
            <a:extLst>
              <a:ext uri="{FF2B5EF4-FFF2-40B4-BE49-F238E27FC236}">
                <a16:creationId xmlns:a16="http://schemas.microsoft.com/office/drawing/2014/main" id="{3619BBE7-7701-E1B8-FD76-5E8A41C268AB}"/>
              </a:ext>
            </a:extLst>
          </p:cNvPr>
          <p:cNvSpPr txBox="1"/>
          <p:nvPr/>
        </p:nvSpPr>
        <p:spPr>
          <a:xfrm>
            <a:off x="204770" y="2755497"/>
            <a:ext cx="6545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C000"/>
                </a:solidFill>
                <a:latin typeface="Avenir Next LT Pro" panose="020B0504020202020204" pitchFamily="34" charset="0"/>
              </a:rPr>
              <a:t>Confusion matrices for the 3 classification tasks:</a:t>
            </a:r>
            <a:endParaRPr lang="en-US" b="1" dirty="0">
              <a:solidFill>
                <a:srgbClr val="FFC000"/>
              </a:solidFill>
              <a:effectLst/>
              <a:latin typeface="Avenir Next LT Pro" panose="020B0504020202020204" pitchFamily="34" charset="0"/>
            </a:endParaRPr>
          </a:p>
        </p:txBody>
      </p:sp>
      <p:sp>
        <p:nvSpPr>
          <p:cNvPr id="45" name="Accolade ouvrante 44">
            <a:extLst>
              <a:ext uri="{FF2B5EF4-FFF2-40B4-BE49-F238E27FC236}">
                <a16:creationId xmlns:a16="http://schemas.microsoft.com/office/drawing/2014/main" id="{65E4EEF2-CD3D-93ED-3063-E02A9DFBFF77}"/>
              </a:ext>
            </a:extLst>
          </p:cNvPr>
          <p:cNvSpPr/>
          <p:nvPr/>
        </p:nvSpPr>
        <p:spPr>
          <a:xfrm>
            <a:off x="2636627" y="1509894"/>
            <a:ext cx="227075" cy="905234"/>
          </a:xfrm>
          <a:prstGeom prst="leftBrace">
            <a:avLst>
              <a:gd name="adj1" fmla="val 78564"/>
              <a:gd name="adj2" fmla="val 50000"/>
            </a:avLst>
          </a:prstGeom>
          <a:ln w="28575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207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F06E4935-C25B-401F-B02E-BBA96AD31143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venir Next LT Pro" panose="020B0504020202020204" pitchFamily="34" charset="0"/>
              </a:rPr>
              <a:t>                                                                                                                         Julie Gonzalez                   </a:t>
            </a:r>
            <a:r>
              <a:rPr lang="fr-FR" sz="1200" b="1" dirty="0">
                <a:latin typeface="Avenir Next LT Pro" panose="020B0504020202020204" pitchFamily="34" charset="0"/>
              </a:rPr>
              <a:t>Lila</a:t>
            </a:r>
            <a:r>
              <a:rPr lang="fr-FR" sz="1200" dirty="0">
                <a:latin typeface="Avenir Next LT Pro" panose="020B0504020202020204" pitchFamily="34" charset="0"/>
              </a:rPr>
              <a:t> </a:t>
            </a:r>
            <a:r>
              <a:rPr lang="fr-FR" sz="1200" b="1" dirty="0">
                <a:latin typeface="Avenir Next LT Pro" panose="020B0504020202020204" pitchFamily="34" charset="0"/>
              </a:rPr>
              <a:t>Roig </a:t>
            </a:r>
            <a:r>
              <a:rPr lang="fr-FR" sz="1200" dirty="0">
                <a:latin typeface="Avenir Next LT Pro" panose="020B0504020202020204" pitchFamily="34" charset="0"/>
              </a:rPr>
              <a:t>                                                                                                                              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6FBE2D1-DB1E-43F0-A4A0-BE804EC0DEE0}"/>
              </a:ext>
            </a:extLst>
          </p:cNvPr>
          <p:cNvSpPr txBox="1"/>
          <p:nvPr/>
        </p:nvSpPr>
        <p:spPr>
          <a:xfrm>
            <a:off x="2290680" y="0"/>
            <a:ext cx="10444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E6C000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3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76EAAE1-F163-4DBA-AB69-B9C8DA3F0BEA}"/>
              </a:ext>
            </a:extLst>
          </p:cNvPr>
          <p:cNvCxnSpPr>
            <a:cxnSpLocks/>
          </p:cNvCxnSpPr>
          <p:nvPr/>
        </p:nvCxnSpPr>
        <p:spPr>
          <a:xfrm>
            <a:off x="2636627" y="485487"/>
            <a:ext cx="886061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DFA0E764-5B80-40B5-91BE-D537210C5D1A}"/>
              </a:ext>
            </a:extLst>
          </p:cNvPr>
          <p:cNvSpPr txBox="1"/>
          <p:nvPr/>
        </p:nvSpPr>
        <p:spPr>
          <a:xfrm>
            <a:off x="2568547" y="103075"/>
            <a:ext cx="31845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Results</a:t>
            </a:r>
            <a:endParaRPr lang="fr-FR" sz="2000" dirty="0">
              <a:latin typeface="Calibri Light" panose="020F030202020403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9D6069E-8D88-437A-908C-843AA07588E7}"/>
              </a:ext>
            </a:extLst>
          </p:cNvPr>
          <p:cNvSpPr/>
          <p:nvPr/>
        </p:nvSpPr>
        <p:spPr>
          <a:xfrm>
            <a:off x="11492451" y="82755"/>
            <a:ext cx="598303" cy="606056"/>
          </a:xfrm>
          <a:prstGeom prst="ellipse">
            <a:avLst/>
          </a:prstGeom>
          <a:noFill/>
          <a:ln w="9525">
            <a:solidFill>
              <a:srgbClr val="E6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A228179-EC28-4EDE-B7DD-F0E209DAA4FC}"/>
              </a:ext>
            </a:extLst>
          </p:cNvPr>
          <p:cNvSpPr/>
          <p:nvPr/>
        </p:nvSpPr>
        <p:spPr>
          <a:xfrm>
            <a:off x="11568650" y="158955"/>
            <a:ext cx="445903" cy="453656"/>
          </a:xfrm>
          <a:prstGeom prst="ellipse">
            <a:avLst/>
          </a:prstGeom>
          <a:noFill/>
          <a:ln w="9525">
            <a:solidFill>
              <a:srgbClr val="E6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16830C1-84F0-48CC-896A-FCD1EAF61DA4}"/>
              </a:ext>
            </a:extLst>
          </p:cNvPr>
          <p:cNvSpPr/>
          <p:nvPr/>
        </p:nvSpPr>
        <p:spPr>
          <a:xfrm>
            <a:off x="11644849" y="235155"/>
            <a:ext cx="293503" cy="301256"/>
          </a:xfrm>
          <a:prstGeom prst="ellipse">
            <a:avLst/>
          </a:prstGeom>
          <a:solidFill>
            <a:srgbClr val="E6C000"/>
          </a:solidFill>
          <a:ln w="9525">
            <a:solidFill>
              <a:srgbClr val="E6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04B694-82CE-48A9-BE67-51B29090D7A0}"/>
              </a:ext>
            </a:extLst>
          </p:cNvPr>
          <p:cNvSpPr/>
          <p:nvPr/>
        </p:nvSpPr>
        <p:spPr>
          <a:xfrm>
            <a:off x="4110851" y="45148"/>
            <a:ext cx="4846734" cy="73619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Multivariate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time </a:t>
            </a:r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series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classification</a:t>
            </a:r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fr-FR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with</a:t>
            </a:r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MiniRocket</a:t>
            </a:r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497A67A-6AAA-9C8E-562B-B99D37B7851B}"/>
              </a:ext>
            </a:extLst>
          </p:cNvPr>
          <p:cNvSpPr/>
          <p:nvPr/>
        </p:nvSpPr>
        <p:spPr>
          <a:xfrm>
            <a:off x="120320" y="3774030"/>
            <a:ext cx="11951360" cy="2680682"/>
          </a:xfrm>
          <a:prstGeom prst="rect">
            <a:avLst/>
          </a:prstGeom>
          <a:noFill/>
          <a:ln w="28575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b="1" dirty="0">
              <a:solidFill>
                <a:srgbClr val="00818A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6928494A-7E91-6A7E-8106-8362E92BC8BE}"/>
              </a:ext>
            </a:extLst>
          </p:cNvPr>
          <p:cNvGrpSpPr/>
          <p:nvPr/>
        </p:nvGrpSpPr>
        <p:grpSpPr>
          <a:xfrm>
            <a:off x="202679" y="3874438"/>
            <a:ext cx="8431869" cy="338554"/>
            <a:chOff x="150428" y="1679397"/>
            <a:chExt cx="8431869" cy="338554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470891E8-BD47-63D2-65D9-92D0693AB7D4}"/>
                </a:ext>
              </a:extLst>
            </p:cNvPr>
            <p:cNvSpPr txBox="1"/>
            <p:nvPr/>
          </p:nvSpPr>
          <p:spPr>
            <a:xfrm>
              <a:off x="397122" y="1679397"/>
              <a:ext cx="818517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 fontAlgn="base">
                <a:spcBef>
                  <a:spcPts val="1200"/>
                </a:spcBef>
                <a:spcAft>
                  <a:spcPts val="0"/>
                </a:spcAft>
              </a:pP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The </a:t>
              </a:r>
              <a:r>
                <a:rPr lang="en-US" sz="1600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DCAE</a:t>
              </a: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 </a:t>
              </a:r>
              <a:r>
                <a:rPr lang="en-US" sz="1600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improves</a:t>
              </a: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 the results for the tasks </a:t>
              </a:r>
              <a:r>
                <a:rPr lang="en-US" sz="1600" b="1" i="0" u="none" strike="noStrike" dirty="0">
                  <a:solidFill>
                    <a:srgbClr val="FFC000"/>
                  </a:solidFill>
                  <a:effectLst/>
                  <a:latin typeface="Avenir Next LT Pro" panose="020B0504020202020204" pitchFamily="34" charset="0"/>
                </a:rPr>
                <a:t>error detection </a:t>
              </a: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and </a:t>
              </a:r>
              <a:r>
                <a:rPr lang="en-US" sz="1600" b="1" i="0" u="none" strike="noStrike" dirty="0">
                  <a:solidFill>
                    <a:srgbClr val="FFC000"/>
                  </a:solidFill>
                  <a:effectLst/>
                  <a:latin typeface="Avenir Next LT Pro" panose="020B0504020202020204" pitchFamily="34" charset="0"/>
                </a:rPr>
                <a:t>type of error</a:t>
              </a: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.</a:t>
              </a:r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65A4E9E2-C675-74B9-8C1E-F7FC0D08F96A}"/>
                </a:ext>
              </a:extLst>
            </p:cNvPr>
            <p:cNvSpPr/>
            <p:nvPr/>
          </p:nvSpPr>
          <p:spPr>
            <a:xfrm>
              <a:off x="150428" y="1769337"/>
              <a:ext cx="194443" cy="18945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5543A51-7878-22EA-B6AA-E730CFE53C69}"/>
              </a:ext>
            </a:extLst>
          </p:cNvPr>
          <p:cNvGrpSpPr/>
          <p:nvPr/>
        </p:nvGrpSpPr>
        <p:grpSpPr>
          <a:xfrm>
            <a:off x="197599" y="4339471"/>
            <a:ext cx="7291773" cy="338554"/>
            <a:chOff x="150427" y="2125087"/>
            <a:chExt cx="7291773" cy="338554"/>
          </a:xfrm>
        </p:grpSpPr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8A7B21BD-7BD3-3DC5-DDFF-847D7E036592}"/>
                </a:ext>
              </a:extLst>
            </p:cNvPr>
            <p:cNvSpPr txBox="1"/>
            <p:nvPr/>
          </p:nvSpPr>
          <p:spPr>
            <a:xfrm>
              <a:off x="449374" y="2125087"/>
              <a:ext cx="699282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The </a:t>
              </a:r>
              <a:r>
                <a:rPr lang="en-US" sz="1600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more</a:t>
              </a: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 </a:t>
              </a:r>
              <a:r>
                <a:rPr lang="en-US" sz="1600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classes</a:t>
              </a: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 to predict there are, the more the </a:t>
              </a:r>
              <a:r>
                <a:rPr lang="en-US" sz="1600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accuracy</a:t>
              </a: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 </a:t>
              </a:r>
              <a:r>
                <a:rPr lang="en-US" sz="1600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decreases</a:t>
              </a: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.</a:t>
              </a: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B2E8F0DE-9F49-56EE-744B-CAE3DEE8B1AF}"/>
                </a:ext>
              </a:extLst>
            </p:cNvPr>
            <p:cNvSpPr/>
            <p:nvPr/>
          </p:nvSpPr>
          <p:spPr>
            <a:xfrm>
              <a:off x="150427" y="2186634"/>
              <a:ext cx="194443" cy="18945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E1EC6AA5-F591-45A6-C42F-B0457100DA00}"/>
              </a:ext>
            </a:extLst>
          </p:cNvPr>
          <p:cNvGrpSpPr/>
          <p:nvPr/>
        </p:nvGrpSpPr>
        <p:grpSpPr>
          <a:xfrm>
            <a:off x="222279" y="4833520"/>
            <a:ext cx="7291186" cy="338554"/>
            <a:chOff x="168728" y="3908646"/>
            <a:chExt cx="8214272" cy="338554"/>
          </a:xfrm>
        </p:grpSpPr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1C6B8D48-38DE-4BDA-422B-BD483E8D99A9}"/>
                </a:ext>
              </a:extLst>
            </p:cNvPr>
            <p:cNvSpPr txBox="1"/>
            <p:nvPr/>
          </p:nvSpPr>
          <p:spPr>
            <a:xfrm>
              <a:off x="449374" y="3908646"/>
              <a:ext cx="793362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 fontAlgn="base">
                <a:spcBef>
                  <a:spcPts val="0"/>
                </a:spcBef>
                <a:spcAft>
                  <a:spcPts val="0"/>
                </a:spcAft>
              </a:pPr>
              <a:r>
                <a:rPr lang="en-US" sz="1600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Grid search </a:t>
              </a: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tuning did </a:t>
              </a:r>
              <a:r>
                <a:rPr lang="en-US" sz="1600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not improve </a:t>
              </a: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the results compared to hand tuning. </a:t>
              </a:r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F5AB46AF-ACA6-1100-93CE-74C98EC050AC}"/>
                </a:ext>
              </a:extLst>
            </p:cNvPr>
            <p:cNvSpPr/>
            <p:nvPr/>
          </p:nvSpPr>
          <p:spPr>
            <a:xfrm>
              <a:off x="168728" y="3972786"/>
              <a:ext cx="219060" cy="18945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/>
            </a:p>
          </p:txBody>
        </p:sp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A9B8D45A-5FAA-4F88-412B-EE054826A290}"/>
              </a:ext>
            </a:extLst>
          </p:cNvPr>
          <p:cNvGrpSpPr/>
          <p:nvPr/>
        </p:nvGrpSpPr>
        <p:grpSpPr>
          <a:xfrm>
            <a:off x="7568130" y="4535687"/>
            <a:ext cx="4462038" cy="840680"/>
            <a:chOff x="7316862" y="2476965"/>
            <a:chExt cx="4462038" cy="840680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2BD479DB-F162-3644-328A-6323A3A91F6F}"/>
                </a:ext>
              </a:extLst>
            </p:cNvPr>
            <p:cNvSpPr txBox="1"/>
            <p:nvPr/>
          </p:nvSpPr>
          <p:spPr>
            <a:xfrm>
              <a:off x="8047415" y="2476965"/>
              <a:ext cx="373148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Many </a:t>
              </a:r>
              <a:r>
                <a:rPr lang="en-US" sz="1600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tests by hand </a:t>
              </a: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were performed.</a:t>
              </a:r>
              <a:endParaRPr lang="fr-FR" sz="1600" dirty="0"/>
            </a:p>
          </p:txBody>
        </p:sp>
        <p:sp>
          <p:nvSpPr>
            <p:cNvPr id="46" name="ZoneTexte 45">
              <a:extLst>
                <a:ext uri="{FF2B5EF4-FFF2-40B4-BE49-F238E27FC236}">
                  <a16:creationId xmlns:a16="http://schemas.microsoft.com/office/drawing/2014/main" id="{5E82D850-7BB7-6ECD-2B26-CE750A60407C}"/>
                </a:ext>
              </a:extLst>
            </p:cNvPr>
            <p:cNvSpPr txBox="1"/>
            <p:nvPr/>
          </p:nvSpPr>
          <p:spPr>
            <a:xfrm>
              <a:off x="8047416" y="2732870"/>
              <a:ext cx="373148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Avenir Next LT Pro" panose="020B0504020202020204" pitchFamily="34" charset="0"/>
                </a:rPr>
                <a:t>G</a:t>
              </a:r>
              <a:r>
                <a:rPr lang="en-US" sz="1600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rid</a:t>
              </a: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 of possible values for grid search </a:t>
              </a:r>
              <a:r>
                <a:rPr lang="en-US" sz="1600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not enough detailed</a:t>
              </a: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.</a:t>
              </a:r>
              <a:endParaRPr lang="fr-FR" sz="1600" dirty="0"/>
            </a:p>
          </p:txBody>
        </p:sp>
        <p:sp>
          <p:nvSpPr>
            <p:cNvPr id="61" name="Flèche : droite 60">
              <a:extLst>
                <a:ext uri="{FF2B5EF4-FFF2-40B4-BE49-F238E27FC236}">
                  <a16:creationId xmlns:a16="http://schemas.microsoft.com/office/drawing/2014/main" id="{43DE2CC8-F950-B6B6-8330-168EE0E96FB7}"/>
                </a:ext>
              </a:extLst>
            </p:cNvPr>
            <p:cNvSpPr/>
            <p:nvPr/>
          </p:nvSpPr>
          <p:spPr>
            <a:xfrm>
              <a:off x="7603260" y="2526899"/>
              <a:ext cx="372922" cy="26845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Accolade ouvrante 61">
              <a:extLst>
                <a:ext uri="{FF2B5EF4-FFF2-40B4-BE49-F238E27FC236}">
                  <a16:creationId xmlns:a16="http://schemas.microsoft.com/office/drawing/2014/main" id="{777A5B67-0DB1-42E6-E15C-C7AC434A1327}"/>
                </a:ext>
              </a:extLst>
            </p:cNvPr>
            <p:cNvSpPr/>
            <p:nvPr/>
          </p:nvSpPr>
          <p:spPr>
            <a:xfrm>
              <a:off x="7316862" y="2535046"/>
              <a:ext cx="195784" cy="674648"/>
            </a:xfrm>
            <a:prstGeom prst="leftBrace">
              <a:avLst>
                <a:gd name="adj1" fmla="val 31192"/>
                <a:gd name="adj2" fmla="val 66227"/>
              </a:avLst>
            </a:prstGeom>
            <a:ln w="28575">
              <a:solidFill>
                <a:srgbClr val="FFC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rgbClr val="FFC000"/>
                </a:solidFill>
              </a:endParaRPr>
            </a:p>
          </p:txBody>
        </p:sp>
        <p:sp>
          <p:nvSpPr>
            <p:cNvPr id="63" name="Flèche : droite 62">
              <a:extLst>
                <a:ext uri="{FF2B5EF4-FFF2-40B4-BE49-F238E27FC236}">
                  <a16:creationId xmlns:a16="http://schemas.microsoft.com/office/drawing/2014/main" id="{3CB38EEB-3B16-8C8D-BD25-EA6F352ED697}"/>
                </a:ext>
              </a:extLst>
            </p:cNvPr>
            <p:cNvSpPr/>
            <p:nvPr/>
          </p:nvSpPr>
          <p:spPr>
            <a:xfrm>
              <a:off x="7593570" y="2941244"/>
              <a:ext cx="372922" cy="26845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1F416298-BA5D-D8EF-93B8-3058A1AA9691}"/>
              </a:ext>
            </a:extLst>
          </p:cNvPr>
          <p:cNvGrpSpPr/>
          <p:nvPr/>
        </p:nvGrpSpPr>
        <p:grpSpPr>
          <a:xfrm>
            <a:off x="197599" y="5435953"/>
            <a:ext cx="11717370" cy="348529"/>
            <a:chOff x="168729" y="3806188"/>
            <a:chExt cx="11717370" cy="348529"/>
          </a:xfrm>
        </p:grpSpPr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69BBC4A8-60EB-A3FE-B97C-F4CFFCE94EE8}"/>
                </a:ext>
              </a:extLst>
            </p:cNvPr>
            <p:cNvSpPr txBox="1"/>
            <p:nvPr/>
          </p:nvSpPr>
          <p:spPr>
            <a:xfrm>
              <a:off x="5543720" y="3816163"/>
              <a:ext cx="634237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Avenir Next LT Pro" panose="020B0504020202020204" pitchFamily="34" charset="0"/>
                </a:rPr>
                <a:t>T</a:t>
              </a: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he </a:t>
              </a:r>
              <a:r>
                <a:rPr lang="en-US" sz="1600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50/50</a:t>
              </a: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 dataset has </a:t>
              </a:r>
              <a:r>
                <a:rPr lang="en-US" sz="1600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less training data </a:t>
              </a: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than the 80/20 dataset.</a:t>
              </a:r>
              <a:endParaRPr lang="fr-FR" sz="1600" dirty="0"/>
            </a:p>
          </p:txBody>
        </p: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0E513390-B33A-E9C8-2877-9150F67CB9C1}"/>
                </a:ext>
              </a:extLst>
            </p:cNvPr>
            <p:cNvGrpSpPr/>
            <p:nvPr/>
          </p:nvGrpSpPr>
          <p:grpSpPr>
            <a:xfrm>
              <a:off x="168729" y="3806188"/>
              <a:ext cx="5004161" cy="338554"/>
              <a:chOff x="150427" y="4456191"/>
              <a:chExt cx="5004161" cy="338554"/>
            </a:xfrm>
          </p:grpSpPr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3F1FDA82-A0AD-7674-E577-57425BFEB03C}"/>
                  </a:ext>
                </a:extLst>
              </p:cNvPr>
              <p:cNvSpPr txBox="1"/>
              <p:nvPr/>
            </p:nvSpPr>
            <p:spPr>
              <a:xfrm>
                <a:off x="449373" y="4456191"/>
                <a:ext cx="470521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 fontAlgn="base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More epochs </a:t>
                </a: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are needed for the </a:t>
                </a:r>
                <a:r>
                  <a:rPr lang="en-US" sz="1600" b="1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50/50</a:t>
                </a: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 dataset</a:t>
                </a:r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92D6F466-E057-9B5D-BDE0-74292BF62710}"/>
                  </a:ext>
                </a:extLst>
              </p:cNvPr>
              <p:cNvSpPr/>
              <p:nvPr/>
            </p:nvSpPr>
            <p:spPr>
              <a:xfrm>
                <a:off x="150427" y="4530783"/>
                <a:ext cx="194443" cy="18945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p:sp>
          <p:nvSpPr>
            <p:cNvPr id="64" name="Flèche : droite 63">
              <a:extLst>
                <a:ext uri="{FF2B5EF4-FFF2-40B4-BE49-F238E27FC236}">
                  <a16:creationId xmlns:a16="http://schemas.microsoft.com/office/drawing/2014/main" id="{D9E71B41-331F-D2A9-F3A0-C9DF5013534B}"/>
                </a:ext>
              </a:extLst>
            </p:cNvPr>
            <p:cNvSpPr/>
            <p:nvPr/>
          </p:nvSpPr>
          <p:spPr>
            <a:xfrm>
              <a:off x="5154196" y="3855167"/>
              <a:ext cx="372922" cy="26845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6D3BD5DA-489E-1407-6828-CD94555B0FD9}"/>
              </a:ext>
            </a:extLst>
          </p:cNvPr>
          <p:cNvGrpSpPr/>
          <p:nvPr/>
        </p:nvGrpSpPr>
        <p:grpSpPr>
          <a:xfrm>
            <a:off x="197599" y="5926065"/>
            <a:ext cx="9934571" cy="377921"/>
            <a:chOff x="168729" y="4334998"/>
            <a:chExt cx="9934571" cy="377921"/>
          </a:xfrm>
        </p:grpSpPr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51502B5C-F8D4-CE36-364B-6744356920A5}"/>
                </a:ext>
              </a:extLst>
            </p:cNvPr>
            <p:cNvGrpSpPr/>
            <p:nvPr/>
          </p:nvGrpSpPr>
          <p:grpSpPr>
            <a:xfrm>
              <a:off x="168729" y="4334998"/>
              <a:ext cx="4022200" cy="338554"/>
              <a:chOff x="150427" y="4985417"/>
              <a:chExt cx="4022200" cy="338554"/>
            </a:xfrm>
          </p:grpSpPr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2A3EBEF9-10B9-39A1-E3B4-84216268787E}"/>
                  </a:ext>
                </a:extLst>
              </p:cNvPr>
              <p:cNvSpPr txBox="1"/>
              <p:nvPr/>
            </p:nvSpPr>
            <p:spPr>
              <a:xfrm>
                <a:off x="449373" y="4985417"/>
                <a:ext cx="372325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rtl="0" fontAlgn="base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1600" b="1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Worse</a:t>
                </a: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 </a:t>
                </a:r>
                <a:r>
                  <a:rPr lang="en-US" sz="1600" b="1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results</a:t>
                </a: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 with the </a:t>
                </a:r>
                <a:r>
                  <a:rPr lang="en-US" sz="1600" b="1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50/50</a:t>
                </a:r>
                <a:r>
                  <a:rPr lang="en-US" sz="1600" b="0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 dataset</a:t>
                </a:r>
                <a:endParaRPr lang="fr-FR" sz="1600" dirty="0">
                  <a:latin typeface="Avenir Next LT Pro" panose="020B0504020202020204" pitchFamily="34" charset="0"/>
                </a:endParaRPr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58FCDED6-836C-155F-3E82-E342645B116A}"/>
                  </a:ext>
                </a:extLst>
              </p:cNvPr>
              <p:cNvSpPr/>
              <p:nvPr/>
            </p:nvSpPr>
            <p:spPr>
              <a:xfrm>
                <a:off x="150427" y="5064327"/>
                <a:ext cx="194443" cy="189453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600"/>
              </a:p>
            </p:txBody>
          </p:sp>
        </p:grpSp>
        <p:sp>
          <p:nvSpPr>
            <p:cNvPr id="52" name="ZoneTexte 51">
              <a:extLst>
                <a:ext uri="{FF2B5EF4-FFF2-40B4-BE49-F238E27FC236}">
                  <a16:creationId xmlns:a16="http://schemas.microsoft.com/office/drawing/2014/main" id="{681A90CD-894B-2E95-61CD-E60DFF91B0DB}"/>
                </a:ext>
              </a:extLst>
            </p:cNvPr>
            <p:cNvSpPr txBox="1"/>
            <p:nvPr/>
          </p:nvSpPr>
          <p:spPr>
            <a:xfrm>
              <a:off x="4691688" y="4361405"/>
              <a:ext cx="5411612" cy="351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The 50/50 dataset has </a:t>
              </a:r>
              <a:r>
                <a:rPr lang="en-US" sz="1600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larger</a:t>
              </a: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 and </a:t>
              </a:r>
              <a:r>
                <a:rPr lang="en-US" sz="160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more</a:t>
              </a: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 </a:t>
              </a:r>
              <a:r>
                <a:rPr lang="en-US" sz="1600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diverse</a:t>
              </a: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 </a:t>
              </a:r>
              <a:r>
                <a:rPr lang="en-US" sz="1600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test</a:t>
              </a: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 </a:t>
              </a:r>
              <a:r>
                <a:rPr lang="en-US" sz="1600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set</a:t>
              </a:r>
              <a:r>
                <a:rPr lang="en-US" sz="1600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.</a:t>
              </a:r>
              <a:endParaRPr lang="fr-FR" sz="1600" dirty="0"/>
            </a:p>
          </p:txBody>
        </p:sp>
        <p:sp>
          <p:nvSpPr>
            <p:cNvPr id="65" name="Flèche : droite 64">
              <a:extLst>
                <a:ext uri="{FF2B5EF4-FFF2-40B4-BE49-F238E27FC236}">
                  <a16:creationId xmlns:a16="http://schemas.microsoft.com/office/drawing/2014/main" id="{57FA753F-5AEE-F16D-696E-73A8BB5C3A4B}"/>
                </a:ext>
              </a:extLst>
            </p:cNvPr>
            <p:cNvSpPr/>
            <p:nvPr/>
          </p:nvSpPr>
          <p:spPr>
            <a:xfrm>
              <a:off x="4269307" y="4369905"/>
              <a:ext cx="372922" cy="26845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B9813B39-BC6B-78B9-9CA5-645928639801}"/>
              </a:ext>
            </a:extLst>
          </p:cNvPr>
          <p:cNvGrpSpPr/>
          <p:nvPr/>
        </p:nvGrpSpPr>
        <p:grpSpPr>
          <a:xfrm>
            <a:off x="10390779" y="3799070"/>
            <a:ext cx="1654775" cy="376161"/>
            <a:chOff x="12212674" y="1545906"/>
            <a:chExt cx="1654775" cy="376161"/>
          </a:xfrm>
        </p:grpSpPr>
        <p:sp>
          <p:nvSpPr>
            <p:cNvPr id="69" name="Rectangle : coins arrondis 68">
              <a:extLst>
                <a:ext uri="{FF2B5EF4-FFF2-40B4-BE49-F238E27FC236}">
                  <a16:creationId xmlns:a16="http://schemas.microsoft.com/office/drawing/2014/main" id="{24F993E5-9E3E-C903-1082-B8AAEFE903A6}"/>
                </a:ext>
              </a:extLst>
            </p:cNvPr>
            <p:cNvSpPr/>
            <p:nvPr/>
          </p:nvSpPr>
          <p:spPr>
            <a:xfrm>
              <a:off x="12212674" y="1545906"/>
              <a:ext cx="1654775" cy="3761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9CE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583789CB-8BE1-B682-C41E-CBFE7A68A40C}"/>
                </a:ext>
              </a:extLst>
            </p:cNvPr>
            <p:cNvSpPr/>
            <p:nvPr/>
          </p:nvSpPr>
          <p:spPr>
            <a:xfrm>
              <a:off x="12212674" y="1545906"/>
              <a:ext cx="1654775" cy="376161"/>
            </a:xfrm>
            <a:prstGeom prst="roundRect">
              <a:avLst/>
            </a:prstGeom>
            <a:solidFill>
              <a:srgbClr val="F9CE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9CE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Conclusion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9" name="Tableau 2">
                <a:extLst>
                  <a:ext uri="{FF2B5EF4-FFF2-40B4-BE49-F238E27FC236}">
                    <a16:creationId xmlns:a16="http://schemas.microsoft.com/office/drawing/2014/main" id="{E9D16CE3-90D1-D99C-085F-5AC6A66115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1724563"/>
                  </p:ext>
                </p:extLst>
              </p:nvPr>
            </p:nvGraphicFramePr>
            <p:xfrm>
              <a:off x="2084483" y="1288313"/>
              <a:ext cx="9830486" cy="2279523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868822">
                      <a:extLst>
                        <a:ext uri="{9D8B030D-6E8A-4147-A177-3AD203B41FA5}">
                          <a16:colId xmlns:a16="http://schemas.microsoft.com/office/drawing/2014/main" val="3004447931"/>
                        </a:ext>
                      </a:extLst>
                    </a:gridCol>
                    <a:gridCol w="1267097">
                      <a:extLst>
                        <a:ext uri="{9D8B030D-6E8A-4147-A177-3AD203B41FA5}">
                          <a16:colId xmlns:a16="http://schemas.microsoft.com/office/drawing/2014/main" val="299104727"/>
                        </a:ext>
                      </a:extLst>
                    </a:gridCol>
                    <a:gridCol w="1776548">
                      <a:extLst>
                        <a:ext uri="{9D8B030D-6E8A-4147-A177-3AD203B41FA5}">
                          <a16:colId xmlns:a16="http://schemas.microsoft.com/office/drawing/2014/main" val="71861847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55375064"/>
                        </a:ext>
                      </a:extLst>
                    </a:gridCol>
                    <a:gridCol w="1345475">
                      <a:extLst>
                        <a:ext uri="{9D8B030D-6E8A-4147-A177-3AD203B41FA5}">
                          <a16:colId xmlns:a16="http://schemas.microsoft.com/office/drawing/2014/main" val="256813410"/>
                        </a:ext>
                      </a:extLst>
                    </a:gridCol>
                    <a:gridCol w="1031965">
                      <a:extLst>
                        <a:ext uri="{9D8B030D-6E8A-4147-A177-3AD203B41FA5}">
                          <a16:colId xmlns:a16="http://schemas.microsoft.com/office/drawing/2014/main" val="2958228730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3948584014"/>
                        </a:ext>
                      </a:extLst>
                    </a:gridCol>
                    <a:gridCol w="1123950">
                      <a:extLst>
                        <a:ext uri="{9D8B030D-6E8A-4147-A177-3AD203B41FA5}">
                          <a16:colId xmlns:a16="http://schemas.microsoft.com/office/drawing/2014/main" val="306236188"/>
                        </a:ext>
                      </a:extLst>
                    </a:gridCol>
                  </a:tblGrid>
                  <a:tr h="3053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>
                              <a:solidFill>
                                <a:schemeClr val="tx1"/>
                              </a:solidFill>
                            </a:rPr>
                            <a:t>Dataset</a:t>
                          </a:r>
                          <a:endParaRPr lang="fr-F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C0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chemeClr val="tx1"/>
                              </a:solidFill>
                            </a:rPr>
                            <a:t>Architecture</a:t>
                          </a:r>
                        </a:p>
                      </a:txBody>
                      <a:tcPr>
                        <a:solidFill>
                          <a:srgbClr val="FFC0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Classification </a:t>
                          </a:r>
                          <a:r>
                            <a:rPr lang="fr-FR" sz="1600" dirty="0" err="1"/>
                            <a:t>task</a:t>
                          </a:r>
                          <a:endParaRPr lang="fr-FR" sz="1600" dirty="0"/>
                        </a:p>
                      </a:txBody>
                      <a:tcPr>
                        <a:solidFill>
                          <a:srgbClr val="FFC0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Learning rate </a:t>
                          </a:r>
                        </a:p>
                      </a:txBody>
                      <a:tcPr>
                        <a:solidFill>
                          <a:srgbClr val="FFC0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Nb of </a:t>
                          </a:r>
                          <a:r>
                            <a:rPr lang="fr-FR" sz="1600" dirty="0" err="1"/>
                            <a:t>epochs</a:t>
                          </a:r>
                          <a:endParaRPr lang="fr-FR" sz="1600" dirty="0"/>
                        </a:p>
                      </a:txBody>
                      <a:tcPr>
                        <a:solidFill>
                          <a:srgbClr val="FFC0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Dropout</a:t>
                          </a:r>
                        </a:p>
                      </a:txBody>
                      <a:tcPr>
                        <a:solidFill>
                          <a:srgbClr val="FFC0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/>
                            <a:t>Accuracy</a:t>
                          </a:r>
                          <a:endParaRPr lang="fr-FR" sz="1600" dirty="0"/>
                        </a:p>
                      </a:txBody>
                      <a:tcPr>
                        <a:solidFill>
                          <a:srgbClr val="FFC0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F1-score</a:t>
                          </a:r>
                        </a:p>
                      </a:txBody>
                      <a:tcPr>
                        <a:solidFill>
                          <a:srgbClr val="FFC000">
                            <a:alpha val="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325676"/>
                      </a:ext>
                    </a:extLst>
                  </a:tr>
                  <a:tr h="344043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>
                              <a:solidFill>
                                <a:schemeClr val="tx1"/>
                              </a:solidFill>
                            </a:rPr>
                            <a:t>80/20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 err="1"/>
                            <a:t>Error</a:t>
                          </a:r>
                          <a:r>
                            <a:rPr lang="fr-FR" sz="1500" dirty="0"/>
                            <a:t> </a:t>
                          </a:r>
                          <a:r>
                            <a:rPr lang="fr-FR" sz="1500" dirty="0" err="1"/>
                            <a:t>detection</a:t>
                          </a:r>
                          <a:endParaRPr lang="fr-FR" sz="15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5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5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5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8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0.2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0.90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0.87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9537221"/>
                      </a:ext>
                    </a:extLst>
                  </a:tr>
                  <a:tr h="303972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Type of </a:t>
                          </a:r>
                          <a:r>
                            <a:rPr lang="fr-FR" sz="1500" dirty="0" err="1"/>
                            <a:t>error</a:t>
                          </a:r>
                          <a:endParaRPr lang="fr-FR" sz="15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5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5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5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0.85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0.55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1503844"/>
                      </a:ext>
                    </a:extLst>
                  </a:tr>
                  <a:tr h="303972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fr-FR" sz="1500" dirty="0" err="1">
                              <a:solidFill>
                                <a:schemeClr val="tx1"/>
                              </a:solidFill>
                            </a:rPr>
                            <a:t>raw</a:t>
                          </a:r>
                          <a:r>
                            <a:rPr lang="fr-FR" sz="1500" dirty="0">
                              <a:solidFill>
                                <a:schemeClr val="tx1"/>
                              </a:solidFill>
                            </a:rPr>
                            <a:t> data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Type </a:t>
                          </a:r>
                          <a:r>
                            <a:rPr lang="fr-FR" sz="1500"/>
                            <a:t>of </a:t>
                          </a:r>
                          <a:r>
                            <a:rPr lang="fr-FR" sz="1500" dirty="0"/>
                            <a:t>s</a:t>
                          </a:r>
                          <a:r>
                            <a:rPr lang="fr-FR" sz="1500"/>
                            <a:t>cenario</a:t>
                          </a:r>
                          <a:endParaRPr lang="fr-FR" sz="15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5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5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5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/>
                            <a:t>8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/>
                            <a:t>0.5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/>
                            <a:t>0.88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/>
                            <a:t>0.84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048653"/>
                      </a:ext>
                    </a:extLst>
                  </a:tr>
                  <a:tr h="303972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>
                              <a:solidFill>
                                <a:schemeClr val="tx1"/>
                              </a:solidFill>
                            </a:rPr>
                            <a:t>50/50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 err="1"/>
                            <a:t>Error</a:t>
                          </a:r>
                          <a:r>
                            <a:rPr lang="fr-FR" sz="1500" dirty="0"/>
                            <a:t> </a:t>
                          </a:r>
                          <a:r>
                            <a:rPr lang="fr-FR" sz="1500" dirty="0" err="1"/>
                            <a:t>detection</a:t>
                          </a:r>
                          <a:endParaRPr lang="fr-FR" sz="15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5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5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5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/>
                            <a:t>20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/>
                            <a:t>0.2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/>
                            <a:t>0.89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/>
                            <a:t>0.87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5012551"/>
                      </a:ext>
                    </a:extLst>
                  </a:tr>
                  <a:tr h="303972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Type of </a:t>
                          </a:r>
                          <a:r>
                            <a:rPr lang="fr-FR" sz="1500" dirty="0" err="1"/>
                            <a:t>error</a:t>
                          </a:r>
                          <a:endParaRPr lang="fr-FR" sz="15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5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5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5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20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0.80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0.46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148377"/>
                      </a:ext>
                    </a:extLst>
                  </a:tr>
                  <a:tr h="300394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fr-FR" sz="1500" dirty="0" err="1">
                              <a:solidFill>
                                <a:schemeClr val="tx1"/>
                              </a:solidFill>
                            </a:rPr>
                            <a:t>raw</a:t>
                          </a:r>
                          <a:r>
                            <a:rPr lang="fr-FR" sz="1500" dirty="0">
                              <a:solidFill>
                                <a:schemeClr val="tx1"/>
                              </a:solidFill>
                            </a:rPr>
                            <a:t> data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Type of scenario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fr-FR" sz="15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sz="15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fr-FR" sz="15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fr-FR" sz="1500" b="0" i="1" smtClean="0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fr-FR" sz="1500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fr-FR" sz="15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20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0.85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0.85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12918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9" name="Tableau 2">
                <a:extLst>
                  <a:ext uri="{FF2B5EF4-FFF2-40B4-BE49-F238E27FC236}">
                    <a16:creationId xmlns:a16="http://schemas.microsoft.com/office/drawing/2014/main" id="{E9D16CE3-90D1-D99C-085F-5AC6A66115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1724563"/>
                  </p:ext>
                </p:extLst>
              </p:nvPr>
            </p:nvGraphicFramePr>
            <p:xfrm>
              <a:off x="2084483" y="1288313"/>
              <a:ext cx="9830486" cy="2279523"/>
            </p:xfrm>
            <a:graphic>
              <a:graphicData uri="http://schemas.openxmlformats.org/drawingml/2006/table">
                <a:tbl>
                  <a:tblPr firstRow="1" bandRow="1">
                    <a:tableStyleId>{ED083AE6-46FA-4A59-8FB0-9F97EB10719F}</a:tableStyleId>
                  </a:tblPr>
                  <a:tblGrid>
                    <a:gridCol w="868822">
                      <a:extLst>
                        <a:ext uri="{9D8B030D-6E8A-4147-A177-3AD203B41FA5}">
                          <a16:colId xmlns:a16="http://schemas.microsoft.com/office/drawing/2014/main" val="3004447931"/>
                        </a:ext>
                      </a:extLst>
                    </a:gridCol>
                    <a:gridCol w="1267097">
                      <a:extLst>
                        <a:ext uri="{9D8B030D-6E8A-4147-A177-3AD203B41FA5}">
                          <a16:colId xmlns:a16="http://schemas.microsoft.com/office/drawing/2014/main" val="299104727"/>
                        </a:ext>
                      </a:extLst>
                    </a:gridCol>
                    <a:gridCol w="1776548">
                      <a:extLst>
                        <a:ext uri="{9D8B030D-6E8A-4147-A177-3AD203B41FA5}">
                          <a16:colId xmlns:a16="http://schemas.microsoft.com/office/drawing/2014/main" val="71861847"/>
                        </a:ext>
                      </a:extLst>
                    </a:gridCol>
                    <a:gridCol w="1371600">
                      <a:extLst>
                        <a:ext uri="{9D8B030D-6E8A-4147-A177-3AD203B41FA5}">
                          <a16:colId xmlns:a16="http://schemas.microsoft.com/office/drawing/2014/main" val="4255375064"/>
                        </a:ext>
                      </a:extLst>
                    </a:gridCol>
                    <a:gridCol w="1345475">
                      <a:extLst>
                        <a:ext uri="{9D8B030D-6E8A-4147-A177-3AD203B41FA5}">
                          <a16:colId xmlns:a16="http://schemas.microsoft.com/office/drawing/2014/main" val="256813410"/>
                        </a:ext>
                      </a:extLst>
                    </a:gridCol>
                    <a:gridCol w="1031965">
                      <a:extLst>
                        <a:ext uri="{9D8B030D-6E8A-4147-A177-3AD203B41FA5}">
                          <a16:colId xmlns:a16="http://schemas.microsoft.com/office/drawing/2014/main" val="2958228730"/>
                        </a:ext>
                      </a:extLst>
                    </a:gridCol>
                    <a:gridCol w="1045029">
                      <a:extLst>
                        <a:ext uri="{9D8B030D-6E8A-4147-A177-3AD203B41FA5}">
                          <a16:colId xmlns:a16="http://schemas.microsoft.com/office/drawing/2014/main" val="3948584014"/>
                        </a:ext>
                      </a:extLst>
                    </a:gridCol>
                    <a:gridCol w="1123950">
                      <a:extLst>
                        <a:ext uri="{9D8B030D-6E8A-4147-A177-3AD203B41FA5}">
                          <a16:colId xmlns:a16="http://schemas.microsoft.com/office/drawing/2014/main" val="306236188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>
                              <a:solidFill>
                                <a:schemeClr val="tx1"/>
                              </a:solidFill>
                            </a:rPr>
                            <a:t>Dataset</a:t>
                          </a:r>
                          <a:endParaRPr lang="fr-FR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rgbClr val="FFC0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>
                              <a:solidFill>
                                <a:schemeClr val="tx1"/>
                              </a:solidFill>
                            </a:rPr>
                            <a:t>Architecture</a:t>
                          </a:r>
                        </a:p>
                      </a:txBody>
                      <a:tcPr>
                        <a:solidFill>
                          <a:srgbClr val="FFC0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Classification </a:t>
                          </a:r>
                          <a:r>
                            <a:rPr lang="fr-FR" sz="1600" dirty="0" err="1"/>
                            <a:t>task</a:t>
                          </a:r>
                          <a:endParaRPr lang="fr-FR" sz="1600" dirty="0"/>
                        </a:p>
                      </a:txBody>
                      <a:tcPr>
                        <a:solidFill>
                          <a:srgbClr val="FFC0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Learning rate </a:t>
                          </a:r>
                        </a:p>
                      </a:txBody>
                      <a:tcPr>
                        <a:solidFill>
                          <a:srgbClr val="FFC0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Nb of </a:t>
                          </a:r>
                          <a:r>
                            <a:rPr lang="fr-FR" sz="1600" dirty="0" err="1"/>
                            <a:t>epochs</a:t>
                          </a:r>
                          <a:endParaRPr lang="fr-FR" sz="1600" dirty="0"/>
                        </a:p>
                      </a:txBody>
                      <a:tcPr>
                        <a:solidFill>
                          <a:srgbClr val="FFC0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Dropout</a:t>
                          </a:r>
                        </a:p>
                      </a:txBody>
                      <a:tcPr>
                        <a:solidFill>
                          <a:srgbClr val="FFC0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 err="1"/>
                            <a:t>Accuracy</a:t>
                          </a:r>
                          <a:endParaRPr lang="fr-FR" sz="1600" dirty="0"/>
                        </a:p>
                      </a:txBody>
                      <a:tcPr>
                        <a:solidFill>
                          <a:srgbClr val="FFC000">
                            <a:alpha val="6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600" dirty="0"/>
                            <a:t>F1-score</a:t>
                          </a:r>
                        </a:p>
                      </a:txBody>
                      <a:tcPr>
                        <a:solidFill>
                          <a:srgbClr val="FFC000">
                            <a:alpha val="6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4325676"/>
                      </a:ext>
                    </a:extLst>
                  </a:tr>
                  <a:tr h="344043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>
                              <a:solidFill>
                                <a:schemeClr val="tx1"/>
                              </a:solidFill>
                            </a:rPr>
                            <a:t>80/20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 err="1"/>
                            <a:t>Error</a:t>
                          </a:r>
                          <a:r>
                            <a:rPr lang="fr-FR" sz="1500" dirty="0"/>
                            <a:t> </a:t>
                          </a:r>
                          <a:r>
                            <a:rPr lang="fr-FR" sz="1500" dirty="0" err="1"/>
                            <a:t>detection</a:t>
                          </a:r>
                          <a:endParaRPr lang="fr-FR" sz="15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84513" t="-101754" r="-331416" b="-4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8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0.2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0.90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0.87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69537221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Type of </a:t>
                          </a:r>
                          <a:r>
                            <a:rPr lang="fr-FR" sz="1500" dirty="0" err="1"/>
                            <a:t>error</a:t>
                          </a:r>
                          <a:endParaRPr lang="fr-FR" sz="15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84513" t="-221154" r="-331416" b="-4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10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0.85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0.55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01503844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fr-FR" sz="1500" dirty="0" err="1">
                              <a:solidFill>
                                <a:schemeClr val="tx1"/>
                              </a:solidFill>
                            </a:rPr>
                            <a:t>raw</a:t>
                          </a:r>
                          <a:r>
                            <a:rPr lang="fr-FR" sz="1500" dirty="0">
                              <a:solidFill>
                                <a:schemeClr val="tx1"/>
                              </a:solidFill>
                            </a:rPr>
                            <a:t> data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Type </a:t>
                          </a:r>
                          <a:r>
                            <a:rPr lang="fr-FR" sz="1500"/>
                            <a:t>of </a:t>
                          </a:r>
                          <a:r>
                            <a:rPr lang="fr-FR" sz="1500" dirty="0"/>
                            <a:t>s</a:t>
                          </a:r>
                          <a:r>
                            <a:rPr lang="fr-FR" sz="1500"/>
                            <a:t>cenario</a:t>
                          </a:r>
                          <a:endParaRPr lang="fr-FR" sz="15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84513" t="-315094" r="-331416" b="-3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/>
                            <a:t>8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/>
                            <a:t>0.5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/>
                            <a:t>0.88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/>
                            <a:t>0.84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048653"/>
                      </a:ext>
                    </a:extLst>
                  </a:tr>
                  <a:tr h="320040"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>
                              <a:solidFill>
                                <a:schemeClr val="tx1"/>
                              </a:solidFill>
                            </a:rPr>
                            <a:t>50/50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 err="1"/>
                            <a:t>Error</a:t>
                          </a:r>
                          <a:r>
                            <a:rPr lang="fr-FR" sz="1500" dirty="0"/>
                            <a:t> </a:t>
                          </a:r>
                          <a:r>
                            <a:rPr lang="fr-FR" sz="1500" dirty="0" err="1"/>
                            <a:t>detection</a:t>
                          </a:r>
                          <a:endParaRPr lang="fr-FR" sz="1500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84513" t="-415094" r="-331416" b="-2169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/>
                            <a:t>20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/>
                            <a:t>0.2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/>
                            <a:t>0.89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/>
                            <a:t>0.87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35012551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Type of </a:t>
                          </a:r>
                          <a:r>
                            <a:rPr lang="fr-FR" sz="1500" dirty="0" err="1"/>
                            <a:t>error</a:t>
                          </a:r>
                          <a:endParaRPr lang="fr-FR" sz="15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84513" t="-525000" r="-331416" b="-1211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20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0.5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0.80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0.46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5148377"/>
                      </a:ext>
                    </a:extLst>
                  </a:tr>
                  <a:tr h="320040">
                    <a:tc vMerge="1">
                      <a:txBody>
                        <a:bodyPr/>
                        <a:lstStyle/>
                        <a:p>
                          <a:pPr algn="ctr"/>
                          <a:endParaRPr lang="fr-FR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fr-FR" sz="15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fr-FR" sz="1500" dirty="0" err="1">
                              <a:solidFill>
                                <a:schemeClr val="tx1"/>
                              </a:solidFill>
                            </a:rPr>
                            <a:t>raw</a:t>
                          </a:r>
                          <a:r>
                            <a:rPr lang="fr-FR" sz="1500" dirty="0">
                              <a:solidFill>
                                <a:schemeClr val="tx1"/>
                              </a:solidFill>
                            </a:rPr>
                            <a:t> data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Type of scenario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3"/>
                          <a:stretch>
                            <a:fillRect l="-284513" t="-613208" r="-331416" b="-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20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0.85</a:t>
                          </a: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fr-FR" sz="1500" dirty="0"/>
                            <a:t>0.85</a:t>
                          </a:r>
                        </a:p>
                      </a:txBody>
                      <a:tcP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12918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0" name="ZoneTexte 79">
            <a:extLst>
              <a:ext uri="{FF2B5EF4-FFF2-40B4-BE49-F238E27FC236}">
                <a16:creationId xmlns:a16="http://schemas.microsoft.com/office/drawing/2014/main" id="{ED579D61-403F-904E-232B-D9AF96001359}"/>
              </a:ext>
            </a:extLst>
          </p:cNvPr>
          <p:cNvSpPr txBox="1"/>
          <p:nvPr/>
        </p:nvSpPr>
        <p:spPr>
          <a:xfrm>
            <a:off x="0" y="1945469"/>
            <a:ext cx="19201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C000"/>
                </a:solidFill>
                <a:latin typeface="Avenir Next LT Pro" panose="020B0504020202020204" pitchFamily="34" charset="0"/>
              </a:rPr>
              <a:t>Table of </a:t>
            </a: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b="1" dirty="0">
                <a:solidFill>
                  <a:srgbClr val="FFC000"/>
                </a:solidFill>
                <a:latin typeface="Avenir Next LT Pro" panose="020B0504020202020204" pitchFamily="34" charset="0"/>
              </a:rPr>
              <a:t>best results:</a:t>
            </a:r>
            <a:endParaRPr lang="en-US" b="1" dirty="0">
              <a:solidFill>
                <a:srgbClr val="FFC000"/>
              </a:solidFill>
              <a:effectLst/>
              <a:latin typeface="Avenir Next LT Pro" panose="020B0504020202020204" pitchFamily="34" charset="0"/>
            </a:endParaRPr>
          </a:p>
        </p:txBody>
      </p: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FF74B14A-ABAF-D250-B3C8-5670BF6CDC08}"/>
              </a:ext>
            </a:extLst>
          </p:cNvPr>
          <p:cNvGrpSpPr/>
          <p:nvPr/>
        </p:nvGrpSpPr>
        <p:grpSpPr>
          <a:xfrm>
            <a:off x="1618799" y="711817"/>
            <a:ext cx="2271388" cy="378815"/>
            <a:chOff x="-2451710" y="1225564"/>
            <a:chExt cx="2271388" cy="378815"/>
          </a:xfrm>
        </p:grpSpPr>
        <p:sp>
          <p:nvSpPr>
            <p:cNvPr id="83" name="Rectangle : coins arrondis 82">
              <a:extLst>
                <a:ext uri="{FF2B5EF4-FFF2-40B4-BE49-F238E27FC236}">
                  <a16:creationId xmlns:a16="http://schemas.microsoft.com/office/drawing/2014/main" id="{60E944E1-7012-8D8F-B561-F73302D97343}"/>
                </a:ext>
              </a:extLst>
            </p:cNvPr>
            <p:cNvSpPr/>
            <p:nvPr/>
          </p:nvSpPr>
          <p:spPr>
            <a:xfrm>
              <a:off x="-2451709" y="1225564"/>
              <a:ext cx="2271387" cy="37616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rgbClr val="F9CE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sp>
          <p:nvSpPr>
            <p:cNvPr id="84" name="Rectangle : coins arrondis 83">
              <a:extLst>
                <a:ext uri="{FF2B5EF4-FFF2-40B4-BE49-F238E27FC236}">
                  <a16:creationId xmlns:a16="http://schemas.microsoft.com/office/drawing/2014/main" id="{6A492B5D-42EC-EE74-1BA1-59BCCE96D649}"/>
                </a:ext>
              </a:extLst>
            </p:cNvPr>
            <p:cNvSpPr/>
            <p:nvPr/>
          </p:nvSpPr>
          <p:spPr>
            <a:xfrm>
              <a:off x="-2451710" y="1228218"/>
              <a:ext cx="2271387" cy="376161"/>
            </a:xfrm>
            <a:prstGeom prst="roundRect">
              <a:avLst/>
            </a:prstGeom>
            <a:solidFill>
              <a:srgbClr val="F9CE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9CE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Test of </a:t>
              </a:r>
              <a:r>
                <a:rPr lang="en-US" b="1" dirty="0" err="1">
                  <a:solidFill>
                    <a:srgbClr val="F9CE00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MiniRocket</a:t>
              </a:r>
              <a:endParaRPr lang="en-US" b="1" dirty="0">
                <a:solidFill>
                  <a:srgbClr val="F9CE00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496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F06E4935-C25B-401F-B02E-BBA96AD31143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venir Next LT Pro" panose="020B0504020202020204" pitchFamily="34" charset="0"/>
              </a:rPr>
              <a:t>                                                                                                                         </a:t>
            </a:r>
            <a:r>
              <a:rPr lang="fr-FR" sz="1200" b="1" dirty="0">
                <a:latin typeface="Avenir Next LT Pro" panose="020B0504020202020204" pitchFamily="34" charset="0"/>
              </a:rPr>
              <a:t>Julie</a:t>
            </a:r>
            <a:r>
              <a:rPr lang="fr-FR" sz="1200" dirty="0">
                <a:latin typeface="Avenir Next LT Pro" panose="020B0504020202020204" pitchFamily="34" charset="0"/>
              </a:rPr>
              <a:t> </a:t>
            </a:r>
            <a:r>
              <a:rPr lang="fr-FR" sz="1200" b="1" dirty="0">
                <a:latin typeface="Avenir Next LT Pro" panose="020B0504020202020204" pitchFamily="34" charset="0"/>
              </a:rPr>
              <a:t>Gonzalez</a:t>
            </a:r>
            <a:r>
              <a:rPr lang="fr-FR" sz="1200" dirty="0">
                <a:latin typeface="Avenir Next LT Pro" panose="020B0504020202020204" pitchFamily="34" charset="0"/>
              </a:rPr>
              <a:t>                   Lila Roig                                                                                                                              15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5BCC84F-F350-4D7A-B001-6F47D2412B60}"/>
              </a:ext>
            </a:extLst>
          </p:cNvPr>
          <p:cNvSpPr txBox="1"/>
          <p:nvPr/>
        </p:nvSpPr>
        <p:spPr>
          <a:xfrm>
            <a:off x="2243055" y="0"/>
            <a:ext cx="10444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09194F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4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C211A18-C25A-4BD5-A741-0A43F77CF1CB}"/>
              </a:ext>
            </a:extLst>
          </p:cNvPr>
          <p:cNvSpPr txBox="1"/>
          <p:nvPr/>
        </p:nvSpPr>
        <p:spPr>
          <a:xfrm>
            <a:off x="2568547" y="103075"/>
            <a:ext cx="633594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Conclusion and perspectives</a:t>
            </a:r>
            <a:endParaRPr lang="fr-FR" sz="2000" dirty="0">
              <a:latin typeface="Calibri Light" panose="020F030202020403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CAD4859-0376-43AF-9530-F25DDC4E5B88}"/>
              </a:ext>
            </a:extLst>
          </p:cNvPr>
          <p:cNvCxnSpPr>
            <a:cxnSpLocks/>
          </p:cNvCxnSpPr>
          <p:nvPr/>
        </p:nvCxnSpPr>
        <p:spPr>
          <a:xfrm>
            <a:off x="2646906" y="486230"/>
            <a:ext cx="3351558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22401FA4-4234-4514-9301-76B24FE7C290}"/>
              </a:ext>
            </a:extLst>
          </p:cNvPr>
          <p:cNvSpPr/>
          <p:nvPr/>
        </p:nvSpPr>
        <p:spPr>
          <a:xfrm>
            <a:off x="11501887" y="69150"/>
            <a:ext cx="598303" cy="606056"/>
          </a:xfrm>
          <a:prstGeom prst="ellipse">
            <a:avLst/>
          </a:prstGeom>
          <a:noFill/>
          <a:ln w="9525">
            <a:solidFill>
              <a:srgbClr val="091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FB1EB1B-7578-45EA-A708-BDDEFBFE14D9}"/>
              </a:ext>
            </a:extLst>
          </p:cNvPr>
          <p:cNvSpPr/>
          <p:nvPr/>
        </p:nvSpPr>
        <p:spPr>
          <a:xfrm>
            <a:off x="11578086" y="145350"/>
            <a:ext cx="445903" cy="453656"/>
          </a:xfrm>
          <a:prstGeom prst="ellipse">
            <a:avLst/>
          </a:prstGeom>
          <a:noFill/>
          <a:ln w="9525">
            <a:solidFill>
              <a:srgbClr val="091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9DCE264-B348-4DEF-A419-6E71F7D048D5}"/>
              </a:ext>
            </a:extLst>
          </p:cNvPr>
          <p:cNvSpPr/>
          <p:nvPr/>
        </p:nvSpPr>
        <p:spPr>
          <a:xfrm>
            <a:off x="11654285" y="221550"/>
            <a:ext cx="293503" cy="301256"/>
          </a:xfrm>
          <a:prstGeom prst="ellipse">
            <a:avLst/>
          </a:prstGeom>
          <a:solidFill>
            <a:srgbClr val="09194F"/>
          </a:solidFill>
          <a:ln w="9525">
            <a:solidFill>
              <a:srgbClr val="091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D5F489F-F0F4-42B2-B4B9-0D51E6ACCCC0}"/>
              </a:ext>
            </a:extLst>
          </p:cNvPr>
          <p:cNvGrpSpPr/>
          <p:nvPr/>
        </p:nvGrpSpPr>
        <p:grpSpPr>
          <a:xfrm>
            <a:off x="1725524" y="826277"/>
            <a:ext cx="1742004" cy="1892601"/>
            <a:chOff x="1476160" y="675552"/>
            <a:chExt cx="1742004" cy="1892601"/>
          </a:xfrm>
        </p:grpSpPr>
        <p:pic>
          <p:nvPicPr>
            <p:cNvPr id="14" name="Google Shape;58;p13">
              <a:extLst>
                <a:ext uri="{FF2B5EF4-FFF2-40B4-BE49-F238E27FC236}">
                  <a16:creationId xmlns:a16="http://schemas.microsoft.com/office/drawing/2014/main" id="{8EDEFC5B-7369-46A3-9D7A-891200411D61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76160" y="1789079"/>
              <a:ext cx="664250" cy="58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" name="Google Shape;59;p13">
              <a:extLst>
                <a:ext uri="{FF2B5EF4-FFF2-40B4-BE49-F238E27FC236}">
                  <a16:creationId xmlns:a16="http://schemas.microsoft.com/office/drawing/2014/main" id="{FE6EB7C1-73A6-47AC-A52C-E6B08BB05BBC}"/>
                </a:ext>
              </a:extLst>
            </p:cNvPr>
            <p:cNvSpPr txBox="1"/>
            <p:nvPr/>
          </p:nvSpPr>
          <p:spPr>
            <a:xfrm>
              <a:off x="1773833" y="675552"/>
              <a:ext cx="1444331" cy="923299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4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dirty="0">
                  <a:latin typeface="Avenir Next LT Pro" panose="020B0504020202020204" pitchFamily="34" charset="0"/>
                  <a:cs typeface="Segoe UI Light" panose="020B0502040204020203" pitchFamily="34" charset="0"/>
                </a:rPr>
                <a:t>Multivariate Time series data</a:t>
              </a:r>
              <a:endParaRPr sz="1600" dirty="0">
                <a:latin typeface="Avenir Next LT Pro" panose="020B0504020202020204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16" name="Google Shape;62;p13">
              <a:extLst>
                <a:ext uri="{FF2B5EF4-FFF2-40B4-BE49-F238E27FC236}">
                  <a16:creationId xmlns:a16="http://schemas.microsoft.com/office/drawing/2014/main" id="{D2D83FE9-C63D-4DE7-9CDC-EA6F8FEC4535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25562" y="1627278"/>
              <a:ext cx="940875" cy="940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6C5A2D6-7831-4FE2-94DD-C024B3A58B57}"/>
              </a:ext>
            </a:extLst>
          </p:cNvPr>
          <p:cNvGrpSpPr/>
          <p:nvPr/>
        </p:nvGrpSpPr>
        <p:grpSpPr>
          <a:xfrm>
            <a:off x="3097814" y="1043277"/>
            <a:ext cx="2040410" cy="2541989"/>
            <a:chOff x="2848450" y="892552"/>
            <a:chExt cx="2040410" cy="2541989"/>
          </a:xfrm>
        </p:grpSpPr>
        <p:pic>
          <p:nvPicPr>
            <p:cNvPr id="18" name="Google Shape;60;p13">
              <a:extLst>
                <a:ext uri="{FF2B5EF4-FFF2-40B4-BE49-F238E27FC236}">
                  <a16:creationId xmlns:a16="http://schemas.microsoft.com/office/drawing/2014/main" id="{B25177E9-4424-432E-BFE7-623E5EC2489C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17434" y="1773492"/>
              <a:ext cx="692700" cy="6927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61;p13">
              <a:extLst>
                <a:ext uri="{FF2B5EF4-FFF2-40B4-BE49-F238E27FC236}">
                  <a16:creationId xmlns:a16="http://schemas.microsoft.com/office/drawing/2014/main" id="{240EF2ED-80EE-429C-A8E6-883AC235042A}"/>
                </a:ext>
              </a:extLst>
            </p:cNvPr>
            <p:cNvSpPr txBox="1"/>
            <p:nvPr/>
          </p:nvSpPr>
          <p:spPr>
            <a:xfrm>
              <a:off x="3462315" y="892552"/>
              <a:ext cx="1126024" cy="67707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4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dirty="0">
                  <a:latin typeface="Avenir Next LT Pro" panose="020B0504020202020204" pitchFamily="34" charset="0"/>
                  <a:cs typeface="Segoe UI Light" panose="020B0502040204020203" pitchFamily="34" charset="0"/>
                </a:rPr>
                <a:t>Feature selection </a:t>
              </a:r>
              <a:endParaRPr sz="1600" dirty="0">
                <a:latin typeface="Avenir Next LT Pro" panose="020B050402020202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3" name="Google Shape;64;p13">
              <a:extLst>
                <a:ext uri="{FF2B5EF4-FFF2-40B4-BE49-F238E27FC236}">
                  <a16:creationId xmlns:a16="http://schemas.microsoft.com/office/drawing/2014/main" id="{2AD40D51-451D-4753-A095-51CB871A103E}"/>
                </a:ext>
              </a:extLst>
            </p:cNvPr>
            <p:cNvSpPr txBox="1"/>
            <p:nvPr/>
          </p:nvSpPr>
          <p:spPr>
            <a:xfrm>
              <a:off x="3278283" y="2388131"/>
              <a:ext cx="1610577" cy="1046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 algn="ctr" rtl="0">
                <a:spcBef>
                  <a:spcPts val="0"/>
                </a:spcBef>
                <a:spcAft>
                  <a:spcPts val="0"/>
                </a:spcAft>
              </a:pPr>
              <a:r>
                <a:rPr lang="fr-FR" sz="1400" b="1" dirty="0">
                  <a:latin typeface="Avenir Next LT Pro" panose="020B0504020202020204" pitchFamily="34" charset="0"/>
                  <a:cs typeface="Segoe UI Light" panose="020B0502040204020203" pitchFamily="34" charset="0"/>
                </a:rPr>
                <a:t>C</a:t>
              </a:r>
              <a:r>
                <a:rPr lang="fr" sz="1400" b="1" dirty="0">
                  <a:latin typeface="Avenir Next LT Pro" panose="020B0504020202020204" pitchFamily="34" charset="0"/>
                  <a:cs typeface="Segoe UI Light" panose="020B0502040204020203" pitchFamily="34" charset="0"/>
                </a:rPr>
                <a:t>onstant </a:t>
              </a:r>
              <a:r>
                <a:rPr lang="fr" sz="1400" dirty="0">
                  <a:latin typeface="Avenir Next LT Pro" panose="020B0504020202020204" pitchFamily="34" charset="0"/>
                  <a:cs typeface="Segoe UI Light" panose="020B0502040204020203" pitchFamily="34" charset="0"/>
                </a:rPr>
                <a:t>and</a:t>
              </a:r>
              <a:r>
                <a:rPr lang="fr" sz="1400" b="1" dirty="0">
                  <a:latin typeface="Avenir Next LT Pro" panose="020B0504020202020204" pitchFamily="34" charset="0"/>
                  <a:cs typeface="Segoe UI Light" panose="020B0502040204020203" pitchFamily="34" charset="0"/>
                </a:rPr>
                <a:t> highly</a:t>
              </a:r>
              <a:r>
                <a:rPr lang="fr" sz="1400" dirty="0">
                  <a:latin typeface="Avenir Next LT Pro" panose="020B0504020202020204" pitchFamily="34" charset="0"/>
                  <a:cs typeface="Segoe UI Light" panose="020B0502040204020203" pitchFamily="34" charset="0"/>
                </a:rPr>
                <a:t> </a:t>
              </a:r>
              <a:r>
                <a:rPr lang="fr" sz="1400" b="1" dirty="0">
                  <a:latin typeface="Avenir Next LT Pro" panose="020B0504020202020204" pitchFamily="34" charset="0"/>
                  <a:cs typeface="Segoe UI Light" panose="020B0502040204020203" pitchFamily="34" charset="0"/>
                </a:rPr>
                <a:t>correlated</a:t>
              </a:r>
              <a:r>
                <a:rPr lang="fr" sz="1400" dirty="0">
                  <a:latin typeface="Avenir Next LT Pro" panose="020B0504020202020204" pitchFamily="34" charset="0"/>
                  <a:cs typeface="Segoe UI Light" panose="020B0502040204020203" pitchFamily="34" charset="0"/>
                </a:rPr>
                <a:t> variables</a:t>
              </a:r>
              <a:endParaRPr sz="1400" dirty="0">
                <a:latin typeface="Avenir Next LT Pro" panose="020B0504020202020204" pitchFamily="34" charset="0"/>
                <a:cs typeface="Segoe UI Light" panose="020B0502040204020203" pitchFamily="34" charset="0"/>
              </a:endParaRPr>
            </a:p>
          </p:txBody>
        </p:sp>
        <p:pic>
          <p:nvPicPr>
            <p:cNvPr id="24" name="Google Shape;67;p13">
              <a:extLst>
                <a:ext uri="{FF2B5EF4-FFF2-40B4-BE49-F238E27FC236}">
                  <a16:creationId xmlns:a16="http://schemas.microsoft.com/office/drawing/2014/main" id="{F63814D7-FB5B-4359-A74D-B3EFBACC0ED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848450" y="1805054"/>
              <a:ext cx="664250" cy="5853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20BC481-926D-441A-BE3A-3B81C3A33A15}"/>
              </a:ext>
            </a:extLst>
          </p:cNvPr>
          <p:cNvGrpSpPr/>
          <p:nvPr/>
        </p:nvGrpSpPr>
        <p:grpSpPr>
          <a:xfrm>
            <a:off x="4606822" y="1016129"/>
            <a:ext cx="2705770" cy="2875281"/>
            <a:chOff x="4357458" y="865404"/>
            <a:chExt cx="2705770" cy="2875281"/>
          </a:xfrm>
        </p:grpSpPr>
        <p:pic>
          <p:nvPicPr>
            <p:cNvPr id="26" name="Google Shape;63;p13">
              <a:extLst>
                <a:ext uri="{FF2B5EF4-FFF2-40B4-BE49-F238E27FC236}">
                  <a16:creationId xmlns:a16="http://schemas.microsoft.com/office/drawing/2014/main" id="{CA1DB10C-EEA1-4538-8F0D-AC8A254D344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357458" y="1780467"/>
              <a:ext cx="756425" cy="58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65;p13">
              <a:extLst>
                <a:ext uri="{FF2B5EF4-FFF2-40B4-BE49-F238E27FC236}">
                  <a16:creationId xmlns:a16="http://schemas.microsoft.com/office/drawing/2014/main" id="{362AC712-8B66-4CE0-83E7-41DF9BBD155D}"/>
                </a:ext>
              </a:extLst>
            </p:cNvPr>
            <p:cNvSpPr txBox="1"/>
            <p:nvPr/>
          </p:nvSpPr>
          <p:spPr>
            <a:xfrm>
              <a:off x="5104611" y="865404"/>
              <a:ext cx="1444331" cy="677078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4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dirty="0">
                  <a:latin typeface="Avenir Next LT Pro" panose="020B0504020202020204" pitchFamily="34" charset="0"/>
                  <a:cs typeface="Segoe UI Light" panose="020B0502040204020203" pitchFamily="34" charset="0"/>
                </a:rPr>
                <a:t>Dimension reduction</a:t>
              </a:r>
              <a:endParaRPr sz="1600" dirty="0">
                <a:latin typeface="Avenir Next LT Pro" panose="020B050402020202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28" name="Google Shape;66;p13">
              <a:extLst>
                <a:ext uri="{FF2B5EF4-FFF2-40B4-BE49-F238E27FC236}">
                  <a16:creationId xmlns:a16="http://schemas.microsoft.com/office/drawing/2014/main" id="{95D38DC9-8371-4ACA-9454-C80825019E4A}"/>
                </a:ext>
              </a:extLst>
            </p:cNvPr>
            <p:cNvSpPr txBox="1"/>
            <p:nvPr/>
          </p:nvSpPr>
          <p:spPr>
            <a:xfrm>
              <a:off x="4888860" y="2694275"/>
              <a:ext cx="2174368" cy="1046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400" b="1" dirty="0">
                  <a:latin typeface="Avenir Next LT Pro" panose="020B0504020202020204" pitchFamily="34" charset="0"/>
                  <a:cs typeface="Segoe UI Light" panose="020B0502040204020203" pitchFamily="34" charset="0"/>
                </a:rPr>
                <a:t>DCAE: </a:t>
              </a:r>
              <a:r>
                <a:rPr lang="fr" sz="1400" dirty="0">
                  <a:latin typeface="Avenir Next LT Pro" panose="020B0504020202020204" pitchFamily="34" charset="0"/>
                  <a:cs typeface="Segoe UI Light" panose="020B0502040204020203" pitchFamily="34" charset="0"/>
                </a:rPr>
                <a:t>2 architectures to reduce: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fr" sz="1400" dirty="0">
                  <a:latin typeface="Avenir Next LT Pro" panose="020B0504020202020204" pitchFamily="34" charset="0"/>
                  <a:cs typeface="Segoe UI Light" panose="020B0502040204020203" pitchFamily="34" charset="0"/>
                </a:rPr>
                <a:t>time</a:t>
              </a:r>
            </a:p>
            <a:p>
              <a:pPr marL="285750" lvl="0" indent="-285750" rtl="0">
                <a:spcBef>
                  <a:spcPts val="0"/>
                </a:spcBef>
                <a:spcAft>
                  <a:spcPts val="0"/>
                </a:spcAft>
                <a:buFontTx/>
                <a:buChar char="-"/>
              </a:pPr>
              <a:r>
                <a:rPr lang="fr" sz="1400" dirty="0">
                  <a:latin typeface="Avenir Next LT Pro" panose="020B0504020202020204" pitchFamily="34" charset="0"/>
                  <a:cs typeface="Segoe UI Light" panose="020B0502040204020203" pitchFamily="34" charset="0"/>
                </a:rPr>
                <a:t>time + features</a:t>
              </a:r>
            </a:p>
          </p:txBody>
        </p:sp>
        <p:pic>
          <p:nvPicPr>
            <p:cNvPr id="29" name="Google Shape;69;p13">
              <a:extLst>
                <a:ext uri="{FF2B5EF4-FFF2-40B4-BE49-F238E27FC236}">
                  <a16:creationId xmlns:a16="http://schemas.microsoft.com/office/drawing/2014/main" id="{CE41834A-9AB9-4184-B4CA-17258EAF213A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 t="14159" b="14711"/>
            <a:stretch/>
          </p:blipFill>
          <p:spPr>
            <a:xfrm>
              <a:off x="4888860" y="1505730"/>
              <a:ext cx="1782451" cy="12678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1" name="Google Shape;68;p13">
            <a:extLst>
              <a:ext uri="{FF2B5EF4-FFF2-40B4-BE49-F238E27FC236}">
                <a16:creationId xmlns:a16="http://schemas.microsoft.com/office/drawing/2014/main" id="{795FAFDE-40F0-4975-982B-EE464E5E472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901" y="1953634"/>
            <a:ext cx="756425" cy="5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70;p13">
            <a:extLst>
              <a:ext uri="{FF2B5EF4-FFF2-40B4-BE49-F238E27FC236}">
                <a16:creationId xmlns:a16="http://schemas.microsoft.com/office/drawing/2014/main" id="{703511ED-A1A0-4DEC-9AA0-43F0F5EAE62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16200000">
            <a:off x="7392623" y="1515735"/>
            <a:ext cx="1641775" cy="16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71;p13">
            <a:extLst>
              <a:ext uri="{FF2B5EF4-FFF2-40B4-BE49-F238E27FC236}">
                <a16:creationId xmlns:a16="http://schemas.microsoft.com/office/drawing/2014/main" id="{B5AE6059-F67F-45BF-9763-89BD9E332CE6}"/>
              </a:ext>
            </a:extLst>
          </p:cNvPr>
          <p:cNvSpPr txBox="1"/>
          <p:nvPr/>
        </p:nvSpPr>
        <p:spPr>
          <a:xfrm>
            <a:off x="7514992" y="1163396"/>
            <a:ext cx="1440900" cy="430857"/>
          </a:xfrm>
          <a:prstGeom prst="rect">
            <a:avLst/>
          </a:prstGeom>
          <a:solidFill>
            <a:schemeClr val="accent3">
              <a:lumMod val="60000"/>
              <a:lumOff val="40000"/>
              <a:alpha val="54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dirty="0">
                <a:latin typeface="Avenir Next LT Pro" panose="020B0504020202020204" pitchFamily="34" charset="0"/>
                <a:cs typeface="Segoe UI Light" panose="020B0502040204020203" pitchFamily="34" charset="0"/>
              </a:rPr>
              <a:t>Classification</a:t>
            </a:r>
            <a:endParaRPr sz="1600" dirty="0">
              <a:latin typeface="Avenir Next LT Pro" panose="020B0504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34" name="Google Shape;72;p13">
            <a:extLst>
              <a:ext uri="{FF2B5EF4-FFF2-40B4-BE49-F238E27FC236}">
                <a16:creationId xmlns:a16="http://schemas.microsoft.com/office/drawing/2014/main" id="{087E0BE6-CFD2-4587-B567-B8C50129CAFA}"/>
              </a:ext>
            </a:extLst>
          </p:cNvPr>
          <p:cNvSpPr txBox="1"/>
          <p:nvPr/>
        </p:nvSpPr>
        <p:spPr>
          <a:xfrm>
            <a:off x="7189038" y="3073932"/>
            <a:ext cx="2048944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 b="1">
                <a:latin typeface="Avenir Next LT Pro" panose="020B0504020202020204" pitchFamily="34" charset="0"/>
                <a:cs typeface="Segoe UI Light" panose="020B0502040204020203" pitchFamily="34" charset="0"/>
              </a:rPr>
              <a:t>MiniRocket</a:t>
            </a:r>
            <a:r>
              <a:rPr lang="fr" sz="1400">
                <a:latin typeface="Avenir Next LT Pro" panose="020B0504020202020204" pitchFamily="34" charset="0"/>
                <a:cs typeface="Segoe UI Light" panose="020B0502040204020203" pitchFamily="34" charset="0"/>
              </a:rPr>
              <a:t> </a:t>
            </a:r>
            <a:r>
              <a:rPr lang="fr" sz="1400" dirty="0">
                <a:latin typeface="Avenir Next LT Pro" panose="020B0504020202020204" pitchFamily="34" charset="0"/>
                <a:cs typeface="Segoe UI Light" panose="020B0502040204020203" pitchFamily="34" charset="0"/>
              </a:rPr>
              <a:t>neural network</a:t>
            </a:r>
            <a:endParaRPr sz="1400" dirty="0">
              <a:latin typeface="Avenir Next LT Pro" panose="020B0504020202020204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15CEE67C-C1C1-4DE0-A6C5-61513E739258}"/>
              </a:ext>
            </a:extLst>
          </p:cNvPr>
          <p:cNvGrpSpPr/>
          <p:nvPr/>
        </p:nvGrpSpPr>
        <p:grpSpPr>
          <a:xfrm>
            <a:off x="266551" y="1281870"/>
            <a:ext cx="1447269" cy="1562293"/>
            <a:chOff x="17187" y="1131145"/>
            <a:chExt cx="1447269" cy="1562293"/>
          </a:xfrm>
        </p:grpSpPr>
        <p:pic>
          <p:nvPicPr>
            <p:cNvPr id="40" name="Google Shape;55;p13">
              <a:extLst>
                <a:ext uri="{FF2B5EF4-FFF2-40B4-BE49-F238E27FC236}">
                  <a16:creationId xmlns:a16="http://schemas.microsoft.com/office/drawing/2014/main" id="{E168767C-A140-4910-9573-A7B3DA7C154D}"/>
                </a:ext>
              </a:extLst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62455" y="1567263"/>
              <a:ext cx="1126175" cy="11261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" name="Google Shape;57;p13">
              <a:extLst>
                <a:ext uri="{FF2B5EF4-FFF2-40B4-BE49-F238E27FC236}">
                  <a16:creationId xmlns:a16="http://schemas.microsoft.com/office/drawing/2014/main" id="{EA0D6A53-9C67-4870-A862-21F001B1502A}"/>
                </a:ext>
              </a:extLst>
            </p:cNvPr>
            <p:cNvSpPr txBox="1"/>
            <p:nvPr/>
          </p:nvSpPr>
          <p:spPr>
            <a:xfrm>
              <a:off x="216685" y="1131145"/>
              <a:ext cx="1247771" cy="430857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4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600" dirty="0">
                  <a:latin typeface="Avenir Next LT Pro" panose="020B0504020202020204" pitchFamily="34" charset="0"/>
                  <a:cs typeface="Segoe UI Light" panose="020B0502040204020203" pitchFamily="34" charset="0"/>
                </a:rPr>
                <a:t>Simulation</a:t>
              </a:r>
              <a:endParaRPr sz="1600" dirty="0">
                <a:latin typeface="Avenir Next LT Pro" panose="020B050402020202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63030873-3229-46DB-8E7E-56F897A80203}"/>
                </a:ext>
              </a:extLst>
            </p:cNvPr>
            <p:cNvSpPr/>
            <p:nvPr/>
          </p:nvSpPr>
          <p:spPr>
            <a:xfrm>
              <a:off x="17187" y="1626141"/>
              <a:ext cx="1363469" cy="1008421"/>
            </a:xfrm>
            <a:prstGeom prst="round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4" name="ZoneTexte 43">
            <a:extLst>
              <a:ext uri="{FF2B5EF4-FFF2-40B4-BE49-F238E27FC236}">
                <a16:creationId xmlns:a16="http://schemas.microsoft.com/office/drawing/2014/main" id="{B9798329-5005-4D74-8B71-A5A20F8E0C10}"/>
              </a:ext>
            </a:extLst>
          </p:cNvPr>
          <p:cNvSpPr txBox="1"/>
          <p:nvPr/>
        </p:nvSpPr>
        <p:spPr>
          <a:xfrm>
            <a:off x="1770454" y="2606996"/>
            <a:ext cx="19412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cs typeface="Segoe UI Light" panose="020B0502040204020203" pitchFamily="34" charset="0"/>
              </a:rPr>
              <a:t>Objective:</a:t>
            </a:r>
            <a:r>
              <a:rPr lang="en-US" sz="1400" i="0" u="none" strike="noStrike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cs typeface="Segoe UI Light" panose="020B0502040204020203" pitchFamily="34" charset="0"/>
              </a:rPr>
              <a:t> 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Avenir Next LT Pro" panose="020B0504020202020204" pitchFamily="34" charset="0"/>
                <a:cs typeface="Segoe UI Light" panose="020B0502040204020203" pitchFamily="34" charset="0"/>
              </a:rPr>
              <a:t>Detect </a:t>
            </a:r>
            <a:r>
              <a:rPr lang="en-US" sz="1400" dirty="0">
                <a:latin typeface="Avenir Next LT Pro" panose="020B0504020202020204" pitchFamily="34" charset="0"/>
                <a:cs typeface="Segoe UI Light" panose="020B0502040204020203" pitchFamily="34" charset="0"/>
              </a:rPr>
              <a:t>failures, identify their type and the scenario</a:t>
            </a:r>
            <a:endParaRPr lang="fr-FR" sz="1400" b="1" dirty="0">
              <a:latin typeface="Avenir Next LT Pro" panose="020B0504020202020204" pitchFamily="34" charset="0"/>
              <a:cs typeface="Segoe UI Light" panose="020B0502040204020203" pitchFamily="34" charset="0"/>
            </a:endParaRPr>
          </a:p>
        </p:txBody>
      </p:sp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143D5F28-F6B6-48F8-A55F-1BF7FF311AFE}"/>
              </a:ext>
            </a:extLst>
          </p:cNvPr>
          <p:cNvSpPr/>
          <p:nvPr/>
        </p:nvSpPr>
        <p:spPr>
          <a:xfrm>
            <a:off x="126458" y="4013838"/>
            <a:ext cx="8188486" cy="2304510"/>
          </a:xfrm>
          <a:prstGeom prst="roundRect">
            <a:avLst/>
          </a:prstGeom>
          <a:solidFill>
            <a:srgbClr val="09194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56F1E800-18A3-4ABF-B0AF-DE789C9C2336}"/>
              </a:ext>
            </a:extLst>
          </p:cNvPr>
          <p:cNvSpPr txBox="1"/>
          <p:nvPr/>
        </p:nvSpPr>
        <p:spPr>
          <a:xfrm>
            <a:off x="4939188" y="4063090"/>
            <a:ext cx="3034502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09194F"/>
                </a:solidFill>
                <a:latin typeface="Avenir Next LT Pro" panose="020B0504020202020204" pitchFamily="34" charset="0"/>
              </a:rPr>
              <a:t>Limits</a:t>
            </a:r>
          </a:p>
          <a:p>
            <a:pPr algn="ctr"/>
            <a:endParaRPr lang="fr-FR" sz="7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venir Next LT Pro" panose="020B0504020202020204" pitchFamily="34" charset="0"/>
              </a:rPr>
              <a:t>Deep learning methods would give better results if there would be more training data</a:t>
            </a:r>
            <a:endParaRPr lang="en-US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</a:rPr>
              <a:t>How good is our algorithm on real data ?</a:t>
            </a:r>
            <a:r>
              <a:rPr lang="en-US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 </a:t>
            </a:r>
            <a:endParaRPr lang="fr-F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FCD79278-6082-4B31-AF29-5C26D65D490D}"/>
              </a:ext>
            </a:extLst>
          </p:cNvPr>
          <p:cNvSpPr txBox="1"/>
          <p:nvPr/>
        </p:nvSpPr>
        <p:spPr>
          <a:xfrm>
            <a:off x="188515" y="4062976"/>
            <a:ext cx="4510510" cy="21390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 err="1">
                <a:solidFill>
                  <a:srgbClr val="09194F"/>
                </a:solidFill>
                <a:latin typeface="Avenir Next LT Pro" panose="020B0504020202020204" pitchFamily="34" charset="0"/>
              </a:rPr>
              <a:t>Advantages</a:t>
            </a:r>
            <a:endParaRPr lang="fr-FR" sz="1800" b="1" dirty="0">
              <a:solidFill>
                <a:srgbClr val="09194F"/>
              </a:solidFill>
              <a:latin typeface="Avenir Next LT Pro" panose="020B0504020202020204" pitchFamily="34" charset="0"/>
            </a:endParaRPr>
          </a:p>
          <a:p>
            <a:pPr algn="ctr"/>
            <a:endParaRPr lang="fr-FR" sz="700" b="1" dirty="0">
              <a:solidFill>
                <a:schemeClr val="tx1"/>
              </a:solidFill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venir Next LT Pro" panose="020B0504020202020204" pitchFamily="34" charset="0"/>
              </a:rPr>
              <a:t>Accurate classification with small computational costs </a:t>
            </a:r>
          </a:p>
          <a:p>
            <a:r>
              <a:rPr lang="en-US" sz="1800" dirty="0">
                <a:solidFill>
                  <a:schemeClr val="tx1"/>
                </a:solidFill>
                <a:latin typeface="Avenir Next LT Pro" panose="020B0504020202020204" pitchFamily="34" charset="0"/>
                <a:sym typeface="Symbol" panose="05050102010706020507" pitchFamily="18" charset="2"/>
              </a:rPr>
              <a:t>       extraction of important information</a:t>
            </a:r>
          </a:p>
          <a:p>
            <a:r>
              <a:rPr lang="en-US" sz="1800" dirty="0">
                <a:solidFill>
                  <a:schemeClr val="tx1"/>
                </a:solidFill>
                <a:latin typeface="Avenir Next LT Pro" panose="020B0504020202020204" pitchFamily="34" charset="0"/>
                <a:sym typeface="Symbol" panose="05050102010706020507" pitchFamily="18" charset="2"/>
              </a:rPr>
              <a:t>       fast classifier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Avenir Next LT Pro" panose="020B0504020202020204" pitchFamily="34" charset="0"/>
                <a:sym typeface="Symbol" panose="05050102010706020507" pitchFamily="18" charset="2"/>
              </a:rPr>
              <a:t>1 algorithm for the 3 classification tasks</a:t>
            </a:r>
            <a:endParaRPr lang="fr-FR" sz="18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13B08AC7-CD09-4AC3-A3C8-E9D1760F93B5}"/>
              </a:ext>
            </a:extLst>
          </p:cNvPr>
          <p:cNvCxnSpPr>
            <a:cxnSpLocks/>
          </p:cNvCxnSpPr>
          <p:nvPr/>
        </p:nvCxnSpPr>
        <p:spPr>
          <a:xfrm>
            <a:off x="4761082" y="4062976"/>
            <a:ext cx="0" cy="2201131"/>
          </a:xfrm>
          <a:prstGeom prst="line">
            <a:avLst/>
          </a:prstGeom>
          <a:ln w="19050">
            <a:solidFill>
              <a:srgbClr val="09194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B0D5080D-FC94-46E4-8AFB-634EDCA52089}"/>
              </a:ext>
            </a:extLst>
          </p:cNvPr>
          <p:cNvSpPr/>
          <p:nvPr/>
        </p:nvSpPr>
        <p:spPr>
          <a:xfrm>
            <a:off x="8763275" y="4003876"/>
            <a:ext cx="3043298" cy="2304510"/>
          </a:xfrm>
          <a:prstGeom prst="roundRect">
            <a:avLst/>
          </a:prstGeom>
          <a:solidFill>
            <a:srgbClr val="09194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rgbClr val="09194F"/>
                </a:solidFill>
                <a:latin typeface="Avenir Next LT Pro" panose="020B0504020202020204" pitchFamily="34" charset="0"/>
              </a:rPr>
              <a:t>Use by SII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Compare the results with the ones of the research unit to generate new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venir Next LT Pro" panose="020B0504020202020204" pitchFamily="34" charset="0"/>
              </a:rPr>
              <a:t>Application to real data to detect failures</a:t>
            </a:r>
            <a:endParaRPr lang="fr-FR" sz="1600" dirty="0">
              <a:solidFill>
                <a:schemeClr val="tx1"/>
              </a:solidFill>
              <a:latin typeface="Avenir Next LT Pro" panose="020B05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1564D444-AE5D-46E8-A443-FFBDA5D2E4C9}"/>
              </a:ext>
            </a:extLst>
          </p:cNvPr>
          <p:cNvGrpSpPr/>
          <p:nvPr/>
        </p:nvGrpSpPr>
        <p:grpSpPr>
          <a:xfrm>
            <a:off x="9096971" y="1398339"/>
            <a:ext cx="3019344" cy="1647567"/>
            <a:chOff x="9096971" y="1398339"/>
            <a:chExt cx="3019344" cy="1647567"/>
          </a:xfrm>
        </p:grpSpPr>
        <p:pic>
          <p:nvPicPr>
            <p:cNvPr id="35" name="Google Shape;73;p13">
              <a:extLst>
                <a:ext uri="{FF2B5EF4-FFF2-40B4-BE49-F238E27FC236}">
                  <a16:creationId xmlns:a16="http://schemas.microsoft.com/office/drawing/2014/main" id="{87DBE06A-481C-4D68-A738-93A6FB729C7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96971" y="2460581"/>
              <a:ext cx="756425" cy="585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74;p13">
              <a:extLst>
                <a:ext uri="{FF2B5EF4-FFF2-40B4-BE49-F238E27FC236}">
                  <a16:creationId xmlns:a16="http://schemas.microsoft.com/office/drawing/2014/main" id="{268E94EA-347D-48C6-8800-0891B4EBC46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107308" y="1690786"/>
              <a:ext cx="756425" cy="585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Google Shape;73;p13">
              <a:extLst>
                <a:ext uri="{FF2B5EF4-FFF2-40B4-BE49-F238E27FC236}">
                  <a16:creationId xmlns:a16="http://schemas.microsoft.com/office/drawing/2014/main" id="{FACD6760-ED02-44F7-A153-AA75EA6BB83A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097560" y="2068664"/>
              <a:ext cx="756425" cy="585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" name="Google Shape;61;p13">
              <a:extLst>
                <a:ext uri="{FF2B5EF4-FFF2-40B4-BE49-F238E27FC236}">
                  <a16:creationId xmlns:a16="http://schemas.microsoft.com/office/drawing/2014/main" id="{DD5F9FE5-9DEF-4CF2-8914-0D3659723B1C}"/>
                </a:ext>
              </a:extLst>
            </p:cNvPr>
            <p:cNvSpPr txBox="1"/>
            <p:nvPr/>
          </p:nvSpPr>
          <p:spPr>
            <a:xfrm>
              <a:off x="9803610" y="1762244"/>
              <a:ext cx="2312705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Avenir Next LT Pro" panose="020B0504020202020204" pitchFamily="34" charset="0"/>
                  <a:cs typeface="Segoe UI Light" panose="020B0502040204020203" pitchFamily="34" charset="0"/>
                </a:rPr>
                <a:t>F</a:t>
              </a:r>
              <a:r>
                <a:rPr lang="fr" sz="1600" dirty="0">
                  <a:latin typeface="Avenir Next LT Pro" panose="020B0504020202020204" pitchFamily="34" charset="0"/>
                  <a:cs typeface="Segoe UI Light" panose="020B0502040204020203" pitchFamily="34" charset="0"/>
                </a:rPr>
                <a:t>ailure detection: 90%</a:t>
              </a:r>
              <a:endParaRPr sz="1600" dirty="0">
                <a:latin typeface="Avenir Next LT Pro" panose="020B050402020202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7" name="Google Shape;61;p13">
              <a:extLst>
                <a:ext uri="{FF2B5EF4-FFF2-40B4-BE49-F238E27FC236}">
                  <a16:creationId xmlns:a16="http://schemas.microsoft.com/office/drawing/2014/main" id="{71E3CFFE-5A0E-4335-A69B-790052BF19F2}"/>
                </a:ext>
              </a:extLst>
            </p:cNvPr>
            <p:cNvSpPr txBox="1"/>
            <p:nvPr/>
          </p:nvSpPr>
          <p:spPr>
            <a:xfrm>
              <a:off x="9758914" y="2569228"/>
              <a:ext cx="2307815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Avenir Next LT Pro" panose="020B0504020202020204" pitchFamily="34" charset="0"/>
                  <a:cs typeface="Segoe UI Light" panose="020B0502040204020203" pitchFamily="34" charset="0"/>
                </a:rPr>
                <a:t>Type of scenario: 88%</a:t>
              </a:r>
              <a:endParaRPr sz="1600" dirty="0">
                <a:latin typeface="Avenir Next LT Pro" panose="020B050402020202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48" name="Google Shape;61;p13">
              <a:extLst>
                <a:ext uri="{FF2B5EF4-FFF2-40B4-BE49-F238E27FC236}">
                  <a16:creationId xmlns:a16="http://schemas.microsoft.com/office/drawing/2014/main" id="{A8BF7AAD-C4B0-497B-8D76-D6F01B058590}"/>
                </a:ext>
              </a:extLst>
            </p:cNvPr>
            <p:cNvSpPr txBox="1"/>
            <p:nvPr/>
          </p:nvSpPr>
          <p:spPr>
            <a:xfrm>
              <a:off x="9765194" y="2142471"/>
              <a:ext cx="2106915" cy="4308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600" dirty="0">
                  <a:latin typeface="Avenir Next LT Pro" panose="020B0504020202020204" pitchFamily="34" charset="0"/>
                  <a:cs typeface="Segoe UI Light" panose="020B0502040204020203" pitchFamily="34" charset="0"/>
                </a:rPr>
                <a:t>Type of </a:t>
              </a:r>
              <a:r>
                <a:rPr lang="fr-FR" sz="1600" dirty="0" err="1">
                  <a:latin typeface="Avenir Next LT Pro" panose="020B0504020202020204" pitchFamily="34" charset="0"/>
                  <a:cs typeface="Segoe UI Light" panose="020B0502040204020203" pitchFamily="34" charset="0"/>
                </a:rPr>
                <a:t>failure</a:t>
              </a:r>
              <a:r>
                <a:rPr lang="fr-FR" sz="1600" dirty="0">
                  <a:latin typeface="Avenir Next LT Pro" panose="020B0504020202020204" pitchFamily="34" charset="0"/>
                  <a:cs typeface="Segoe UI Light" panose="020B0502040204020203" pitchFamily="34" charset="0"/>
                </a:rPr>
                <a:t>: 89%</a:t>
              </a:r>
              <a:endParaRPr sz="1600" dirty="0">
                <a:latin typeface="Avenir Next LT Pro" panose="020B0504020202020204" pitchFamily="34" charset="0"/>
                <a:cs typeface="Segoe UI Light" panose="020B0502040204020203" pitchFamily="34" charset="0"/>
              </a:endParaRPr>
            </a:p>
          </p:txBody>
        </p:sp>
        <p:sp>
          <p:nvSpPr>
            <p:cNvPr id="56" name="Rectangle : coins arrondis 55">
              <a:extLst>
                <a:ext uri="{FF2B5EF4-FFF2-40B4-BE49-F238E27FC236}">
                  <a16:creationId xmlns:a16="http://schemas.microsoft.com/office/drawing/2014/main" id="{EA3B6A85-5B09-47ED-B730-94265BE8D38E}"/>
                </a:ext>
              </a:extLst>
            </p:cNvPr>
            <p:cNvSpPr/>
            <p:nvPr/>
          </p:nvSpPr>
          <p:spPr>
            <a:xfrm>
              <a:off x="9580309" y="1398339"/>
              <a:ext cx="2476684" cy="1641775"/>
            </a:xfrm>
            <a:prstGeom prst="roundRect">
              <a:avLst/>
            </a:prstGeom>
            <a:solidFill>
              <a:srgbClr val="09194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fr-FR" sz="18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D8BF7B84-AB47-40B9-9992-2B62BD64B874}"/>
                </a:ext>
              </a:extLst>
            </p:cNvPr>
            <p:cNvSpPr txBox="1"/>
            <p:nvPr/>
          </p:nvSpPr>
          <p:spPr>
            <a:xfrm>
              <a:off x="9823164" y="1457494"/>
              <a:ext cx="204894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0" i="0" u="none" strike="noStrike" dirty="0">
                  <a:solidFill>
                    <a:srgbClr val="000000"/>
                  </a:solidFill>
                  <a:effectLst/>
                  <a:latin typeface="Segoe UI Light" panose="020B0502040204020203" pitchFamily="34" charset="0"/>
                  <a:cs typeface="Segoe UI Light" panose="020B0502040204020203" pitchFamily="34" charset="0"/>
                </a:rPr>
                <a:t> </a:t>
              </a:r>
              <a:r>
                <a:rPr lang="en-US" sz="1600" b="1" dirty="0">
                  <a:solidFill>
                    <a:srgbClr val="09194F"/>
                  </a:solidFill>
                  <a:latin typeface="Avenir Next LT Pro" panose="020B0504020202020204" pitchFamily="34" charset="0"/>
                  <a:cs typeface="Segoe UI Light" panose="020B0502040204020203" pitchFamily="34" charset="0"/>
                </a:rPr>
                <a:t>Accuracy</a:t>
              </a:r>
              <a:endParaRPr lang="fr-FR" sz="1600" b="1" dirty="0">
                <a:solidFill>
                  <a:srgbClr val="09194F"/>
                </a:solidFill>
                <a:latin typeface="Avenir Next LT Pro" panose="020B0504020202020204" pitchFamily="34" charset="0"/>
                <a:cs typeface="Segoe UI Light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14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/>
      <p:bldP spid="49" grpId="0" animBg="1"/>
      <p:bldP spid="51" grpId="0"/>
      <p:bldP spid="52" grpId="0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F06E4935-C25B-401F-B02E-BBA96AD31143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venir Next LT Pro" panose="020B0504020202020204" pitchFamily="34" charset="0"/>
              </a:rPr>
              <a:t>                                                                                                                         Julie Gonzalez                   Lila Roig                                                                                                                                16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2401FA4-4234-4514-9301-76B24FE7C290}"/>
              </a:ext>
            </a:extLst>
          </p:cNvPr>
          <p:cNvSpPr/>
          <p:nvPr/>
        </p:nvSpPr>
        <p:spPr>
          <a:xfrm>
            <a:off x="11501887" y="69150"/>
            <a:ext cx="598303" cy="606056"/>
          </a:xfrm>
          <a:prstGeom prst="ellipse">
            <a:avLst/>
          </a:prstGeom>
          <a:noFill/>
          <a:ln w="9525">
            <a:solidFill>
              <a:srgbClr val="091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BFB1EB1B-7578-45EA-A708-BDDEFBFE14D9}"/>
              </a:ext>
            </a:extLst>
          </p:cNvPr>
          <p:cNvSpPr/>
          <p:nvPr/>
        </p:nvSpPr>
        <p:spPr>
          <a:xfrm>
            <a:off x="11578086" y="145350"/>
            <a:ext cx="445903" cy="453656"/>
          </a:xfrm>
          <a:prstGeom prst="ellipse">
            <a:avLst/>
          </a:prstGeom>
          <a:noFill/>
          <a:ln w="9525">
            <a:solidFill>
              <a:srgbClr val="091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9DCE264-B348-4DEF-A419-6E71F7D048D5}"/>
              </a:ext>
            </a:extLst>
          </p:cNvPr>
          <p:cNvSpPr/>
          <p:nvPr/>
        </p:nvSpPr>
        <p:spPr>
          <a:xfrm>
            <a:off x="11654285" y="221550"/>
            <a:ext cx="293503" cy="301256"/>
          </a:xfrm>
          <a:prstGeom prst="ellipse">
            <a:avLst/>
          </a:prstGeom>
          <a:solidFill>
            <a:srgbClr val="09194F"/>
          </a:solidFill>
          <a:ln w="9525">
            <a:solidFill>
              <a:srgbClr val="09194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C92781C-297B-43B4-BAA5-85BDF553784E}"/>
              </a:ext>
            </a:extLst>
          </p:cNvPr>
          <p:cNvSpPr txBox="1"/>
          <p:nvPr/>
        </p:nvSpPr>
        <p:spPr>
          <a:xfrm>
            <a:off x="2629279" y="626311"/>
            <a:ext cx="695824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dirty="0" err="1">
                <a:latin typeface="Avenir Next LT Pro" panose="020B0504020202020204" pitchFamily="34" charset="0"/>
                <a:ea typeface="Cambria Math" panose="02040503050406030204" pitchFamily="18" charset="0"/>
              </a:rPr>
              <a:t>References</a:t>
            </a:r>
            <a:endParaRPr lang="fr-FR" sz="5000" dirty="0">
              <a:latin typeface="Avenir Next LT Pro" panose="020B0504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3D9E675-77D0-44B6-AEE9-473EF78E258A}"/>
              </a:ext>
            </a:extLst>
          </p:cNvPr>
          <p:cNvSpPr txBox="1"/>
          <p:nvPr/>
        </p:nvSpPr>
        <p:spPr>
          <a:xfrm>
            <a:off x="141212" y="1807714"/>
            <a:ext cx="1151307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[</a:t>
            </a:r>
            <a:r>
              <a:rPr lang="en-US" i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Alqahtani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et al., 2021] </a:t>
            </a:r>
            <a:r>
              <a:rPr lang="en-US" i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Alqahtani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, A., Ali, M., </a:t>
            </a:r>
            <a:r>
              <a:rPr lang="en-US" i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Xie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, X., and Jones, M. (2021). Deep time-series clustering: A review. Electronics, 10:3001. </a:t>
            </a:r>
          </a:p>
          <a:p>
            <a:endParaRPr lang="en-US" i="1" dirty="0"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[</a:t>
            </a:r>
            <a:r>
              <a:rPr lang="en-US" i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Salmina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et al., 2021] </a:t>
            </a:r>
            <a:r>
              <a:rPr lang="en-US" i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Salmina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, L., Castello, R., Stoll, J., and </a:t>
            </a:r>
            <a:r>
              <a:rPr lang="en-US" i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Scartezzini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, J.-L. (2021). Dimensionality reduction and clustering of time series for anomaly detection in a supermarket heating system. Journal of Physics: Conference Series, 2042(1):012027.</a:t>
            </a:r>
          </a:p>
          <a:p>
            <a:endParaRPr lang="en-US" i="1" dirty="0"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[Dempster et al., 2019] Dempster, A., </a:t>
            </a:r>
            <a:r>
              <a:rPr lang="en-US" i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Petitjean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, F., and Webb, G. I. (2019). ROCKET: </a:t>
            </a:r>
            <a:r>
              <a:rPr lang="en-US" i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excep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-</a:t>
            </a:r>
          </a:p>
          <a:p>
            <a:r>
              <a:rPr lang="en-US" i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tionally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fast and accurate time series classification using random convolutional kernels. </a:t>
            </a:r>
            <a:r>
              <a:rPr lang="en-US" i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CoRR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,</a:t>
            </a:r>
          </a:p>
          <a:p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abs/1910.13051.</a:t>
            </a:r>
          </a:p>
          <a:p>
            <a:endParaRPr lang="en-US" i="1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[Dempster et al., 2021] Dempster, A., Schmidt, D. F., and Webb, G. I. (2021). </a:t>
            </a:r>
            <a:r>
              <a:rPr lang="en-US" i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MiniRocket</a:t>
            </a:r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.</a:t>
            </a:r>
          </a:p>
          <a:p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In Proceedings of the 27th ACM SIGKDD Conference on Knowledge Discovery &amp;amp Data</a:t>
            </a:r>
          </a:p>
          <a:p>
            <a:r>
              <a:rPr lang="en-US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Mining. ACM.</a:t>
            </a:r>
          </a:p>
        </p:txBody>
      </p:sp>
    </p:spTree>
    <p:extLst>
      <p:ext uri="{BB962C8B-B14F-4D97-AF65-F5344CB8AC3E}">
        <p14:creationId xmlns:p14="http://schemas.microsoft.com/office/powerpoint/2010/main" val="39044561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2C33D019-DC30-1A61-FAA7-B03D8A444B1D}"/>
              </a:ext>
            </a:extLst>
          </p:cNvPr>
          <p:cNvSpPr/>
          <p:nvPr/>
        </p:nvSpPr>
        <p:spPr>
          <a:xfrm>
            <a:off x="129913" y="502301"/>
            <a:ext cx="12056900" cy="226052"/>
          </a:xfrm>
          <a:prstGeom prst="rect">
            <a:avLst/>
          </a:prstGeom>
          <a:solidFill>
            <a:schemeClr val="accent1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FABAFAA-17F5-4D77-BB39-9CC2D1EACBF9}"/>
              </a:ext>
            </a:extLst>
          </p:cNvPr>
          <p:cNvSpPr txBox="1"/>
          <p:nvPr/>
        </p:nvSpPr>
        <p:spPr>
          <a:xfrm>
            <a:off x="-2" y="191922"/>
            <a:ext cx="1218681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spc="600" dirty="0">
                <a:latin typeface="Avenir Next LT Pro" panose="020B0504020202020204" pitchFamily="34" charset="0"/>
                <a:ea typeface="Cambria Math" panose="02040503050406030204" pitchFamily="18" charset="0"/>
              </a:rPr>
              <a:t>CONTACTS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BD00A7B-198E-49A2-9BFD-25CF88C4434B}"/>
              </a:ext>
            </a:extLst>
          </p:cNvPr>
          <p:cNvGrpSpPr/>
          <p:nvPr/>
        </p:nvGrpSpPr>
        <p:grpSpPr>
          <a:xfrm rot="10800000">
            <a:off x="10010857" y="5477369"/>
            <a:ext cx="2181143" cy="1641454"/>
            <a:chOff x="0" y="-261940"/>
            <a:chExt cx="2181143" cy="1641454"/>
          </a:xfrm>
        </p:grpSpPr>
        <p:sp>
          <p:nvSpPr>
            <p:cNvPr id="14" name="Triangle isocèle 13">
              <a:extLst>
                <a:ext uri="{FF2B5EF4-FFF2-40B4-BE49-F238E27FC236}">
                  <a16:creationId xmlns:a16="http://schemas.microsoft.com/office/drawing/2014/main" id="{17E2E4A6-154F-47E9-93CA-61AEBCB760E4}"/>
                </a:ext>
              </a:extLst>
            </p:cNvPr>
            <p:cNvSpPr/>
            <p:nvPr/>
          </p:nvSpPr>
          <p:spPr>
            <a:xfrm rot="16200000">
              <a:off x="-70206" y="874151"/>
              <a:ext cx="538080" cy="397668"/>
            </a:xfrm>
            <a:prstGeom prst="triangle">
              <a:avLst/>
            </a:prstGeom>
            <a:solidFill>
              <a:srgbClr val="F9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Triangle isocèle 14">
              <a:extLst>
                <a:ext uri="{FF2B5EF4-FFF2-40B4-BE49-F238E27FC236}">
                  <a16:creationId xmlns:a16="http://schemas.microsoft.com/office/drawing/2014/main" id="{8B4061E3-5A3E-4C6C-ABCF-6E27EA35F8BC}"/>
                </a:ext>
              </a:extLst>
            </p:cNvPr>
            <p:cNvSpPr/>
            <p:nvPr/>
          </p:nvSpPr>
          <p:spPr>
            <a:xfrm rot="16200000">
              <a:off x="-70206" y="339246"/>
              <a:ext cx="538080" cy="39766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Triangle isocèle 15">
              <a:extLst>
                <a:ext uri="{FF2B5EF4-FFF2-40B4-BE49-F238E27FC236}">
                  <a16:creationId xmlns:a16="http://schemas.microsoft.com/office/drawing/2014/main" id="{39B677A8-5ECE-4876-9827-43811990A427}"/>
                </a:ext>
              </a:extLst>
            </p:cNvPr>
            <p:cNvSpPr/>
            <p:nvPr/>
          </p:nvSpPr>
          <p:spPr>
            <a:xfrm rot="5400000">
              <a:off x="-70206" y="608286"/>
              <a:ext cx="538080" cy="397668"/>
            </a:xfrm>
            <a:prstGeom prst="triangle">
              <a:avLst/>
            </a:prstGeom>
            <a:solidFill>
              <a:srgbClr val="CC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Triangle isocèle 17">
              <a:extLst>
                <a:ext uri="{FF2B5EF4-FFF2-40B4-BE49-F238E27FC236}">
                  <a16:creationId xmlns:a16="http://schemas.microsoft.com/office/drawing/2014/main" id="{1822F76B-9978-4F3E-841B-FA78C600969C}"/>
                </a:ext>
              </a:extLst>
            </p:cNvPr>
            <p:cNvSpPr/>
            <p:nvPr/>
          </p:nvSpPr>
          <p:spPr>
            <a:xfrm rot="5400000">
              <a:off x="-70206" y="75762"/>
              <a:ext cx="538080" cy="397668"/>
            </a:xfrm>
            <a:prstGeom prst="triangle">
              <a:avLst/>
            </a:prstGeom>
            <a:solidFill>
              <a:srgbClr val="008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Triangle isocèle 18">
              <a:extLst>
                <a:ext uri="{FF2B5EF4-FFF2-40B4-BE49-F238E27FC236}">
                  <a16:creationId xmlns:a16="http://schemas.microsoft.com/office/drawing/2014/main" id="{02C1D4BF-BCE6-4EBC-B403-CD516C0DCD79}"/>
                </a:ext>
              </a:extLst>
            </p:cNvPr>
            <p:cNvSpPr/>
            <p:nvPr/>
          </p:nvSpPr>
          <p:spPr>
            <a:xfrm rot="16200000">
              <a:off x="-70206" y="-191734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Triangle isocèle 19">
              <a:extLst>
                <a:ext uri="{FF2B5EF4-FFF2-40B4-BE49-F238E27FC236}">
                  <a16:creationId xmlns:a16="http://schemas.microsoft.com/office/drawing/2014/main" id="{4284C537-3482-4F05-B922-E1F1E705C0B3}"/>
                </a:ext>
              </a:extLst>
            </p:cNvPr>
            <p:cNvSpPr/>
            <p:nvPr/>
          </p:nvSpPr>
          <p:spPr>
            <a:xfrm rot="5400000">
              <a:off x="323379" y="874151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Triangle isocèle 20">
              <a:extLst>
                <a:ext uri="{FF2B5EF4-FFF2-40B4-BE49-F238E27FC236}">
                  <a16:creationId xmlns:a16="http://schemas.microsoft.com/office/drawing/2014/main" id="{6477FC56-377D-428D-B025-7D80FDBED7D8}"/>
                </a:ext>
              </a:extLst>
            </p:cNvPr>
            <p:cNvSpPr/>
            <p:nvPr/>
          </p:nvSpPr>
          <p:spPr>
            <a:xfrm rot="16200000">
              <a:off x="320089" y="605905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Triangle isocèle 21">
              <a:extLst>
                <a:ext uri="{FF2B5EF4-FFF2-40B4-BE49-F238E27FC236}">
                  <a16:creationId xmlns:a16="http://schemas.microsoft.com/office/drawing/2014/main" id="{CD4F8CF9-22F7-43E8-9EC1-EDD04AF1A534}"/>
                </a:ext>
              </a:extLst>
            </p:cNvPr>
            <p:cNvSpPr/>
            <p:nvPr/>
          </p:nvSpPr>
          <p:spPr>
            <a:xfrm rot="5400000">
              <a:off x="325760" y="342124"/>
              <a:ext cx="538080" cy="397668"/>
            </a:xfrm>
            <a:prstGeom prst="triangle">
              <a:avLst/>
            </a:prstGeom>
            <a:solidFill>
              <a:srgbClr val="CC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Triangle isocèle 22">
              <a:extLst>
                <a:ext uri="{FF2B5EF4-FFF2-40B4-BE49-F238E27FC236}">
                  <a16:creationId xmlns:a16="http://schemas.microsoft.com/office/drawing/2014/main" id="{A39E6217-53D7-47F2-9A08-DB85C754CF0C}"/>
                </a:ext>
              </a:extLst>
            </p:cNvPr>
            <p:cNvSpPr/>
            <p:nvPr/>
          </p:nvSpPr>
          <p:spPr>
            <a:xfrm rot="5400000">
              <a:off x="717757" y="609079"/>
              <a:ext cx="538080" cy="397668"/>
            </a:xfrm>
            <a:prstGeom prst="triangle">
              <a:avLst/>
            </a:prstGeom>
            <a:solidFill>
              <a:srgbClr val="008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Triangle isocèle 23">
              <a:extLst>
                <a:ext uri="{FF2B5EF4-FFF2-40B4-BE49-F238E27FC236}">
                  <a16:creationId xmlns:a16="http://schemas.microsoft.com/office/drawing/2014/main" id="{A65E38A2-D345-4764-9D48-3E30CA38C09C}"/>
                </a:ext>
              </a:extLst>
            </p:cNvPr>
            <p:cNvSpPr/>
            <p:nvPr/>
          </p:nvSpPr>
          <p:spPr>
            <a:xfrm rot="16200000">
              <a:off x="322261" y="80207"/>
              <a:ext cx="538080" cy="397668"/>
            </a:xfrm>
            <a:prstGeom prst="triangle">
              <a:avLst/>
            </a:prstGeom>
            <a:solidFill>
              <a:srgbClr val="CC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Triangle isocèle 24">
              <a:extLst>
                <a:ext uri="{FF2B5EF4-FFF2-40B4-BE49-F238E27FC236}">
                  <a16:creationId xmlns:a16="http://schemas.microsoft.com/office/drawing/2014/main" id="{670B4EC1-1B16-4251-BFB8-1EC8407E143E}"/>
                </a:ext>
              </a:extLst>
            </p:cNvPr>
            <p:cNvSpPr/>
            <p:nvPr/>
          </p:nvSpPr>
          <p:spPr>
            <a:xfrm rot="5400000">
              <a:off x="323283" y="-190421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Triangle isocèle 25">
              <a:extLst>
                <a:ext uri="{FF2B5EF4-FFF2-40B4-BE49-F238E27FC236}">
                  <a16:creationId xmlns:a16="http://schemas.microsoft.com/office/drawing/2014/main" id="{C5720537-17E1-4C87-88A5-B37BC291FCF9}"/>
                </a:ext>
              </a:extLst>
            </p:cNvPr>
            <p:cNvSpPr/>
            <p:nvPr/>
          </p:nvSpPr>
          <p:spPr>
            <a:xfrm rot="8751296">
              <a:off x="857151" y="904148"/>
              <a:ext cx="478340" cy="397668"/>
            </a:xfrm>
            <a:prstGeom prst="triangle">
              <a:avLst/>
            </a:prstGeom>
            <a:solidFill>
              <a:srgbClr val="CC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Triangle isocèle 26">
              <a:extLst>
                <a:ext uri="{FF2B5EF4-FFF2-40B4-BE49-F238E27FC236}">
                  <a16:creationId xmlns:a16="http://schemas.microsoft.com/office/drawing/2014/main" id="{5546E228-B800-40DD-A59E-C6EAE9770984}"/>
                </a:ext>
              </a:extLst>
            </p:cNvPr>
            <p:cNvSpPr/>
            <p:nvPr/>
          </p:nvSpPr>
          <p:spPr>
            <a:xfrm rot="16200000">
              <a:off x="1263618" y="1202681"/>
              <a:ext cx="210790" cy="142875"/>
            </a:xfrm>
            <a:prstGeom prst="triangle">
              <a:avLst/>
            </a:prstGeom>
            <a:solidFill>
              <a:srgbClr val="CC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Triangle isocèle 27">
              <a:extLst>
                <a:ext uri="{FF2B5EF4-FFF2-40B4-BE49-F238E27FC236}">
                  <a16:creationId xmlns:a16="http://schemas.microsoft.com/office/drawing/2014/main" id="{C624769C-7BE2-4F4B-BBB4-2B89F9BA0B7B}"/>
                </a:ext>
              </a:extLst>
            </p:cNvPr>
            <p:cNvSpPr/>
            <p:nvPr/>
          </p:nvSpPr>
          <p:spPr>
            <a:xfrm rot="5400000">
              <a:off x="720138" y="78868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Triangle isocèle 28">
              <a:extLst>
                <a:ext uri="{FF2B5EF4-FFF2-40B4-BE49-F238E27FC236}">
                  <a16:creationId xmlns:a16="http://schemas.microsoft.com/office/drawing/2014/main" id="{4AA05C41-4AF0-45F4-A58D-7787603945C4}"/>
                </a:ext>
              </a:extLst>
            </p:cNvPr>
            <p:cNvSpPr/>
            <p:nvPr/>
          </p:nvSpPr>
          <p:spPr>
            <a:xfrm rot="16200000">
              <a:off x="712116" y="346281"/>
              <a:ext cx="538080" cy="397668"/>
            </a:xfrm>
            <a:prstGeom prst="triangle">
              <a:avLst/>
            </a:prstGeom>
            <a:solidFill>
              <a:srgbClr val="008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Triangle isocèle 29">
              <a:extLst>
                <a:ext uri="{FF2B5EF4-FFF2-40B4-BE49-F238E27FC236}">
                  <a16:creationId xmlns:a16="http://schemas.microsoft.com/office/drawing/2014/main" id="{8E8A4BC2-B0B7-4B70-A48F-36FFAC2544DE}"/>
                </a:ext>
              </a:extLst>
            </p:cNvPr>
            <p:cNvSpPr/>
            <p:nvPr/>
          </p:nvSpPr>
          <p:spPr>
            <a:xfrm rot="16200000">
              <a:off x="715959" y="-185908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Triangle isocèle 30">
              <a:extLst>
                <a:ext uri="{FF2B5EF4-FFF2-40B4-BE49-F238E27FC236}">
                  <a16:creationId xmlns:a16="http://schemas.microsoft.com/office/drawing/2014/main" id="{FF249910-8A31-4358-BCAA-23FB4F57B0C6}"/>
                </a:ext>
              </a:extLst>
            </p:cNvPr>
            <p:cNvSpPr/>
            <p:nvPr/>
          </p:nvSpPr>
          <p:spPr>
            <a:xfrm rot="16200000">
              <a:off x="1104984" y="610605"/>
              <a:ext cx="538080" cy="39766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Triangle isocèle 31">
              <a:extLst>
                <a:ext uri="{FF2B5EF4-FFF2-40B4-BE49-F238E27FC236}">
                  <a16:creationId xmlns:a16="http://schemas.microsoft.com/office/drawing/2014/main" id="{09FAFB95-7777-4812-8D1B-ADC1BFE8D404}"/>
                </a:ext>
              </a:extLst>
            </p:cNvPr>
            <p:cNvSpPr/>
            <p:nvPr/>
          </p:nvSpPr>
          <p:spPr>
            <a:xfrm rot="5400000">
              <a:off x="1101977" y="340039"/>
              <a:ext cx="538080" cy="397668"/>
            </a:xfrm>
            <a:prstGeom prst="triangle">
              <a:avLst/>
            </a:prstGeom>
            <a:solidFill>
              <a:srgbClr val="F9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Triangle isocèle 32">
              <a:extLst>
                <a:ext uri="{FF2B5EF4-FFF2-40B4-BE49-F238E27FC236}">
                  <a16:creationId xmlns:a16="http://schemas.microsoft.com/office/drawing/2014/main" id="{AADC4514-F33C-467A-804F-ED80A5C1DEAE}"/>
                </a:ext>
              </a:extLst>
            </p:cNvPr>
            <p:cNvSpPr/>
            <p:nvPr/>
          </p:nvSpPr>
          <p:spPr>
            <a:xfrm rot="16200000">
              <a:off x="2004311" y="203384"/>
              <a:ext cx="210790" cy="14287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Triangle isocèle 33">
              <a:extLst>
                <a:ext uri="{FF2B5EF4-FFF2-40B4-BE49-F238E27FC236}">
                  <a16:creationId xmlns:a16="http://schemas.microsoft.com/office/drawing/2014/main" id="{82EFF7DE-1252-41E8-91B5-C8FD43C6A031}"/>
                </a:ext>
              </a:extLst>
            </p:cNvPr>
            <p:cNvSpPr/>
            <p:nvPr/>
          </p:nvSpPr>
          <p:spPr>
            <a:xfrm rot="16200000">
              <a:off x="1105797" y="82573"/>
              <a:ext cx="538080" cy="397668"/>
            </a:xfrm>
            <a:prstGeom prst="triangle">
              <a:avLst/>
            </a:prstGeom>
            <a:solidFill>
              <a:srgbClr val="F9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Triangle isocèle 34">
              <a:extLst>
                <a:ext uri="{FF2B5EF4-FFF2-40B4-BE49-F238E27FC236}">
                  <a16:creationId xmlns:a16="http://schemas.microsoft.com/office/drawing/2014/main" id="{9A2BED1E-2296-41E6-B67A-2761A0D64FAD}"/>
                </a:ext>
              </a:extLst>
            </p:cNvPr>
            <p:cNvSpPr/>
            <p:nvPr/>
          </p:nvSpPr>
          <p:spPr>
            <a:xfrm rot="5400000">
              <a:off x="1502295" y="80227"/>
              <a:ext cx="538080" cy="397668"/>
            </a:xfrm>
            <a:prstGeom prst="triangle">
              <a:avLst/>
            </a:prstGeom>
            <a:solidFill>
              <a:srgbClr val="008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Triangle isocèle 35">
              <a:extLst>
                <a:ext uri="{FF2B5EF4-FFF2-40B4-BE49-F238E27FC236}">
                  <a16:creationId xmlns:a16="http://schemas.microsoft.com/office/drawing/2014/main" id="{A71AE18F-5634-4AB4-BC78-5DBE1E4A06B2}"/>
                </a:ext>
              </a:extLst>
            </p:cNvPr>
            <p:cNvSpPr/>
            <p:nvPr/>
          </p:nvSpPr>
          <p:spPr>
            <a:xfrm rot="5400000">
              <a:off x="1601535" y="889497"/>
              <a:ext cx="210790" cy="142875"/>
            </a:xfrm>
            <a:prstGeom prst="triangle">
              <a:avLst/>
            </a:prstGeom>
            <a:solidFill>
              <a:srgbClr val="F9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13A011F5-E216-4225-986A-01FE67A5DC73}"/>
              </a:ext>
            </a:extLst>
          </p:cNvPr>
          <p:cNvSpPr/>
          <p:nvPr/>
        </p:nvSpPr>
        <p:spPr>
          <a:xfrm rot="10800000">
            <a:off x="9587523" y="6854005"/>
            <a:ext cx="2613804" cy="32038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2F004995-EFAD-934F-F0FF-3D37A7CC5FA3}"/>
              </a:ext>
            </a:extLst>
          </p:cNvPr>
          <p:cNvGrpSpPr/>
          <p:nvPr/>
        </p:nvGrpSpPr>
        <p:grpSpPr>
          <a:xfrm>
            <a:off x="0" y="-288588"/>
            <a:ext cx="2181143" cy="1870643"/>
            <a:chOff x="0" y="-261940"/>
            <a:chExt cx="2181143" cy="1870643"/>
          </a:xfrm>
        </p:grpSpPr>
        <p:sp>
          <p:nvSpPr>
            <p:cNvPr id="42" name="Triangle isocèle 41">
              <a:extLst>
                <a:ext uri="{FF2B5EF4-FFF2-40B4-BE49-F238E27FC236}">
                  <a16:creationId xmlns:a16="http://schemas.microsoft.com/office/drawing/2014/main" id="{A1FF4A99-8A49-4C77-148F-277D0A58909C}"/>
                </a:ext>
              </a:extLst>
            </p:cNvPr>
            <p:cNvSpPr/>
            <p:nvPr/>
          </p:nvSpPr>
          <p:spPr>
            <a:xfrm rot="5400000">
              <a:off x="-70206" y="1140829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Triangle isocèle 42">
              <a:extLst>
                <a:ext uri="{FF2B5EF4-FFF2-40B4-BE49-F238E27FC236}">
                  <a16:creationId xmlns:a16="http://schemas.microsoft.com/office/drawing/2014/main" id="{26582ADB-1B14-B6A0-36A7-9118264168E9}"/>
                </a:ext>
              </a:extLst>
            </p:cNvPr>
            <p:cNvSpPr/>
            <p:nvPr/>
          </p:nvSpPr>
          <p:spPr>
            <a:xfrm rot="16200000">
              <a:off x="-70206" y="874151"/>
              <a:ext cx="538080" cy="397668"/>
            </a:xfrm>
            <a:prstGeom prst="triangle">
              <a:avLst/>
            </a:prstGeom>
            <a:solidFill>
              <a:srgbClr val="F9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Triangle isocèle 43">
              <a:extLst>
                <a:ext uri="{FF2B5EF4-FFF2-40B4-BE49-F238E27FC236}">
                  <a16:creationId xmlns:a16="http://schemas.microsoft.com/office/drawing/2014/main" id="{CEEA4EEE-4617-39AF-BA66-A00402510CAA}"/>
                </a:ext>
              </a:extLst>
            </p:cNvPr>
            <p:cNvSpPr/>
            <p:nvPr/>
          </p:nvSpPr>
          <p:spPr>
            <a:xfrm rot="16200000">
              <a:off x="-70206" y="339246"/>
              <a:ext cx="538080" cy="39766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Triangle isocèle 44">
              <a:extLst>
                <a:ext uri="{FF2B5EF4-FFF2-40B4-BE49-F238E27FC236}">
                  <a16:creationId xmlns:a16="http://schemas.microsoft.com/office/drawing/2014/main" id="{F9C19F14-6832-E00D-3B2E-F3AA539CB1AD}"/>
                </a:ext>
              </a:extLst>
            </p:cNvPr>
            <p:cNvSpPr/>
            <p:nvPr/>
          </p:nvSpPr>
          <p:spPr>
            <a:xfrm rot="5400000">
              <a:off x="-70206" y="608286"/>
              <a:ext cx="538080" cy="397668"/>
            </a:xfrm>
            <a:prstGeom prst="triangle">
              <a:avLst/>
            </a:prstGeom>
            <a:solidFill>
              <a:srgbClr val="CC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Triangle isocèle 45">
              <a:extLst>
                <a:ext uri="{FF2B5EF4-FFF2-40B4-BE49-F238E27FC236}">
                  <a16:creationId xmlns:a16="http://schemas.microsoft.com/office/drawing/2014/main" id="{0935180C-C995-4050-B048-7D07283243D0}"/>
                </a:ext>
              </a:extLst>
            </p:cNvPr>
            <p:cNvSpPr/>
            <p:nvPr/>
          </p:nvSpPr>
          <p:spPr>
            <a:xfrm rot="5400000">
              <a:off x="-70206" y="75762"/>
              <a:ext cx="538080" cy="397668"/>
            </a:xfrm>
            <a:prstGeom prst="triangle">
              <a:avLst/>
            </a:prstGeom>
            <a:solidFill>
              <a:srgbClr val="008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Triangle isocèle 46">
              <a:extLst>
                <a:ext uri="{FF2B5EF4-FFF2-40B4-BE49-F238E27FC236}">
                  <a16:creationId xmlns:a16="http://schemas.microsoft.com/office/drawing/2014/main" id="{7BAE7334-389D-698B-3601-B6D6CAAAACF2}"/>
                </a:ext>
              </a:extLst>
            </p:cNvPr>
            <p:cNvSpPr/>
            <p:nvPr/>
          </p:nvSpPr>
          <p:spPr>
            <a:xfrm rot="16200000">
              <a:off x="-70206" y="-191734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Triangle isocèle 47">
              <a:extLst>
                <a:ext uri="{FF2B5EF4-FFF2-40B4-BE49-F238E27FC236}">
                  <a16:creationId xmlns:a16="http://schemas.microsoft.com/office/drawing/2014/main" id="{F6CDD26B-2648-2D9B-0D32-163187527AA9}"/>
                </a:ext>
              </a:extLst>
            </p:cNvPr>
            <p:cNvSpPr/>
            <p:nvPr/>
          </p:nvSpPr>
          <p:spPr>
            <a:xfrm rot="5400000">
              <a:off x="323379" y="874151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Triangle isocèle 48">
              <a:extLst>
                <a:ext uri="{FF2B5EF4-FFF2-40B4-BE49-F238E27FC236}">
                  <a16:creationId xmlns:a16="http://schemas.microsoft.com/office/drawing/2014/main" id="{921C84E3-F83A-1D61-E526-8ECBD0265070}"/>
                </a:ext>
              </a:extLst>
            </p:cNvPr>
            <p:cNvSpPr/>
            <p:nvPr/>
          </p:nvSpPr>
          <p:spPr>
            <a:xfrm rot="16200000">
              <a:off x="320089" y="605905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Triangle isocèle 49">
              <a:extLst>
                <a:ext uri="{FF2B5EF4-FFF2-40B4-BE49-F238E27FC236}">
                  <a16:creationId xmlns:a16="http://schemas.microsoft.com/office/drawing/2014/main" id="{274477B3-F4BD-A830-049F-0A4C89641FA3}"/>
                </a:ext>
              </a:extLst>
            </p:cNvPr>
            <p:cNvSpPr/>
            <p:nvPr/>
          </p:nvSpPr>
          <p:spPr>
            <a:xfrm rot="5400000">
              <a:off x="325760" y="342124"/>
              <a:ext cx="538080" cy="397668"/>
            </a:xfrm>
            <a:prstGeom prst="triangle">
              <a:avLst/>
            </a:prstGeom>
            <a:solidFill>
              <a:srgbClr val="CC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Triangle isocèle 50">
              <a:extLst>
                <a:ext uri="{FF2B5EF4-FFF2-40B4-BE49-F238E27FC236}">
                  <a16:creationId xmlns:a16="http://schemas.microsoft.com/office/drawing/2014/main" id="{7D0125E0-A990-A8F3-ACF8-3C697E0A5613}"/>
                </a:ext>
              </a:extLst>
            </p:cNvPr>
            <p:cNvSpPr/>
            <p:nvPr/>
          </p:nvSpPr>
          <p:spPr>
            <a:xfrm rot="5400000">
              <a:off x="717757" y="609079"/>
              <a:ext cx="538080" cy="397668"/>
            </a:xfrm>
            <a:prstGeom prst="triangle">
              <a:avLst/>
            </a:prstGeom>
            <a:solidFill>
              <a:srgbClr val="008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Triangle isocèle 51">
              <a:extLst>
                <a:ext uri="{FF2B5EF4-FFF2-40B4-BE49-F238E27FC236}">
                  <a16:creationId xmlns:a16="http://schemas.microsoft.com/office/drawing/2014/main" id="{47B17A01-1370-4AE7-3105-E31582CB4441}"/>
                </a:ext>
              </a:extLst>
            </p:cNvPr>
            <p:cNvSpPr/>
            <p:nvPr/>
          </p:nvSpPr>
          <p:spPr>
            <a:xfrm rot="16200000">
              <a:off x="322261" y="80207"/>
              <a:ext cx="538080" cy="397668"/>
            </a:xfrm>
            <a:prstGeom prst="triangle">
              <a:avLst/>
            </a:prstGeom>
            <a:solidFill>
              <a:srgbClr val="CC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Triangle isocèle 52">
              <a:extLst>
                <a:ext uri="{FF2B5EF4-FFF2-40B4-BE49-F238E27FC236}">
                  <a16:creationId xmlns:a16="http://schemas.microsoft.com/office/drawing/2014/main" id="{552BB9AB-A7CB-74DA-6BB3-9816E07EC006}"/>
                </a:ext>
              </a:extLst>
            </p:cNvPr>
            <p:cNvSpPr/>
            <p:nvPr/>
          </p:nvSpPr>
          <p:spPr>
            <a:xfrm rot="5400000">
              <a:off x="323283" y="-190421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Triangle isocèle 53">
              <a:extLst>
                <a:ext uri="{FF2B5EF4-FFF2-40B4-BE49-F238E27FC236}">
                  <a16:creationId xmlns:a16="http://schemas.microsoft.com/office/drawing/2014/main" id="{41DC374A-2E95-4CB1-795A-6EF4A16CE5F0}"/>
                </a:ext>
              </a:extLst>
            </p:cNvPr>
            <p:cNvSpPr/>
            <p:nvPr/>
          </p:nvSpPr>
          <p:spPr>
            <a:xfrm rot="8751296">
              <a:off x="857151" y="904148"/>
              <a:ext cx="478340" cy="397668"/>
            </a:xfrm>
            <a:prstGeom prst="triangle">
              <a:avLst/>
            </a:prstGeom>
            <a:solidFill>
              <a:srgbClr val="CC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Triangle isocèle 54">
              <a:extLst>
                <a:ext uri="{FF2B5EF4-FFF2-40B4-BE49-F238E27FC236}">
                  <a16:creationId xmlns:a16="http://schemas.microsoft.com/office/drawing/2014/main" id="{56407DD6-1781-FB20-5DBB-B6172BCF1E2A}"/>
                </a:ext>
              </a:extLst>
            </p:cNvPr>
            <p:cNvSpPr/>
            <p:nvPr/>
          </p:nvSpPr>
          <p:spPr>
            <a:xfrm rot="10800000">
              <a:off x="1898916" y="88989"/>
              <a:ext cx="210790" cy="142875"/>
            </a:xfrm>
            <a:prstGeom prst="triangle">
              <a:avLst/>
            </a:prstGeom>
            <a:solidFill>
              <a:srgbClr val="CC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Triangle isocèle 55">
              <a:extLst>
                <a:ext uri="{FF2B5EF4-FFF2-40B4-BE49-F238E27FC236}">
                  <a16:creationId xmlns:a16="http://schemas.microsoft.com/office/drawing/2014/main" id="{D6DF5B8C-2583-6791-C072-4D9542E37CF3}"/>
                </a:ext>
              </a:extLst>
            </p:cNvPr>
            <p:cNvSpPr/>
            <p:nvPr/>
          </p:nvSpPr>
          <p:spPr>
            <a:xfrm rot="5400000">
              <a:off x="720138" y="78868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Triangle isocèle 56">
              <a:extLst>
                <a:ext uri="{FF2B5EF4-FFF2-40B4-BE49-F238E27FC236}">
                  <a16:creationId xmlns:a16="http://schemas.microsoft.com/office/drawing/2014/main" id="{383DF186-E244-E4C3-B459-6A4D890DE1F2}"/>
                </a:ext>
              </a:extLst>
            </p:cNvPr>
            <p:cNvSpPr/>
            <p:nvPr/>
          </p:nvSpPr>
          <p:spPr>
            <a:xfrm rot="16200000">
              <a:off x="712116" y="346281"/>
              <a:ext cx="538080" cy="397668"/>
            </a:xfrm>
            <a:prstGeom prst="triangle">
              <a:avLst/>
            </a:prstGeom>
            <a:solidFill>
              <a:srgbClr val="008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Triangle isocèle 57">
              <a:extLst>
                <a:ext uri="{FF2B5EF4-FFF2-40B4-BE49-F238E27FC236}">
                  <a16:creationId xmlns:a16="http://schemas.microsoft.com/office/drawing/2014/main" id="{24BA214E-0B21-291B-2D96-C60CCF1DB1A4}"/>
                </a:ext>
              </a:extLst>
            </p:cNvPr>
            <p:cNvSpPr/>
            <p:nvPr/>
          </p:nvSpPr>
          <p:spPr>
            <a:xfrm rot="16200000">
              <a:off x="715959" y="-185908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Triangle isocèle 58">
              <a:extLst>
                <a:ext uri="{FF2B5EF4-FFF2-40B4-BE49-F238E27FC236}">
                  <a16:creationId xmlns:a16="http://schemas.microsoft.com/office/drawing/2014/main" id="{C4E5C1F6-1F52-E4D7-58A9-FE096FC2BECA}"/>
                </a:ext>
              </a:extLst>
            </p:cNvPr>
            <p:cNvSpPr/>
            <p:nvPr/>
          </p:nvSpPr>
          <p:spPr>
            <a:xfrm rot="16200000">
              <a:off x="1104984" y="610605"/>
              <a:ext cx="538080" cy="39766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Triangle isocèle 59">
              <a:extLst>
                <a:ext uri="{FF2B5EF4-FFF2-40B4-BE49-F238E27FC236}">
                  <a16:creationId xmlns:a16="http://schemas.microsoft.com/office/drawing/2014/main" id="{19E3C896-AD0E-1752-9DAD-83E5736E3337}"/>
                </a:ext>
              </a:extLst>
            </p:cNvPr>
            <p:cNvSpPr/>
            <p:nvPr/>
          </p:nvSpPr>
          <p:spPr>
            <a:xfrm rot="5400000">
              <a:off x="1101977" y="340039"/>
              <a:ext cx="538080" cy="397668"/>
            </a:xfrm>
            <a:prstGeom prst="triangle">
              <a:avLst/>
            </a:prstGeom>
            <a:solidFill>
              <a:srgbClr val="F9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1" name="Triangle isocèle 60">
              <a:extLst>
                <a:ext uri="{FF2B5EF4-FFF2-40B4-BE49-F238E27FC236}">
                  <a16:creationId xmlns:a16="http://schemas.microsoft.com/office/drawing/2014/main" id="{BA3A764D-0B4D-1302-3DE6-74E9C4DD723C}"/>
                </a:ext>
              </a:extLst>
            </p:cNvPr>
            <p:cNvSpPr/>
            <p:nvPr/>
          </p:nvSpPr>
          <p:spPr>
            <a:xfrm rot="16200000">
              <a:off x="2004311" y="203384"/>
              <a:ext cx="210790" cy="14287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2" name="Triangle isocèle 61">
              <a:extLst>
                <a:ext uri="{FF2B5EF4-FFF2-40B4-BE49-F238E27FC236}">
                  <a16:creationId xmlns:a16="http://schemas.microsoft.com/office/drawing/2014/main" id="{B91B8E2C-E0D9-CB59-3120-C9819A97B025}"/>
                </a:ext>
              </a:extLst>
            </p:cNvPr>
            <p:cNvSpPr/>
            <p:nvPr/>
          </p:nvSpPr>
          <p:spPr>
            <a:xfrm rot="16200000">
              <a:off x="1105797" y="82573"/>
              <a:ext cx="538080" cy="397668"/>
            </a:xfrm>
            <a:prstGeom prst="triangle">
              <a:avLst/>
            </a:prstGeom>
            <a:solidFill>
              <a:srgbClr val="F9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3" name="Triangle isocèle 62">
              <a:extLst>
                <a:ext uri="{FF2B5EF4-FFF2-40B4-BE49-F238E27FC236}">
                  <a16:creationId xmlns:a16="http://schemas.microsoft.com/office/drawing/2014/main" id="{D0B8E513-F440-87C8-BD75-0F54ED318541}"/>
                </a:ext>
              </a:extLst>
            </p:cNvPr>
            <p:cNvSpPr/>
            <p:nvPr/>
          </p:nvSpPr>
          <p:spPr>
            <a:xfrm rot="5400000">
              <a:off x="1502295" y="80227"/>
              <a:ext cx="538080" cy="397668"/>
            </a:xfrm>
            <a:prstGeom prst="triangle">
              <a:avLst/>
            </a:prstGeom>
            <a:solidFill>
              <a:srgbClr val="008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4" name="Triangle isocèle 63">
              <a:extLst>
                <a:ext uri="{FF2B5EF4-FFF2-40B4-BE49-F238E27FC236}">
                  <a16:creationId xmlns:a16="http://schemas.microsoft.com/office/drawing/2014/main" id="{EFCE4729-6D81-7740-D72C-9541509D57B0}"/>
                </a:ext>
              </a:extLst>
            </p:cNvPr>
            <p:cNvSpPr/>
            <p:nvPr/>
          </p:nvSpPr>
          <p:spPr>
            <a:xfrm rot="5400000">
              <a:off x="1601535" y="889497"/>
              <a:ext cx="210790" cy="142875"/>
            </a:xfrm>
            <a:prstGeom prst="triangle">
              <a:avLst/>
            </a:prstGeom>
            <a:solidFill>
              <a:srgbClr val="F9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BCDAFC44-055A-8EC3-122D-73AF83475DD1}"/>
              </a:ext>
            </a:extLst>
          </p:cNvPr>
          <p:cNvGrpSpPr/>
          <p:nvPr/>
        </p:nvGrpSpPr>
        <p:grpSpPr>
          <a:xfrm>
            <a:off x="3561409" y="1763765"/>
            <a:ext cx="4297260" cy="1342884"/>
            <a:chOff x="170957" y="3685766"/>
            <a:chExt cx="4297260" cy="134288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05B41BD-106A-0024-0A35-007D7065B2D4}"/>
                </a:ext>
              </a:extLst>
            </p:cNvPr>
            <p:cNvSpPr/>
            <p:nvPr/>
          </p:nvSpPr>
          <p:spPr>
            <a:xfrm>
              <a:off x="180925" y="3685766"/>
              <a:ext cx="3933946" cy="47802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6CA274B0-17E7-ECEB-9AC4-C1881ADB550C}"/>
                </a:ext>
              </a:extLst>
            </p:cNvPr>
            <p:cNvGrpSpPr/>
            <p:nvPr/>
          </p:nvGrpSpPr>
          <p:grpSpPr>
            <a:xfrm>
              <a:off x="170957" y="3799574"/>
              <a:ext cx="4297260" cy="1229076"/>
              <a:chOff x="170957" y="3609074"/>
              <a:chExt cx="4297260" cy="122907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96F876B-21B6-6327-ADC9-0E010256E4A5}"/>
                  </a:ext>
                </a:extLst>
              </p:cNvPr>
              <p:cNvSpPr/>
              <p:nvPr/>
            </p:nvSpPr>
            <p:spPr>
              <a:xfrm>
                <a:off x="170957" y="3976376"/>
                <a:ext cx="3954236" cy="861774"/>
              </a:xfrm>
              <a:prstGeom prst="rect">
                <a:avLst/>
              </a:prstGeom>
              <a:noFill/>
              <a:ln w="19050"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" name="ZoneTexte 72">
                <a:extLst>
                  <a:ext uri="{FF2B5EF4-FFF2-40B4-BE49-F238E27FC236}">
                    <a16:creationId xmlns:a16="http://schemas.microsoft.com/office/drawing/2014/main" id="{09265C84-DE4B-D94E-E580-A8BBFB52870C}"/>
                  </a:ext>
                </a:extLst>
              </p:cNvPr>
              <p:cNvSpPr txBox="1"/>
              <p:nvPr/>
            </p:nvSpPr>
            <p:spPr>
              <a:xfrm>
                <a:off x="214171" y="3609074"/>
                <a:ext cx="39339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latin typeface="Avenir Next LT Pro" panose="020B0504020202020204" pitchFamily="34" charset="0"/>
                    <a:ea typeface="Cambria Math" panose="02040503050406030204" pitchFamily="18" charset="0"/>
                  </a:rPr>
                  <a:t>JULIE GONZALEZ</a:t>
                </a:r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85313582-18B5-FA4D-2325-48304335B753}"/>
                  </a:ext>
                </a:extLst>
              </p:cNvPr>
              <p:cNvSpPr txBox="1"/>
              <p:nvPr/>
            </p:nvSpPr>
            <p:spPr>
              <a:xfrm>
                <a:off x="669144" y="4076225"/>
                <a:ext cx="37990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dirty="0">
                    <a:latin typeface="Avenir Next LT Pro" panose="020B0504020202020204" pitchFamily="34" charset="0"/>
                    <a:ea typeface="Cambria Math" panose="02040503050406030204" pitchFamily="18" charset="0"/>
                    <a:hlinkClick r:id="rId2"/>
                  </a:rPr>
                  <a:t>jgonzale@etud.insa-toulouse.fr</a:t>
                </a:r>
                <a:endParaRPr lang="fr-FR" dirty="0">
                  <a:latin typeface="Avenir Next LT Pro" panose="020B0504020202020204" pitchFamily="34" charset="0"/>
                  <a:ea typeface="Cambria Math" panose="02040503050406030204" pitchFamily="18" charset="0"/>
                </a:endParaRPr>
              </a:p>
            </p:txBody>
          </p:sp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7FF50664-1466-27F8-4CE3-6E23C15B825A}"/>
                  </a:ext>
                </a:extLst>
              </p:cNvPr>
              <p:cNvSpPr txBox="1"/>
              <p:nvPr/>
            </p:nvSpPr>
            <p:spPr>
              <a:xfrm>
                <a:off x="628683" y="4447961"/>
                <a:ext cx="27512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dirty="0">
                    <a:latin typeface="Avenir Next LT Pro" panose="020B0504020202020204" pitchFamily="34" charset="0"/>
                    <a:ea typeface="Cambria Math" panose="02040503050406030204" pitchFamily="18" charset="0"/>
                  </a:rPr>
                  <a:t>+336 42 50 23 73 </a:t>
                </a:r>
              </a:p>
            </p:txBody>
          </p:sp>
          <p:pic>
            <p:nvPicPr>
              <p:cNvPr id="101" name="Graphique 100" descr="Enveloppe avec un remplissage uni">
                <a:extLst>
                  <a:ext uri="{FF2B5EF4-FFF2-40B4-BE49-F238E27FC236}">
                    <a16:creationId xmlns:a16="http://schemas.microsoft.com/office/drawing/2014/main" id="{F2E07419-7844-7811-3A12-051D7060EF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0108" y="4044557"/>
                <a:ext cx="363597" cy="363597"/>
              </a:xfrm>
              <a:prstGeom prst="rect">
                <a:avLst/>
              </a:prstGeom>
            </p:spPr>
          </p:pic>
          <p:pic>
            <p:nvPicPr>
              <p:cNvPr id="102" name="Graphique 101" descr="Combiné avec un remplissage uni">
                <a:extLst>
                  <a:ext uri="{FF2B5EF4-FFF2-40B4-BE49-F238E27FC236}">
                    <a16:creationId xmlns:a16="http://schemas.microsoft.com/office/drawing/2014/main" id="{E672DFFD-085D-5B19-F5A2-835161A90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82395" y="4419955"/>
                <a:ext cx="337057" cy="337057"/>
              </a:xfrm>
              <a:prstGeom prst="rect">
                <a:avLst/>
              </a:prstGeom>
            </p:spPr>
          </p:pic>
        </p:grpSp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61CD7D5B-06B0-E93B-1BFE-DBCC5C641785}"/>
              </a:ext>
            </a:extLst>
          </p:cNvPr>
          <p:cNvGrpSpPr/>
          <p:nvPr/>
        </p:nvGrpSpPr>
        <p:grpSpPr>
          <a:xfrm>
            <a:off x="3561409" y="3903472"/>
            <a:ext cx="4038656" cy="1343553"/>
            <a:chOff x="6273743" y="3682011"/>
            <a:chExt cx="4038656" cy="1343553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82361BC2-8E92-22FE-8EF1-249E4BB9B0B5}"/>
                </a:ext>
              </a:extLst>
            </p:cNvPr>
            <p:cNvSpPr/>
            <p:nvPr/>
          </p:nvSpPr>
          <p:spPr>
            <a:xfrm>
              <a:off x="6306634" y="3682011"/>
              <a:ext cx="4005765" cy="478024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DF0C19A9-6289-EB94-384F-428ECF4BCB1E}"/>
                </a:ext>
              </a:extLst>
            </p:cNvPr>
            <p:cNvGrpSpPr/>
            <p:nvPr/>
          </p:nvGrpSpPr>
          <p:grpSpPr>
            <a:xfrm>
              <a:off x="6273743" y="3796332"/>
              <a:ext cx="4032976" cy="1229232"/>
              <a:chOff x="6273743" y="3434382"/>
              <a:chExt cx="4032976" cy="1229232"/>
            </a:xfrm>
          </p:grpSpPr>
          <p:sp>
            <p:nvSpPr>
              <p:cNvPr id="78" name="ZoneTexte 77">
                <a:extLst>
                  <a:ext uri="{FF2B5EF4-FFF2-40B4-BE49-F238E27FC236}">
                    <a16:creationId xmlns:a16="http://schemas.microsoft.com/office/drawing/2014/main" id="{8D6C0BD5-1FFA-D75B-1E47-F469B166306D}"/>
                  </a:ext>
                </a:extLst>
              </p:cNvPr>
              <p:cNvSpPr txBox="1"/>
              <p:nvPr/>
            </p:nvSpPr>
            <p:spPr>
              <a:xfrm>
                <a:off x="6273743" y="3434382"/>
                <a:ext cx="39997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dirty="0">
                    <a:latin typeface="Avenir Next LT Pro" panose="020B0504020202020204" pitchFamily="34" charset="0"/>
                    <a:ea typeface="Cambria Math" panose="02040503050406030204" pitchFamily="18" charset="0"/>
                  </a:rPr>
                  <a:t>LILA ROIG</a:t>
                </a:r>
              </a:p>
            </p:txBody>
          </p:sp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77386F8E-8443-1E5B-3033-26296D6BE9E7}"/>
                  </a:ext>
                </a:extLst>
              </p:cNvPr>
              <p:cNvGrpSpPr/>
              <p:nvPr/>
            </p:nvGrpSpPr>
            <p:grpSpPr>
              <a:xfrm>
                <a:off x="6306635" y="3801840"/>
                <a:ext cx="4000084" cy="861774"/>
                <a:chOff x="6306635" y="3801840"/>
                <a:chExt cx="4000084" cy="861774"/>
              </a:xfrm>
            </p:grpSpPr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F0909B42-EB6A-277A-C962-3388FE62DD30}"/>
                    </a:ext>
                  </a:extLst>
                </p:cNvPr>
                <p:cNvSpPr/>
                <p:nvPr/>
              </p:nvSpPr>
              <p:spPr>
                <a:xfrm>
                  <a:off x="6306635" y="3801840"/>
                  <a:ext cx="4000084" cy="861774"/>
                </a:xfrm>
                <a:prstGeom prst="rect">
                  <a:avLst/>
                </a:prstGeom>
                <a:noFill/>
                <a:ln w="19050"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6" name="ZoneTexte 75">
                  <a:extLst>
                    <a:ext uri="{FF2B5EF4-FFF2-40B4-BE49-F238E27FC236}">
                      <a16:creationId xmlns:a16="http://schemas.microsoft.com/office/drawing/2014/main" id="{96DDA1A0-12EE-A943-4943-12E3A2A53012}"/>
                    </a:ext>
                  </a:extLst>
                </p:cNvPr>
                <p:cNvSpPr txBox="1"/>
                <p:nvPr/>
              </p:nvSpPr>
              <p:spPr>
                <a:xfrm>
                  <a:off x="6829703" y="3863395"/>
                  <a:ext cx="31227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dirty="0">
                      <a:latin typeface="Avenir Next LT Pro" panose="020B0504020202020204" pitchFamily="34" charset="0"/>
                      <a:ea typeface="Cambria Math" panose="02040503050406030204" pitchFamily="18" charset="0"/>
                      <a:hlinkClick r:id="rId7"/>
                    </a:rPr>
                    <a:t>lroig@etud.insa-toulouse.fr</a:t>
                  </a:r>
                  <a:endParaRPr lang="fr-FR" dirty="0">
                    <a:latin typeface="Avenir Next LT Pro" panose="020B0504020202020204" pitchFamily="34" charset="0"/>
                    <a:ea typeface="Cambria Math" panose="02040503050406030204" pitchFamily="18" charset="0"/>
                  </a:endParaRPr>
                </a:p>
              </p:txBody>
            </p:sp>
            <p:pic>
              <p:nvPicPr>
                <p:cNvPr id="103" name="Graphique 102" descr="Enveloppe avec un remplissage uni">
                  <a:extLst>
                    <a:ext uri="{FF2B5EF4-FFF2-40B4-BE49-F238E27FC236}">
                      <a16:creationId xmlns:a16="http://schemas.microsoft.com/office/drawing/2014/main" id="{D187BD79-F345-0435-1D2F-A351494013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2960" y="3876028"/>
                  <a:ext cx="363597" cy="363597"/>
                </a:xfrm>
                <a:prstGeom prst="rect">
                  <a:avLst/>
                </a:prstGeom>
              </p:spPr>
            </p:pic>
            <p:pic>
              <p:nvPicPr>
                <p:cNvPr id="104" name="Graphique 103" descr="Combiné avec un remplissage uni">
                  <a:extLst>
                    <a:ext uri="{FF2B5EF4-FFF2-40B4-BE49-F238E27FC236}">
                      <a16:creationId xmlns:a16="http://schemas.microsoft.com/office/drawing/2014/main" id="{93F61FC1-D7EE-D795-B063-D582CAC343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45247" y="4251426"/>
                  <a:ext cx="337057" cy="337057"/>
                </a:xfrm>
                <a:prstGeom prst="rect">
                  <a:avLst/>
                </a:prstGeom>
              </p:spPr>
            </p:pic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783282D3-B695-F477-18A6-4B4977257860}"/>
                    </a:ext>
                  </a:extLst>
                </p:cNvPr>
                <p:cNvSpPr txBox="1"/>
                <p:nvPr/>
              </p:nvSpPr>
              <p:spPr>
                <a:xfrm>
                  <a:off x="6774127" y="4236482"/>
                  <a:ext cx="221311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fr-FR" dirty="0">
                      <a:latin typeface="Avenir Next LT Pro" panose="020B0504020202020204" pitchFamily="34" charset="0"/>
                      <a:ea typeface="Cambria Math" panose="02040503050406030204" pitchFamily="18" charset="0"/>
                    </a:rPr>
                    <a:t>+337 83 11 77 04</a:t>
                  </a:r>
                </a:p>
              </p:txBody>
            </p:sp>
          </p:grpSp>
        </p:grpSp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70EFFD59-11F2-B2BA-E94D-FD8FC128E110}"/>
              </a:ext>
            </a:extLst>
          </p:cNvPr>
          <p:cNvGrpSpPr/>
          <p:nvPr/>
        </p:nvGrpSpPr>
        <p:grpSpPr>
          <a:xfrm>
            <a:off x="7656585" y="1334215"/>
            <a:ext cx="1721089" cy="1948366"/>
            <a:chOff x="4345284" y="3566123"/>
            <a:chExt cx="1721089" cy="1948366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BE022833-257C-294C-1919-DAD4BCB57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5284" y="3820762"/>
              <a:ext cx="1721089" cy="1693727"/>
            </a:xfrm>
            <a:prstGeom prst="rect">
              <a:avLst/>
            </a:prstGeom>
          </p:spPr>
        </p:pic>
        <p:sp>
          <p:nvSpPr>
            <p:cNvPr id="114" name="ZoneTexte 113">
              <a:extLst>
                <a:ext uri="{FF2B5EF4-FFF2-40B4-BE49-F238E27FC236}">
                  <a16:creationId xmlns:a16="http://schemas.microsoft.com/office/drawing/2014/main" id="{D030A3DF-8631-5680-8204-36CFD6A77947}"/>
                </a:ext>
              </a:extLst>
            </p:cNvPr>
            <p:cNvSpPr txBox="1"/>
            <p:nvPr/>
          </p:nvSpPr>
          <p:spPr>
            <a:xfrm>
              <a:off x="4434510" y="3566123"/>
              <a:ext cx="15163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b="1" dirty="0">
                  <a:solidFill>
                    <a:srgbClr val="161547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</a:rPr>
                <a:t>LinkedIn</a:t>
              </a:r>
              <a:endParaRPr lang="fr-FR" b="1" dirty="0">
                <a:solidFill>
                  <a:srgbClr val="161547"/>
                </a:solidFill>
              </a:endParaRPr>
            </a:p>
          </p:txBody>
        </p:sp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97DB29F7-A76E-C946-2FFA-B60B3DE7E96F}"/>
              </a:ext>
            </a:extLst>
          </p:cNvPr>
          <p:cNvGrpSpPr/>
          <p:nvPr/>
        </p:nvGrpSpPr>
        <p:grpSpPr>
          <a:xfrm>
            <a:off x="7674385" y="3530638"/>
            <a:ext cx="1644547" cy="1903879"/>
            <a:chOff x="10386719" y="3613977"/>
            <a:chExt cx="1644547" cy="1903879"/>
          </a:xfrm>
        </p:grpSpPr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E95F88CC-5505-0200-ABC4-C17D8561F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6719" y="3873309"/>
              <a:ext cx="1644547" cy="1644547"/>
            </a:xfrm>
            <a:prstGeom prst="rect">
              <a:avLst/>
            </a:prstGeom>
          </p:spPr>
        </p:pic>
        <p:sp>
          <p:nvSpPr>
            <p:cNvPr id="118" name="ZoneTexte 117">
              <a:extLst>
                <a:ext uri="{FF2B5EF4-FFF2-40B4-BE49-F238E27FC236}">
                  <a16:creationId xmlns:a16="http://schemas.microsoft.com/office/drawing/2014/main" id="{775658A2-ADE3-39FA-F506-F95048C146D1}"/>
                </a:ext>
              </a:extLst>
            </p:cNvPr>
            <p:cNvSpPr txBox="1"/>
            <p:nvPr/>
          </p:nvSpPr>
          <p:spPr>
            <a:xfrm>
              <a:off x="10452671" y="3613977"/>
              <a:ext cx="151634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b="1" dirty="0">
                  <a:solidFill>
                    <a:srgbClr val="161547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</a:rPr>
                <a:t>LinkedIn</a:t>
              </a:r>
              <a:endParaRPr lang="fr-FR" b="1" dirty="0">
                <a:solidFill>
                  <a:srgbClr val="161547"/>
                </a:solidFill>
              </a:endParaRPr>
            </a:p>
          </p:txBody>
        </p:sp>
      </p:grpSp>
      <p:sp>
        <p:nvSpPr>
          <p:cNvPr id="110" name="Espace réservé du numéro de diapositive 5">
            <a:extLst>
              <a:ext uri="{FF2B5EF4-FFF2-40B4-BE49-F238E27FC236}">
                <a16:creationId xmlns:a16="http://schemas.microsoft.com/office/drawing/2014/main" id="{6F6BDF25-4422-4E01-B8BD-C00216DA52B0}"/>
              </a:ext>
            </a:extLst>
          </p:cNvPr>
          <p:cNvSpPr txBox="1">
            <a:spLocks/>
          </p:cNvSpPr>
          <p:nvPr/>
        </p:nvSpPr>
        <p:spPr>
          <a:xfrm>
            <a:off x="11591026" y="6462757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2000" smtClean="0">
                <a:solidFill>
                  <a:schemeClr val="bg1"/>
                </a:solidFill>
                <a:latin typeface="Avenir Next LT Pro" panose="020B0504020202020204" pitchFamily="34" charset="0"/>
              </a:rPr>
              <a:pPr algn="ctr" rtl="0"/>
              <a:t>17</a:t>
            </a:fld>
            <a:endParaRPr lang="fr-FR" sz="2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51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F06E4935-C25B-401F-B02E-BBA96AD31143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venir Next LT Pro" panose="020B0504020202020204" pitchFamily="34" charset="0"/>
              </a:rPr>
              <a:t>                                                                                                                         Julie Gonzalez                   </a:t>
            </a:r>
            <a:r>
              <a:rPr lang="fr-FR" sz="1200" b="1" dirty="0">
                <a:latin typeface="Avenir Next LT Pro" panose="020B0504020202020204" pitchFamily="34" charset="0"/>
              </a:rPr>
              <a:t>Lila Roig                                                                                                                                </a:t>
            </a:r>
            <a:r>
              <a:rPr lang="fr-FR" sz="1200" dirty="0">
                <a:latin typeface="Avenir Next LT Pro" panose="020B0504020202020204" pitchFamily="34" charset="0"/>
              </a:rPr>
              <a:t>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5565F7D-B9DE-F11F-2E90-17AAE42A521D}"/>
              </a:ext>
            </a:extLst>
          </p:cNvPr>
          <p:cNvSpPr txBox="1"/>
          <p:nvPr/>
        </p:nvSpPr>
        <p:spPr>
          <a:xfrm>
            <a:off x="3404215" y="871304"/>
            <a:ext cx="625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accent6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Flight simulator </a:t>
            </a:r>
            <a:r>
              <a:rPr lang="fr-FR" dirty="0">
                <a:latin typeface="Cambria Math" panose="02040503050406030204" pitchFamily="18" charset="0"/>
                <a:ea typeface="Cambria Math" panose="02040503050406030204" pitchFamily="18" charset="0"/>
                <a:cs typeface="Calibri Light" panose="020F0302020204030204" pitchFamily="34" charset="0"/>
              </a:rPr>
              <a:t>→ </a:t>
            </a:r>
            <a:r>
              <a:rPr lang="en-US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artificially re-creates </a:t>
            </a:r>
            <a:r>
              <a:rPr lang="en-US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aircraft</a:t>
            </a:r>
            <a:r>
              <a:rPr lang="en-US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flights</a:t>
            </a:r>
            <a:endParaRPr lang="fr-FR" b="1" dirty="0"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61F7CD54-7ED0-57F4-648F-56AD500C4D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89"/>
          <a:stretch/>
        </p:blipFill>
        <p:spPr>
          <a:xfrm>
            <a:off x="2324526" y="627785"/>
            <a:ext cx="1079689" cy="8692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EB649C-1446-3694-5C93-8A72635BC7B8}"/>
              </a:ext>
            </a:extLst>
          </p:cNvPr>
          <p:cNvSpPr/>
          <p:nvPr/>
        </p:nvSpPr>
        <p:spPr>
          <a:xfrm>
            <a:off x="4660177" y="244165"/>
            <a:ext cx="2615066" cy="40010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Introduction</a:t>
            </a:r>
            <a:endParaRPr lang="fr-FR" sz="1800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BF9C0FFC-CE8F-9EA3-49E5-929ABA2AEB5F}"/>
              </a:ext>
            </a:extLst>
          </p:cNvPr>
          <p:cNvGrpSpPr/>
          <p:nvPr/>
        </p:nvGrpSpPr>
        <p:grpSpPr>
          <a:xfrm>
            <a:off x="4083588" y="1427237"/>
            <a:ext cx="3759647" cy="513790"/>
            <a:chOff x="2361112" y="2530919"/>
            <a:chExt cx="3759647" cy="513790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90138D7-199A-E170-24C9-28350EDE9B2B}"/>
                </a:ext>
              </a:extLst>
            </p:cNvPr>
            <p:cNvSpPr txBox="1"/>
            <p:nvPr/>
          </p:nvSpPr>
          <p:spPr>
            <a:xfrm>
              <a:off x="3160013" y="2619206"/>
              <a:ext cx="28644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Saving </a:t>
              </a:r>
              <a:r>
                <a:rPr lang="en-US" sz="18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money</a:t>
              </a:r>
              <a:r>
                <a:rPr lang="en-US" sz="18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en-US" sz="1800" b="1" dirty="0">
                  <a:solidFill>
                    <a:schemeClr val="accent6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&amp;</a:t>
              </a:r>
              <a:r>
                <a:rPr lang="en-US" sz="1800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en-US" sz="1800" b="1" dirty="0"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fuel</a:t>
              </a:r>
              <a:endParaRPr lang="fr-FR" b="1" dirty="0"/>
            </a:p>
          </p:txBody>
        </p: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C63C4194-98F6-68E9-6C36-9D91E20984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600"/>
            <a:stretch/>
          </p:blipFill>
          <p:spPr>
            <a:xfrm>
              <a:off x="5489567" y="2530919"/>
              <a:ext cx="631192" cy="513790"/>
            </a:xfrm>
            <a:prstGeom prst="rect">
              <a:avLst/>
            </a:prstGeom>
          </p:spPr>
        </p:pic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D5965577-B3CD-AF6D-7D87-EACF73911DD9}"/>
                </a:ext>
              </a:extLst>
            </p:cNvPr>
            <p:cNvCxnSpPr/>
            <p:nvPr/>
          </p:nvCxnSpPr>
          <p:spPr>
            <a:xfrm>
              <a:off x="2361112" y="2773457"/>
              <a:ext cx="616672" cy="0"/>
            </a:xfrm>
            <a:prstGeom prst="line">
              <a:avLst/>
            </a:prstGeom>
            <a:ln w="57150" cap="rnd" cmpd="sng">
              <a:solidFill>
                <a:schemeClr val="accent6"/>
              </a:solidFill>
              <a:headEnd type="none"/>
              <a:tailEnd type="arrow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880C2651-D5E3-CC7E-0993-843230A05AB3}"/>
              </a:ext>
            </a:extLst>
          </p:cNvPr>
          <p:cNvGrpSpPr/>
          <p:nvPr/>
        </p:nvGrpSpPr>
        <p:grpSpPr>
          <a:xfrm>
            <a:off x="4062860" y="1361276"/>
            <a:ext cx="5511859" cy="1191583"/>
            <a:chOff x="2669448" y="2690261"/>
            <a:chExt cx="5511859" cy="1191583"/>
          </a:xfrm>
        </p:grpSpPr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E619827B-B62F-E602-CE86-311E8199ED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0680"/>
            <a:stretch/>
          </p:blipFill>
          <p:spPr>
            <a:xfrm rot="2466957">
              <a:off x="6925380" y="2690261"/>
              <a:ext cx="1255927" cy="996202"/>
            </a:xfrm>
            <a:prstGeom prst="rect">
              <a:avLst/>
            </a:prstGeom>
          </p:spPr>
        </p:pic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8B191D4D-6AC6-E42D-1267-A49B3DAA5997}"/>
                </a:ext>
              </a:extLst>
            </p:cNvPr>
            <p:cNvGrpSpPr/>
            <p:nvPr/>
          </p:nvGrpSpPr>
          <p:grpSpPr>
            <a:xfrm>
              <a:off x="2669448" y="3486703"/>
              <a:ext cx="4425289" cy="395141"/>
              <a:chOff x="2361112" y="3070549"/>
              <a:chExt cx="4425289" cy="395141"/>
            </a:xfrm>
          </p:grpSpPr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55733E3-E22F-65C1-ABF7-8238FAF73799}"/>
                  </a:ext>
                </a:extLst>
              </p:cNvPr>
              <p:cNvSpPr txBox="1"/>
              <p:nvPr/>
            </p:nvSpPr>
            <p:spPr>
              <a:xfrm>
                <a:off x="3160012" y="3096358"/>
                <a:ext cx="3113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1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Reproduce</a:t>
                </a:r>
                <a:r>
                  <a:rPr lang="en-US" sz="1800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flight </a:t>
                </a:r>
                <a:r>
                  <a:rPr lang="en-US" sz="1800" b="1" dirty="0"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scenarios</a:t>
                </a:r>
                <a:endParaRPr lang="fr-FR" b="1" dirty="0"/>
              </a:p>
            </p:txBody>
          </p:sp>
          <p:cxnSp>
            <p:nvCxnSpPr>
              <p:cNvPr id="37" name="Connecteur droit 36">
                <a:extLst>
                  <a:ext uri="{FF2B5EF4-FFF2-40B4-BE49-F238E27FC236}">
                    <a16:creationId xmlns:a16="http://schemas.microsoft.com/office/drawing/2014/main" id="{2E0AFBBB-477C-EE27-EC73-DCE777963F7F}"/>
                  </a:ext>
                </a:extLst>
              </p:cNvPr>
              <p:cNvCxnSpPr/>
              <p:nvPr/>
            </p:nvCxnSpPr>
            <p:spPr>
              <a:xfrm>
                <a:off x="2361112" y="3230657"/>
                <a:ext cx="616672" cy="0"/>
              </a:xfrm>
              <a:prstGeom prst="line">
                <a:avLst/>
              </a:prstGeom>
              <a:ln w="57150" cap="rnd" cmpd="sng">
                <a:solidFill>
                  <a:schemeClr val="accent6"/>
                </a:solidFill>
                <a:headEnd type="none"/>
                <a:tailEnd type="arrow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509914BA-B9D2-85ED-E54C-94B81C7577C2}"/>
                  </a:ext>
                </a:extLst>
              </p:cNvPr>
              <p:cNvSpPr/>
              <p:nvPr/>
            </p:nvSpPr>
            <p:spPr>
              <a:xfrm>
                <a:off x="6317306" y="3070549"/>
                <a:ext cx="469095" cy="377620"/>
              </a:xfrm>
              <a:custGeom>
                <a:avLst/>
                <a:gdLst>
                  <a:gd name="connsiteX0" fmla="*/ 728808 w 728808"/>
                  <a:gd name="connsiteY0" fmla="*/ 133920 h 550729"/>
                  <a:gd name="connsiteX1" fmla="*/ 220808 w 728808"/>
                  <a:gd name="connsiteY1" fmla="*/ 308091 h 550729"/>
                  <a:gd name="connsiteX2" fmla="*/ 46636 w 728808"/>
                  <a:gd name="connsiteY2" fmla="*/ 104891 h 550729"/>
                  <a:gd name="connsiteX3" fmla="*/ 249836 w 728808"/>
                  <a:gd name="connsiteY3" fmla="*/ 3291 h 550729"/>
                  <a:gd name="connsiteX4" fmla="*/ 365950 w 728808"/>
                  <a:gd name="connsiteY4" fmla="*/ 221005 h 550729"/>
                  <a:gd name="connsiteX5" fmla="*/ 32122 w 728808"/>
                  <a:gd name="connsiteY5" fmla="*/ 511291 h 550729"/>
                  <a:gd name="connsiteX6" fmla="*/ 32122 w 728808"/>
                  <a:gd name="connsiteY6" fmla="*/ 540320 h 550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28808" h="550729">
                    <a:moveTo>
                      <a:pt x="728808" y="133920"/>
                    </a:moveTo>
                    <a:cubicBezTo>
                      <a:pt x="531655" y="223424"/>
                      <a:pt x="334503" y="312929"/>
                      <a:pt x="220808" y="308091"/>
                    </a:cubicBezTo>
                    <a:cubicBezTo>
                      <a:pt x="107113" y="303253"/>
                      <a:pt x="41798" y="155691"/>
                      <a:pt x="46636" y="104891"/>
                    </a:cubicBezTo>
                    <a:cubicBezTo>
                      <a:pt x="51474" y="54091"/>
                      <a:pt x="196617" y="-16061"/>
                      <a:pt x="249836" y="3291"/>
                    </a:cubicBezTo>
                    <a:cubicBezTo>
                      <a:pt x="303055" y="22643"/>
                      <a:pt x="402236" y="136338"/>
                      <a:pt x="365950" y="221005"/>
                    </a:cubicBezTo>
                    <a:cubicBezTo>
                      <a:pt x="329664" y="305672"/>
                      <a:pt x="32122" y="511291"/>
                      <a:pt x="32122" y="511291"/>
                    </a:cubicBezTo>
                    <a:cubicBezTo>
                      <a:pt x="-23516" y="564510"/>
                      <a:pt x="4303" y="552415"/>
                      <a:pt x="32122" y="540320"/>
                    </a:cubicBezTo>
                  </a:path>
                </a:pathLst>
              </a:custGeom>
              <a:ln w="381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89F609A4-7529-1C9B-31DD-63A0E92CE9BC}"/>
              </a:ext>
            </a:extLst>
          </p:cNvPr>
          <p:cNvGrpSpPr/>
          <p:nvPr/>
        </p:nvGrpSpPr>
        <p:grpSpPr>
          <a:xfrm>
            <a:off x="4077374" y="3955307"/>
            <a:ext cx="3349341" cy="369332"/>
            <a:chOff x="3118432" y="4415222"/>
            <a:chExt cx="3349341" cy="369332"/>
          </a:xfrm>
        </p:grpSpPr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567F7DF-13DA-60B1-7560-5E31B37BD6EB}"/>
                </a:ext>
              </a:extLst>
            </p:cNvPr>
            <p:cNvSpPr txBox="1"/>
            <p:nvPr/>
          </p:nvSpPr>
          <p:spPr>
            <a:xfrm>
              <a:off x="3468348" y="4415222"/>
              <a:ext cx="29994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</a:t>
              </a:r>
              <a:r>
                <a:rPr lang="en-US" sz="1800" b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presence</a:t>
              </a:r>
              <a:r>
                <a:rPr lang="en-US" sz="18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a </a:t>
              </a:r>
              <a:r>
                <a:rPr lang="en-US" sz="1800" b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failure</a:t>
              </a:r>
              <a:endParaRPr lang="en-US" b="1" dirty="0"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13B8A9C4-48FF-44DE-ADCD-A9915BC3F2AC}"/>
                </a:ext>
              </a:extLst>
            </p:cNvPr>
            <p:cNvSpPr/>
            <p:nvPr/>
          </p:nvSpPr>
          <p:spPr>
            <a:xfrm>
              <a:off x="3118432" y="4461388"/>
              <a:ext cx="261841" cy="2769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B7340FD7-5F1E-97CA-07EA-4CFEA5291EA5}"/>
              </a:ext>
            </a:extLst>
          </p:cNvPr>
          <p:cNvGrpSpPr/>
          <p:nvPr/>
        </p:nvGrpSpPr>
        <p:grpSpPr>
          <a:xfrm>
            <a:off x="4074075" y="4517326"/>
            <a:ext cx="3191654" cy="369332"/>
            <a:chOff x="3790596" y="4754769"/>
            <a:chExt cx="3191654" cy="369332"/>
          </a:xfrm>
        </p:grpSpPr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D89A8E61-1DF1-6C60-B1E4-19CFCE1BEFDD}"/>
                </a:ext>
              </a:extLst>
            </p:cNvPr>
            <p:cNvSpPr txBox="1"/>
            <p:nvPr/>
          </p:nvSpPr>
          <p:spPr>
            <a:xfrm>
              <a:off x="4143811" y="4754769"/>
              <a:ext cx="283843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</a:t>
              </a:r>
              <a:r>
                <a:rPr lang="en-US" sz="1800" b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type</a:t>
              </a:r>
              <a:r>
                <a:rPr lang="en-US" sz="18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the </a:t>
              </a:r>
              <a:r>
                <a:rPr lang="en-US" sz="1800" b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failure</a:t>
              </a:r>
              <a:r>
                <a:rPr lang="en-US" sz="18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B92B378A-AAF6-6222-44FF-771BF9E7BE73}"/>
                </a:ext>
              </a:extLst>
            </p:cNvPr>
            <p:cNvSpPr/>
            <p:nvPr/>
          </p:nvSpPr>
          <p:spPr>
            <a:xfrm>
              <a:off x="3790596" y="4807895"/>
              <a:ext cx="261841" cy="2769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9ED7B5C5-979D-5419-4FB4-060852688749}"/>
              </a:ext>
            </a:extLst>
          </p:cNvPr>
          <p:cNvGrpSpPr/>
          <p:nvPr/>
        </p:nvGrpSpPr>
        <p:grpSpPr>
          <a:xfrm>
            <a:off x="4074074" y="5102476"/>
            <a:ext cx="3591768" cy="369332"/>
            <a:chOff x="3790595" y="5339919"/>
            <a:chExt cx="3591768" cy="369332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DFF00E3-6BAA-DE9E-D7B6-E61B80EE29EA}"/>
                </a:ext>
              </a:extLst>
            </p:cNvPr>
            <p:cNvSpPr txBox="1"/>
            <p:nvPr/>
          </p:nvSpPr>
          <p:spPr>
            <a:xfrm>
              <a:off x="4188495" y="5339919"/>
              <a:ext cx="31938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</a:t>
              </a:r>
              <a:r>
                <a:rPr lang="en-US" sz="1800" b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type</a:t>
              </a:r>
              <a:r>
                <a:rPr lang="en-US" sz="18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of flight </a:t>
              </a:r>
              <a:r>
                <a:rPr lang="en-US" sz="1800" b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scenario</a:t>
              </a:r>
              <a:endParaRPr lang="fr-FR" b="1" dirty="0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4AEEC3AD-15CB-534F-CA12-469B6E4D5B9A}"/>
                </a:ext>
              </a:extLst>
            </p:cNvPr>
            <p:cNvSpPr/>
            <p:nvPr/>
          </p:nvSpPr>
          <p:spPr>
            <a:xfrm>
              <a:off x="3790595" y="5359320"/>
              <a:ext cx="261841" cy="27699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600" dirty="0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94B7B23B-3D7C-C428-9473-C4E6DCA39413}"/>
              </a:ext>
            </a:extLst>
          </p:cNvPr>
          <p:cNvSpPr/>
          <p:nvPr/>
        </p:nvSpPr>
        <p:spPr>
          <a:xfrm>
            <a:off x="4149013" y="3760127"/>
            <a:ext cx="133217" cy="1897101"/>
          </a:xfrm>
          <a:prstGeom prst="rect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50BBDFAB-C755-8D97-CB00-C8AD555E3121}"/>
              </a:ext>
            </a:extLst>
          </p:cNvPr>
          <p:cNvGrpSpPr/>
          <p:nvPr/>
        </p:nvGrpSpPr>
        <p:grpSpPr>
          <a:xfrm>
            <a:off x="3048000" y="2899503"/>
            <a:ext cx="6096000" cy="553537"/>
            <a:chOff x="2466286" y="3366379"/>
            <a:chExt cx="6096000" cy="553537"/>
          </a:xfrm>
        </p:grpSpPr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D4A7673C-065F-B349-F032-DF69870B6A49}"/>
                </a:ext>
              </a:extLst>
            </p:cNvPr>
            <p:cNvSpPr txBox="1"/>
            <p:nvPr/>
          </p:nvSpPr>
          <p:spPr>
            <a:xfrm>
              <a:off x="2651760" y="3448327"/>
              <a:ext cx="5910525" cy="4027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2000" b="1" u="sng" dirty="0">
                  <a:solidFill>
                    <a:schemeClr val="accent6"/>
                  </a:solidFill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Aim</a:t>
              </a:r>
              <a:r>
                <a:rPr lang="en-US" sz="1800" b="1" dirty="0">
                  <a:solidFill>
                    <a:schemeClr val="accent6"/>
                  </a:solidFill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:</a:t>
              </a:r>
              <a:r>
                <a:rPr lang="en-US" sz="18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800" b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Classify</a:t>
              </a:r>
              <a:r>
                <a:rPr lang="en-US" sz="18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b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time</a:t>
              </a:r>
              <a:r>
                <a:rPr lang="en-US" sz="18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800" b="1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series</a:t>
              </a:r>
              <a:r>
                <a:rPr lang="en-US" sz="1800" dirty="0">
                  <a:effectLst/>
                  <a:latin typeface="Avenir Next LT Pro" panose="020B0504020202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data from flight simulators</a:t>
              </a:r>
              <a:endParaRPr lang="fr-FR" sz="2400" dirty="0">
                <a:effectLst/>
                <a:latin typeface="Avenir Next LT Pro" panose="020B050402020202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53637D2-0DF8-D92C-A8D8-05FEF966676F}"/>
                </a:ext>
              </a:extLst>
            </p:cNvPr>
            <p:cNvSpPr/>
            <p:nvPr/>
          </p:nvSpPr>
          <p:spPr>
            <a:xfrm>
              <a:off x="2466286" y="3366379"/>
              <a:ext cx="6096000" cy="553537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109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ZoneTexte 71">
            <a:extLst>
              <a:ext uri="{FF2B5EF4-FFF2-40B4-BE49-F238E27FC236}">
                <a16:creationId xmlns:a16="http://schemas.microsoft.com/office/drawing/2014/main" id="{E7812C00-4F3A-4DA3-89DB-A219C32F493E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venir Next LT Pro" panose="020B0504020202020204" pitchFamily="34" charset="0"/>
              </a:rPr>
              <a:t>                                                                                                                         Julie Gonzalez                   </a:t>
            </a:r>
            <a:r>
              <a:rPr lang="fr-FR" sz="1200" b="1" dirty="0">
                <a:latin typeface="Avenir Next LT Pro" panose="020B0504020202020204" pitchFamily="34" charset="0"/>
              </a:rPr>
              <a:t>Lila Roig                                                                                                                                </a:t>
            </a:r>
            <a:r>
              <a:rPr lang="fr-FR" sz="1200" dirty="0">
                <a:latin typeface="Avenir Next LT Pro" panose="020B0504020202020204" pitchFamily="34" charset="0"/>
              </a:rPr>
              <a:t>3</a:t>
            </a: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8634F08-C35C-4D6F-B679-027DAABE9674}"/>
              </a:ext>
            </a:extLst>
          </p:cNvPr>
          <p:cNvSpPr txBox="1"/>
          <p:nvPr/>
        </p:nvSpPr>
        <p:spPr>
          <a:xfrm>
            <a:off x="8103766" y="956075"/>
            <a:ext cx="56033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4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31A53B94-359E-443E-A624-15ED6B0EAD5B}"/>
              </a:ext>
            </a:extLst>
          </p:cNvPr>
          <p:cNvSpPr txBox="1"/>
          <p:nvPr/>
        </p:nvSpPr>
        <p:spPr>
          <a:xfrm>
            <a:off x="5797818" y="4558827"/>
            <a:ext cx="560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7DC389B5-496A-48A9-9FCF-1E6322EDB89F}"/>
              </a:ext>
            </a:extLst>
          </p:cNvPr>
          <p:cNvSpPr txBox="1"/>
          <p:nvPr/>
        </p:nvSpPr>
        <p:spPr>
          <a:xfrm>
            <a:off x="245634" y="4527415"/>
            <a:ext cx="104445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1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047BE36-1DB6-4843-8523-846D03D30C1B}"/>
              </a:ext>
            </a:extLst>
          </p:cNvPr>
          <p:cNvSpPr/>
          <p:nvPr/>
        </p:nvSpPr>
        <p:spPr>
          <a:xfrm>
            <a:off x="0" y="3364656"/>
            <a:ext cx="12192000" cy="77067"/>
          </a:xfrm>
          <a:prstGeom prst="rect">
            <a:avLst/>
          </a:prstGeom>
          <a:solidFill>
            <a:srgbClr val="DBE1ED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C9A8807-F7E4-43FA-BC53-5FECAB03641A}"/>
              </a:ext>
            </a:extLst>
          </p:cNvPr>
          <p:cNvSpPr/>
          <p:nvPr/>
        </p:nvSpPr>
        <p:spPr>
          <a:xfrm>
            <a:off x="0" y="3645196"/>
            <a:ext cx="12192000" cy="545145"/>
          </a:xfrm>
          <a:prstGeom prst="rect">
            <a:avLst/>
          </a:prstGeom>
          <a:solidFill>
            <a:srgbClr val="DBE1ED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29BB3A0-9371-4820-BDBB-CF6A864D3C0F}"/>
              </a:ext>
            </a:extLst>
          </p:cNvPr>
          <p:cNvCxnSpPr/>
          <p:nvPr/>
        </p:nvCxnSpPr>
        <p:spPr>
          <a:xfrm>
            <a:off x="0" y="3505200"/>
            <a:ext cx="121920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5EB38091-D446-4B8E-A2E7-E0ABEA5CFF1E}"/>
              </a:ext>
            </a:extLst>
          </p:cNvPr>
          <p:cNvGrpSpPr/>
          <p:nvPr/>
        </p:nvGrpSpPr>
        <p:grpSpPr>
          <a:xfrm>
            <a:off x="1128272" y="3181610"/>
            <a:ext cx="598303" cy="1654288"/>
            <a:chOff x="1492471" y="3191540"/>
            <a:chExt cx="598303" cy="1654288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90159A0E-CD99-44D1-98F2-D22CD1FF7AC5}"/>
                </a:ext>
              </a:extLst>
            </p:cNvPr>
            <p:cNvSpPr/>
            <p:nvPr/>
          </p:nvSpPr>
          <p:spPr>
            <a:xfrm>
              <a:off x="1492471" y="3191540"/>
              <a:ext cx="598303" cy="606056"/>
            </a:xfrm>
            <a:prstGeom prst="ellipse">
              <a:avLst/>
            </a:prstGeom>
            <a:noFill/>
            <a:ln w="9525">
              <a:solidFill>
                <a:srgbClr val="CC5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5F6062"/>
                </a:solidFill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1BAD7C80-F322-4FE2-94F7-433967CFFB9F}"/>
                </a:ext>
              </a:extLst>
            </p:cNvPr>
            <p:cNvSpPr/>
            <p:nvPr/>
          </p:nvSpPr>
          <p:spPr>
            <a:xfrm>
              <a:off x="1568670" y="3267740"/>
              <a:ext cx="445903" cy="453656"/>
            </a:xfrm>
            <a:prstGeom prst="ellipse">
              <a:avLst/>
            </a:prstGeom>
            <a:noFill/>
            <a:ln w="9525">
              <a:solidFill>
                <a:srgbClr val="CC5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5F6062"/>
                </a:solidFill>
              </a:endParaRP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6A97013-5CBE-4084-85A2-9CAAF2A1D4FA}"/>
                </a:ext>
              </a:extLst>
            </p:cNvPr>
            <p:cNvSpPr/>
            <p:nvPr/>
          </p:nvSpPr>
          <p:spPr>
            <a:xfrm>
              <a:off x="1644869" y="3343940"/>
              <a:ext cx="293503" cy="301256"/>
            </a:xfrm>
            <a:prstGeom prst="ellipse">
              <a:avLst/>
            </a:prstGeom>
            <a:solidFill>
              <a:srgbClr val="CC5856"/>
            </a:solidFill>
            <a:ln w="9525">
              <a:solidFill>
                <a:srgbClr val="CC5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5F6062"/>
                </a:solidFill>
              </a:endParaRPr>
            </a:p>
          </p:txBody>
        </p: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8C0114F-7BD3-4458-A39A-D99C102793C0}"/>
                </a:ext>
              </a:extLst>
            </p:cNvPr>
            <p:cNvCxnSpPr>
              <a:stCxn id="8" idx="4"/>
            </p:cNvCxnSpPr>
            <p:nvPr/>
          </p:nvCxnSpPr>
          <p:spPr>
            <a:xfrm flipH="1">
              <a:off x="1791620" y="3645196"/>
              <a:ext cx="1" cy="1130595"/>
            </a:xfrm>
            <a:prstGeom prst="line">
              <a:avLst/>
            </a:prstGeom>
            <a:ln>
              <a:solidFill>
                <a:srgbClr val="CC58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2178E5B4-FF10-4278-9DD2-D18D66E6EF06}"/>
                </a:ext>
              </a:extLst>
            </p:cNvPr>
            <p:cNvSpPr/>
            <p:nvPr/>
          </p:nvSpPr>
          <p:spPr>
            <a:xfrm>
              <a:off x="1750942" y="4766857"/>
              <a:ext cx="81355" cy="78971"/>
            </a:xfrm>
            <a:prstGeom prst="ellipse">
              <a:avLst/>
            </a:prstGeom>
            <a:solidFill>
              <a:srgbClr val="CC5856"/>
            </a:solidFill>
            <a:ln w="9525">
              <a:solidFill>
                <a:srgbClr val="CC585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5F6062"/>
                </a:solidFill>
              </a:endParaRPr>
            </a:p>
          </p:txBody>
        </p:sp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20C548DD-F2EE-494A-9E95-1A62BF4D5E56}"/>
              </a:ext>
            </a:extLst>
          </p:cNvPr>
          <p:cNvSpPr/>
          <p:nvPr/>
        </p:nvSpPr>
        <p:spPr>
          <a:xfrm rot="10800000">
            <a:off x="3873018" y="3194487"/>
            <a:ext cx="598303" cy="606056"/>
          </a:xfrm>
          <a:prstGeom prst="ellipse">
            <a:avLst/>
          </a:prstGeom>
          <a:noFill/>
          <a:ln w="9525">
            <a:solidFill>
              <a:srgbClr val="008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E7054F3-3315-4CC0-9B5F-77F8DC687F32}"/>
              </a:ext>
            </a:extLst>
          </p:cNvPr>
          <p:cNvSpPr/>
          <p:nvPr/>
        </p:nvSpPr>
        <p:spPr>
          <a:xfrm rot="10800000">
            <a:off x="3949219" y="3270687"/>
            <a:ext cx="445903" cy="453656"/>
          </a:xfrm>
          <a:prstGeom prst="ellipse">
            <a:avLst/>
          </a:prstGeom>
          <a:noFill/>
          <a:ln w="9525">
            <a:solidFill>
              <a:srgbClr val="008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ED483049-187A-4045-BE03-81737888D895}"/>
              </a:ext>
            </a:extLst>
          </p:cNvPr>
          <p:cNvSpPr/>
          <p:nvPr/>
        </p:nvSpPr>
        <p:spPr>
          <a:xfrm rot="10800000">
            <a:off x="4025420" y="3346887"/>
            <a:ext cx="293503" cy="301256"/>
          </a:xfrm>
          <a:prstGeom prst="ellipse">
            <a:avLst/>
          </a:prstGeom>
          <a:solidFill>
            <a:srgbClr val="00818A"/>
          </a:solidFill>
          <a:ln w="9525">
            <a:solidFill>
              <a:srgbClr val="008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21601452-F69B-4064-8450-930AB56044CE}"/>
              </a:ext>
            </a:extLst>
          </p:cNvPr>
          <p:cNvCxnSpPr>
            <a:stCxn id="16" idx="4"/>
          </p:cNvCxnSpPr>
          <p:nvPr/>
        </p:nvCxnSpPr>
        <p:spPr>
          <a:xfrm rot="10800000" flipH="1">
            <a:off x="4172171" y="2216292"/>
            <a:ext cx="1" cy="1130595"/>
          </a:xfrm>
          <a:prstGeom prst="line">
            <a:avLst/>
          </a:prstGeom>
          <a:ln>
            <a:solidFill>
              <a:srgbClr val="0081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2F70AC93-C598-4E35-8E8B-079E4D06EE70}"/>
              </a:ext>
            </a:extLst>
          </p:cNvPr>
          <p:cNvSpPr/>
          <p:nvPr/>
        </p:nvSpPr>
        <p:spPr>
          <a:xfrm rot="10800000">
            <a:off x="4129023" y="2164385"/>
            <a:ext cx="81355" cy="78971"/>
          </a:xfrm>
          <a:prstGeom prst="ellipse">
            <a:avLst/>
          </a:prstGeom>
          <a:solidFill>
            <a:srgbClr val="00818A"/>
          </a:solidFill>
          <a:ln w="9525">
            <a:solidFill>
              <a:srgbClr val="008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52CC93F-CF5B-4192-B824-23C796355101}"/>
              </a:ext>
            </a:extLst>
          </p:cNvPr>
          <p:cNvSpPr/>
          <p:nvPr/>
        </p:nvSpPr>
        <p:spPr>
          <a:xfrm>
            <a:off x="6606695" y="3191540"/>
            <a:ext cx="598303" cy="606056"/>
          </a:xfrm>
          <a:prstGeom prst="ellipse">
            <a:avLst/>
          </a:prstGeom>
          <a:noFill/>
          <a:ln w="9525">
            <a:solidFill>
              <a:srgbClr val="E6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9B11D99-F6D4-4673-B204-53691AB16CF9}"/>
              </a:ext>
            </a:extLst>
          </p:cNvPr>
          <p:cNvSpPr/>
          <p:nvPr/>
        </p:nvSpPr>
        <p:spPr>
          <a:xfrm>
            <a:off x="6682894" y="3267740"/>
            <a:ext cx="445903" cy="453656"/>
          </a:xfrm>
          <a:prstGeom prst="ellipse">
            <a:avLst/>
          </a:prstGeom>
          <a:noFill/>
          <a:ln w="9525">
            <a:solidFill>
              <a:srgbClr val="E6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69BD522-A640-45BA-B643-F8FD4F7B64A5}"/>
              </a:ext>
            </a:extLst>
          </p:cNvPr>
          <p:cNvSpPr/>
          <p:nvPr/>
        </p:nvSpPr>
        <p:spPr>
          <a:xfrm>
            <a:off x="6759093" y="3343940"/>
            <a:ext cx="293503" cy="301256"/>
          </a:xfrm>
          <a:prstGeom prst="ellipse">
            <a:avLst/>
          </a:prstGeom>
          <a:solidFill>
            <a:srgbClr val="E6C000"/>
          </a:solidFill>
          <a:ln w="9525">
            <a:solidFill>
              <a:srgbClr val="E6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0456FC-1E83-4518-B624-99FB6880A569}"/>
              </a:ext>
            </a:extLst>
          </p:cNvPr>
          <p:cNvCxnSpPr>
            <a:stCxn id="22" idx="4"/>
          </p:cNvCxnSpPr>
          <p:nvPr/>
        </p:nvCxnSpPr>
        <p:spPr>
          <a:xfrm flipH="1">
            <a:off x="6905844" y="3645196"/>
            <a:ext cx="1" cy="1130595"/>
          </a:xfrm>
          <a:prstGeom prst="line">
            <a:avLst/>
          </a:prstGeom>
          <a:ln>
            <a:solidFill>
              <a:srgbClr val="E6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>
            <a:extLst>
              <a:ext uri="{FF2B5EF4-FFF2-40B4-BE49-F238E27FC236}">
                <a16:creationId xmlns:a16="http://schemas.microsoft.com/office/drawing/2014/main" id="{D605BC6C-6520-4695-9A27-14E320C25200}"/>
              </a:ext>
            </a:extLst>
          </p:cNvPr>
          <p:cNvSpPr/>
          <p:nvPr/>
        </p:nvSpPr>
        <p:spPr>
          <a:xfrm>
            <a:off x="6865166" y="4766857"/>
            <a:ext cx="81355" cy="78971"/>
          </a:xfrm>
          <a:prstGeom prst="ellipse">
            <a:avLst/>
          </a:prstGeom>
          <a:solidFill>
            <a:srgbClr val="E6C000"/>
          </a:solidFill>
          <a:ln w="9525">
            <a:solidFill>
              <a:srgbClr val="E6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131AF4-6A30-48B2-8022-89B3757BA7EF}"/>
              </a:ext>
            </a:extLst>
          </p:cNvPr>
          <p:cNvGrpSpPr/>
          <p:nvPr/>
        </p:nvGrpSpPr>
        <p:grpSpPr>
          <a:xfrm>
            <a:off x="9346015" y="2164386"/>
            <a:ext cx="598303" cy="1654288"/>
            <a:chOff x="7974415" y="2164386"/>
            <a:chExt cx="598303" cy="1654288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E24DC61-BA06-4D02-B958-0BCAFD2499FB}"/>
                </a:ext>
              </a:extLst>
            </p:cNvPr>
            <p:cNvSpPr/>
            <p:nvPr/>
          </p:nvSpPr>
          <p:spPr>
            <a:xfrm rot="10800000">
              <a:off x="7974415" y="3212618"/>
              <a:ext cx="598303" cy="606056"/>
            </a:xfrm>
            <a:prstGeom prst="ellipse">
              <a:avLst/>
            </a:prstGeom>
            <a:noFill/>
            <a:ln w="9525">
              <a:solidFill>
                <a:srgbClr val="0919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79ED4205-D86D-4AEB-ADE5-0221C814164E}"/>
                </a:ext>
              </a:extLst>
            </p:cNvPr>
            <p:cNvSpPr/>
            <p:nvPr/>
          </p:nvSpPr>
          <p:spPr>
            <a:xfrm rot="10800000">
              <a:off x="8050616" y="3288818"/>
              <a:ext cx="445903" cy="453656"/>
            </a:xfrm>
            <a:prstGeom prst="ellipse">
              <a:avLst/>
            </a:prstGeom>
            <a:noFill/>
            <a:ln w="9525">
              <a:solidFill>
                <a:srgbClr val="0919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2B9D8B2F-CBA6-4A42-9E8D-24537574DB26}"/>
                </a:ext>
              </a:extLst>
            </p:cNvPr>
            <p:cNvSpPr/>
            <p:nvPr/>
          </p:nvSpPr>
          <p:spPr>
            <a:xfrm rot="10800000">
              <a:off x="8126817" y="3365018"/>
              <a:ext cx="293503" cy="301256"/>
            </a:xfrm>
            <a:prstGeom prst="ellipse">
              <a:avLst/>
            </a:prstGeom>
            <a:solidFill>
              <a:srgbClr val="09194F"/>
            </a:solidFill>
            <a:ln w="9525">
              <a:solidFill>
                <a:srgbClr val="0919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9ECA1124-DB56-4234-AD6E-4DA9522AB5B7}"/>
                </a:ext>
              </a:extLst>
            </p:cNvPr>
            <p:cNvCxnSpPr>
              <a:stCxn id="34" idx="4"/>
            </p:cNvCxnSpPr>
            <p:nvPr/>
          </p:nvCxnSpPr>
          <p:spPr>
            <a:xfrm rot="10800000" flipH="1">
              <a:off x="8273568" y="2234423"/>
              <a:ext cx="1" cy="1130595"/>
            </a:xfrm>
            <a:prstGeom prst="line">
              <a:avLst/>
            </a:prstGeom>
            <a:ln>
              <a:solidFill>
                <a:srgbClr val="09194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5B80B2A-274D-4C9E-9776-F0D00FC87D8F}"/>
                </a:ext>
              </a:extLst>
            </p:cNvPr>
            <p:cNvSpPr/>
            <p:nvPr/>
          </p:nvSpPr>
          <p:spPr>
            <a:xfrm rot="10800000">
              <a:off x="8232892" y="2164386"/>
              <a:ext cx="81355" cy="78971"/>
            </a:xfrm>
            <a:prstGeom prst="ellipse">
              <a:avLst/>
            </a:prstGeom>
            <a:solidFill>
              <a:srgbClr val="09194F"/>
            </a:solidFill>
            <a:ln w="9525">
              <a:solidFill>
                <a:srgbClr val="09194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48A45A59-17C0-446F-B50B-5BDCE18475E9}"/>
              </a:ext>
            </a:extLst>
          </p:cNvPr>
          <p:cNvSpPr txBox="1"/>
          <p:nvPr/>
        </p:nvSpPr>
        <p:spPr>
          <a:xfrm>
            <a:off x="745524" y="5002000"/>
            <a:ext cx="16572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Description of the data </a:t>
            </a: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B8B39BE-54BD-48E7-9A46-17991B91CE92}"/>
              </a:ext>
            </a:extLst>
          </p:cNvPr>
          <p:cNvGrpSpPr/>
          <p:nvPr/>
        </p:nvGrpSpPr>
        <p:grpSpPr>
          <a:xfrm>
            <a:off x="2755025" y="768660"/>
            <a:ext cx="957500" cy="1607564"/>
            <a:chOff x="3128841" y="801999"/>
            <a:chExt cx="957500" cy="1607564"/>
          </a:xfrm>
        </p:grpSpPr>
        <p:sp>
          <p:nvSpPr>
            <p:cNvPr id="68" name="ZoneTexte 67">
              <a:extLst>
                <a:ext uri="{FF2B5EF4-FFF2-40B4-BE49-F238E27FC236}">
                  <a16:creationId xmlns:a16="http://schemas.microsoft.com/office/drawing/2014/main" id="{2830994C-D5F3-4DC4-B7B1-5CF438042B89}"/>
                </a:ext>
              </a:extLst>
            </p:cNvPr>
            <p:cNvSpPr txBox="1"/>
            <p:nvPr/>
          </p:nvSpPr>
          <p:spPr>
            <a:xfrm>
              <a:off x="3182665" y="801999"/>
              <a:ext cx="903676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0" dirty="0">
                  <a:solidFill>
                    <a:schemeClr val="bg1">
                      <a:lumMod val="85000"/>
                    </a:schemeClr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2</a:t>
              </a: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1F8E20B9-DA3E-4184-9A70-15A1E4FB3B4D}"/>
                </a:ext>
              </a:extLst>
            </p:cNvPr>
            <p:cNvSpPr txBox="1"/>
            <p:nvPr/>
          </p:nvSpPr>
          <p:spPr>
            <a:xfrm>
              <a:off x="3128841" y="855291"/>
              <a:ext cx="903676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000" dirty="0">
                  <a:solidFill>
                    <a:srgbClr val="00818A"/>
                  </a:solidFill>
                  <a:latin typeface="Century Gothic" panose="020B0502020202020204" pitchFamily="34" charset="0"/>
                  <a:ea typeface="Cambria Math" panose="02040503050406030204" pitchFamily="18" charset="0"/>
                </a:rPr>
                <a:t>2</a:t>
              </a:r>
            </a:p>
            <a:p>
              <a:endParaRPr lang="fr-FR" sz="1500" dirty="0">
                <a:latin typeface="Century Gothic" panose="020B0502020202020204" pitchFamily="34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58" name="ZoneTexte 57">
            <a:extLst>
              <a:ext uri="{FF2B5EF4-FFF2-40B4-BE49-F238E27FC236}">
                <a16:creationId xmlns:a16="http://schemas.microsoft.com/office/drawing/2014/main" id="{DCFFC4AF-1147-44C1-9C8A-7B2E86B45EE1}"/>
              </a:ext>
            </a:extLst>
          </p:cNvPr>
          <p:cNvSpPr txBox="1"/>
          <p:nvPr/>
        </p:nvSpPr>
        <p:spPr>
          <a:xfrm>
            <a:off x="177047" y="4549570"/>
            <a:ext cx="104445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CC5856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1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8CF94E3C-73B9-4B1D-9BD0-94D06641DD39}"/>
              </a:ext>
            </a:extLst>
          </p:cNvPr>
          <p:cNvSpPr txBox="1"/>
          <p:nvPr/>
        </p:nvSpPr>
        <p:spPr>
          <a:xfrm>
            <a:off x="5757142" y="4609444"/>
            <a:ext cx="560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E6C000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344008D-1DA1-47E4-84FE-427EDB37C088}"/>
              </a:ext>
            </a:extLst>
          </p:cNvPr>
          <p:cNvSpPr txBox="1"/>
          <p:nvPr/>
        </p:nvSpPr>
        <p:spPr>
          <a:xfrm>
            <a:off x="8033427" y="1001601"/>
            <a:ext cx="56033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0" dirty="0">
                <a:solidFill>
                  <a:srgbClr val="09194F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4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371BF2F1-5F2A-4357-AA23-1CCD8E13ACB2}"/>
              </a:ext>
            </a:extLst>
          </p:cNvPr>
          <p:cNvSpPr txBox="1"/>
          <p:nvPr/>
        </p:nvSpPr>
        <p:spPr>
          <a:xfrm>
            <a:off x="3473406" y="864114"/>
            <a:ext cx="43066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Methods: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Data </a:t>
            </a:r>
            <a:r>
              <a:rPr lang="fr-FR" sz="2000" dirty="0" err="1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preprocessing</a:t>
            </a:r>
            <a:endParaRPr lang="fr-FR" sz="2000" dirty="0"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pPr marL="342900" indent="-342900">
              <a:buFontTx/>
              <a:buChar char="-"/>
            </a:pPr>
            <a:r>
              <a:rPr lang="fr-FR" sz="2000" dirty="0">
                <a:solidFill>
                  <a:srgbClr val="09194F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Dimension</a:t>
            </a:r>
            <a:r>
              <a:rPr lang="fr-FR" sz="20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2000" dirty="0" err="1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reduction</a:t>
            </a:r>
            <a:r>
              <a:rPr lang="fr-FR" sz="20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</a:p>
          <a:p>
            <a:pPr marL="342900" indent="-342900">
              <a:buFontTx/>
              <a:buChar char="-"/>
            </a:pPr>
            <a:r>
              <a:rPr lang="fr-FR" sz="20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Classification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761FBB2-4243-4356-AF29-DBC03512B37F}"/>
              </a:ext>
            </a:extLst>
          </p:cNvPr>
          <p:cNvSpPr txBox="1"/>
          <p:nvPr/>
        </p:nvSpPr>
        <p:spPr>
          <a:xfrm>
            <a:off x="6317475" y="5033171"/>
            <a:ext cx="1226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 err="1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Results</a:t>
            </a:r>
            <a:r>
              <a:rPr lang="fr-FR" sz="20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4130E4F-E180-4B28-9A2E-995CFC634FE7}"/>
              </a:ext>
            </a:extLst>
          </p:cNvPr>
          <p:cNvSpPr txBox="1"/>
          <p:nvPr/>
        </p:nvSpPr>
        <p:spPr>
          <a:xfrm>
            <a:off x="8240388" y="1260472"/>
            <a:ext cx="3103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Conclusion and perspectives</a:t>
            </a: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056D0411-95E2-49BF-92F2-F8571DCED0DB}"/>
              </a:ext>
            </a:extLst>
          </p:cNvPr>
          <p:cNvGrpSpPr/>
          <p:nvPr/>
        </p:nvGrpSpPr>
        <p:grpSpPr>
          <a:xfrm rot="10800000">
            <a:off x="10010857" y="5248180"/>
            <a:ext cx="2181143" cy="1870643"/>
            <a:chOff x="0" y="-261940"/>
            <a:chExt cx="2181143" cy="1870643"/>
          </a:xfrm>
        </p:grpSpPr>
        <p:sp>
          <p:nvSpPr>
            <p:cNvPr id="74" name="Triangle isocèle 73">
              <a:extLst>
                <a:ext uri="{FF2B5EF4-FFF2-40B4-BE49-F238E27FC236}">
                  <a16:creationId xmlns:a16="http://schemas.microsoft.com/office/drawing/2014/main" id="{E784F233-E7F5-49D8-AB48-7775289121B3}"/>
                </a:ext>
              </a:extLst>
            </p:cNvPr>
            <p:cNvSpPr/>
            <p:nvPr/>
          </p:nvSpPr>
          <p:spPr>
            <a:xfrm rot="5400000">
              <a:off x="-70206" y="1140829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Triangle isocèle 74">
              <a:extLst>
                <a:ext uri="{FF2B5EF4-FFF2-40B4-BE49-F238E27FC236}">
                  <a16:creationId xmlns:a16="http://schemas.microsoft.com/office/drawing/2014/main" id="{4F3C21C7-B271-43B1-BD50-6F4709CFD4C6}"/>
                </a:ext>
              </a:extLst>
            </p:cNvPr>
            <p:cNvSpPr/>
            <p:nvPr/>
          </p:nvSpPr>
          <p:spPr>
            <a:xfrm rot="16200000">
              <a:off x="-70206" y="874151"/>
              <a:ext cx="538080" cy="397668"/>
            </a:xfrm>
            <a:prstGeom prst="triangle">
              <a:avLst/>
            </a:prstGeom>
            <a:solidFill>
              <a:srgbClr val="F9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Triangle isocèle 75">
              <a:extLst>
                <a:ext uri="{FF2B5EF4-FFF2-40B4-BE49-F238E27FC236}">
                  <a16:creationId xmlns:a16="http://schemas.microsoft.com/office/drawing/2014/main" id="{6703CDA3-BB80-43D4-8507-21BCC4EBC0DA}"/>
                </a:ext>
              </a:extLst>
            </p:cNvPr>
            <p:cNvSpPr/>
            <p:nvPr/>
          </p:nvSpPr>
          <p:spPr>
            <a:xfrm rot="16200000">
              <a:off x="-70206" y="339246"/>
              <a:ext cx="538080" cy="39766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Triangle isocèle 76">
              <a:extLst>
                <a:ext uri="{FF2B5EF4-FFF2-40B4-BE49-F238E27FC236}">
                  <a16:creationId xmlns:a16="http://schemas.microsoft.com/office/drawing/2014/main" id="{E8086A9D-332A-457B-B0EF-99A84E1EC29A}"/>
                </a:ext>
              </a:extLst>
            </p:cNvPr>
            <p:cNvSpPr/>
            <p:nvPr/>
          </p:nvSpPr>
          <p:spPr>
            <a:xfrm rot="5400000">
              <a:off x="-70206" y="608286"/>
              <a:ext cx="538080" cy="397668"/>
            </a:xfrm>
            <a:prstGeom prst="triangle">
              <a:avLst/>
            </a:prstGeom>
            <a:solidFill>
              <a:srgbClr val="CC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Triangle isocèle 77">
              <a:extLst>
                <a:ext uri="{FF2B5EF4-FFF2-40B4-BE49-F238E27FC236}">
                  <a16:creationId xmlns:a16="http://schemas.microsoft.com/office/drawing/2014/main" id="{E31C76BC-38B6-4F67-B589-B0BDE0CF9942}"/>
                </a:ext>
              </a:extLst>
            </p:cNvPr>
            <p:cNvSpPr/>
            <p:nvPr/>
          </p:nvSpPr>
          <p:spPr>
            <a:xfrm rot="5400000">
              <a:off x="-70206" y="75762"/>
              <a:ext cx="538080" cy="397668"/>
            </a:xfrm>
            <a:prstGeom prst="triangle">
              <a:avLst/>
            </a:prstGeom>
            <a:solidFill>
              <a:srgbClr val="008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Triangle isocèle 78">
              <a:extLst>
                <a:ext uri="{FF2B5EF4-FFF2-40B4-BE49-F238E27FC236}">
                  <a16:creationId xmlns:a16="http://schemas.microsoft.com/office/drawing/2014/main" id="{EC7C1FE1-633F-41C6-BC93-F4C60F02935C}"/>
                </a:ext>
              </a:extLst>
            </p:cNvPr>
            <p:cNvSpPr/>
            <p:nvPr/>
          </p:nvSpPr>
          <p:spPr>
            <a:xfrm rot="16200000">
              <a:off x="-70206" y="-191734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0" name="Triangle isocèle 79">
              <a:extLst>
                <a:ext uri="{FF2B5EF4-FFF2-40B4-BE49-F238E27FC236}">
                  <a16:creationId xmlns:a16="http://schemas.microsoft.com/office/drawing/2014/main" id="{238615C6-E4E8-4E68-A379-5D3EE058F7BD}"/>
                </a:ext>
              </a:extLst>
            </p:cNvPr>
            <p:cNvSpPr/>
            <p:nvPr/>
          </p:nvSpPr>
          <p:spPr>
            <a:xfrm rot="5400000">
              <a:off x="323379" y="874151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1" name="Triangle isocèle 80">
              <a:extLst>
                <a:ext uri="{FF2B5EF4-FFF2-40B4-BE49-F238E27FC236}">
                  <a16:creationId xmlns:a16="http://schemas.microsoft.com/office/drawing/2014/main" id="{15F0CA17-269C-4D07-BEFD-D63F31148CA0}"/>
                </a:ext>
              </a:extLst>
            </p:cNvPr>
            <p:cNvSpPr/>
            <p:nvPr/>
          </p:nvSpPr>
          <p:spPr>
            <a:xfrm rot="16200000">
              <a:off x="320089" y="605905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Triangle isocèle 81">
              <a:extLst>
                <a:ext uri="{FF2B5EF4-FFF2-40B4-BE49-F238E27FC236}">
                  <a16:creationId xmlns:a16="http://schemas.microsoft.com/office/drawing/2014/main" id="{49F39CAA-435F-467B-A853-A836A5CE8C59}"/>
                </a:ext>
              </a:extLst>
            </p:cNvPr>
            <p:cNvSpPr/>
            <p:nvPr/>
          </p:nvSpPr>
          <p:spPr>
            <a:xfrm rot="5400000">
              <a:off x="325760" y="342124"/>
              <a:ext cx="538080" cy="397668"/>
            </a:xfrm>
            <a:prstGeom prst="triangle">
              <a:avLst/>
            </a:prstGeom>
            <a:solidFill>
              <a:srgbClr val="CC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Triangle isocèle 82">
              <a:extLst>
                <a:ext uri="{FF2B5EF4-FFF2-40B4-BE49-F238E27FC236}">
                  <a16:creationId xmlns:a16="http://schemas.microsoft.com/office/drawing/2014/main" id="{ED09AE99-32A2-4A66-BA3A-C2402C102323}"/>
                </a:ext>
              </a:extLst>
            </p:cNvPr>
            <p:cNvSpPr/>
            <p:nvPr/>
          </p:nvSpPr>
          <p:spPr>
            <a:xfrm rot="5400000">
              <a:off x="717757" y="609079"/>
              <a:ext cx="538080" cy="397668"/>
            </a:xfrm>
            <a:prstGeom prst="triangle">
              <a:avLst/>
            </a:prstGeom>
            <a:solidFill>
              <a:srgbClr val="008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Triangle isocèle 83">
              <a:extLst>
                <a:ext uri="{FF2B5EF4-FFF2-40B4-BE49-F238E27FC236}">
                  <a16:creationId xmlns:a16="http://schemas.microsoft.com/office/drawing/2014/main" id="{85DC8B44-F22B-4768-A8B1-678E2A3DE85B}"/>
                </a:ext>
              </a:extLst>
            </p:cNvPr>
            <p:cNvSpPr/>
            <p:nvPr/>
          </p:nvSpPr>
          <p:spPr>
            <a:xfrm rot="16200000">
              <a:off x="322261" y="80207"/>
              <a:ext cx="538080" cy="397668"/>
            </a:xfrm>
            <a:prstGeom prst="triangle">
              <a:avLst/>
            </a:prstGeom>
            <a:solidFill>
              <a:srgbClr val="CC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Triangle isocèle 84">
              <a:extLst>
                <a:ext uri="{FF2B5EF4-FFF2-40B4-BE49-F238E27FC236}">
                  <a16:creationId xmlns:a16="http://schemas.microsoft.com/office/drawing/2014/main" id="{FB5EC8DA-66D1-4330-AABF-78C4201E4ACF}"/>
                </a:ext>
              </a:extLst>
            </p:cNvPr>
            <p:cNvSpPr/>
            <p:nvPr/>
          </p:nvSpPr>
          <p:spPr>
            <a:xfrm rot="5400000">
              <a:off x="323283" y="-190421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Triangle isocèle 85">
              <a:extLst>
                <a:ext uri="{FF2B5EF4-FFF2-40B4-BE49-F238E27FC236}">
                  <a16:creationId xmlns:a16="http://schemas.microsoft.com/office/drawing/2014/main" id="{C0A93BE5-F179-49FC-83B0-1EAB7C6B93CE}"/>
                </a:ext>
              </a:extLst>
            </p:cNvPr>
            <p:cNvSpPr/>
            <p:nvPr/>
          </p:nvSpPr>
          <p:spPr>
            <a:xfrm rot="8751296">
              <a:off x="857151" y="904148"/>
              <a:ext cx="478340" cy="397668"/>
            </a:xfrm>
            <a:prstGeom prst="triangle">
              <a:avLst/>
            </a:prstGeom>
            <a:solidFill>
              <a:srgbClr val="CC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Triangle isocèle 86">
              <a:extLst>
                <a:ext uri="{FF2B5EF4-FFF2-40B4-BE49-F238E27FC236}">
                  <a16:creationId xmlns:a16="http://schemas.microsoft.com/office/drawing/2014/main" id="{484ED460-2BCC-400B-AB19-71AF377C3261}"/>
                </a:ext>
              </a:extLst>
            </p:cNvPr>
            <p:cNvSpPr/>
            <p:nvPr/>
          </p:nvSpPr>
          <p:spPr>
            <a:xfrm rot="16200000">
              <a:off x="1263618" y="1202681"/>
              <a:ext cx="210790" cy="142875"/>
            </a:xfrm>
            <a:prstGeom prst="triangle">
              <a:avLst/>
            </a:prstGeom>
            <a:solidFill>
              <a:srgbClr val="CC58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Triangle isocèle 87">
              <a:extLst>
                <a:ext uri="{FF2B5EF4-FFF2-40B4-BE49-F238E27FC236}">
                  <a16:creationId xmlns:a16="http://schemas.microsoft.com/office/drawing/2014/main" id="{FAF617FC-1B45-4F95-8BB9-CAB8EBF8FD60}"/>
                </a:ext>
              </a:extLst>
            </p:cNvPr>
            <p:cNvSpPr/>
            <p:nvPr/>
          </p:nvSpPr>
          <p:spPr>
            <a:xfrm rot="5400000">
              <a:off x="720138" y="78868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Triangle isocèle 88">
              <a:extLst>
                <a:ext uri="{FF2B5EF4-FFF2-40B4-BE49-F238E27FC236}">
                  <a16:creationId xmlns:a16="http://schemas.microsoft.com/office/drawing/2014/main" id="{395E8551-048E-4E90-8C74-168932E2494D}"/>
                </a:ext>
              </a:extLst>
            </p:cNvPr>
            <p:cNvSpPr/>
            <p:nvPr/>
          </p:nvSpPr>
          <p:spPr>
            <a:xfrm rot="16200000">
              <a:off x="712116" y="346281"/>
              <a:ext cx="538080" cy="397668"/>
            </a:xfrm>
            <a:prstGeom prst="triangle">
              <a:avLst/>
            </a:prstGeom>
            <a:solidFill>
              <a:srgbClr val="008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0" name="Triangle isocèle 89">
              <a:extLst>
                <a:ext uri="{FF2B5EF4-FFF2-40B4-BE49-F238E27FC236}">
                  <a16:creationId xmlns:a16="http://schemas.microsoft.com/office/drawing/2014/main" id="{1C943C94-5660-4D24-9CFF-EFE60787A3CC}"/>
                </a:ext>
              </a:extLst>
            </p:cNvPr>
            <p:cNvSpPr/>
            <p:nvPr/>
          </p:nvSpPr>
          <p:spPr>
            <a:xfrm rot="16200000">
              <a:off x="715959" y="-185908"/>
              <a:ext cx="538080" cy="397668"/>
            </a:xfrm>
            <a:prstGeom prst="triangle">
              <a:avLst/>
            </a:prstGeom>
            <a:solidFill>
              <a:srgbClr val="09194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Triangle isocèle 90">
              <a:extLst>
                <a:ext uri="{FF2B5EF4-FFF2-40B4-BE49-F238E27FC236}">
                  <a16:creationId xmlns:a16="http://schemas.microsoft.com/office/drawing/2014/main" id="{16AB1416-B06D-4196-AA25-F2229486139E}"/>
                </a:ext>
              </a:extLst>
            </p:cNvPr>
            <p:cNvSpPr/>
            <p:nvPr/>
          </p:nvSpPr>
          <p:spPr>
            <a:xfrm rot="16200000">
              <a:off x="1104984" y="610605"/>
              <a:ext cx="538080" cy="397668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2" name="Triangle isocèle 91">
              <a:extLst>
                <a:ext uri="{FF2B5EF4-FFF2-40B4-BE49-F238E27FC236}">
                  <a16:creationId xmlns:a16="http://schemas.microsoft.com/office/drawing/2014/main" id="{53387C6C-55D5-40C2-8315-3BA9C425045F}"/>
                </a:ext>
              </a:extLst>
            </p:cNvPr>
            <p:cNvSpPr/>
            <p:nvPr/>
          </p:nvSpPr>
          <p:spPr>
            <a:xfrm rot="5400000">
              <a:off x="1110603" y="340039"/>
              <a:ext cx="538080" cy="397668"/>
            </a:xfrm>
            <a:prstGeom prst="triangle">
              <a:avLst/>
            </a:prstGeom>
            <a:solidFill>
              <a:srgbClr val="F9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Triangle isocèle 92">
              <a:extLst>
                <a:ext uri="{FF2B5EF4-FFF2-40B4-BE49-F238E27FC236}">
                  <a16:creationId xmlns:a16="http://schemas.microsoft.com/office/drawing/2014/main" id="{40C02172-0509-40A5-BF61-C1F5294BEFEF}"/>
                </a:ext>
              </a:extLst>
            </p:cNvPr>
            <p:cNvSpPr/>
            <p:nvPr/>
          </p:nvSpPr>
          <p:spPr>
            <a:xfrm rot="16200000">
              <a:off x="2004311" y="203384"/>
              <a:ext cx="210790" cy="142875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" name="Triangle isocèle 93">
              <a:extLst>
                <a:ext uri="{FF2B5EF4-FFF2-40B4-BE49-F238E27FC236}">
                  <a16:creationId xmlns:a16="http://schemas.microsoft.com/office/drawing/2014/main" id="{F2DF0194-0DF9-495D-A630-4FB214D53F5F}"/>
                </a:ext>
              </a:extLst>
            </p:cNvPr>
            <p:cNvSpPr/>
            <p:nvPr/>
          </p:nvSpPr>
          <p:spPr>
            <a:xfrm rot="16200000">
              <a:off x="1105797" y="82573"/>
              <a:ext cx="538080" cy="397668"/>
            </a:xfrm>
            <a:prstGeom prst="triangle">
              <a:avLst/>
            </a:prstGeom>
            <a:solidFill>
              <a:srgbClr val="F9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5" name="Triangle isocèle 94">
              <a:extLst>
                <a:ext uri="{FF2B5EF4-FFF2-40B4-BE49-F238E27FC236}">
                  <a16:creationId xmlns:a16="http://schemas.microsoft.com/office/drawing/2014/main" id="{6A78A5BE-BCF6-458F-8098-C17FB40D1981}"/>
                </a:ext>
              </a:extLst>
            </p:cNvPr>
            <p:cNvSpPr/>
            <p:nvPr/>
          </p:nvSpPr>
          <p:spPr>
            <a:xfrm rot="5400000">
              <a:off x="1502295" y="80227"/>
              <a:ext cx="538080" cy="397668"/>
            </a:xfrm>
            <a:prstGeom prst="triangle">
              <a:avLst/>
            </a:prstGeom>
            <a:solidFill>
              <a:srgbClr val="0081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6" name="Triangle isocèle 95">
              <a:extLst>
                <a:ext uri="{FF2B5EF4-FFF2-40B4-BE49-F238E27FC236}">
                  <a16:creationId xmlns:a16="http://schemas.microsoft.com/office/drawing/2014/main" id="{EF02E280-9ECE-4279-97E5-C788A3BF1D97}"/>
                </a:ext>
              </a:extLst>
            </p:cNvPr>
            <p:cNvSpPr/>
            <p:nvPr/>
          </p:nvSpPr>
          <p:spPr>
            <a:xfrm rot="5400000">
              <a:off x="1601535" y="889497"/>
              <a:ext cx="210790" cy="142875"/>
            </a:xfrm>
            <a:prstGeom prst="triangle">
              <a:avLst/>
            </a:prstGeom>
            <a:solidFill>
              <a:srgbClr val="F9CE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518E4CE5-1FA2-4AA8-A3CE-8B4248C702C5}"/>
              </a:ext>
            </a:extLst>
          </p:cNvPr>
          <p:cNvSpPr/>
          <p:nvPr/>
        </p:nvSpPr>
        <p:spPr>
          <a:xfrm rot="10800000">
            <a:off x="9587523" y="6854005"/>
            <a:ext cx="2613804" cy="32038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Espace réservé du numéro de diapositive 5">
            <a:extLst>
              <a:ext uri="{FF2B5EF4-FFF2-40B4-BE49-F238E27FC236}">
                <a16:creationId xmlns:a16="http://schemas.microsoft.com/office/drawing/2014/main" id="{93291F28-F268-1098-3C2B-73A30126FB0B}"/>
              </a:ext>
            </a:extLst>
          </p:cNvPr>
          <p:cNvSpPr txBox="1">
            <a:spLocks/>
          </p:cNvSpPr>
          <p:nvPr/>
        </p:nvSpPr>
        <p:spPr>
          <a:xfrm>
            <a:off x="11591026" y="6462757"/>
            <a:ext cx="600974" cy="395243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fld id="{247A4EEE-49CE-4F6C-BF32-B7FCC5EBBF45}" type="slidenum">
              <a:rPr lang="fr-FR" sz="2000" smtClean="0">
                <a:solidFill>
                  <a:schemeClr val="bg1"/>
                </a:solidFill>
                <a:latin typeface="Avenir Next LT Pro" panose="020B0504020202020204" pitchFamily="34" charset="0"/>
              </a:rPr>
              <a:pPr algn="ctr" rtl="0"/>
              <a:t>3</a:t>
            </a:fld>
            <a:endParaRPr lang="fr-FR" sz="2000" dirty="0">
              <a:solidFill>
                <a:schemeClr val="bg1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29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69" grpId="0"/>
      <p:bldP spid="14" grpId="0" animBg="1"/>
      <p:bldP spid="15" grpId="0" animBg="1"/>
      <p:bldP spid="16" grpId="0" animBg="1"/>
      <p:bldP spid="18" grpId="0" animBg="1"/>
      <p:bldP spid="20" grpId="0" animBg="1"/>
      <p:bldP spid="21" grpId="0" animBg="1"/>
      <p:bldP spid="22" grpId="0" animBg="1"/>
      <p:bldP spid="24" grpId="0" animBg="1"/>
      <p:bldP spid="59" grpId="0"/>
      <p:bldP spid="60" grpId="0"/>
      <p:bldP spid="64" grpId="0"/>
      <p:bldP spid="65" grpId="0"/>
      <p:bldP spid="6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B9E461B7-0CFC-4266-9AB5-39893543D18F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7300606" y="3751800"/>
            <a:ext cx="828678" cy="687"/>
          </a:xfrm>
          <a:prstGeom prst="straightConnector1">
            <a:avLst/>
          </a:prstGeom>
          <a:ln w="57150">
            <a:solidFill>
              <a:srgbClr val="CC585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F06E4935-C25B-401F-B02E-BBA96AD31143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venir Next LT Pro" panose="020B0504020202020204" pitchFamily="34" charset="0"/>
              </a:rPr>
              <a:t>                                                                                                                         Julie Gonzalez                   </a:t>
            </a:r>
            <a:r>
              <a:rPr lang="fr-FR" sz="1200" b="1" dirty="0">
                <a:latin typeface="Avenir Next LT Pro" panose="020B0504020202020204" pitchFamily="34" charset="0"/>
              </a:rPr>
              <a:t>Lila Roig                                                                                                                                </a:t>
            </a:r>
            <a:r>
              <a:rPr lang="fr-FR" sz="1200" dirty="0">
                <a:latin typeface="Avenir Next LT Pro" panose="020B0504020202020204" pitchFamily="34" charset="0"/>
              </a:rPr>
              <a:t>4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6167918-365C-4828-A81D-1B3ADB1CE4AB}"/>
              </a:ext>
            </a:extLst>
          </p:cNvPr>
          <p:cNvSpPr txBox="1"/>
          <p:nvPr/>
        </p:nvSpPr>
        <p:spPr>
          <a:xfrm>
            <a:off x="2290680" y="0"/>
            <a:ext cx="10444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CC5856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1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3603F0-8860-4E70-8CE3-6E568FE97F37}"/>
              </a:ext>
            </a:extLst>
          </p:cNvPr>
          <p:cNvSpPr txBox="1"/>
          <p:nvPr/>
        </p:nvSpPr>
        <p:spPr>
          <a:xfrm>
            <a:off x="2570253" y="101164"/>
            <a:ext cx="3184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Description of the data </a:t>
            </a:r>
            <a:endParaRPr lang="fr-FR" sz="2000" dirty="0">
              <a:latin typeface="Calibri Light" panose="020F030202020403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9EB28D8-0AF3-4392-9602-8586DB9C15D3}"/>
              </a:ext>
            </a:extLst>
          </p:cNvPr>
          <p:cNvCxnSpPr>
            <a:cxnSpLocks/>
          </p:cNvCxnSpPr>
          <p:nvPr/>
        </p:nvCxnSpPr>
        <p:spPr>
          <a:xfrm flipV="1">
            <a:off x="2689881" y="469783"/>
            <a:ext cx="2603572" cy="197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lipse 5">
            <a:extLst>
              <a:ext uri="{FF2B5EF4-FFF2-40B4-BE49-F238E27FC236}">
                <a16:creationId xmlns:a16="http://schemas.microsoft.com/office/drawing/2014/main" id="{6C290730-C36F-470E-A7D4-D62A544FDBBE}"/>
              </a:ext>
            </a:extLst>
          </p:cNvPr>
          <p:cNvSpPr/>
          <p:nvPr/>
        </p:nvSpPr>
        <p:spPr>
          <a:xfrm>
            <a:off x="11388334" y="94283"/>
            <a:ext cx="598303" cy="606056"/>
          </a:xfrm>
          <a:prstGeom prst="ellipse">
            <a:avLst/>
          </a:prstGeom>
          <a:noFill/>
          <a:ln w="9525">
            <a:solidFill>
              <a:srgbClr val="CC5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5F0D941-3BBF-43C4-84FE-70985656A2B6}"/>
              </a:ext>
            </a:extLst>
          </p:cNvPr>
          <p:cNvSpPr/>
          <p:nvPr/>
        </p:nvSpPr>
        <p:spPr>
          <a:xfrm>
            <a:off x="11464533" y="170483"/>
            <a:ext cx="445903" cy="453656"/>
          </a:xfrm>
          <a:prstGeom prst="ellipse">
            <a:avLst/>
          </a:prstGeom>
          <a:noFill/>
          <a:ln w="9525">
            <a:solidFill>
              <a:srgbClr val="CC5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2F9C8505-E102-4EFC-A8D4-735121BA1E36}"/>
              </a:ext>
            </a:extLst>
          </p:cNvPr>
          <p:cNvSpPr/>
          <p:nvPr/>
        </p:nvSpPr>
        <p:spPr>
          <a:xfrm>
            <a:off x="11540732" y="246683"/>
            <a:ext cx="293503" cy="301256"/>
          </a:xfrm>
          <a:prstGeom prst="ellipse">
            <a:avLst/>
          </a:prstGeom>
          <a:solidFill>
            <a:srgbClr val="CC5856"/>
          </a:solidFill>
          <a:ln w="9525">
            <a:solidFill>
              <a:srgbClr val="CC58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638CB54-7285-4C47-831F-4CEAD2BCD244}"/>
                  </a:ext>
                </a:extLst>
              </p:cNvPr>
              <p:cNvSpPr txBox="1"/>
              <p:nvPr/>
            </p:nvSpPr>
            <p:spPr>
              <a:xfrm rot="16200000">
                <a:off x="7319214" y="3220249"/>
                <a:ext cx="2202919" cy="323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500" b="1" i="1" smtClean="0">
                          <a:solidFill>
                            <a:srgbClr val="CC585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𝒍𝒆𝒏𝒈𝒕𝒉</m:t>
                      </m:r>
                      <m:r>
                        <a:rPr lang="fr-FR" sz="1500" b="1" i="1" smtClean="0">
                          <a:solidFill>
                            <a:srgbClr val="CC585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fr-FR" sz="1500" b="1" i="1" smtClean="0">
                          <a:solidFill>
                            <a:srgbClr val="CC585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𝒐𝒇</m:t>
                      </m:r>
                      <m:r>
                        <a:rPr lang="fr-FR" sz="1500" b="1" i="1" smtClean="0">
                          <a:solidFill>
                            <a:srgbClr val="CC585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fr-FR" sz="1500" b="1" i="1" smtClean="0">
                          <a:solidFill>
                            <a:srgbClr val="CC585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𝒕𝒊𝒎𝒆</m:t>
                      </m:r>
                      <m:r>
                        <a:rPr lang="fr-FR" sz="1500" b="1" i="1" smtClean="0">
                          <a:solidFill>
                            <a:srgbClr val="CC585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 </m:t>
                      </m:r>
                      <m:r>
                        <a:rPr lang="fr-FR" sz="1500" b="1" i="1" smtClean="0">
                          <a:solidFill>
                            <a:srgbClr val="CC585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ourier New" panose="02070309020205020404" pitchFamily="49" charset="0"/>
                        </a:rPr>
                        <m:t>𝒔𝒆𝒓𝒊𝒆𝒔</m:t>
                      </m:r>
                    </m:oMath>
                  </m:oMathPara>
                </a14:m>
                <a:endParaRPr lang="fr-FR" sz="15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5638CB54-7285-4C47-831F-4CEAD2BCD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7319214" y="3220249"/>
                <a:ext cx="2202919" cy="323165"/>
              </a:xfrm>
              <a:prstGeom prst="rect">
                <a:avLst/>
              </a:prstGeom>
              <a:blipFill>
                <a:blip r:embed="rId3"/>
                <a:stretch>
                  <a:fillRect r="-113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e 49">
            <a:extLst>
              <a:ext uri="{FF2B5EF4-FFF2-40B4-BE49-F238E27FC236}">
                <a16:creationId xmlns:a16="http://schemas.microsoft.com/office/drawing/2014/main" id="{815BD2E9-4AC1-418F-8006-0BB395813342}"/>
              </a:ext>
            </a:extLst>
          </p:cNvPr>
          <p:cNvGrpSpPr/>
          <p:nvPr/>
        </p:nvGrpSpPr>
        <p:grpSpPr>
          <a:xfrm>
            <a:off x="8650422" y="1152806"/>
            <a:ext cx="3121051" cy="4176706"/>
            <a:chOff x="5790466" y="2044181"/>
            <a:chExt cx="2619511" cy="3715562"/>
          </a:xfrm>
        </p:grpSpPr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71DFF205-876B-4007-B262-9836700AB476}"/>
                </a:ext>
              </a:extLst>
            </p:cNvPr>
            <p:cNvCxnSpPr>
              <a:cxnSpLocks/>
            </p:cNvCxnSpPr>
            <p:nvPr/>
          </p:nvCxnSpPr>
          <p:spPr>
            <a:xfrm>
              <a:off x="5790466" y="3141248"/>
              <a:ext cx="0" cy="1700980"/>
            </a:xfrm>
            <a:prstGeom prst="straightConnector1">
              <a:avLst/>
            </a:prstGeom>
            <a:ln>
              <a:solidFill>
                <a:srgbClr val="CC5856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05A480C4-45D9-49F5-9C86-302E27CCFA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9770" y="5050542"/>
              <a:ext cx="1332107" cy="0"/>
            </a:xfrm>
            <a:prstGeom prst="straightConnector1">
              <a:avLst/>
            </a:prstGeom>
            <a:ln>
              <a:solidFill>
                <a:srgbClr val="CC5856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F4B1D66E-26B1-4106-BD2B-4E93E148896B}"/>
                    </a:ext>
                  </a:extLst>
                </p:cNvPr>
                <p:cNvSpPr txBox="1"/>
                <p:nvPr/>
              </p:nvSpPr>
              <p:spPr>
                <a:xfrm rot="18878654">
                  <a:off x="6950481" y="4396092"/>
                  <a:ext cx="2202919" cy="46624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500" b="1" i="1" smtClean="0">
                            <a:solidFill>
                              <a:srgbClr val="CC5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𝒏𝒖𝒎𝒃𝒆𝒓</m:t>
                        </m:r>
                        <m:r>
                          <a:rPr lang="fr-FR" sz="1500" b="1" i="1" smtClean="0">
                            <a:solidFill>
                              <a:srgbClr val="CC5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fr-FR" sz="1500" b="1" i="1" smtClean="0">
                            <a:solidFill>
                              <a:srgbClr val="CC5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𝒐𝒇</m:t>
                        </m:r>
                        <m:r>
                          <a:rPr lang="fr-FR" sz="1500" b="1" i="1" smtClean="0">
                            <a:solidFill>
                              <a:srgbClr val="CC5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oMath>
                    </m:oMathPara>
                  </a14:m>
                  <a:endParaRPr lang="fr-FR" sz="1500" b="1" i="1" dirty="0">
                    <a:solidFill>
                      <a:srgbClr val="CC585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500" b="1" i="1" smtClean="0">
                            <a:solidFill>
                              <a:srgbClr val="CC5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𝒔𝒊𝒎𝒖𝒍𝒂𝒕𝒊𝒐𝒏𝒔</m:t>
                        </m:r>
                      </m:oMath>
                    </m:oMathPara>
                  </a14:m>
                  <a:endParaRPr lang="fr-FR" sz="1500" dirty="0"/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F4B1D66E-26B1-4106-BD2B-4E93E14889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78654">
                  <a:off x="6950481" y="4396092"/>
                  <a:ext cx="2202919" cy="4662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D9F780DA-7252-4C21-9B4C-FF326CB488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0582" y="3944353"/>
              <a:ext cx="1039395" cy="1080072"/>
            </a:xfrm>
            <a:prstGeom prst="straightConnector1">
              <a:avLst/>
            </a:prstGeom>
            <a:ln>
              <a:solidFill>
                <a:srgbClr val="CC5856"/>
              </a:solidFill>
              <a:headEnd type="triangle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6F6F782B-8749-4F98-BFD9-0644C82869FF}"/>
                    </a:ext>
                  </a:extLst>
                </p:cNvPr>
                <p:cNvSpPr txBox="1"/>
                <p:nvPr/>
              </p:nvSpPr>
              <p:spPr>
                <a:xfrm>
                  <a:off x="5987154" y="5066298"/>
                  <a:ext cx="1214722" cy="6934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500" b="1" i="1" smtClean="0">
                            <a:solidFill>
                              <a:srgbClr val="CC5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𝒏𝒖𝒎𝒃𝒆𝒓</m:t>
                        </m:r>
                        <m:r>
                          <a:rPr lang="fr-FR" sz="1500" b="1" i="1" smtClean="0">
                            <a:solidFill>
                              <a:srgbClr val="CC5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  <m:r>
                          <a:rPr lang="fr-FR" sz="1500" b="1" i="1" smtClean="0">
                            <a:solidFill>
                              <a:srgbClr val="CC5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𝒐𝒇</m:t>
                        </m:r>
                        <m:r>
                          <a:rPr lang="fr-FR" sz="1500" b="1" i="1" smtClean="0">
                            <a:solidFill>
                              <a:srgbClr val="CC5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 </m:t>
                        </m:r>
                      </m:oMath>
                    </m:oMathPara>
                  </a14:m>
                  <a:endParaRPr lang="fr-FR" sz="1500" b="1" i="1" dirty="0">
                    <a:solidFill>
                      <a:srgbClr val="CC5856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urier New" panose="02070309020205020404" pitchFamily="49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fr-FR" sz="1500" b="1" i="1" smtClean="0">
                            <a:solidFill>
                              <a:srgbClr val="CC5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𝒑𝒂𝒓𝒂𝒎𝒆𝒕𝒆𝒓𝒔</m:t>
                        </m:r>
                        <m:r>
                          <a:rPr lang="fr-FR" sz="1500" b="1" i="1" smtClean="0">
                            <a:solidFill>
                              <a:srgbClr val="CC5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=</m:t>
                        </m:r>
                        <m:r>
                          <a:rPr lang="fr-FR" sz="1500" b="1" i="1" smtClean="0">
                            <a:solidFill>
                              <a:srgbClr val="CC585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𝟒𝟗𝟖𝟎</m:t>
                        </m:r>
                      </m:oMath>
                    </m:oMathPara>
                  </a14:m>
                  <a:endParaRPr lang="fr-FR" sz="1500" b="1" dirty="0">
                    <a:solidFill>
                      <a:srgbClr val="CC5856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6F6F782B-8749-4F98-BFD9-0644C82869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7154" y="5066298"/>
                  <a:ext cx="1214722" cy="69344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B7716B5-A115-4FD8-B342-EF8DA100B01A}"/>
                </a:ext>
              </a:extLst>
            </p:cNvPr>
            <p:cNvSpPr/>
            <p:nvPr/>
          </p:nvSpPr>
          <p:spPr>
            <a:xfrm>
              <a:off x="6937329" y="2070995"/>
              <a:ext cx="1345697" cy="1762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9C811F5-4F9F-4FBC-84A1-EDBA1543B686}"/>
                </a:ext>
              </a:extLst>
            </p:cNvPr>
            <p:cNvSpPr/>
            <p:nvPr/>
          </p:nvSpPr>
          <p:spPr>
            <a:xfrm>
              <a:off x="6178360" y="2893809"/>
              <a:ext cx="1345697" cy="1762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8F931D9-F002-4D77-81DC-0AA3660BF2B8}"/>
                </a:ext>
              </a:extLst>
            </p:cNvPr>
            <p:cNvSpPr/>
            <p:nvPr/>
          </p:nvSpPr>
          <p:spPr>
            <a:xfrm>
              <a:off x="5947275" y="3101587"/>
              <a:ext cx="1345697" cy="176225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6CB61F1A-6915-47D1-B7DD-CF34FB3F9B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7277" y="3825074"/>
              <a:ext cx="995093" cy="1021720"/>
            </a:xfrm>
            <a:prstGeom prst="line">
              <a:avLst/>
            </a:prstGeom>
            <a:ln>
              <a:solidFill>
                <a:srgbClr val="CC585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E254387D-8EF0-4511-9B70-9E62C978BC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7277" y="2070296"/>
              <a:ext cx="995093" cy="1021720"/>
            </a:xfrm>
            <a:prstGeom prst="line">
              <a:avLst/>
            </a:prstGeom>
            <a:ln>
              <a:solidFill>
                <a:srgbClr val="CC585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CB1A6BB6-DD64-4446-A88E-AB0A533B99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47275" y="2044181"/>
              <a:ext cx="995093" cy="1021720"/>
            </a:xfrm>
            <a:prstGeom prst="line">
              <a:avLst/>
            </a:prstGeom>
            <a:ln>
              <a:solidFill>
                <a:srgbClr val="CC585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570BF35B-22E1-4A04-AAE0-66AAC19C982E}"/>
              </a:ext>
            </a:extLst>
          </p:cNvPr>
          <p:cNvSpPr/>
          <p:nvPr/>
        </p:nvSpPr>
        <p:spPr>
          <a:xfrm>
            <a:off x="455988" y="1895005"/>
            <a:ext cx="3535679" cy="547376"/>
          </a:xfrm>
          <a:prstGeom prst="roundRect">
            <a:avLst/>
          </a:prstGeom>
          <a:solidFill>
            <a:srgbClr val="CC58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simulator</a:t>
            </a:r>
            <a:r>
              <a:rPr lang="fr-FR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 X-plane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24EC9D0E-1A8F-4398-9F9F-405810FE21D8}"/>
              </a:ext>
            </a:extLst>
          </p:cNvPr>
          <p:cNvSpPr/>
          <p:nvPr/>
        </p:nvSpPr>
        <p:spPr>
          <a:xfrm>
            <a:off x="455988" y="2700894"/>
            <a:ext cx="3535679" cy="2454091"/>
          </a:xfrm>
          <a:prstGeom prst="roundRect">
            <a:avLst>
              <a:gd name="adj" fmla="val 11344"/>
            </a:avLst>
          </a:prstGeom>
          <a:solidFill>
            <a:srgbClr val="CC58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Each</a:t>
            </a:r>
            <a:r>
              <a:rPr lang="fr-FR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simulation = one </a:t>
            </a:r>
            <a:r>
              <a:rPr lang="fr-FR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Multivariate</a:t>
            </a:r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time </a:t>
            </a:r>
            <a:r>
              <a:rPr lang="fr-FR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series</a:t>
            </a:r>
            <a:endParaRPr lang="fr-FR" b="1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pPr algn="ctr"/>
            <a:endParaRPr lang="fr-FR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sequence of data points indexed by time</a:t>
            </a:r>
            <a:endParaRPr lang="fr-FR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several parameters that evolve in parallel</a:t>
            </a:r>
            <a:endParaRPr lang="fr-FR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39367F95-5D81-4FE0-87AD-38E7FB7DE6EC}"/>
              </a:ext>
            </a:extLst>
          </p:cNvPr>
          <p:cNvSpPr txBox="1"/>
          <p:nvPr/>
        </p:nvSpPr>
        <p:spPr>
          <a:xfrm>
            <a:off x="1494579" y="5547020"/>
            <a:ext cx="22850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>
                <a:solidFill>
                  <a:srgbClr val="CC5856"/>
                </a:solidFill>
                <a:latin typeface="Avenir Next LT Pro" panose="020B0504020202020204" pitchFamily="34" charset="0"/>
              </a:rPr>
              <a:t>Altitude, speed, amount of fuel…</a:t>
            </a:r>
            <a:endParaRPr lang="fr-FR" dirty="0">
              <a:solidFill>
                <a:srgbClr val="CC5856"/>
              </a:solidFill>
            </a:endParaRPr>
          </a:p>
        </p:txBody>
      </p:sp>
      <p:pic>
        <p:nvPicPr>
          <p:cNvPr id="34" name="Graphique 33" descr="Ligne fléchée : légèrement incurvée avec un remplissage uni">
            <a:extLst>
              <a:ext uri="{FF2B5EF4-FFF2-40B4-BE49-F238E27FC236}">
                <a16:creationId xmlns:a16="http://schemas.microsoft.com/office/drawing/2014/main" id="{109DDC69-38E5-4028-9D66-FA1EFF5E22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1853" y="5033830"/>
            <a:ext cx="582165" cy="582165"/>
          </a:xfrm>
          <a:prstGeom prst="rect">
            <a:avLst/>
          </a:prstGeom>
        </p:spPr>
      </p:pic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B18252C0-5696-459D-831B-39A5E464110E}"/>
              </a:ext>
            </a:extLst>
          </p:cNvPr>
          <p:cNvSpPr/>
          <p:nvPr/>
        </p:nvSpPr>
        <p:spPr>
          <a:xfrm>
            <a:off x="4764286" y="2863706"/>
            <a:ext cx="2536320" cy="1776188"/>
          </a:xfrm>
          <a:prstGeom prst="roundRect">
            <a:avLst>
              <a:gd name="adj" fmla="val 10947"/>
            </a:avLst>
          </a:prstGeom>
          <a:solidFill>
            <a:srgbClr val="CC585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300 simulations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10 types of </a:t>
            </a:r>
            <a:r>
              <a:rPr lang="fr-FR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errors</a:t>
            </a:r>
            <a:endParaRPr lang="fr-FR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5 types of scenarios</a:t>
            </a:r>
          </a:p>
        </p:txBody>
      </p: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9CD3EE2A-25B9-4605-B4AA-89402F1CC84E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991667" y="3751800"/>
            <a:ext cx="772619" cy="0"/>
          </a:xfrm>
          <a:prstGeom prst="line">
            <a:avLst/>
          </a:prstGeom>
          <a:ln w="57150">
            <a:solidFill>
              <a:srgbClr val="CC5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2CB8FCAC-F6F4-4AC9-97E1-627315657A2F}"/>
              </a:ext>
            </a:extLst>
          </p:cNvPr>
          <p:cNvSpPr/>
          <p:nvPr/>
        </p:nvSpPr>
        <p:spPr>
          <a:xfrm>
            <a:off x="8582256" y="5154985"/>
            <a:ext cx="3407661" cy="130143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Time </a:t>
            </a:r>
            <a:r>
              <a:rPr lang="fr-FR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step</a:t>
            </a:r>
            <a:r>
              <a:rPr lang="fr-FR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= 10 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Time </a:t>
            </a:r>
            <a:r>
              <a:rPr lang="fr-FR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series</a:t>
            </a:r>
            <a:r>
              <a:rPr lang="fr-FR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length</a:t>
            </a:r>
            <a:r>
              <a:rPr lang="fr-FR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= 40 seconds to 1 minute</a:t>
            </a:r>
          </a:p>
        </p:txBody>
      </p:sp>
      <p:pic>
        <p:nvPicPr>
          <p:cNvPr id="37" name="Graphique 36" descr="Ligne fléchée : légèrement incurvée avec un remplissage uni">
            <a:extLst>
              <a:ext uri="{FF2B5EF4-FFF2-40B4-BE49-F238E27FC236}">
                <a16:creationId xmlns:a16="http://schemas.microsoft.com/office/drawing/2014/main" id="{37060CF6-4245-40E6-91EF-EC2D4E9CBE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68257" y="5223537"/>
            <a:ext cx="582165" cy="582165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5274F93-8B81-FB18-B4BE-31293E23E8CC}"/>
              </a:ext>
            </a:extLst>
          </p:cNvPr>
          <p:cNvSpPr txBox="1"/>
          <p:nvPr/>
        </p:nvSpPr>
        <p:spPr>
          <a:xfrm>
            <a:off x="1494579" y="5211774"/>
            <a:ext cx="2285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CC5856"/>
                </a:solidFill>
                <a:latin typeface="Avenir Next LT Pro" panose="020B0504020202020204" pitchFamily="34" charset="0"/>
              </a:rPr>
              <a:t>4980 </a:t>
            </a:r>
            <a:r>
              <a:rPr lang="fr-FR" dirty="0" err="1">
                <a:solidFill>
                  <a:srgbClr val="CC5856"/>
                </a:solidFill>
                <a:latin typeface="Avenir Next LT Pro" panose="020B0504020202020204" pitchFamily="34" charset="0"/>
              </a:rPr>
              <a:t>parameters</a:t>
            </a:r>
            <a:endParaRPr lang="fr-FR" dirty="0">
              <a:solidFill>
                <a:srgbClr val="CC585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18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F06E4935-C25B-401F-B02E-BBA96AD31143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venir Next LT Pro" panose="020B0504020202020204" pitchFamily="34" charset="0"/>
              </a:rPr>
              <a:t>                                                                                                                         </a:t>
            </a:r>
            <a:r>
              <a:rPr lang="fr-FR" sz="1200" b="1" dirty="0">
                <a:latin typeface="Avenir Next LT Pro" panose="020B0504020202020204" pitchFamily="34" charset="0"/>
              </a:rPr>
              <a:t>Julie Gonzalez                   </a:t>
            </a:r>
            <a:r>
              <a:rPr lang="fr-FR" sz="1200" dirty="0">
                <a:latin typeface="Avenir Next LT Pro" panose="020B0504020202020204" pitchFamily="34" charset="0"/>
              </a:rPr>
              <a:t>Lila Roig                                                                                                                                5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5482BD-2DF7-41C7-AC31-10A9CEC2565B}"/>
              </a:ext>
            </a:extLst>
          </p:cNvPr>
          <p:cNvSpPr txBox="1"/>
          <p:nvPr/>
        </p:nvSpPr>
        <p:spPr>
          <a:xfrm>
            <a:off x="2261491" y="10573"/>
            <a:ext cx="10444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00818A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2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38E0EE-BDED-4A96-9723-BD87AF879972}"/>
              </a:ext>
            </a:extLst>
          </p:cNvPr>
          <p:cNvSpPr txBox="1"/>
          <p:nvPr/>
        </p:nvSpPr>
        <p:spPr>
          <a:xfrm>
            <a:off x="2555810" y="118371"/>
            <a:ext cx="1338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Methods</a:t>
            </a:r>
            <a:endParaRPr lang="fr-FR" sz="2000" dirty="0">
              <a:latin typeface="Calibri Light" panose="020F030202020403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3DB206F-6623-4E54-A348-0683EA9DDB92}"/>
              </a:ext>
            </a:extLst>
          </p:cNvPr>
          <p:cNvCxnSpPr>
            <a:cxnSpLocks/>
          </p:cNvCxnSpPr>
          <p:nvPr/>
        </p:nvCxnSpPr>
        <p:spPr>
          <a:xfrm>
            <a:off x="2710605" y="518481"/>
            <a:ext cx="94468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D06F1A71-0FBD-4DF2-B3A9-D5075D1340B8}"/>
              </a:ext>
            </a:extLst>
          </p:cNvPr>
          <p:cNvSpPr/>
          <p:nvPr/>
        </p:nvSpPr>
        <p:spPr>
          <a:xfrm>
            <a:off x="11441651" y="64825"/>
            <a:ext cx="598303" cy="606056"/>
          </a:xfrm>
          <a:prstGeom prst="ellipse">
            <a:avLst/>
          </a:prstGeom>
          <a:noFill/>
          <a:ln w="9525">
            <a:solidFill>
              <a:srgbClr val="008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4460AA9-5B72-4FFF-99C9-F5C1BCB617AD}"/>
              </a:ext>
            </a:extLst>
          </p:cNvPr>
          <p:cNvSpPr/>
          <p:nvPr/>
        </p:nvSpPr>
        <p:spPr>
          <a:xfrm>
            <a:off x="11517850" y="141025"/>
            <a:ext cx="445903" cy="453656"/>
          </a:xfrm>
          <a:prstGeom prst="ellipse">
            <a:avLst/>
          </a:prstGeom>
          <a:noFill/>
          <a:ln w="9525">
            <a:solidFill>
              <a:srgbClr val="008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D9BF66A-7D6E-4415-A03C-67A4B335C0B2}"/>
              </a:ext>
            </a:extLst>
          </p:cNvPr>
          <p:cNvSpPr/>
          <p:nvPr/>
        </p:nvSpPr>
        <p:spPr>
          <a:xfrm>
            <a:off x="11594049" y="217225"/>
            <a:ext cx="293503" cy="301256"/>
          </a:xfrm>
          <a:prstGeom prst="ellipse">
            <a:avLst/>
          </a:prstGeom>
          <a:solidFill>
            <a:srgbClr val="00818A"/>
          </a:solidFill>
          <a:ln w="9525">
            <a:solidFill>
              <a:srgbClr val="008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D255-F773-478E-9654-E1CA8660083B}"/>
              </a:ext>
            </a:extLst>
          </p:cNvPr>
          <p:cNvSpPr/>
          <p:nvPr/>
        </p:nvSpPr>
        <p:spPr>
          <a:xfrm>
            <a:off x="4788467" y="518481"/>
            <a:ext cx="2615066" cy="40010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Data </a:t>
            </a:r>
            <a:r>
              <a:rPr lang="en-GB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Preprocessing</a:t>
            </a:r>
            <a:endParaRPr lang="fr-FR" sz="1800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75F4174A-DD54-40C0-8A90-A7F940476067}"/>
              </a:ext>
            </a:extLst>
          </p:cNvPr>
          <p:cNvCxnSpPr>
            <a:cxnSpLocks/>
          </p:cNvCxnSpPr>
          <p:nvPr/>
        </p:nvCxnSpPr>
        <p:spPr>
          <a:xfrm>
            <a:off x="3569283" y="1100577"/>
            <a:ext cx="0" cy="519834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8C6C780B-7615-42F4-B879-D5AF8AFAB00D}"/>
              </a:ext>
            </a:extLst>
          </p:cNvPr>
          <p:cNvCxnSpPr>
            <a:cxnSpLocks/>
          </p:cNvCxnSpPr>
          <p:nvPr/>
        </p:nvCxnSpPr>
        <p:spPr>
          <a:xfrm>
            <a:off x="7528067" y="1100576"/>
            <a:ext cx="0" cy="5198349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D7590F7-979E-4232-B075-27DC8D91034E}"/>
              </a:ext>
            </a:extLst>
          </p:cNvPr>
          <p:cNvSpPr/>
          <p:nvPr/>
        </p:nvSpPr>
        <p:spPr>
          <a:xfrm>
            <a:off x="298829" y="1250424"/>
            <a:ext cx="2832954" cy="934464"/>
          </a:xfrm>
          <a:prstGeom prst="roundRect">
            <a:avLst/>
          </a:prstGeom>
          <a:solidFill>
            <a:srgbClr val="00818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1. Identification of qualitative and quantitative variables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F68DAED-515C-44C5-AFE6-90AC232ED623}"/>
              </a:ext>
            </a:extLst>
          </p:cNvPr>
          <p:cNvSpPr/>
          <p:nvPr/>
        </p:nvSpPr>
        <p:spPr>
          <a:xfrm>
            <a:off x="4267674" y="1226213"/>
            <a:ext cx="2490519" cy="757866"/>
          </a:xfrm>
          <a:prstGeom prst="roundRect">
            <a:avLst/>
          </a:prstGeom>
          <a:solidFill>
            <a:srgbClr val="00818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2. </a:t>
            </a:r>
            <a:r>
              <a:rPr lang="fr-FR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Separation</a:t>
            </a:r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training / test set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B76E711-68C5-493B-9A37-2CBB3A8E42C4}"/>
              </a:ext>
            </a:extLst>
          </p:cNvPr>
          <p:cNvSpPr/>
          <p:nvPr/>
        </p:nvSpPr>
        <p:spPr>
          <a:xfrm>
            <a:off x="8572397" y="1250424"/>
            <a:ext cx="2490519" cy="757866"/>
          </a:xfrm>
          <a:prstGeom prst="roundRect">
            <a:avLst/>
          </a:prstGeom>
          <a:solidFill>
            <a:srgbClr val="00818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3. </a:t>
            </a:r>
            <a:r>
              <a:rPr lang="fr-FR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Feature</a:t>
            </a:r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selection</a:t>
            </a:r>
            <a:endParaRPr lang="fr-FR" b="1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5D1633-BA05-4A9B-AD85-25B0BD19DA58}"/>
              </a:ext>
            </a:extLst>
          </p:cNvPr>
          <p:cNvSpPr/>
          <p:nvPr/>
        </p:nvSpPr>
        <p:spPr>
          <a:xfrm>
            <a:off x="483650" y="3041243"/>
            <a:ext cx="2615066" cy="400107"/>
          </a:xfrm>
          <a:prstGeom prst="rect">
            <a:avLst/>
          </a:prstGeom>
          <a:noFill/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4980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parameters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AA5C16-7026-4386-83A9-E17BDE6A4529}"/>
              </a:ext>
            </a:extLst>
          </p:cNvPr>
          <p:cNvSpPr/>
          <p:nvPr/>
        </p:nvSpPr>
        <p:spPr>
          <a:xfrm>
            <a:off x="73550" y="3949444"/>
            <a:ext cx="3395681" cy="1104445"/>
          </a:xfrm>
          <a:prstGeom prst="rect">
            <a:avLst/>
          </a:prstGeom>
          <a:noFill/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Identification of the variable </a:t>
            </a:r>
            <a:r>
              <a:rPr lang="fr-FR" sz="16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type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based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on the unit in the data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(ex : seconds, </a:t>
            </a:r>
            <a:r>
              <a:rPr lang="fr-FR" sz="1600" i="1" dirty="0" err="1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boolean</a:t>
            </a:r>
            <a:r>
              <a:rPr lang="fr-FR" sz="1600" i="1" dirty="0">
                <a:solidFill>
                  <a:schemeClr val="bg1">
                    <a:lumMod val="50000"/>
                  </a:schemeClr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…)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8CD2BE9-4777-42ED-BC11-74AF929A2C10}"/>
              </a:ext>
            </a:extLst>
          </p:cNvPr>
          <p:cNvCxnSpPr>
            <a:cxnSpLocks/>
          </p:cNvCxnSpPr>
          <p:nvPr/>
        </p:nvCxnSpPr>
        <p:spPr>
          <a:xfrm>
            <a:off x="1683455" y="5089323"/>
            <a:ext cx="0" cy="557220"/>
          </a:xfrm>
          <a:prstGeom prst="straightConnector1">
            <a:avLst/>
          </a:prstGeom>
          <a:ln w="57150">
            <a:solidFill>
              <a:srgbClr val="00818A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EAF4DCD-D42B-46EB-A140-7B28BE78169D}"/>
              </a:ext>
            </a:extLst>
          </p:cNvPr>
          <p:cNvSpPr/>
          <p:nvPr/>
        </p:nvSpPr>
        <p:spPr>
          <a:xfrm>
            <a:off x="499322" y="5536705"/>
            <a:ext cx="2927703" cy="883984"/>
          </a:xfrm>
          <a:prstGeom prst="rect">
            <a:avLst/>
          </a:prstGeom>
          <a:noFill/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Quantative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variables </a:t>
            </a:r>
            <a:endParaRPr lang="fr-FR" sz="1600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  <a:sym typeface="Symbol" panose="05050102010706020507" pitchFamily="18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Qualitative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 variables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A36A30-E6DE-47E5-9978-1F2D922D7F24}"/>
              </a:ext>
            </a:extLst>
          </p:cNvPr>
          <p:cNvSpPr/>
          <p:nvPr/>
        </p:nvSpPr>
        <p:spPr>
          <a:xfrm>
            <a:off x="3811638" y="1880304"/>
            <a:ext cx="3244741" cy="668634"/>
          </a:xfrm>
          <a:prstGeom prst="rect">
            <a:avLst/>
          </a:prstGeom>
          <a:noFill/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Separation</a:t>
            </a:r>
            <a:r>
              <a:rPr lang="fr-FR" sz="16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50/50:</a:t>
            </a:r>
          </a:p>
        </p:txBody>
      </p:sp>
      <p:graphicFrame>
        <p:nvGraphicFramePr>
          <p:cNvPr id="34" name="Graphique 33">
            <a:extLst>
              <a:ext uri="{FF2B5EF4-FFF2-40B4-BE49-F238E27FC236}">
                <a16:creationId xmlns:a16="http://schemas.microsoft.com/office/drawing/2014/main" id="{83218537-1535-4108-B461-60EF4E0FDC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0307285"/>
              </p:ext>
            </p:extLst>
          </p:nvPr>
        </p:nvGraphicFramePr>
        <p:xfrm>
          <a:off x="3249187" y="2337944"/>
          <a:ext cx="3306976" cy="1563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Rectangle 34">
            <a:extLst>
              <a:ext uri="{FF2B5EF4-FFF2-40B4-BE49-F238E27FC236}">
                <a16:creationId xmlns:a16="http://schemas.microsoft.com/office/drawing/2014/main" id="{06C78138-F95F-40A8-BB47-E060BAC051B9}"/>
              </a:ext>
            </a:extLst>
          </p:cNvPr>
          <p:cNvSpPr/>
          <p:nvPr/>
        </p:nvSpPr>
        <p:spPr>
          <a:xfrm>
            <a:off x="3845937" y="4184159"/>
            <a:ext cx="3244741" cy="668634"/>
          </a:xfrm>
          <a:prstGeom prst="rect">
            <a:avLst/>
          </a:prstGeom>
          <a:noFill/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Separation</a:t>
            </a:r>
            <a:r>
              <a:rPr lang="fr-FR" sz="16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80/20:</a:t>
            </a:r>
          </a:p>
        </p:txBody>
      </p:sp>
      <p:graphicFrame>
        <p:nvGraphicFramePr>
          <p:cNvPr id="36" name="Graphique 35">
            <a:extLst>
              <a:ext uri="{FF2B5EF4-FFF2-40B4-BE49-F238E27FC236}">
                <a16:creationId xmlns:a16="http://schemas.microsoft.com/office/drawing/2014/main" id="{E034D646-6458-4332-8F5F-02C104B5B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64986935"/>
              </p:ext>
            </p:extLst>
          </p:nvPr>
        </p:nvGraphicFramePr>
        <p:xfrm>
          <a:off x="3268341" y="4569742"/>
          <a:ext cx="3306976" cy="15631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Rectangle 36">
            <a:extLst>
              <a:ext uri="{FF2B5EF4-FFF2-40B4-BE49-F238E27FC236}">
                <a16:creationId xmlns:a16="http://schemas.microsoft.com/office/drawing/2014/main" id="{203030A6-C6B3-4CFD-9C9F-F30FC9702884}"/>
              </a:ext>
            </a:extLst>
          </p:cNvPr>
          <p:cNvSpPr/>
          <p:nvPr/>
        </p:nvSpPr>
        <p:spPr>
          <a:xfrm>
            <a:off x="3769387" y="3475645"/>
            <a:ext cx="3585060" cy="668634"/>
          </a:xfrm>
          <a:prstGeom prst="rect">
            <a:avLst/>
          </a:prstGeom>
          <a:noFill/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Not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random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,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each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failure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 scenarios in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both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 sets but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biased</a:t>
            </a:r>
            <a:endParaRPr lang="fr-FR" sz="1600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  <a:sym typeface="Symbol" panose="05050102010706020507" pitchFamily="18" charset="2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FBB7EF-9F81-479A-AE75-53A44E34DC2F}"/>
              </a:ext>
            </a:extLst>
          </p:cNvPr>
          <p:cNvSpPr/>
          <p:nvPr/>
        </p:nvSpPr>
        <p:spPr>
          <a:xfrm>
            <a:off x="3853799" y="5758527"/>
            <a:ext cx="2927703" cy="699609"/>
          </a:xfrm>
          <a:prstGeom prst="rect">
            <a:avLst/>
          </a:prstGeom>
          <a:noFill/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panose="05050102010706020507" pitchFamily="18" charset="2"/>
              <a:buChar char="®"/>
            </a:pP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Random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, no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bias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, more data for training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610110-C68B-4D0B-B18A-2084223B9674}"/>
              </a:ext>
            </a:extLst>
          </p:cNvPr>
          <p:cNvSpPr/>
          <p:nvPr/>
        </p:nvSpPr>
        <p:spPr>
          <a:xfrm>
            <a:off x="7765870" y="4140887"/>
            <a:ext cx="4111147" cy="1281626"/>
          </a:xfrm>
          <a:prstGeom prst="rect">
            <a:avLst/>
          </a:prstGeom>
          <a:noFill/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 err="1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Correlation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matrix: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Identify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groups of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highly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correlated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variables</a:t>
            </a:r>
          </a:p>
          <a:p>
            <a:pPr lvl="1"/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    </a:t>
            </a:r>
            <a:r>
              <a:rPr lang="fr-FR" sz="1600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(</a:t>
            </a:r>
            <a:r>
              <a:rPr lang="fr-FR" sz="1600" i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correlation</a:t>
            </a:r>
            <a:r>
              <a:rPr lang="fr-FR" sz="1600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&gt; 0.95)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Keep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only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one variable per group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1B903A-1015-4D36-BF21-BC31ACE47FD8}"/>
              </a:ext>
            </a:extLst>
          </p:cNvPr>
          <p:cNvSpPr/>
          <p:nvPr/>
        </p:nvSpPr>
        <p:spPr>
          <a:xfrm>
            <a:off x="7394290" y="2050313"/>
            <a:ext cx="4846734" cy="1007208"/>
          </a:xfrm>
          <a:prstGeom prst="rect">
            <a:avLst/>
          </a:prstGeom>
          <a:noFill/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i="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Number</a:t>
            </a:r>
            <a:r>
              <a:rPr lang="fr-FR" sz="1600" i="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of </a:t>
            </a:r>
            <a:r>
              <a:rPr lang="fr-FR" sz="1600" i="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parameters</a:t>
            </a:r>
            <a:r>
              <a:rPr lang="fr-FR" sz="1600" i="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&gt;&gt; number of observations</a:t>
            </a:r>
            <a:endParaRPr lang="fr-FR" sz="1600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 </a:t>
            </a:r>
            <a:r>
              <a:rPr lang="fr-FR" sz="16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ill</a:t>
            </a:r>
            <a:r>
              <a:rPr lang="fr-FR" sz="16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 </a:t>
            </a:r>
            <a:r>
              <a:rPr lang="fr-FR" sz="16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proportionned</a:t>
            </a:r>
            <a:r>
              <a:rPr lang="fr-FR" sz="16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problem</a:t>
            </a:r>
            <a:endParaRPr lang="fr-FR" sz="1600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CB1428-27F0-4A94-963B-9595BCF3CA25}"/>
              </a:ext>
            </a:extLst>
          </p:cNvPr>
          <p:cNvSpPr/>
          <p:nvPr/>
        </p:nvSpPr>
        <p:spPr>
          <a:xfrm>
            <a:off x="7796417" y="5707901"/>
            <a:ext cx="3453576" cy="750235"/>
          </a:xfrm>
          <a:prstGeom prst="rect">
            <a:avLst/>
          </a:prstGeom>
          <a:noFill/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Symbol" panose="05050102010706020507" pitchFamily="18" charset="2"/>
              <a:buChar char="Þ"/>
            </a:pP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Selection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125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quantitative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1600" b="1" dirty="0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79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qualitative variables 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06C12575-9719-4679-A9DE-0DEF821A619D}"/>
              </a:ext>
            </a:extLst>
          </p:cNvPr>
          <p:cNvCxnSpPr>
            <a:cxnSpLocks/>
          </p:cNvCxnSpPr>
          <p:nvPr/>
        </p:nvCxnSpPr>
        <p:spPr>
          <a:xfrm>
            <a:off x="1771390" y="3519114"/>
            <a:ext cx="0" cy="557220"/>
          </a:xfrm>
          <a:prstGeom prst="straightConnector1">
            <a:avLst/>
          </a:prstGeom>
          <a:ln w="57150">
            <a:solidFill>
              <a:srgbClr val="00818A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391C4863-030D-4BC3-9617-F4ADC5B2B27D}"/>
              </a:ext>
            </a:extLst>
          </p:cNvPr>
          <p:cNvSpPr/>
          <p:nvPr/>
        </p:nvSpPr>
        <p:spPr>
          <a:xfrm>
            <a:off x="7791836" y="3200431"/>
            <a:ext cx="4111147" cy="851442"/>
          </a:xfrm>
          <a:prstGeom prst="rect">
            <a:avLst/>
          </a:prstGeom>
          <a:noFill/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Deletion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of </a:t>
            </a:r>
            <a:r>
              <a:rPr lang="fr-FR" sz="1600" b="1" dirty="0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constant </a:t>
            </a:r>
            <a:r>
              <a:rPr lang="fr-FR" sz="1600" b="1" dirty="0" err="1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parameters</a:t>
            </a:r>
            <a:r>
              <a:rPr lang="fr-FR" sz="1600" b="1" dirty="0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through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time and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between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all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multivariate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time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series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 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D971A949-BDFD-4E26-BD55-6A8A2308A780}"/>
              </a:ext>
            </a:extLst>
          </p:cNvPr>
          <p:cNvSpPr txBox="1"/>
          <p:nvPr/>
        </p:nvSpPr>
        <p:spPr>
          <a:xfrm>
            <a:off x="266277" y="1993526"/>
            <a:ext cx="30222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fr-FR" sz="1800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  <a:sym typeface="Symbol" panose="05050102010706020507" pitchFamily="18" charset="2"/>
            </a:endParaRPr>
          </a:p>
          <a:p>
            <a:r>
              <a:rPr lang="fr-FR" sz="18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 </a:t>
            </a:r>
            <a:r>
              <a:rPr lang="fr-FR" sz="18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Processed</a:t>
            </a:r>
            <a:r>
              <a:rPr lang="fr-FR" sz="18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 </a:t>
            </a:r>
            <a:r>
              <a:rPr lang="fr-FR" sz="18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differently</a:t>
            </a:r>
            <a:r>
              <a:rPr lang="fr-FR" sz="18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 by the </a:t>
            </a:r>
            <a:r>
              <a:rPr lang="fr-FR" sz="18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algorithms</a:t>
            </a:r>
            <a:endParaRPr lang="fr-FR" sz="1800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  <a:sym typeface="Symbol" panose="05050102010706020507" pitchFamily="18" charset="2"/>
            </a:endParaRPr>
          </a:p>
          <a:p>
            <a:r>
              <a:rPr lang="fr-FR" sz="18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092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8" grpId="0"/>
      <p:bldGraphic spid="34" grpId="0">
        <p:bldAsOne/>
      </p:bldGraphic>
      <p:bldP spid="35" grpId="0"/>
      <p:bldGraphic spid="36" grpId="0">
        <p:bldAsOne/>
      </p:bldGraphic>
      <p:bldP spid="37" grpId="0"/>
      <p:bldP spid="38" grpId="0"/>
      <p:bldP spid="41" grpId="0"/>
      <p:bldP spid="43" grpId="0"/>
      <p:bldP spid="45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F06E4935-C25B-401F-B02E-BBA96AD31143}"/>
              </a:ext>
            </a:extLst>
          </p:cNvPr>
          <p:cNvSpPr txBox="1"/>
          <p:nvPr/>
        </p:nvSpPr>
        <p:spPr>
          <a:xfrm>
            <a:off x="3771" y="6578301"/>
            <a:ext cx="1219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venir Next LT Pro" panose="020B0504020202020204" pitchFamily="34" charset="0"/>
              </a:rPr>
              <a:t>                                                                                                                         </a:t>
            </a:r>
            <a:r>
              <a:rPr lang="fr-FR" sz="1200" b="1" dirty="0">
                <a:latin typeface="Avenir Next LT Pro" panose="020B0504020202020204" pitchFamily="34" charset="0"/>
              </a:rPr>
              <a:t>Julie Gonzalez                   </a:t>
            </a:r>
            <a:r>
              <a:rPr lang="fr-FR" sz="1200" dirty="0">
                <a:latin typeface="Avenir Next LT Pro" panose="020B0504020202020204" pitchFamily="34" charset="0"/>
              </a:rPr>
              <a:t>Lila Roig                                                                                                                                6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5482BD-2DF7-41C7-AC31-10A9CEC2565B}"/>
              </a:ext>
            </a:extLst>
          </p:cNvPr>
          <p:cNvSpPr txBox="1"/>
          <p:nvPr/>
        </p:nvSpPr>
        <p:spPr>
          <a:xfrm>
            <a:off x="2261491" y="10573"/>
            <a:ext cx="10444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00818A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2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38E0EE-BDED-4A96-9723-BD87AF879972}"/>
              </a:ext>
            </a:extLst>
          </p:cNvPr>
          <p:cNvSpPr txBox="1"/>
          <p:nvPr/>
        </p:nvSpPr>
        <p:spPr>
          <a:xfrm>
            <a:off x="2555810" y="118371"/>
            <a:ext cx="1338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Methods</a:t>
            </a:r>
            <a:endParaRPr lang="fr-FR" sz="2000" dirty="0">
              <a:latin typeface="Calibri Light" panose="020F030202020403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3DB206F-6623-4E54-A348-0683EA9DDB92}"/>
              </a:ext>
            </a:extLst>
          </p:cNvPr>
          <p:cNvCxnSpPr>
            <a:cxnSpLocks/>
          </p:cNvCxnSpPr>
          <p:nvPr/>
        </p:nvCxnSpPr>
        <p:spPr>
          <a:xfrm>
            <a:off x="2710605" y="518481"/>
            <a:ext cx="94468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D06F1A71-0FBD-4DF2-B3A9-D5075D1340B8}"/>
              </a:ext>
            </a:extLst>
          </p:cNvPr>
          <p:cNvSpPr/>
          <p:nvPr/>
        </p:nvSpPr>
        <p:spPr>
          <a:xfrm>
            <a:off x="11441651" y="64825"/>
            <a:ext cx="598303" cy="606056"/>
          </a:xfrm>
          <a:prstGeom prst="ellipse">
            <a:avLst/>
          </a:prstGeom>
          <a:noFill/>
          <a:ln w="9525">
            <a:solidFill>
              <a:srgbClr val="008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4460AA9-5B72-4FFF-99C9-F5C1BCB617AD}"/>
              </a:ext>
            </a:extLst>
          </p:cNvPr>
          <p:cNvSpPr/>
          <p:nvPr/>
        </p:nvSpPr>
        <p:spPr>
          <a:xfrm>
            <a:off x="11517850" y="141025"/>
            <a:ext cx="445903" cy="453656"/>
          </a:xfrm>
          <a:prstGeom prst="ellipse">
            <a:avLst/>
          </a:prstGeom>
          <a:noFill/>
          <a:ln w="9525">
            <a:solidFill>
              <a:srgbClr val="008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D9BF66A-7D6E-4415-A03C-67A4B335C0B2}"/>
              </a:ext>
            </a:extLst>
          </p:cNvPr>
          <p:cNvSpPr/>
          <p:nvPr/>
        </p:nvSpPr>
        <p:spPr>
          <a:xfrm>
            <a:off x="11594049" y="217225"/>
            <a:ext cx="293503" cy="301256"/>
          </a:xfrm>
          <a:prstGeom prst="ellipse">
            <a:avLst/>
          </a:prstGeom>
          <a:solidFill>
            <a:srgbClr val="00818A"/>
          </a:solidFill>
          <a:ln w="9525">
            <a:solidFill>
              <a:srgbClr val="008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CFD255-F773-478E-9654-E1CA8660083B}"/>
              </a:ext>
            </a:extLst>
          </p:cNvPr>
          <p:cNvSpPr/>
          <p:nvPr/>
        </p:nvSpPr>
        <p:spPr>
          <a:xfrm>
            <a:off x="4110851" y="45148"/>
            <a:ext cx="4846734" cy="73619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Dimension </a:t>
            </a:r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reduction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with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1D-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Deep </a:t>
            </a:r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Convolutional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Autoencoder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(1D-DCAE)</a:t>
            </a:r>
            <a:endParaRPr lang="fr-FR" sz="1800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1B76E711-68C5-493B-9A37-2CBB3A8E42C4}"/>
              </a:ext>
            </a:extLst>
          </p:cNvPr>
          <p:cNvSpPr/>
          <p:nvPr/>
        </p:nvSpPr>
        <p:spPr>
          <a:xfrm>
            <a:off x="2261491" y="1035342"/>
            <a:ext cx="9204950" cy="505966"/>
          </a:xfrm>
          <a:prstGeom prst="roundRect">
            <a:avLst/>
          </a:prstGeom>
          <a:solidFill>
            <a:srgbClr val="00818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DCAE as a data preprocessing for time series classification to reduce the dimension</a:t>
            </a:r>
            <a:endParaRPr lang="fr-FR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2EC39C-CBC1-4B5F-8900-6C2C726167CD}"/>
              </a:ext>
            </a:extLst>
          </p:cNvPr>
          <p:cNvSpPr/>
          <p:nvPr/>
        </p:nvSpPr>
        <p:spPr>
          <a:xfrm>
            <a:off x="197167" y="1550338"/>
            <a:ext cx="3702460" cy="1972538"/>
          </a:xfrm>
          <a:prstGeom prst="rect">
            <a:avLst/>
          </a:prstGeom>
          <a:noFill/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Autoencoder</a:t>
            </a:r>
            <a:r>
              <a:rPr lang="fr-FR" b="1" dirty="0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:  </a:t>
            </a:r>
            <a:r>
              <a:rPr lang="en-US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neural network trained to compress the data in a short code and to decompress this code to reconstruct an output close to the initial data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56AAB90-FDC5-4CB1-B47F-291B2D661EBA}"/>
                  </a:ext>
                </a:extLst>
              </p:cNvPr>
              <p:cNvSpPr/>
              <p:nvPr/>
            </p:nvSpPr>
            <p:spPr>
              <a:xfrm>
                <a:off x="4493945" y="2565153"/>
                <a:ext cx="7515165" cy="1489136"/>
              </a:xfrm>
              <a:prstGeom prst="rect">
                <a:avLst/>
              </a:prstGeom>
              <a:noFill/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600" b="1" dirty="0">
                    <a:solidFill>
                      <a:srgbClr val="00818A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2. </a:t>
                </a:r>
                <a:r>
                  <a:rPr lang="en-US" sz="1600" b="1" dirty="0">
                    <a:solidFill>
                      <a:schemeClr val="tx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Preparation of variables</a:t>
                </a:r>
                <a:endParaRPr lang="fr-FR" sz="1600" b="1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 err="1">
                    <a:solidFill>
                      <a:schemeClr val="tx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Quantative</a:t>
                </a:r>
                <a:r>
                  <a:rPr lang="fr-FR" sz="1600" dirty="0">
                    <a:solidFill>
                      <a:schemeClr val="tx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variables </a:t>
                </a:r>
                <a:r>
                  <a:rPr lang="fr-FR" sz="1600" dirty="0">
                    <a:solidFill>
                      <a:schemeClr val="tx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  min-max </a:t>
                </a:r>
                <a:r>
                  <a:rPr lang="fr-FR" sz="1600" dirty="0" err="1">
                    <a:solidFill>
                      <a:schemeClr val="tx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normalization</a:t>
                </a:r>
                <a:r>
                  <a:rPr lang="fr-FR" sz="1600" dirty="0">
                    <a:solidFill>
                      <a:schemeClr val="tx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  <a:sym typeface="Symbol" panose="05050102010706020507" pitchFamily="18" charset="2"/>
                          </a:rPr>
                          <m:t>𝑥</m:t>
                        </m:r>
                      </m:e>
                      <m:sub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  <a:sym typeface="Symbol" panose="05050102010706020507" pitchFamily="18" charset="2"/>
                          </a:rPr>
                          <m:t>𝑖</m:t>
                        </m:r>
                      </m:sub>
                    </m:sSub>
                    <m:r>
                      <a:rPr lang="fr-FR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  <a:sym typeface="Symbol" panose="05050102010706020507" pitchFamily="18" charset="2"/>
                      </a:rPr>
                      <m:t>=</m:t>
                    </m:r>
                    <m:f>
                      <m:fPr>
                        <m:ctrlP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  <a:sym typeface="Symbol" panose="05050102010706020507" pitchFamily="18" charset="2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  <a:sym typeface="Symbol" panose="05050102010706020507" pitchFamily="18" charset="2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fr-F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  <a:sym typeface="Symbol" panose="05050102010706020507" pitchFamily="18" charset="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  <a:sym typeface="Symbol" panose="05050102010706020507" pitchFamily="18" charset="2"/>
                                  </a:rPr>
                                </m:ctrlPr>
                              </m:dPr>
                              <m:e>
                                <m:r>
                                  <a:rPr lang="fr-FR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 Light" panose="020F0302020204030204" pitchFamily="34" charset="0"/>
                                    <a:sym typeface="Symbol" panose="05050102010706020507" pitchFamily="18" charset="2"/>
                                  </a:rPr>
                                  <m:t>𝑥</m:t>
                                </m:r>
                              </m:e>
                            </m:d>
                          </m:e>
                        </m:func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  <a:sym typeface="Symbol" panose="05050102010706020507" pitchFamily="18" charset="2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  <a:sym typeface="Symbol" panose="05050102010706020507" pitchFamily="18" charset="2"/>
                          </a:rPr>
                          <m:t>min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  <a:sym typeface="Symbol" panose="05050102010706020507" pitchFamily="18" charset="2"/>
                          </a:rPr>
                          <m:t>⁡(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  <a:sym typeface="Symbol" panose="05050102010706020507" pitchFamily="18" charset="2"/>
                          </a:rPr>
                          <m:t>𝑥</m:t>
                        </m:r>
                        <m:r>
                          <a:rPr lang="fr-F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  <a:sym typeface="Symbol" panose="05050102010706020507" pitchFamily="18" charset="2"/>
                          </a:rPr>
                          <m:t>)</m:t>
                        </m:r>
                      </m:den>
                    </m:f>
                  </m:oMath>
                </a14:m>
                <a:endParaRPr lang="fr-FR" sz="1600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  <a:sym typeface="Symbol" panose="05050102010706020507" pitchFamily="18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1600" dirty="0">
                    <a:solidFill>
                      <a:schemeClr val="tx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Qualitative variables   one hot </a:t>
                </a:r>
                <a:r>
                  <a:rPr lang="fr-FR" sz="1600" dirty="0" err="1">
                    <a:solidFill>
                      <a:schemeClr val="tx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  <a:sym typeface="Symbol" panose="05050102010706020507" pitchFamily="18" charset="2"/>
                  </a:rPr>
                  <a:t>encoding</a:t>
                </a:r>
                <a:endParaRPr lang="fr-FR" sz="1600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56AAB90-FDC5-4CB1-B47F-291B2D661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945" y="2565153"/>
                <a:ext cx="7515165" cy="1489136"/>
              </a:xfrm>
              <a:prstGeom prst="rect">
                <a:avLst/>
              </a:prstGeom>
              <a:blipFill>
                <a:blip r:embed="rId3"/>
                <a:stretch>
                  <a:fillRect l="-406"/>
                </a:stretch>
              </a:blipFill>
              <a:ln w="28575">
                <a:noFill/>
                <a:prstDash val="sysDot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 3">
            <a:extLst>
              <a:ext uri="{FF2B5EF4-FFF2-40B4-BE49-F238E27FC236}">
                <a16:creationId xmlns:a16="http://schemas.microsoft.com/office/drawing/2014/main" id="{C0DB89AF-59BB-4AF9-B110-F1E30AC9E6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01" y="3199654"/>
            <a:ext cx="3808857" cy="2159747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F9801A1-7A7B-4095-9D5A-67954E2B8F9B}"/>
              </a:ext>
            </a:extLst>
          </p:cNvPr>
          <p:cNvSpPr/>
          <p:nvPr/>
        </p:nvSpPr>
        <p:spPr>
          <a:xfrm>
            <a:off x="342651" y="5687115"/>
            <a:ext cx="3084130" cy="441767"/>
          </a:xfrm>
          <a:prstGeom prst="rect">
            <a:avLst/>
          </a:prstGeom>
          <a:noFill/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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Generalization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 of </a:t>
            </a:r>
            <a:r>
              <a:rPr lang="fr-FR" sz="16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PCA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 in non-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linear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 cases</a:t>
            </a:r>
            <a:endParaRPr lang="fr-FR" sz="1600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0B99B23-E105-4075-817C-A0CD9937FAB4}"/>
              </a:ext>
            </a:extLst>
          </p:cNvPr>
          <p:cNvSpPr/>
          <p:nvPr/>
        </p:nvSpPr>
        <p:spPr>
          <a:xfrm>
            <a:off x="4038958" y="1497219"/>
            <a:ext cx="3277200" cy="606057"/>
          </a:xfrm>
          <a:prstGeom prst="rect">
            <a:avLst/>
          </a:prstGeom>
          <a:noFill/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 err="1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Preprocessing</a:t>
            </a:r>
            <a:r>
              <a:rPr lang="fr-FR" b="1" dirty="0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b="1" dirty="0" err="1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steps</a:t>
            </a:r>
            <a:r>
              <a:rPr lang="fr-FR" b="1" dirty="0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:</a:t>
            </a:r>
            <a:endParaRPr lang="en-US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3C32803-7769-4356-901F-DD7065D996ED}"/>
              </a:ext>
            </a:extLst>
          </p:cNvPr>
          <p:cNvSpPr/>
          <p:nvPr/>
        </p:nvSpPr>
        <p:spPr>
          <a:xfrm>
            <a:off x="4493945" y="1970863"/>
            <a:ext cx="5644426" cy="606056"/>
          </a:xfrm>
          <a:prstGeom prst="rect">
            <a:avLst/>
          </a:prstGeom>
          <a:noFill/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1. </a:t>
            </a:r>
            <a:r>
              <a:rPr lang="en-US" sz="16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Equalize length </a:t>
            </a:r>
            <a:r>
              <a:rPr lang="en-US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of all the multivariate time series 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0E2F620-5430-458D-8681-9F00574CF1B7}"/>
              </a:ext>
            </a:extLst>
          </p:cNvPr>
          <p:cNvSpPr/>
          <p:nvPr/>
        </p:nvSpPr>
        <p:spPr>
          <a:xfrm>
            <a:off x="4493945" y="3960607"/>
            <a:ext cx="5509231" cy="748068"/>
          </a:xfrm>
          <a:prstGeom prst="rect">
            <a:avLst/>
          </a:prstGeom>
          <a:noFill/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3. </a:t>
            </a:r>
            <a:r>
              <a:rPr lang="en-US" sz="16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Resampling </a:t>
            </a:r>
          </a:p>
          <a:p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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reduce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resolution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 up to 25 ms </a:t>
            </a:r>
            <a:endParaRPr lang="en-US" sz="1600" b="1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2F58B3C-5095-4859-8CDE-31C0DAB5D97E}"/>
              </a:ext>
            </a:extLst>
          </p:cNvPr>
          <p:cNvSpPr txBox="1"/>
          <p:nvPr/>
        </p:nvSpPr>
        <p:spPr>
          <a:xfrm>
            <a:off x="4561624" y="5025222"/>
            <a:ext cx="49306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4. </a:t>
            </a:r>
            <a:r>
              <a:rPr lang="en-US" sz="16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Application of </a:t>
            </a:r>
            <a:r>
              <a:rPr lang="en-US" sz="16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overlapping sliding windows 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DCAE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better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 at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treating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 short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sequences</a:t>
            </a:r>
            <a:endParaRPr lang="fr-FR" sz="1600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  <a:sym typeface="Symbol" panose="05050102010706020507" pitchFamily="18" charset="2"/>
            </a:endParaRPr>
          </a:p>
          <a:p>
            <a:pPr marL="285750" indent="-285750">
              <a:buFont typeface="Symbol" panose="05050102010706020507" pitchFamily="18" charset="2"/>
              <a:buChar char="®"/>
            </a:pP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preserve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 temporal </a:t>
            </a:r>
            <a:r>
              <a:rPr lang="fr-FR" sz="1600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characteristics</a:t>
            </a:r>
            <a:r>
              <a:rPr lang="fr-FR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:</a:t>
            </a:r>
            <a:r>
              <a:rPr lang="en-US" sz="16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</a:p>
          <a:p>
            <a:pPr marL="285750" indent="-285750">
              <a:buFont typeface="Symbol" panose="05050102010706020507" pitchFamily="18" charset="2"/>
              <a:buChar char="®"/>
            </a:pPr>
            <a:endParaRPr lang="en-US" sz="1600" b="1" dirty="0"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endParaRPr lang="en-US" sz="1600" b="1" dirty="0"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B68097E-AA74-40B4-A281-8F16908D0834}"/>
              </a:ext>
            </a:extLst>
          </p:cNvPr>
          <p:cNvGrpSpPr/>
          <p:nvPr/>
        </p:nvGrpSpPr>
        <p:grpSpPr>
          <a:xfrm>
            <a:off x="9492314" y="3619522"/>
            <a:ext cx="2444283" cy="2356911"/>
            <a:chOff x="10019861" y="4500114"/>
            <a:chExt cx="2086582" cy="198953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1FB61CE-5A80-40BB-AE1E-B0ACFB3BA3BF}"/>
                </a:ext>
              </a:extLst>
            </p:cNvPr>
            <p:cNvSpPr/>
            <p:nvPr/>
          </p:nvSpPr>
          <p:spPr>
            <a:xfrm>
              <a:off x="10583093" y="4842666"/>
              <a:ext cx="1447887" cy="1646985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845EB8CE-3974-40AD-906D-C25DFFD996B6}"/>
                    </a:ext>
                  </a:extLst>
                </p:cNvPr>
                <p:cNvSpPr txBox="1"/>
                <p:nvPr/>
              </p:nvSpPr>
              <p:spPr>
                <a:xfrm rot="16200000">
                  <a:off x="10058390" y="5578033"/>
                  <a:ext cx="666117" cy="3253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500" b="1" i="1">
                            <a:solidFill>
                              <a:srgbClr val="00818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𝒕𝒊𝒎𝒆</m:t>
                        </m:r>
                      </m:oMath>
                    </m:oMathPara>
                  </a14:m>
                  <a:endParaRPr lang="fr-FR" sz="1500" dirty="0">
                    <a:solidFill>
                      <a:srgbClr val="00818A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845EB8CE-3974-40AD-906D-C25DFFD996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10058390" y="5578033"/>
                  <a:ext cx="666117" cy="32535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8CF760F3-14E0-47F9-9B39-1106C0E819EA}"/>
                    </a:ext>
                  </a:extLst>
                </p:cNvPr>
                <p:cNvSpPr txBox="1"/>
                <p:nvPr/>
              </p:nvSpPr>
              <p:spPr>
                <a:xfrm>
                  <a:off x="10658555" y="4500114"/>
                  <a:ext cx="1447888" cy="323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500" b="1" i="1" smtClean="0">
                            <a:solidFill>
                              <a:srgbClr val="00818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𝒑𝒂𝒓𝒂𝒎𝒆𝒕𝒆𝒓𝒔</m:t>
                        </m:r>
                      </m:oMath>
                    </m:oMathPara>
                  </a14:m>
                  <a:endParaRPr lang="fr-FR" sz="1500" dirty="0">
                    <a:solidFill>
                      <a:srgbClr val="00818A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ZoneTexte 51">
                  <a:extLst>
                    <a:ext uri="{FF2B5EF4-FFF2-40B4-BE49-F238E27FC236}">
                      <a16:creationId xmlns:a16="http://schemas.microsoft.com/office/drawing/2014/main" id="{8CF760F3-14E0-47F9-9B39-1106C0E819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8555" y="4500114"/>
                  <a:ext cx="1447888" cy="3231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2DBB669F-DAC1-421D-A00D-AF8E236AB02E}"/>
                </a:ext>
              </a:extLst>
            </p:cNvPr>
            <p:cNvSpPr/>
            <p:nvPr/>
          </p:nvSpPr>
          <p:spPr>
            <a:xfrm>
              <a:off x="10590356" y="4855100"/>
              <a:ext cx="1418754" cy="343112"/>
            </a:xfrm>
            <a:prstGeom prst="rect">
              <a:avLst/>
            </a:prstGeom>
            <a:noFill/>
            <a:ln w="28575">
              <a:solidFill>
                <a:srgbClr val="00616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51A9E94-C199-424C-87AF-67DD24C9E9A9}"/>
                </a:ext>
              </a:extLst>
            </p:cNvPr>
            <p:cNvSpPr/>
            <p:nvPr/>
          </p:nvSpPr>
          <p:spPr>
            <a:xfrm>
              <a:off x="10590356" y="5039090"/>
              <a:ext cx="1418754" cy="343112"/>
            </a:xfrm>
            <a:prstGeom prst="rect">
              <a:avLst/>
            </a:prstGeom>
            <a:noFill/>
            <a:ln w="28575">
              <a:solidFill>
                <a:srgbClr val="00AFB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AE198A27-59F6-4A2C-891D-E255D24278EF}"/>
                    </a:ext>
                  </a:extLst>
                </p:cNvPr>
                <p:cNvSpPr txBox="1"/>
                <p:nvPr/>
              </p:nvSpPr>
              <p:spPr>
                <a:xfrm>
                  <a:off x="10019861" y="4826365"/>
                  <a:ext cx="617537" cy="323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500" b="1" i="1" smtClean="0">
                            <a:solidFill>
                              <a:srgbClr val="00616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𝒘</m:t>
                        </m:r>
                        <m:r>
                          <a:rPr lang="fr-FR" sz="1500" b="1" i="1" smtClean="0">
                            <a:solidFill>
                              <a:srgbClr val="00616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𝟏</m:t>
                        </m:r>
                      </m:oMath>
                    </m:oMathPara>
                  </a14:m>
                  <a:endParaRPr lang="fr-FR" sz="1500" dirty="0">
                    <a:solidFill>
                      <a:srgbClr val="006168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AE198A27-59F6-4A2C-891D-E255D24278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9861" y="4826365"/>
                  <a:ext cx="617537" cy="3231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8FE9FAB8-9343-439B-AA0E-32DB2BD8ED40}"/>
                    </a:ext>
                  </a:extLst>
                </p:cNvPr>
                <p:cNvSpPr txBox="1"/>
                <p:nvPr/>
              </p:nvSpPr>
              <p:spPr>
                <a:xfrm>
                  <a:off x="10024742" y="5036629"/>
                  <a:ext cx="617537" cy="3231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500" b="1" i="1" smtClean="0">
                            <a:solidFill>
                              <a:srgbClr val="00AFB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𝒘</m:t>
                        </m:r>
                        <m:r>
                          <a:rPr lang="fr-FR" sz="1500" b="1" i="1" smtClean="0">
                            <a:solidFill>
                              <a:srgbClr val="00AFB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𝟐</m:t>
                        </m:r>
                      </m:oMath>
                    </m:oMathPara>
                  </a14:m>
                  <a:endParaRPr lang="fr-FR" sz="1500" dirty="0">
                    <a:solidFill>
                      <a:srgbClr val="00AFBC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8FE9FAB8-9343-439B-AA0E-32DB2BD8E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4742" y="5036629"/>
                  <a:ext cx="617537" cy="3231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0" name="ZoneTexte 59">
            <a:extLst>
              <a:ext uri="{FF2B5EF4-FFF2-40B4-BE49-F238E27FC236}">
                <a16:creationId xmlns:a16="http://schemas.microsoft.com/office/drawing/2014/main" id="{5172596A-87AA-4D2F-B9FD-B0D8150E8E74}"/>
              </a:ext>
            </a:extLst>
          </p:cNvPr>
          <p:cNvSpPr txBox="1"/>
          <p:nvPr/>
        </p:nvSpPr>
        <p:spPr>
          <a:xfrm>
            <a:off x="10447945" y="6008306"/>
            <a:ext cx="1360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0" i="0" dirty="0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ourier New" panose="02070309020205020404" pitchFamily="49" charset="0"/>
              </a:rPr>
              <a:t>time</a:t>
            </a:r>
            <a:r>
              <a:rPr lang="fr-FR" sz="1600" dirty="0">
                <a:solidFill>
                  <a:srgbClr val="00818A"/>
                </a:solidFill>
                <a:latin typeface="Avenir Next LT Pro" panose="020B0504020202020204" pitchFamily="34" charset="0"/>
              </a:rPr>
              <a:t> series</a:t>
            </a:r>
          </a:p>
        </p:txBody>
      </p: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54F9B0AC-91B8-4A74-8C01-F3023277770A}"/>
              </a:ext>
            </a:extLst>
          </p:cNvPr>
          <p:cNvCxnSpPr>
            <a:cxnSpLocks/>
          </p:cNvCxnSpPr>
          <p:nvPr/>
        </p:nvCxnSpPr>
        <p:spPr>
          <a:xfrm>
            <a:off x="11060222" y="4926536"/>
            <a:ext cx="0" cy="557220"/>
          </a:xfrm>
          <a:prstGeom prst="straightConnector1">
            <a:avLst/>
          </a:prstGeom>
          <a:ln w="57150">
            <a:solidFill>
              <a:srgbClr val="00AFBC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5B5611E4-8521-4A68-9FB7-2ACABFFE2752}"/>
                  </a:ext>
                </a:extLst>
              </p:cNvPr>
              <p:cNvSpPr txBox="1"/>
              <p:nvPr/>
            </p:nvSpPr>
            <p:spPr>
              <a:xfrm>
                <a:off x="5681412" y="5823146"/>
                <a:ext cx="2594239" cy="5582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𝑠𝑡𝑟𝑖𝑑𝑒</m:t>
                      </m:r>
                      <m:r>
                        <a:rPr lang="fr-F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𝑤𝑖𝑛𝑑𝑜𝑤</m:t>
                          </m:r>
                        </m:num>
                        <m:den>
                          <m:r>
                            <a:rPr lang="fr-F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FR" sz="1600" dirty="0">
                  <a:solidFill>
                    <a:schemeClr val="tx1"/>
                  </a:solidFill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5B5611E4-8521-4A68-9FB7-2ACABFFE2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412" y="5823146"/>
                <a:ext cx="2594239" cy="5582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86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6" grpId="0"/>
      <p:bldP spid="47" grpId="0"/>
      <p:bldP spid="49" grpId="0"/>
      <p:bldP spid="50" grpId="0"/>
      <p:bldP spid="6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F06E4935-C25B-401F-B02E-BBA96AD31143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latin typeface="Avenir Next LT Pro" panose="020B0504020202020204" pitchFamily="34" charset="0"/>
              </a:rPr>
              <a:t>                                                                                                                         Julie Gonzalez                   </a:t>
            </a:r>
            <a:r>
              <a:rPr lang="fr-FR" sz="1200" dirty="0">
                <a:latin typeface="Avenir Next LT Pro" panose="020B0504020202020204" pitchFamily="34" charset="0"/>
              </a:rPr>
              <a:t>Lila Roig                                                                                                                               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35482BD-2DF7-41C7-AC31-10A9CEC2565B}"/>
              </a:ext>
            </a:extLst>
          </p:cNvPr>
          <p:cNvSpPr txBox="1"/>
          <p:nvPr/>
        </p:nvSpPr>
        <p:spPr>
          <a:xfrm>
            <a:off x="2261491" y="10573"/>
            <a:ext cx="10444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00818A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2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38E0EE-BDED-4A96-9723-BD87AF879972}"/>
              </a:ext>
            </a:extLst>
          </p:cNvPr>
          <p:cNvSpPr txBox="1"/>
          <p:nvPr/>
        </p:nvSpPr>
        <p:spPr>
          <a:xfrm>
            <a:off x="2555810" y="118371"/>
            <a:ext cx="1338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Methods</a:t>
            </a:r>
            <a:endParaRPr lang="fr-FR" sz="2000" dirty="0">
              <a:latin typeface="Calibri Light" panose="020F030202020403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3DB206F-6623-4E54-A348-0683EA9DDB92}"/>
              </a:ext>
            </a:extLst>
          </p:cNvPr>
          <p:cNvCxnSpPr>
            <a:cxnSpLocks/>
          </p:cNvCxnSpPr>
          <p:nvPr/>
        </p:nvCxnSpPr>
        <p:spPr>
          <a:xfrm>
            <a:off x="2710605" y="518481"/>
            <a:ext cx="94468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e 8">
            <a:extLst>
              <a:ext uri="{FF2B5EF4-FFF2-40B4-BE49-F238E27FC236}">
                <a16:creationId xmlns:a16="http://schemas.microsoft.com/office/drawing/2014/main" id="{D06F1A71-0FBD-4DF2-B3A9-D5075D1340B8}"/>
              </a:ext>
            </a:extLst>
          </p:cNvPr>
          <p:cNvSpPr/>
          <p:nvPr/>
        </p:nvSpPr>
        <p:spPr>
          <a:xfrm>
            <a:off x="11441651" y="64825"/>
            <a:ext cx="598303" cy="606056"/>
          </a:xfrm>
          <a:prstGeom prst="ellipse">
            <a:avLst/>
          </a:prstGeom>
          <a:noFill/>
          <a:ln w="9525">
            <a:solidFill>
              <a:srgbClr val="008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4460AA9-5B72-4FFF-99C9-F5C1BCB617AD}"/>
              </a:ext>
            </a:extLst>
          </p:cNvPr>
          <p:cNvSpPr/>
          <p:nvPr/>
        </p:nvSpPr>
        <p:spPr>
          <a:xfrm>
            <a:off x="11517850" y="141025"/>
            <a:ext cx="445903" cy="453656"/>
          </a:xfrm>
          <a:prstGeom prst="ellipse">
            <a:avLst/>
          </a:prstGeom>
          <a:noFill/>
          <a:ln w="9525">
            <a:solidFill>
              <a:srgbClr val="008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AD9BF66A-7D6E-4415-A03C-67A4B335C0B2}"/>
              </a:ext>
            </a:extLst>
          </p:cNvPr>
          <p:cNvSpPr/>
          <p:nvPr/>
        </p:nvSpPr>
        <p:spPr>
          <a:xfrm>
            <a:off x="11594049" y="217225"/>
            <a:ext cx="293503" cy="301256"/>
          </a:xfrm>
          <a:prstGeom prst="ellipse">
            <a:avLst/>
          </a:prstGeom>
          <a:solidFill>
            <a:srgbClr val="00818A"/>
          </a:solidFill>
          <a:ln w="9525">
            <a:solidFill>
              <a:srgbClr val="008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845D31-8428-41DD-8FAE-EA8E19DA77BF}"/>
              </a:ext>
            </a:extLst>
          </p:cNvPr>
          <p:cNvSpPr/>
          <p:nvPr/>
        </p:nvSpPr>
        <p:spPr>
          <a:xfrm>
            <a:off x="4110851" y="45148"/>
            <a:ext cx="4846734" cy="73619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Dimension </a:t>
            </a:r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reduction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with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1D-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Deep </a:t>
            </a:r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Convolutional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Autoencoder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(1D-DCAE)</a:t>
            </a:r>
            <a:endParaRPr lang="fr-FR" sz="1800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998238-8133-4C2B-9815-0156B1EDF7ED}"/>
              </a:ext>
            </a:extLst>
          </p:cNvPr>
          <p:cNvSpPr/>
          <p:nvPr/>
        </p:nvSpPr>
        <p:spPr>
          <a:xfrm>
            <a:off x="265548" y="5846151"/>
            <a:ext cx="8322742" cy="557364"/>
          </a:xfrm>
          <a:prstGeom prst="rect">
            <a:avLst/>
          </a:prstGeom>
          <a:noFill/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Architecture of the 1D-DCAE implemented by </a:t>
            </a:r>
            <a:r>
              <a:rPr lang="en-US" sz="1500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[</a:t>
            </a:r>
            <a:r>
              <a:rPr lang="en-US" sz="1500" i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Alqahtani</a:t>
            </a:r>
            <a:r>
              <a:rPr lang="en-US" sz="1500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et al., 2021]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6448CA4-66AF-45C5-9FE5-E36A76C094C4}"/>
              </a:ext>
            </a:extLst>
          </p:cNvPr>
          <p:cNvSpPr/>
          <p:nvPr/>
        </p:nvSpPr>
        <p:spPr>
          <a:xfrm>
            <a:off x="9055240" y="1642203"/>
            <a:ext cx="2929967" cy="4286649"/>
          </a:xfrm>
          <a:prstGeom prst="rect">
            <a:avLst/>
          </a:prstGeom>
          <a:noFill/>
          <a:ln w="28575">
            <a:solidFill>
              <a:srgbClr val="00808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00818A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F2A2513-9EAA-4207-9769-85E9F06648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80" b="3626"/>
          <a:stretch/>
        </p:blipFill>
        <p:spPr>
          <a:xfrm>
            <a:off x="93194" y="2185670"/>
            <a:ext cx="8750710" cy="2595479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9FB0253C-16E1-4370-9199-F6BE2A4969EA}"/>
              </a:ext>
            </a:extLst>
          </p:cNvPr>
          <p:cNvGrpSpPr/>
          <p:nvPr/>
        </p:nvGrpSpPr>
        <p:grpSpPr>
          <a:xfrm>
            <a:off x="2319440" y="4050141"/>
            <a:ext cx="5255786" cy="1713076"/>
            <a:chOff x="2319440" y="4050141"/>
            <a:chExt cx="5255786" cy="1713076"/>
          </a:xfrm>
        </p:grpSpPr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BB7BBB47-9EEC-472F-95EB-4B6706893CB3}"/>
                </a:ext>
              </a:extLst>
            </p:cNvPr>
            <p:cNvCxnSpPr>
              <a:cxnSpLocks/>
            </p:cNvCxnSpPr>
            <p:nvPr/>
          </p:nvCxnSpPr>
          <p:spPr>
            <a:xfrm>
              <a:off x="2554427" y="4434259"/>
              <a:ext cx="0" cy="882416"/>
            </a:xfrm>
            <a:prstGeom prst="straightConnector1">
              <a:avLst/>
            </a:prstGeom>
            <a:ln w="38100">
              <a:solidFill>
                <a:srgbClr val="00818A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050" name="Picture 2" descr="cross Icon 1732953">
              <a:extLst>
                <a:ext uri="{FF2B5EF4-FFF2-40B4-BE49-F238E27FC236}">
                  <a16:creationId xmlns:a16="http://schemas.microsoft.com/office/drawing/2014/main" id="{246BFC3C-4E78-4A4D-9998-0E7E1C5E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3104" y="4093301"/>
              <a:ext cx="309745" cy="295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58E732-C2F8-4A36-8992-09845E2D1678}"/>
                </a:ext>
              </a:extLst>
            </p:cNvPr>
            <p:cNvSpPr/>
            <p:nvPr/>
          </p:nvSpPr>
          <p:spPr>
            <a:xfrm>
              <a:off x="2319440" y="5276937"/>
              <a:ext cx="1391711" cy="486280"/>
            </a:xfrm>
            <a:prstGeom prst="rect">
              <a:avLst/>
            </a:prstGeom>
            <a:noFill/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Number of slid windows</a:t>
              </a:r>
              <a:endParaRPr lang="en-US" sz="1600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  <p:pic>
          <p:nvPicPr>
            <p:cNvPr id="48" name="Picture 2" descr="cross Icon 1732953">
              <a:extLst>
                <a:ext uri="{FF2B5EF4-FFF2-40B4-BE49-F238E27FC236}">
                  <a16:creationId xmlns:a16="http://schemas.microsoft.com/office/drawing/2014/main" id="{5CD39EA5-21C5-479C-8E04-30B4E53F7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5481" y="4050141"/>
              <a:ext cx="309745" cy="2958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3" name="Connecteur droit avec flèche 52">
              <a:extLst>
                <a:ext uri="{FF2B5EF4-FFF2-40B4-BE49-F238E27FC236}">
                  <a16:creationId xmlns:a16="http://schemas.microsoft.com/office/drawing/2014/main" id="{C7BE0D3E-911C-4278-ABC5-4A1FEFB01C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9137" y="4318280"/>
              <a:ext cx="3530149" cy="1114375"/>
            </a:xfrm>
            <a:prstGeom prst="straightConnector1">
              <a:avLst/>
            </a:prstGeom>
            <a:ln w="38100">
              <a:solidFill>
                <a:srgbClr val="00818A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 : coins arrondis 55">
              <a:extLst>
                <a:ext uri="{FF2B5EF4-FFF2-40B4-BE49-F238E27FC236}">
                  <a16:creationId xmlns:a16="http://schemas.microsoft.com/office/drawing/2014/main" id="{97CB76C8-EB81-411C-94FF-CBB8AD6931F7}"/>
                </a:ext>
              </a:extLst>
            </p:cNvPr>
            <p:cNvSpPr/>
            <p:nvPr/>
          </p:nvSpPr>
          <p:spPr>
            <a:xfrm>
              <a:off x="2567823" y="4866340"/>
              <a:ext cx="1627825" cy="45033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818A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Adaptations</a:t>
              </a:r>
            </a:p>
          </p:txBody>
        </p:sp>
      </p:grp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CFA6A413-D04E-4353-B5CA-B65ADF741231}"/>
              </a:ext>
            </a:extLst>
          </p:cNvPr>
          <p:cNvSpPr/>
          <p:nvPr/>
        </p:nvSpPr>
        <p:spPr>
          <a:xfrm>
            <a:off x="9047176" y="1656076"/>
            <a:ext cx="2929967" cy="1068341"/>
          </a:xfrm>
          <a:prstGeom prst="roundRect">
            <a:avLst/>
          </a:prstGeom>
          <a:solidFill>
            <a:srgbClr val="00818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Modifications architecture 2</a:t>
            </a: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35B450BF-8A77-48E2-8EBC-D7CC626F5FCC}"/>
              </a:ext>
            </a:extLst>
          </p:cNvPr>
          <p:cNvSpPr/>
          <p:nvPr/>
        </p:nvSpPr>
        <p:spPr>
          <a:xfrm>
            <a:off x="98320" y="1642203"/>
            <a:ext cx="1876571" cy="543467"/>
          </a:xfrm>
          <a:prstGeom prst="roundRect">
            <a:avLst/>
          </a:prstGeom>
          <a:solidFill>
            <a:srgbClr val="00818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Architecture 1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21E5FFE-A5A5-4453-95FE-A0E3CF453316}"/>
              </a:ext>
            </a:extLst>
          </p:cNvPr>
          <p:cNvSpPr/>
          <p:nvPr/>
        </p:nvSpPr>
        <p:spPr>
          <a:xfrm>
            <a:off x="102902" y="1642203"/>
            <a:ext cx="8750709" cy="4286649"/>
          </a:xfrm>
          <a:prstGeom prst="rect">
            <a:avLst/>
          </a:prstGeom>
          <a:noFill/>
          <a:ln w="28575">
            <a:solidFill>
              <a:srgbClr val="00808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00818A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9A5C75C4-29B9-40D5-93C9-54D29A260AEB}"/>
              </a:ext>
            </a:extLst>
          </p:cNvPr>
          <p:cNvSpPr txBox="1"/>
          <p:nvPr/>
        </p:nvSpPr>
        <p:spPr>
          <a:xfrm>
            <a:off x="1974894" y="1768231"/>
            <a:ext cx="2452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Time reduction only</a:t>
            </a:r>
            <a:endParaRPr lang="fr-FR" sz="1600" dirty="0"/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526F5368-FA52-4FE1-86BE-DE29A685845E}"/>
              </a:ext>
            </a:extLst>
          </p:cNvPr>
          <p:cNvSpPr txBox="1"/>
          <p:nvPr/>
        </p:nvSpPr>
        <p:spPr>
          <a:xfrm>
            <a:off x="9252678" y="2738290"/>
            <a:ext cx="28451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  <a:sym typeface="Symbol" panose="05050102010706020507" pitchFamily="18" charset="2"/>
              </a:rPr>
              <a:t> Reduction of the time and the number of features </a:t>
            </a:r>
            <a:endParaRPr lang="en-US" sz="1600" b="1" dirty="0">
              <a:solidFill>
                <a:srgbClr val="00818A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endParaRPr lang="en-US" sz="1600" dirty="0"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Addition of a: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</a:t>
            </a:r>
            <a:r>
              <a:rPr lang="en-US" sz="16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maxpooling</a:t>
            </a:r>
            <a:r>
              <a:rPr lang="en-US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layer in the encoder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an </a:t>
            </a:r>
            <a:r>
              <a:rPr lang="en-US" sz="16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upsampling</a:t>
            </a:r>
            <a:r>
              <a:rPr lang="en-US" sz="1600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layer in the decoder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35A7F84-0A6A-4FBA-B0B0-C4F5F6E77283}"/>
              </a:ext>
            </a:extLst>
          </p:cNvPr>
          <p:cNvSpPr txBox="1"/>
          <p:nvPr/>
        </p:nvSpPr>
        <p:spPr>
          <a:xfrm>
            <a:off x="9118573" y="5916546"/>
            <a:ext cx="284518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500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Architecture inspired from [</a:t>
            </a:r>
            <a:r>
              <a:rPr lang="en-US" sz="1500" i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Salmina</a:t>
            </a:r>
            <a:r>
              <a:rPr lang="en-US" sz="1500" i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et al., 2021] </a:t>
            </a:r>
            <a:endParaRPr lang="fr-FR" sz="1500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15E2C1E-8F88-4599-BE20-76BD558EFF5F}"/>
              </a:ext>
            </a:extLst>
          </p:cNvPr>
          <p:cNvSpPr/>
          <p:nvPr/>
        </p:nvSpPr>
        <p:spPr>
          <a:xfrm>
            <a:off x="1974891" y="983837"/>
            <a:ext cx="9204950" cy="505966"/>
          </a:xfrm>
          <a:prstGeom prst="roundRect">
            <a:avLst/>
          </a:prstGeom>
          <a:solidFill>
            <a:srgbClr val="00818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1D convolutions efficient to discover patterns and features from short sequences</a:t>
            </a:r>
            <a:endParaRPr lang="fr-FR" dirty="0">
              <a:solidFill>
                <a:schemeClr val="tx1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37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7" grpId="0" animBg="1"/>
      <p:bldP spid="66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3" name="Tableau 6">
                <a:extLst>
                  <a:ext uri="{FF2B5EF4-FFF2-40B4-BE49-F238E27FC236}">
                    <a16:creationId xmlns:a16="http://schemas.microsoft.com/office/drawing/2014/main" id="{47165E79-6F30-1179-3B1D-0102DF4CCD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269859"/>
                  </p:ext>
                </p:extLst>
              </p:nvPr>
            </p:nvGraphicFramePr>
            <p:xfrm>
              <a:off x="3732578" y="3425745"/>
              <a:ext cx="1020528" cy="287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0176">
                      <a:extLst>
                        <a:ext uri="{9D8B030D-6E8A-4147-A177-3AD203B41FA5}">
                          <a16:colId xmlns:a16="http://schemas.microsoft.com/office/drawing/2014/main" val="1936927846"/>
                        </a:ext>
                      </a:extLst>
                    </a:gridCol>
                    <a:gridCol w="340176">
                      <a:extLst>
                        <a:ext uri="{9D8B030D-6E8A-4147-A177-3AD203B41FA5}">
                          <a16:colId xmlns:a16="http://schemas.microsoft.com/office/drawing/2014/main" val="2712590141"/>
                        </a:ext>
                      </a:extLst>
                    </a:gridCol>
                    <a:gridCol w="340176">
                      <a:extLst>
                        <a:ext uri="{9D8B030D-6E8A-4147-A177-3AD203B41FA5}">
                          <a16:colId xmlns:a16="http://schemas.microsoft.com/office/drawing/2014/main" val="490891796"/>
                        </a:ext>
                      </a:extLst>
                    </a:gridCol>
                  </a:tblGrid>
                  <a:tr h="2397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01" marR="70901" marT="35451" marB="3545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01" marR="70901" marT="35451" marB="3545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01" marR="70901" marT="35451" marB="3545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0999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3" name="Tableau 6">
                <a:extLst>
                  <a:ext uri="{FF2B5EF4-FFF2-40B4-BE49-F238E27FC236}">
                    <a16:creationId xmlns:a16="http://schemas.microsoft.com/office/drawing/2014/main" id="{47165E79-6F30-1179-3B1D-0102DF4CCDC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8269859"/>
                  </p:ext>
                </p:extLst>
              </p:nvPr>
            </p:nvGraphicFramePr>
            <p:xfrm>
              <a:off x="3732578" y="3425745"/>
              <a:ext cx="1020528" cy="28769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0176">
                      <a:extLst>
                        <a:ext uri="{9D8B030D-6E8A-4147-A177-3AD203B41FA5}">
                          <a16:colId xmlns:a16="http://schemas.microsoft.com/office/drawing/2014/main" val="1936927846"/>
                        </a:ext>
                      </a:extLst>
                    </a:gridCol>
                    <a:gridCol w="340176">
                      <a:extLst>
                        <a:ext uri="{9D8B030D-6E8A-4147-A177-3AD203B41FA5}">
                          <a16:colId xmlns:a16="http://schemas.microsoft.com/office/drawing/2014/main" val="2712590141"/>
                        </a:ext>
                      </a:extLst>
                    </a:gridCol>
                    <a:gridCol w="340176">
                      <a:extLst>
                        <a:ext uri="{9D8B030D-6E8A-4147-A177-3AD203B41FA5}">
                          <a16:colId xmlns:a16="http://schemas.microsoft.com/office/drawing/2014/main" val="490891796"/>
                        </a:ext>
                      </a:extLst>
                    </a:gridCol>
                  </a:tblGrid>
                  <a:tr h="287691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0901" marR="70901" marT="35451" marB="3545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86" t="-2041" r="-203571" b="-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0901" marR="70901" marT="35451" marB="3545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1786" t="-2041" r="-103571" b="-40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0901" marR="70901" marT="35451" marB="3545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786" t="-2041" r="-3571" b="-40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9991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ZoneTexte 1">
            <a:extLst>
              <a:ext uri="{FF2B5EF4-FFF2-40B4-BE49-F238E27FC236}">
                <a16:creationId xmlns:a16="http://schemas.microsoft.com/office/drawing/2014/main" id="{FF404630-7AE1-D77B-2BEE-7E075ACDE8A8}"/>
              </a:ext>
            </a:extLst>
          </p:cNvPr>
          <p:cNvSpPr txBox="1"/>
          <p:nvPr/>
        </p:nvSpPr>
        <p:spPr>
          <a:xfrm>
            <a:off x="2261491" y="10573"/>
            <a:ext cx="10444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00818A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2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5FA46F-B196-F43D-86C1-39C99B708D4C}"/>
              </a:ext>
            </a:extLst>
          </p:cNvPr>
          <p:cNvSpPr txBox="1"/>
          <p:nvPr/>
        </p:nvSpPr>
        <p:spPr>
          <a:xfrm>
            <a:off x="2555810" y="118371"/>
            <a:ext cx="1338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Methods</a:t>
            </a:r>
            <a:endParaRPr lang="fr-FR" sz="2000" dirty="0">
              <a:latin typeface="Calibri Light" panose="020F030202020403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899D974-67C3-BBCE-05E8-56C3B75E83EF}"/>
              </a:ext>
            </a:extLst>
          </p:cNvPr>
          <p:cNvCxnSpPr>
            <a:cxnSpLocks/>
          </p:cNvCxnSpPr>
          <p:nvPr/>
        </p:nvCxnSpPr>
        <p:spPr>
          <a:xfrm>
            <a:off x="2710605" y="518481"/>
            <a:ext cx="94468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AC0D80F-6F12-C4BA-63F8-2BB33D6CFFD2}"/>
              </a:ext>
            </a:extLst>
          </p:cNvPr>
          <p:cNvSpPr/>
          <p:nvPr/>
        </p:nvSpPr>
        <p:spPr>
          <a:xfrm>
            <a:off x="4110851" y="45148"/>
            <a:ext cx="4846734" cy="73619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Multivariate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time </a:t>
            </a:r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series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classification</a:t>
            </a:r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fr-FR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with</a:t>
            </a:r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Rocket &amp; </a:t>
            </a:r>
            <a:r>
              <a:rPr lang="fr-FR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MiniRocket</a:t>
            </a:r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0064276-1BCE-D0D0-2860-3C9EDF367080}"/>
                  </a:ext>
                </a:extLst>
              </p:cNvPr>
              <p:cNvSpPr/>
              <p:nvPr/>
            </p:nvSpPr>
            <p:spPr>
              <a:xfrm>
                <a:off x="2710605" y="799835"/>
                <a:ext cx="8094665" cy="401912"/>
              </a:xfrm>
              <a:prstGeom prst="rect">
                <a:avLst/>
              </a:prstGeom>
              <a:noFill/>
              <a:ln w="28575">
                <a:noFill/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b="1" dirty="0">
                    <a:solidFill>
                      <a:srgbClr val="349BA2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Incentive</a:t>
                </a:r>
                <a:r>
                  <a:rPr lang="en-US" sz="1600" b="1" dirty="0">
                    <a:solidFill>
                      <a:srgbClr val="349BA2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:</a:t>
                </a:r>
                <a:r>
                  <a:rPr lang="en-US" sz="1600" dirty="0">
                    <a:solidFill>
                      <a:schemeClr val="tx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Rocket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≈</m:t>
                    </m:r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recent complex methods </a:t>
                </a:r>
                <a:r>
                  <a:rPr lang="en-US" b="1" dirty="0">
                    <a:solidFill>
                      <a:srgbClr val="349BA2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+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much </a:t>
                </a:r>
                <a:r>
                  <a:rPr lang="en-US" b="1" dirty="0">
                    <a:solidFill>
                      <a:schemeClr val="tx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sorter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 training </a:t>
                </a:r>
                <a:r>
                  <a:rPr lang="en-US" b="1" dirty="0">
                    <a:solidFill>
                      <a:schemeClr val="tx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time</a:t>
                </a:r>
                <a:r>
                  <a:rPr lang="en-US" dirty="0">
                    <a:solidFill>
                      <a:schemeClr val="tx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. </a:t>
                </a:r>
                <a:endParaRPr lang="fr-FR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0064276-1BCE-D0D0-2860-3C9EDF367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605" y="799835"/>
                <a:ext cx="8094665" cy="401912"/>
              </a:xfrm>
              <a:prstGeom prst="rect">
                <a:avLst/>
              </a:prstGeom>
              <a:blipFill>
                <a:blip r:embed="rId3"/>
                <a:stretch>
                  <a:fillRect l="-678" t="-1515" b="-21212"/>
                </a:stretch>
              </a:blipFill>
              <a:ln w="28575">
                <a:noFill/>
                <a:prstDash val="sysDot"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7" name="Tableau 6">
            <a:extLst>
              <a:ext uri="{FF2B5EF4-FFF2-40B4-BE49-F238E27FC236}">
                <a16:creationId xmlns:a16="http://schemas.microsoft.com/office/drawing/2014/main" id="{C06E1385-2920-474B-8E6C-FC3DC014E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038286"/>
              </p:ext>
            </p:extLst>
          </p:nvPr>
        </p:nvGraphicFramePr>
        <p:xfrm>
          <a:off x="625057" y="2719030"/>
          <a:ext cx="2125830" cy="2573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690">
                  <a:extLst>
                    <a:ext uri="{9D8B030D-6E8A-4147-A177-3AD203B41FA5}">
                      <a16:colId xmlns:a16="http://schemas.microsoft.com/office/drawing/2014/main" val="1936927846"/>
                    </a:ext>
                  </a:extLst>
                </a:gridCol>
                <a:gridCol w="303690">
                  <a:extLst>
                    <a:ext uri="{9D8B030D-6E8A-4147-A177-3AD203B41FA5}">
                      <a16:colId xmlns:a16="http://schemas.microsoft.com/office/drawing/2014/main" val="2712590141"/>
                    </a:ext>
                  </a:extLst>
                </a:gridCol>
                <a:gridCol w="303690">
                  <a:extLst>
                    <a:ext uri="{9D8B030D-6E8A-4147-A177-3AD203B41FA5}">
                      <a16:colId xmlns:a16="http://schemas.microsoft.com/office/drawing/2014/main" val="490891796"/>
                    </a:ext>
                  </a:extLst>
                </a:gridCol>
                <a:gridCol w="303690">
                  <a:extLst>
                    <a:ext uri="{9D8B030D-6E8A-4147-A177-3AD203B41FA5}">
                      <a16:colId xmlns:a16="http://schemas.microsoft.com/office/drawing/2014/main" val="3892357397"/>
                    </a:ext>
                  </a:extLst>
                </a:gridCol>
                <a:gridCol w="303690">
                  <a:extLst>
                    <a:ext uri="{9D8B030D-6E8A-4147-A177-3AD203B41FA5}">
                      <a16:colId xmlns:a16="http://schemas.microsoft.com/office/drawing/2014/main" val="1494094065"/>
                    </a:ext>
                  </a:extLst>
                </a:gridCol>
                <a:gridCol w="303690">
                  <a:extLst>
                    <a:ext uri="{9D8B030D-6E8A-4147-A177-3AD203B41FA5}">
                      <a16:colId xmlns:a16="http://schemas.microsoft.com/office/drawing/2014/main" val="2520174695"/>
                    </a:ext>
                  </a:extLst>
                </a:gridCol>
                <a:gridCol w="303690">
                  <a:extLst>
                    <a:ext uri="{9D8B030D-6E8A-4147-A177-3AD203B41FA5}">
                      <a16:colId xmlns:a16="http://schemas.microsoft.com/office/drawing/2014/main" val="42477221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999149"/>
                  </a:ext>
                </a:extLst>
              </a:tr>
              <a:tr h="286138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3487802"/>
                  </a:ext>
                </a:extLst>
              </a:tr>
              <a:tr h="286138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5897160"/>
                  </a:ext>
                </a:extLst>
              </a:tr>
              <a:tr h="286138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846582"/>
                  </a:ext>
                </a:extLst>
              </a:tr>
              <a:tr h="286138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583882"/>
                  </a:ext>
                </a:extLst>
              </a:tr>
              <a:tr h="286138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464879"/>
                  </a:ext>
                </a:extLst>
              </a:tr>
              <a:tr h="286138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4490595"/>
                  </a:ext>
                </a:extLst>
              </a:tr>
              <a:tr h="286138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8711783"/>
                  </a:ext>
                </a:extLst>
              </a:tr>
              <a:tr h="286138"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70901" marR="70901" marT="35451" marB="354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0936388"/>
                  </a:ext>
                </a:extLst>
              </a:tr>
            </a:tbl>
          </a:graphicData>
        </a:graphic>
      </p:graphicFrame>
      <p:grpSp>
        <p:nvGrpSpPr>
          <p:cNvPr id="108" name="Groupe 107">
            <a:extLst>
              <a:ext uri="{FF2B5EF4-FFF2-40B4-BE49-F238E27FC236}">
                <a16:creationId xmlns:a16="http://schemas.microsoft.com/office/drawing/2014/main" id="{D42B1AC6-206F-7300-B934-0A49EAECC64F}"/>
              </a:ext>
            </a:extLst>
          </p:cNvPr>
          <p:cNvGrpSpPr/>
          <p:nvPr/>
        </p:nvGrpSpPr>
        <p:grpSpPr>
          <a:xfrm>
            <a:off x="625057" y="2267336"/>
            <a:ext cx="2120860" cy="338554"/>
            <a:chOff x="1525939" y="968826"/>
            <a:chExt cx="2120860" cy="338554"/>
          </a:xfrm>
        </p:grpSpPr>
        <p:cxnSp>
          <p:nvCxnSpPr>
            <p:cNvPr id="109" name="Connecteur droit avec flèche 108">
              <a:extLst>
                <a:ext uri="{FF2B5EF4-FFF2-40B4-BE49-F238E27FC236}">
                  <a16:creationId xmlns:a16="http://schemas.microsoft.com/office/drawing/2014/main" id="{22AF6DA1-A8CE-6EE8-58C4-D49774C0C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25939" y="1307380"/>
              <a:ext cx="212086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307EC8FD-332D-A993-9971-BDB0877C52BA}"/>
                    </a:ext>
                  </a:extLst>
                </p:cNvPr>
                <p:cNvSpPr txBox="1"/>
                <p:nvPr/>
              </p:nvSpPr>
              <p:spPr>
                <a:xfrm>
                  <a:off x="2040564" y="968826"/>
                  <a:ext cx="108824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fr-FR" sz="1600" dirty="0"/>
                    <a:t> variables</a:t>
                  </a:r>
                </a:p>
              </p:txBody>
            </p:sp>
          </mc:Choice>
          <mc:Fallback xmlns="">
            <p:sp>
              <p:nvSpPr>
                <p:cNvPr id="110" name="ZoneTexte 109">
                  <a:extLst>
                    <a:ext uri="{FF2B5EF4-FFF2-40B4-BE49-F238E27FC236}">
                      <a16:creationId xmlns:a16="http://schemas.microsoft.com/office/drawing/2014/main" id="{307EC8FD-332D-A993-9971-BDB0877C5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564" y="968826"/>
                  <a:ext cx="1088247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5357" r="-2809" b="-2142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5891DEEC-EE5D-9BB8-CAFA-3713E96245A0}"/>
              </a:ext>
            </a:extLst>
          </p:cNvPr>
          <p:cNvGrpSpPr/>
          <p:nvPr/>
        </p:nvGrpSpPr>
        <p:grpSpPr>
          <a:xfrm>
            <a:off x="115002" y="2722125"/>
            <a:ext cx="390353" cy="2570271"/>
            <a:chOff x="1015884" y="1423615"/>
            <a:chExt cx="390353" cy="2570271"/>
          </a:xfrm>
        </p:grpSpPr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32A47FD1-FD17-AC63-C3C0-7DC2DCA09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06237" y="1423615"/>
              <a:ext cx="0" cy="2570271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9C529C4-A83A-9532-31DF-85A6A4EDDE9F}"/>
                    </a:ext>
                  </a:extLst>
                </p:cNvPr>
                <p:cNvSpPr txBox="1"/>
                <p:nvPr/>
              </p:nvSpPr>
              <p:spPr>
                <a:xfrm rot="16200000">
                  <a:off x="578456" y="2537925"/>
                  <a:ext cx="121340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fr-FR" sz="1600" dirty="0"/>
                    <a:t> time </a:t>
                  </a:r>
                  <a:r>
                    <a:rPr lang="fr-FR" sz="1600" dirty="0" err="1"/>
                    <a:t>steps</a:t>
                  </a:r>
                  <a:endParaRPr lang="fr-FR" sz="16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9C529C4-A83A-9532-31DF-85A6A4EDDE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78456" y="2537925"/>
                  <a:ext cx="1213409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5455" t="-2010" r="-2363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0" name="Groupe 119">
            <a:extLst>
              <a:ext uri="{FF2B5EF4-FFF2-40B4-BE49-F238E27FC236}">
                <a16:creationId xmlns:a16="http://schemas.microsoft.com/office/drawing/2014/main" id="{7DFCDE5F-6876-D480-D715-AF5CEE56EE66}"/>
              </a:ext>
            </a:extLst>
          </p:cNvPr>
          <p:cNvGrpSpPr/>
          <p:nvPr/>
        </p:nvGrpSpPr>
        <p:grpSpPr>
          <a:xfrm>
            <a:off x="620607" y="2721557"/>
            <a:ext cx="2125310" cy="2270137"/>
            <a:chOff x="1550403" y="1622328"/>
            <a:chExt cx="2125310" cy="2270137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C2C5EC40-D673-79DB-7A1C-7EBBD1D0E161}"/>
                </a:ext>
              </a:extLst>
            </p:cNvPr>
            <p:cNvSpPr/>
            <p:nvPr/>
          </p:nvSpPr>
          <p:spPr>
            <a:xfrm>
              <a:off x="1550403" y="1622328"/>
              <a:ext cx="921335" cy="2755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DEED8D3-CE63-1BC7-B2C5-B2CEAD189EAD}"/>
                </a:ext>
              </a:extLst>
            </p:cNvPr>
            <p:cNvSpPr/>
            <p:nvPr/>
          </p:nvSpPr>
          <p:spPr>
            <a:xfrm>
              <a:off x="2771213" y="1626611"/>
              <a:ext cx="904500" cy="2755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9B5EC634-BAE0-684D-72E8-0776DBA2EBF6}"/>
                </a:ext>
              </a:extLst>
            </p:cNvPr>
            <p:cNvSpPr/>
            <p:nvPr/>
          </p:nvSpPr>
          <p:spPr>
            <a:xfrm>
              <a:off x="1852196" y="2190700"/>
              <a:ext cx="921335" cy="27552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B2F216CE-8ADB-0F28-A9D0-786079A1EA58}"/>
                </a:ext>
              </a:extLst>
            </p:cNvPr>
            <p:cNvSpPr/>
            <p:nvPr/>
          </p:nvSpPr>
          <p:spPr>
            <a:xfrm>
              <a:off x="1861451" y="3050957"/>
              <a:ext cx="921335" cy="275528"/>
            </a:xfrm>
            <a:prstGeom prst="rect">
              <a:avLst/>
            </a:prstGeom>
            <a:solidFill>
              <a:srgbClr val="0070C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4A511CD-BC9D-3503-729F-0DCC249E3A16}"/>
                </a:ext>
              </a:extLst>
            </p:cNvPr>
            <p:cNvSpPr/>
            <p:nvPr/>
          </p:nvSpPr>
          <p:spPr>
            <a:xfrm>
              <a:off x="2471120" y="3616937"/>
              <a:ext cx="921335" cy="275528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6" name="Connecteur droit avec flèche 125">
              <a:extLst>
                <a:ext uri="{FF2B5EF4-FFF2-40B4-BE49-F238E27FC236}">
                  <a16:creationId xmlns:a16="http://schemas.microsoft.com/office/drawing/2014/main" id="{81D342D6-4158-14AB-C550-FBE99228734A}"/>
                </a:ext>
              </a:extLst>
            </p:cNvPr>
            <p:cNvCxnSpPr>
              <a:cxnSpLocks/>
            </p:cNvCxnSpPr>
            <p:nvPr/>
          </p:nvCxnSpPr>
          <p:spPr>
            <a:xfrm>
              <a:off x="2466157" y="1746864"/>
              <a:ext cx="29489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Connecteur droit avec flèche 126">
              <a:extLst>
                <a:ext uri="{FF2B5EF4-FFF2-40B4-BE49-F238E27FC236}">
                  <a16:creationId xmlns:a16="http://schemas.microsoft.com/office/drawing/2014/main" id="{733BE159-0BFA-34E9-37EA-2F4E9E8F9B7F}"/>
                </a:ext>
              </a:extLst>
            </p:cNvPr>
            <p:cNvCxnSpPr>
              <a:cxnSpLocks/>
            </p:cNvCxnSpPr>
            <p:nvPr/>
          </p:nvCxnSpPr>
          <p:spPr>
            <a:xfrm>
              <a:off x="2011070" y="1890758"/>
              <a:ext cx="0" cy="29994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28" name="Accolade ouvrante 127">
            <a:extLst>
              <a:ext uri="{FF2B5EF4-FFF2-40B4-BE49-F238E27FC236}">
                <a16:creationId xmlns:a16="http://schemas.microsoft.com/office/drawing/2014/main" id="{8EDE9D05-708C-BF7C-0634-12D47F35A800}"/>
              </a:ext>
            </a:extLst>
          </p:cNvPr>
          <p:cNvSpPr/>
          <p:nvPr/>
        </p:nvSpPr>
        <p:spPr>
          <a:xfrm rot="16200000">
            <a:off x="1580575" y="4456445"/>
            <a:ext cx="204856" cy="2125829"/>
          </a:xfrm>
          <a:prstGeom prst="leftBrace">
            <a:avLst>
              <a:gd name="adj1" fmla="val 78564"/>
              <a:gd name="adj2" fmla="val 4820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9D392BE6-4F79-100D-5358-945AE450BE4A}"/>
              </a:ext>
            </a:extLst>
          </p:cNvPr>
          <p:cNvSpPr txBox="1"/>
          <p:nvPr/>
        </p:nvSpPr>
        <p:spPr>
          <a:xfrm>
            <a:off x="457846" y="5667700"/>
            <a:ext cx="25428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 err="1">
                <a:latin typeface="Avenir Next LT Pro" panose="020B0504020202020204" pitchFamily="34" charset="0"/>
              </a:rPr>
              <a:t>Multivariate</a:t>
            </a:r>
            <a:r>
              <a:rPr lang="fr-FR" sz="1600" b="1" dirty="0">
                <a:latin typeface="Avenir Next LT Pro" panose="020B0504020202020204" pitchFamily="34" charset="0"/>
              </a:rPr>
              <a:t> Time </a:t>
            </a:r>
            <a:r>
              <a:rPr lang="fr-FR" sz="1600" b="1" dirty="0" err="1">
                <a:latin typeface="Avenir Next LT Pro" panose="020B0504020202020204" pitchFamily="34" charset="0"/>
              </a:rPr>
              <a:t>Serie</a:t>
            </a:r>
            <a:endParaRPr lang="fr-FR" sz="1600" b="1" dirty="0">
              <a:latin typeface="Avenir Next LT Pro" panose="020B05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0460D1B-CAF7-308C-AC59-EDD286F18367}"/>
              </a:ext>
            </a:extLst>
          </p:cNvPr>
          <p:cNvSpPr/>
          <p:nvPr/>
        </p:nvSpPr>
        <p:spPr>
          <a:xfrm>
            <a:off x="3723605" y="3413690"/>
            <a:ext cx="1034265" cy="29465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9346A431-62E2-92F0-9101-CA68583D9DE6}"/>
              </a:ext>
            </a:extLst>
          </p:cNvPr>
          <p:cNvGrpSpPr/>
          <p:nvPr/>
        </p:nvGrpSpPr>
        <p:grpSpPr>
          <a:xfrm>
            <a:off x="3704555" y="2994680"/>
            <a:ext cx="1057817" cy="338554"/>
            <a:chOff x="5718060" y="1064540"/>
            <a:chExt cx="1057817" cy="338554"/>
          </a:xfrm>
        </p:grpSpPr>
        <p:cxnSp>
          <p:nvCxnSpPr>
            <p:cNvPr id="135" name="Connecteur droit avec flèche 134">
              <a:extLst>
                <a:ext uri="{FF2B5EF4-FFF2-40B4-BE49-F238E27FC236}">
                  <a16:creationId xmlns:a16="http://schemas.microsoft.com/office/drawing/2014/main" id="{2A4A8F96-9987-27AE-EF2F-95206C6208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8060" y="1403094"/>
              <a:ext cx="1057817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ZoneTexte 135">
                  <a:extLst>
                    <a:ext uri="{FF2B5EF4-FFF2-40B4-BE49-F238E27FC236}">
                      <a16:creationId xmlns:a16="http://schemas.microsoft.com/office/drawing/2014/main" id="{2E553064-3791-B3BA-DD99-0072FE540E4A}"/>
                    </a:ext>
                  </a:extLst>
                </p:cNvPr>
                <p:cNvSpPr txBox="1"/>
                <p:nvPr/>
              </p:nvSpPr>
              <p:spPr>
                <a:xfrm>
                  <a:off x="5862225" y="1064540"/>
                  <a:ext cx="71275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𝑘𝑒𝑟𝑛𝑒𝑙</m:t>
                            </m:r>
                          </m:sub>
                        </m:sSub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36" name="ZoneTexte 135">
                  <a:extLst>
                    <a:ext uri="{FF2B5EF4-FFF2-40B4-BE49-F238E27FC236}">
                      <a16:creationId xmlns:a16="http://schemas.microsoft.com/office/drawing/2014/main" id="{2E553064-3791-B3BA-DD99-0072FE540E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225" y="1064540"/>
                  <a:ext cx="712759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92D5F11F-EB1D-B7F1-DCE6-D7DB03F15504}"/>
              </a:ext>
            </a:extLst>
          </p:cNvPr>
          <p:cNvGrpSpPr/>
          <p:nvPr/>
        </p:nvGrpSpPr>
        <p:grpSpPr>
          <a:xfrm>
            <a:off x="4808537" y="3380456"/>
            <a:ext cx="324127" cy="361125"/>
            <a:chOff x="6867804" y="1501830"/>
            <a:chExt cx="324127" cy="361125"/>
          </a:xfrm>
        </p:grpSpPr>
        <p:cxnSp>
          <p:nvCxnSpPr>
            <p:cNvPr id="138" name="Connecteur droit avec flèche 137">
              <a:extLst>
                <a:ext uri="{FF2B5EF4-FFF2-40B4-BE49-F238E27FC236}">
                  <a16:creationId xmlns:a16="http://schemas.microsoft.com/office/drawing/2014/main" id="{A19699D0-8F42-4B4E-5E75-657823FC16CC}"/>
                </a:ext>
              </a:extLst>
            </p:cNvPr>
            <p:cNvCxnSpPr>
              <a:cxnSpLocks/>
            </p:cNvCxnSpPr>
            <p:nvPr/>
          </p:nvCxnSpPr>
          <p:spPr>
            <a:xfrm>
              <a:off x="6913460" y="1501830"/>
              <a:ext cx="0" cy="361125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>
                  <a:extLst>
                    <a:ext uri="{FF2B5EF4-FFF2-40B4-BE49-F238E27FC236}">
                      <a16:creationId xmlns:a16="http://schemas.microsoft.com/office/drawing/2014/main" id="{87290500-CD41-D5F9-592E-09C0B2DFDFD1}"/>
                    </a:ext>
                  </a:extLst>
                </p:cNvPr>
                <p:cNvSpPr txBox="1"/>
                <p:nvPr/>
              </p:nvSpPr>
              <p:spPr>
                <a:xfrm>
                  <a:off x="6867804" y="1528503"/>
                  <a:ext cx="32412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40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39" name="ZoneTexte 138">
                  <a:extLst>
                    <a:ext uri="{FF2B5EF4-FFF2-40B4-BE49-F238E27FC236}">
                      <a16:creationId xmlns:a16="http://schemas.microsoft.com/office/drawing/2014/main" id="{87290500-CD41-D5F9-592E-09C0B2DFD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7804" y="1528503"/>
                  <a:ext cx="324127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CFDB0F58-038A-8AF6-905B-E6EBEC74EB44}"/>
                  </a:ext>
                </a:extLst>
              </p:cNvPr>
              <p:cNvSpPr txBox="1"/>
              <p:nvPr/>
            </p:nvSpPr>
            <p:spPr>
              <a:xfrm>
                <a:off x="3268593" y="3399476"/>
                <a:ext cx="51647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1600" dirty="0"/>
                  <a:t>:</a:t>
                </a:r>
              </a:p>
            </p:txBody>
          </p:sp>
        </mc:Choice>
        <mc:Fallback xmlns="">
          <p:sp>
            <p:nvSpPr>
              <p:cNvPr id="140" name="ZoneTexte 139">
                <a:extLst>
                  <a:ext uri="{FF2B5EF4-FFF2-40B4-BE49-F238E27FC236}">
                    <a16:creationId xmlns:a16="http://schemas.microsoft.com/office/drawing/2014/main" id="{CFDB0F58-038A-8AF6-905B-E6EBEC74EB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593" y="3399476"/>
                <a:ext cx="516471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68ACA33A-9187-56C1-6D1F-923238549782}"/>
                  </a:ext>
                </a:extLst>
              </p:cNvPr>
              <p:cNvSpPr txBox="1"/>
              <p:nvPr/>
            </p:nvSpPr>
            <p:spPr>
              <a:xfrm>
                <a:off x="3268001" y="4130461"/>
                <a:ext cx="51647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600" dirty="0"/>
                  <a:t>:</a:t>
                </a:r>
              </a:p>
            </p:txBody>
          </p:sp>
        </mc:Choice>
        <mc:Fallback xmlns=""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68ACA33A-9187-56C1-6D1F-923238549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001" y="4130461"/>
                <a:ext cx="516471" cy="338554"/>
              </a:xfrm>
              <a:prstGeom prst="rect">
                <a:avLst/>
              </a:prstGeom>
              <a:blipFill>
                <a:blip r:embed="rId9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CB653CF1-FC34-AB8E-C5DF-2819D1D8ECCD}"/>
                  </a:ext>
                </a:extLst>
              </p:cNvPr>
              <p:cNvSpPr txBox="1"/>
              <p:nvPr/>
            </p:nvSpPr>
            <p:spPr>
              <a:xfrm>
                <a:off x="3257445" y="4920454"/>
                <a:ext cx="59825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fr-FR" sz="1600" dirty="0"/>
                  <a:t>:</a:t>
                </a:r>
              </a:p>
            </p:txBody>
          </p:sp>
        </mc:Choice>
        <mc:Fallback xmlns=""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CB653CF1-FC34-AB8E-C5DF-2819D1D8E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445" y="4920454"/>
                <a:ext cx="598252" cy="338554"/>
              </a:xfrm>
              <a:prstGeom prst="rect">
                <a:avLst/>
              </a:prstGeom>
              <a:blipFill>
                <a:blip r:embed="rId10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3" name="Tableau 6">
                <a:extLst>
                  <a:ext uri="{FF2B5EF4-FFF2-40B4-BE49-F238E27FC236}">
                    <a16:creationId xmlns:a16="http://schemas.microsoft.com/office/drawing/2014/main" id="{D04E833A-14D7-B039-A356-70E13D926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6634308"/>
                  </p:ext>
                </p:extLst>
              </p:nvPr>
            </p:nvGraphicFramePr>
            <p:xfrm>
              <a:off x="3736162" y="4178714"/>
              <a:ext cx="1006632" cy="2968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544">
                      <a:extLst>
                        <a:ext uri="{9D8B030D-6E8A-4147-A177-3AD203B41FA5}">
                          <a16:colId xmlns:a16="http://schemas.microsoft.com/office/drawing/2014/main" val="1936927846"/>
                        </a:ext>
                      </a:extLst>
                    </a:gridCol>
                    <a:gridCol w="335544">
                      <a:extLst>
                        <a:ext uri="{9D8B030D-6E8A-4147-A177-3AD203B41FA5}">
                          <a16:colId xmlns:a16="http://schemas.microsoft.com/office/drawing/2014/main" val="2712590141"/>
                        </a:ext>
                      </a:extLst>
                    </a:gridCol>
                    <a:gridCol w="335544">
                      <a:extLst>
                        <a:ext uri="{9D8B030D-6E8A-4147-A177-3AD203B41FA5}">
                          <a16:colId xmlns:a16="http://schemas.microsoft.com/office/drawing/2014/main" val="490891796"/>
                        </a:ext>
                      </a:extLst>
                    </a:gridCol>
                  </a:tblGrid>
                  <a:tr h="21317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01" marR="70901" marT="35451" marB="3545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01" marR="70901" marT="35451" marB="3545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01" marR="70901" marT="35451" marB="3545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0999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3" name="Tableau 6">
                <a:extLst>
                  <a:ext uri="{FF2B5EF4-FFF2-40B4-BE49-F238E27FC236}">
                    <a16:creationId xmlns:a16="http://schemas.microsoft.com/office/drawing/2014/main" id="{D04E833A-14D7-B039-A356-70E13D9262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6634308"/>
                  </p:ext>
                </p:extLst>
              </p:nvPr>
            </p:nvGraphicFramePr>
            <p:xfrm>
              <a:off x="3736162" y="4178714"/>
              <a:ext cx="1006632" cy="29683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5544">
                      <a:extLst>
                        <a:ext uri="{9D8B030D-6E8A-4147-A177-3AD203B41FA5}">
                          <a16:colId xmlns:a16="http://schemas.microsoft.com/office/drawing/2014/main" val="1936927846"/>
                        </a:ext>
                      </a:extLst>
                    </a:gridCol>
                    <a:gridCol w="335544">
                      <a:extLst>
                        <a:ext uri="{9D8B030D-6E8A-4147-A177-3AD203B41FA5}">
                          <a16:colId xmlns:a16="http://schemas.microsoft.com/office/drawing/2014/main" val="2712590141"/>
                        </a:ext>
                      </a:extLst>
                    </a:gridCol>
                    <a:gridCol w="335544">
                      <a:extLst>
                        <a:ext uri="{9D8B030D-6E8A-4147-A177-3AD203B41FA5}">
                          <a16:colId xmlns:a16="http://schemas.microsoft.com/office/drawing/2014/main" val="490891796"/>
                        </a:ext>
                      </a:extLst>
                    </a:gridCol>
                  </a:tblGrid>
                  <a:tr h="296835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0901" marR="70901" marT="35451" marB="3545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786" t="-2000" r="-201786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0901" marR="70901" marT="35451" marB="3545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03636" t="-2000" r="-105455" b="-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0901" marR="70901" marT="35451" marB="3545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200000" t="-2000" r="-3571" b="-4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999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4" name="Tableau 6">
                <a:extLst>
                  <a:ext uri="{FF2B5EF4-FFF2-40B4-BE49-F238E27FC236}">
                    <a16:creationId xmlns:a16="http://schemas.microsoft.com/office/drawing/2014/main" id="{5B90A506-A0F4-C58A-D86A-BA43CD2A22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489818"/>
                  </p:ext>
                </p:extLst>
              </p:nvPr>
            </p:nvGraphicFramePr>
            <p:xfrm>
              <a:off x="3739500" y="4959349"/>
              <a:ext cx="1020531" cy="288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0177">
                      <a:extLst>
                        <a:ext uri="{9D8B030D-6E8A-4147-A177-3AD203B41FA5}">
                          <a16:colId xmlns:a16="http://schemas.microsoft.com/office/drawing/2014/main" val="1936927846"/>
                        </a:ext>
                      </a:extLst>
                    </a:gridCol>
                    <a:gridCol w="340177">
                      <a:extLst>
                        <a:ext uri="{9D8B030D-6E8A-4147-A177-3AD203B41FA5}">
                          <a16:colId xmlns:a16="http://schemas.microsoft.com/office/drawing/2014/main" val="2712590141"/>
                        </a:ext>
                      </a:extLst>
                    </a:gridCol>
                    <a:gridCol w="340177">
                      <a:extLst>
                        <a:ext uri="{9D8B030D-6E8A-4147-A177-3AD203B41FA5}">
                          <a16:colId xmlns:a16="http://schemas.microsoft.com/office/drawing/2014/main" val="490891796"/>
                        </a:ext>
                      </a:extLst>
                    </a:gridCol>
                  </a:tblGrid>
                  <a:tr h="2627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01" marR="70901" marT="35451" marB="3545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01" marR="70901" marT="35451" marB="3545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fr-FR" sz="14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fr-FR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70901" marR="70901" marT="35451" marB="3545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20999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4" name="Tableau 6">
                <a:extLst>
                  <a:ext uri="{FF2B5EF4-FFF2-40B4-BE49-F238E27FC236}">
                    <a16:creationId xmlns:a16="http://schemas.microsoft.com/office/drawing/2014/main" id="{5B90A506-A0F4-C58A-D86A-BA43CD2A22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489818"/>
                  </p:ext>
                </p:extLst>
              </p:nvPr>
            </p:nvGraphicFramePr>
            <p:xfrm>
              <a:off x="3739500" y="4959349"/>
              <a:ext cx="1020531" cy="28826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0177">
                      <a:extLst>
                        <a:ext uri="{9D8B030D-6E8A-4147-A177-3AD203B41FA5}">
                          <a16:colId xmlns:a16="http://schemas.microsoft.com/office/drawing/2014/main" val="1936927846"/>
                        </a:ext>
                      </a:extLst>
                    </a:gridCol>
                    <a:gridCol w="340177">
                      <a:extLst>
                        <a:ext uri="{9D8B030D-6E8A-4147-A177-3AD203B41FA5}">
                          <a16:colId xmlns:a16="http://schemas.microsoft.com/office/drawing/2014/main" val="2712590141"/>
                        </a:ext>
                      </a:extLst>
                    </a:gridCol>
                    <a:gridCol w="340177">
                      <a:extLst>
                        <a:ext uri="{9D8B030D-6E8A-4147-A177-3AD203B41FA5}">
                          <a16:colId xmlns:a16="http://schemas.microsoft.com/office/drawing/2014/main" val="490891796"/>
                        </a:ext>
                      </a:extLst>
                    </a:gridCol>
                  </a:tblGrid>
                  <a:tr h="28826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0901" marR="70901" marT="35451" marB="3545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786" t="-2083" r="-203571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0901" marR="70901" marT="35451" marB="3545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101786" t="-2083" r="-103571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 marL="70901" marR="70901" marT="35451" marB="35451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2"/>
                          <a:stretch>
                            <a:fillRect l="-201786" t="-2083" r="-3571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2099914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5" name="Rectangle 144">
            <a:extLst>
              <a:ext uri="{FF2B5EF4-FFF2-40B4-BE49-F238E27FC236}">
                <a16:creationId xmlns:a16="http://schemas.microsoft.com/office/drawing/2014/main" id="{1D22F6F4-DEA4-F67F-FD1E-A49FF927FC32}"/>
              </a:ext>
            </a:extLst>
          </p:cNvPr>
          <p:cNvSpPr/>
          <p:nvPr/>
        </p:nvSpPr>
        <p:spPr>
          <a:xfrm>
            <a:off x="3730411" y="4180751"/>
            <a:ext cx="1003976" cy="288264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933DA96-556A-CCB3-A954-512AA11AE58F}"/>
              </a:ext>
            </a:extLst>
          </p:cNvPr>
          <p:cNvSpPr/>
          <p:nvPr/>
        </p:nvSpPr>
        <p:spPr>
          <a:xfrm>
            <a:off x="3739500" y="4950711"/>
            <a:ext cx="1006633" cy="288264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ZoneTexte 146">
            <a:extLst>
              <a:ext uri="{FF2B5EF4-FFF2-40B4-BE49-F238E27FC236}">
                <a16:creationId xmlns:a16="http://schemas.microsoft.com/office/drawing/2014/main" id="{DFF8D73B-672B-0F35-AFE2-10802ACFA95A}"/>
              </a:ext>
            </a:extLst>
          </p:cNvPr>
          <p:cNvSpPr txBox="1"/>
          <p:nvPr/>
        </p:nvSpPr>
        <p:spPr>
          <a:xfrm rot="5400000">
            <a:off x="3969356" y="3723490"/>
            <a:ext cx="67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...</a:t>
            </a:r>
          </a:p>
        </p:txBody>
      </p:sp>
      <p:sp>
        <p:nvSpPr>
          <p:cNvPr id="148" name="ZoneTexte 147">
            <a:extLst>
              <a:ext uri="{FF2B5EF4-FFF2-40B4-BE49-F238E27FC236}">
                <a16:creationId xmlns:a16="http://schemas.microsoft.com/office/drawing/2014/main" id="{4D705E99-7B39-071D-240C-C197B1229145}"/>
              </a:ext>
            </a:extLst>
          </p:cNvPr>
          <p:cNvSpPr txBox="1"/>
          <p:nvPr/>
        </p:nvSpPr>
        <p:spPr>
          <a:xfrm rot="5400000">
            <a:off x="3969356" y="4524533"/>
            <a:ext cx="673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...</a:t>
            </a:r>
          </a:p>
        </p:txBody>
      </p:sp>
      <p:sp>
        <p:nvSpPr>
          <p:cNvPr id="149" name="Flèche : droite 148">
            <a:extLst>
              <a:ext uri="{FF2B5EF4-FFF2-40B4-BE49-F238E27FC236}">
                <a16:creationId xmlns:a16="http://schemas.microsoft.com/office/drawing/2014/main" id="{4E6CB53D-E724-3C78-5B20-A873870B24C6}"/>
              </a:ext>
            </a:extLst>
          </p:cNvPr>
          <p:cNvSpPr/>
          <p:nvPr/>
        </p:nvSpPr>
        <p:spPr>
          <a:xfrm>
            <a:off x="2864774" y="3951188"/>
            <a:ext cx="254859" cy="232100"/>
          </a:xfrm>
          <a:prstGeom prst="rightArrow">
            <a:avLst>
              <a:gd name="adj1" fmla="val 50000"/>
              <a:gd name="adj2" fmla="val 571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0" name="Flèche : droite 149">
            <a:extLst>
              <a:ext uri="{FF2B5EF4-FFF2-40B4-BE49-F238E27FC236}">
                <a16:creationId xmlns:a16="http://schemas.microsoft.com/office/drawing/2014/main" id="{F44948ED-7674-0338-F419-23D035F59104}"/>
              </a:ext>
            </a:extLst>
          </p:cNvPr>
          <p:cNvSpPr/>
          <p:nvPr/>
        </p:nvSpPr>
        <p:spPr>
          <a:xfrm>
            <a:off x="5180936" y="3839777"/>
            <a:ext cx="254859" cy="232100"/>
          </a:xfrm>
          <a:prstGeom prst="rightArrow">
            <a:avLst>
              <a:gd name="adj1" fmla="val 50000"/>
              <a:gd name="adj2" fmla="val 5710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4911911E-E439-88B7-249C-2C4641C09635}"/>
                  </a:ext>
                </a:extLst>
              </p:cNvPr>
              <p:cNvSpPr txBox="1"/>
              <p:nvPr/>
            </p:nvSpPr>
            <p:spPr>
              <a:xfrm>
                <a:off x="3083429" y="2366902"/>
                <a:ext cx="2470422" cy="584775"/>
              </a:xfrm>
              <a:prstGeom prst="rect">
                <a:avLst/>
              </a:prstGeom>
              <a:noFill/>
              <a:ln>
                <a:solidFill>
                  <a:srgbClr val="349BA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dirty="0">
                    <a:latin typeface="Avenir Next LT Pro" panose="020B0504020202020204" pitchFamily="34" charset="0"/>
                  </a:rPr>
                  <a:t>random </a:t>
                </a:r>
                <a:r>
                  <a:rPr lang="fr-FR" sz="1600" dirty="0" err="1">
                    <a:latin typeface="Avenir Next LT Pro" panose="020B0504020202020204" pitchFamily="34" charset="0"/>
                  </a:rPr>
                  <a:t>convolutional</a:t>
                </a:r>
                <a:r>
                  <a:rPr lang="fr-FR" sz="1600" dirty="0">
                    <a:latin typeface="Avenir Next LT Pro" panose="020B0504020202020204" pitchFamily="34" charset="0"/>
                  </a:rPr>
                  <a:t> </a:t>
                </a:r>
              </a:p>
              <a:p>
                <a:pPr algn="ctr"/>
                <a:r>
                  <a:rPr lang="fr-FR" sz="1600" dirty="0">
                    <a:latin typeface="Avenir Next LT Pro" panose="020B0504020202020204" pitchFamily="34" charset="0"/>
                  </a:rPr>
                  <a:t>kernels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16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153" name="ZoneTexte 152">
                <a:extLst>
                  <a:ext uri="{FF2B5EF4-FFF2-40B4-BE49-F238E27FC236}">
                    <a16:creationId xmlns:a16="http://schemas.microsoft.com/office/drawing/2014/main" id="{4911911E-E439-88B7-249C-2C4641C09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3429" y="2366902"/>
                <a:ext cx="2470422" cy="584775"/>
              </a:xfrm>
              <a:prstGeom prst="rect">
                <a:avLst/>
              </a:prstGeom>
              <a:blipFill>
                <a:blip r:embed="rId13"/>
                <a:stretch>
                  <a:fillRect t="-2041" b="-11224"/>
                </a:stretch>
              </a:blipFill>
              <a:ln>
                <a:solidFill>
                  <a:srgbClr val="349BA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2" name="ZoneTexte 211">
                <a:extLst>
                  <a:ext uri="{FF2B5EF4-FFF2-40B4-BE49-F238E27FC236}">
                    <a16:creationId xmlns:a16="http://schemas.microsoft.com/office/drawing/2014/main" id="{90EEE392-C5FB-266A-EA43-B8D028922FCD}"/>
                  </a:ext>
                </a:extLst>
              </p:cNvPr>
              <p:cNvSpPr txBox="1"/>
              <p:nvPr/>
            </p:nvSpPr>
            <p:spPr>
              <a:xfrm>
                <a:off x="7678860" y="3350046"/>
                <a:ext cx="699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2" name="ZoneTexte 211">
                <a:extLst>
                  <a:ext uri="{FF2B5EF4-FFF2-40B4-BE49-F238E27FC236}">
                    <a16:creationId xmlns:a16="http://schemas.microsoft.com/office/drawing/2014/main" id="{90EEE392-C5FB-266A-EA43-B8D028922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860" y="3350046"/>
                <a:ext cx="699613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3" name="ZoneTexte 212">
                <a:extLst>
                  <a:ext uri="{FF2B5EF4-FFF2-40B4-BE49-F238E27FC236}">
                    <a16:creationId xmlns:a16="http://schemas.microsoft.com/office/drawing/2014/main" id="{44B4808A-5032-D56A-6908-5E94CE36CC5C}"/>
                  </a:ext>
                </a:extLst>
              </p:cNvPr>
              <p:cNvSpPr txBox="1"/>
              <p:nvPr/>
            </p:nvSpPr>
            <p:spPr>
              <a:xfrm>
                <a:off x="5950070" y="2350777"/>
                <a:ext cx="1801006" cy="584775"/>
              </a:xfrm>
              <a:prstGeom prst="rect">
                <a:avLst/>
              </a:prstGeom>
              <a:noFill/>
              <a:ln>
                <a:solidFill>
                  <a:srgbClr val="349BA2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600" dirty="0">
                    <a:latin typeface="Avenir Next LT Pro" panose="020B0504020202020204" pitchFamily="34" charset="0"/>
                  </a:rPr>
                  <a:t> </a:t>
                </a:r>
                <a:r>
                  <a:rPr lang="fr-FR" sz="1600" dirty="0" err="1">
                    <a:latin typeface="Avenir Next LT Pro" panose="020B0504020202020204" pitchFamily="34" charset="0"/>
                  </a:rPr>
                  <a:t>feature</a:t>
                </a:r>
                <a:r>
                  <a:rPr lang="fr-FR" sz="1600" dirty="0">
                    <a:latin typeface="Avenir Next LT Pro" panose="020B0504020202020204" pitchFamily="34" charset="0"/>
                  </a:rPr>
                  <a:t> maps</a:t>
                </a:r>
                <a14:m>
                  <m:oMath xmlns:m="http://schemas.openxmlformats.org/officeDocument/2006/math">
                    <m:r>
                      <a:rPr lang="fr-FR" sz="1600" b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fr-FR" sz="1600" dirty="0">
                  <a:latin typeface="Avenir Next LT Pro" panose="020B0504020202020204" pitchFamily="34" charset="0"/>
                </a:endParaRPr>
              </a:p>
              <a:p>
                <a:endParaRPr lang="fr-FR" sz="1600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213" name="ZoneTexte 212">
                <a:extLst>
                  <a:ext uri="{FF2B5EF4-FFF2-40B4-BE49-F238E27FC236}">
                    <a16:creationId xmlns:a16="http://schemas.microsoft.com/office/drawing/2014/main" id="{44B4808A-5032-D56A-6908-5E94CE36C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070" y="2350777"/>
                <a:ext cx="1801006" cy="584775"/>
              </a:xfrm>
              <a:prstGeom prst="rect">
                <a:avLst/>
              </a:prstGeom>
              <a:blipFill>
                <a:blip r:embed="rId15"/>
                <a:stretch>
                  <a:fillRect t="-2041"/>
                </a:stretch>
              </a:blipFill>
              <a:ln>
                <a:solidFill>
                  <a:srgbClr val="349BA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4" name="Rectangle 213">
            <a:extLst>
              <a:ext uri="{FF2B5EF4-FFF2-40B4-BE49-F238E27FC236}">
                <a16:creationId xmlns:a16="http://schemas.microsoft.com/office/drawing/2014/main" id="{68951432-82F3-DCF8-25B3-AFBCA942F005}"/>
              </a:ext>
            </a:extLst>
          </p:cNvPr>
          <p:cNvSpPr/>
          <p:nvPr/>
        </p:nvSpPr>
        <p:spPr>
          <a:xfrm>
            <a:off x="6064661" y="3465316"/>
            <a:ext cx="1486550" cy="19812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4666610E-6722-4BFA-365A-BB97D2C21A8B}"/>
                  </a:ext>
                </a:extLst>
              </p:cNvPr>
              <p:cNvSpPr txBox="1"/>
              <p:nvPr/>
            </p:nvSpPr>
            <p:spPr>
              <a:xfrm>
                <a:off x="5627509" y="3380824"/>
                <a:ext cx="4561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4666610E-6722-4BFA-365A-BB97D2C21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7509" y="3380824"/>
                <a:ext cx="456151" cy="338554"/>
              </a:xfrm>
              <a:prstGeom prst="rect">
                <a:avLst/>
              </a:prstGeom>
              <a:blipFill>
                <a:blip r:embed="rId1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6" name="Tableau 7">
            <a:extLst>
              <a:ext uri="{FF2B5EF4-FFF2-40B4-BE49-F238E27FC236}">
                <a16:creationId xmlns:a16="http://schemas.microsoft.com/office/drawing/2014/main" id="{384F284C-F9A8-E79F-8F36-BA97EF5AC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408998"/>
              </p:ext>
            </p:extLst>
          </p:nvPr>
        </p:nvGraphicFramePr>
        <p:xfrm>
          <a:off x="6069631" y="3474953"/>
          <a:ext cx="1486550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10">
                  <a:extLst>
                    <a:ext uri="{9D8B030D-6E8A-4147-A177-3AD203B41FA5}">
                      <a16:colId xmlns:a16="http://schemas.microsoft.com/office/drawing/2014/main" val="32135826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0095531"/>
                    </a:ext>
                  </a:extLst>
                </a:gridCol>
                <a:gridCol w="213045">
                  <a:extLst>
                    <a:ext uri="{9D8B030D-6E8A-4147-A177-3AD203B41FA5}">
                      <a16:colId xmlns:a16="http://schemas.microsoft.com/office/drawing/2014/main" val="1418488346"/>
                    </a:ext>
                  </a:extLst>
                </a:gridCol>
                <a:gridCol w="213045">
                  <a:extLst>
                    <a:ext uri="{9D8B030D-6E8A-4147-A177-3AD203B41FA5}">
                      <a16:colId xmlns:a16="http://schemas.microsoft.com/office/drawing/2014/main" val="3145626131"/>
                    </a:ext>
                  </a:extLst>
                </a:gridCol>
                <a:gridCol w="213045">
                  <a:extLst>
                    <a:ext uri="{9D8B030D-6E8A-4147-A177-3AD203B41FA5}">
                      <a16:colId xmlns:a16="http://schemas.microsoft.com/office/drawing/2014/main" val="30863131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60910340"/>
                    </a:ext>
                  </a:extLst>
                </a:gridCol>
                <a:gridCol w="213045">
                  <a:extLst>
                    <a:ext uri="{9D8B030D-6E8A-4147-A177-3AD203B41FA5}">
                      <a16:colId xmlns:a16="http://schemas.microsoft.com/office/drawing/2014/main" val="3172368568"/>
                    </a:ext>
                  </a:extLst>
                </a:gridCol>
              </a:tblGrid>
              <a:tr h="184331"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2088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ZoneTexte 216">
                <a:extLst>
                  <a:ext uri="{FF2B5EF4-FFF2-40B4-BE49-F238E27FC236}">
                    <a16:creationId xmlns:a16="http://schemas.microsoft.com/office/drawing/2014/main" id="{5BB7A1ED-C87F-4114-007A-6067E07C5B53}"/>
                  </a:ext>
                </a:extLst>
              </p:cNvPr>
              <p:cNvSpPr txBox="1"/>
              <p:nvPr/>
            </p:nvSpPr>
            <p:spPr>
              <a:xfrm>
                <a:off x="7665798" y="4087965"/>
                <a:ext cx="699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7" name="ZoneTexte 216">
                <a:extLst>
                  <a:ext uri="{FF2B5EF4-FFF2-40B4-BE49-F238E27FC236}">
                    <a16:creationId xmlns:a16="http://schemas.microsoft.com/office/drawing/2014/main" id="{5BB7A1ED-C87F-4114-007A-6067E07C5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798" y="4087965"/>
                <a:ext cx="699613" cy="369332"/>
              </a:xfrm>
              <a:prstGeom prst="rect">
                <a:avLst/>
              </a:prstGeom>
              <a:blipFill>
                <a:blip r:embed="rId1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ZoneTexte 217">
                <a:extLst>
                  <a:ext uri="{FF2B5EF4-FFF2-40B4-BE49-F238E27FC236}">
                    <a16:creationId xmlns:a16="http://schemas.microsoft.com/office/drawing/2014/main" id="{721F17A2-81A1-C7A9-0018-14E10F105712}"/>
                  </a:ext>
                </a:extLst>
              </p:cNvPr>
              <p:cNvSpPr txBox="1"/>
              <p:nvPr/>
            </p:nvSpPr>
            <p:spPr>
              <a:xfrm>
                <a:off x="5630829" y="4092308"/>
                <a:ext cx="43236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18" name="ZoneTexte 217">
                <a:extLst>
                  <a:ext uri="{FF2B5EF4-FFF2-40B4-BE49-F238E27FC236}">
                    <a16:creationId xmlns:a16="http://schemas.microsoft.com/office/drawing/2014/main" id="{721F17A2-81A1-C7A9-0018-14E10F1057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829" y="4092308"/>
                <a:ext cx="432362" cy="338554"/>
              </a:xfrm>
              <a:prstGeom prst="rect">
                <a:avLst/>
              </a:prstGeom>
              <a:blipFill>
                <a:blip r:embed="rId1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9" name="Tableau 7">
            <a:extLst>
              <a:ext uri="{FF2B5EF4-FFF2-40B4-BE49-F238E27FC236}">
                <a16:creationId xmlns:a16="http://schemas.microsoft.com/office/drawing/2014/main" id="{04714D46-CFAD-5512-AA60-C9F430033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996965"/>
              </p:ext>
            </p:extLst>
          </p:nvPr>
        </p:nvGraphicFramePr>
        <p:xfrm>
          <a:off x="6065127" y="4192756"/>
          <a:ext cx="1491315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10">
                  <a:extLst>
                    <a:ext uri="{9D8B030D-6E8A-4147-A177-3AD203B41FA5}">
                      <a16:colId xmlns:a16="http://schemas.microsoft.com/office/drawing/2014/main" val="32135826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0095531"/>
                    </a:ext>
                  </a:extLst>
                </a:gridCol>
                <a:gridCol w="213045">
                  <a:extLst>
                    <a:ext uri="{9D8B030D-6E8A-4147-A177-3AD203B41FA5}">
                      <a16:colId xmlns:a16="http://schemas.microsoft.com/office/drawing/2014/main" val="1418488346"/>
                    </a:ext>
                  </a:extLst>
                </a:gridCol>
                <a:gridCol w="213045">
                  <a:extLst>
                    <a:ext uri="{9D8B030D-6E8A-4147-A177-3AD203B41FA5}">
                      <a16:colId xmlns:a16="http://schemas.microsoft.com/office/drawing/2014/main" val="3145626131"/>
                    </a:ext>
                  </a:extLst>
                </a:gridCol>
                <a:gridCol w="213045">
                  <a:extLst>
                    <a:ext uri="{9D8B030D-6E8A-4147-A177-3AD203B41FA5}">
                      <a16:colId xmlns:a16="http://schemas.microsoft.com/office/drawing/2014/main" val="3086313162"/>
                    </a:ext>
                  </a:extLst>
                </a:gridCol>
                <a:gridCol w="213045">
                  <a:extLst>
                    <a:ext uri="{9D8B030D-6E8A-4147-A177-3AD203B41FA5}">
                      <a16:colId xmlns:a16="http://schemas.microsoft.com/office/drawing/2014/main" val="2260910340"/>
                    </a:ext>
                  </a:extLst>
                </a:gridCol>
                <a:gridCol w="213045">
                  <a:extLst>
                    <a:ext uri="{9D8B030D-6E8A-4147-A177-3AD203B41FA5}">
                      <a16:colId xmlns:a16="http://schemas.microsoft.com/office/drawing/2014/main" val="3172368568"/>
                    </a:ext>
                  </a:extLst>
                </a:gridCol>
              </a:tblGrid>
              <a:tr h="184331"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20883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0" name="ZoneTexte 219">
                <a:extLst>
                  <a:ext uri="{FF2B5EF4-FFF2-40B4-BE49-F238E27FC236}">
                    <a16:creationId xmlns:a16="http://schemas.microsoft.com/office/drawing/2014/main" id="{B7802F6A-1BAF-6CD7-D2BA-5E2A66439399}"/>
                  </a:ext>
                </a:extLst>
              </p:cNvPr>
              <p:cNvSpPr txBox="1"/>
              <p:nvPr/>
            </p:nvSpPr>
            <p:spPr>
              <a:xfrm>
                <a:off x="7675881" y="4872834"/>
                <a:ext cx="699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dirty="0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fr-F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20" name="ZoneTexte 219">
                <a:extLst>
                  <a:ext uri="{FF2B5EF4-FFF2-40B4-BE49-F238E27FC236}">
                    <a16:creationId xmlns:a16="http://schemas.microsoft.com/office/drawing/2014/main" id="{B7802F6A-1BAF-6CD7-D2BA-5E2A66439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881" y="4872834"/>
                <a:ext cx="69961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1" name="ZoneTexte 220">
                <a:extLst>
                  <a:ext uri="{FF2B5EF4-FFF2-40B4-BE49-F238E27FC236}">
                    <a16:creationId xmlns:a16="http://schemas.microsoft.com/office/drawing/2014/main" id="{2E7F0D00-7FF4-77F3-31F9-F59751BADCC9}"/>
                  </a:ext>
                </a:extLst>
              </p:cNvPr>
              <p:cNvSpPr txBox="1"/>
              <p:nvPr/>
            </p:nvSpPr>
            <p:spPr>
              <a:xfrm>
                <a:off x="5598482" y="4860916"/>
                <a:ext cx="49167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21" name="ZoneTexte 220">
                <a:extLst>
                  <a:ext uri="{FF2B5EF4-FFF2-40B4-BE49-F238E27FC236}">
                    <a16:creationId xmlns:a16="http://schemas.microsoft.com/office/drawing/2014/main" id="{2E7F0D00-7FF4-77F3-31F9-F59751BAD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482" y="4860916"/>
                <a:ext cx="491673" cy="338554"/>
              </a:xfrm>
              <a:prstGeom prst="rect">
                <a:avLst/>
              </a:prstGeom>
              <a:blipFill>
                <a:blip r:embed="rId2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2" name="Tableau 7">
            <a:extLst>
              <a:ext uri="{FF2B5EF4-FFF2-40B4-BE49-F238E27FC236}">
                <a16:creationId xmlns:a16="http://schemas.microsoft.com/office/drawing/2014/main" id="{CD8638EC-0311-8C2A-7830-13F39B8742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412287"/>
              </p:ext>
            </p:extLst>
          </p:nvPr>
        </p:nvGraphicFramePr>
        <p:xfrm>
          <a:off x="6068808" y="4949987"/>
          <a:ext cx="1491315" cy="19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10">
                  <a:extLst>
                    <a:ext uri="{9D8B030D-6E8A-4147-A177-3AD203B41FA5}">
                      <a16:colId xmlns:a16="http://schemas.microsoft.com/office/drawing/2014/main" val="321358264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10095531"/>
                    </a:ext>
                  </a:extLst>
                </a:gridCol>
                <a:gridCol w="213045">
                  <a:extLst>
                    <a:ext uri="{9D8B030D-6E8A-4147-A177-3AD203B41FA5}">
                      <a16:colId xmlns:a16="http://schemas.microsoft.com/office/drawing/2014/main" val="1418488346"/>
                    </a:ext>
                  </a:extLst>
                </a:gridCol>
                <a:gridCol w="213045">
                  <a:extLst>
                    <a:ext uri="{9D8B030D-6E8A-4147-A177-3AD203B41FA5}">
                      <a16:colId xmlns:a16="http://schemas.microsoft.com/office/drawing/2014/main" val="3145626131"/>
                    </a:ext>
                  </a:extLst>
                </a:gridCol>
                <a:gridCol w="213045">
                  <a:extLst>
                    <a:ext uri="{9D8B030D-6E8A-4147-A177-3AD203B41FA5}">
                      <a16:colId xmlns:a16="http://schemas.microsoft.com/office/drawing/2014/main" val="3086313162"/>
                    </a:ext>
                  </a:extLst>
                </a:gridCol>
                <a:gridCol w="213045">
                  <a:extLst>
                    <a:ext uri="{9D8B030D-6E8A-4147-A177-3AD203B41FA5}">
                      <a16:colId xmlns:a16="http://schemas.microsoft.com/office/drawing/2014/main" val="2260910340"/>
                    </a:ext>
                  </a:extLst>
                </a:gridCol>
                <a:gridCol w="213045">
                  <a:extLst>
                    <a:ext uri="{9D8B030D-6E8A-4147-A177-3AD203B41FA5}">
                      <a16:colId xmlns:a16="http://schemas.microsoft.com/office/drawing/2014/main" val="3172368568"/>
                    </a:ext>
                  </a:extLst>
                </a:gridCol>
              </a:tblGrid>
              <a:tr h="184331"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208834"/>
                  </a:ext>
                </a:extLst>
              </a:tr>
            </a:tbl>
          </a:graphicData>
        </a:graphic>
      </p:graphicFrame>
      <p:sp>
        <p:nvSpPr>
          <p:cNvPr id="223" name="ZoneTexte 222">
            <a:extLst>
              <a:ext uri="{FF2B5EF4-FFF2-40B4-BE49-F238E27FC236}">
                <a16:creationId xmlns:a16="http://schemas.microsoft.com/office/drawing/2014/main" id="{02E56D9A-F660-739C-64ED-BC1DB6C9A252}"/>
              </a:ext>
            </a:extLst>
          </p:cNvPr>
          <p:cNvSpPr txBox="1"/>
          <p:nvPr/>
        </p:nvSpPr>
        <p:spPr>
          <a:xfrm rot="5400000">
            <a:off x="6493677" y="3713146"/>
            <a:ext cx="65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...</a:t>
            </a:r>
          </a:p>
        </p:txBody>
      </p:sp>
      <p:sp>
        <p:nvSpPr>
          <p:cNvPr id="224" name="ZoneTexte 223">
            <a:extLst>
              <a:ext uri="{FF2B5EF4-FFF2-40B4-BE49-F238E27FC236}">
                <a16:creationId xmlns:a16="http://schemas.microsoft.com/office/drawing/2014/main" id="{97CBB7FF-C9E6-6198-C4DA-0FE84913D973}"/>
              </a:ext>
            </a:extLst>
          </p:cNvPr>
          <p:cNvSpPr txBox="1"/>
          <p:nvPr/>
        </p:nvSpPr>
        <p:spPr>
          <a:xfrm rot="5400000">
            <a:off x="6527234" y="4438050"/>
            <a:ext cx="619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/>
              <a:t>...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DB2467EF-EAD8-0487-98C5-6748E4CEC149}"/>
              </a:ext>
            </a:extLst>
          </p:cNvPr>
          <p:cNvSpPr/>
          <p:nvPr/>
        </p:nvSpPr>
        <p:spPr>
          <a:xfrm>
            <a:off x="6063191" y="4190420"/>
            <a:ext cx="1493251" cy="198120"/>
          </a:xfrm>
          <a:prstGeom prst="rect">
            <a:avLst/>
          </a:prstGeom>
          <a:solidFill>
            <a:srgbClr val="0070C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EB9E662A-031C-5756-383F-5F18204BC6FC}"/>
              </a:ext>
            </a:extLst>
          </p:cNvPr>
          <p:cNvSpPr/>
          <p:nvPr/>
        </p:nvSpPr>
        <p:spPr>
          <a:xfrm>
            <a:off x="6077361" y="4960082"/>
            <a:ext cx="1491315" cy="198120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27" name="Groupe 226">
            <a:extLst>
              <a:ext uri="{FF2B5EF4-FFF2-40B4-BE49-F238E27FC236}">
                <a16:creationId xmlns:a16="http://schemas.microsoft.com/office/drawing/2014/main" id="{1C80E52A-1DFA-2B10-65AA-B2176A9D9235}"/>
              </a:ext>
            </a:extLst>
          </p:cNvPr>
          <p:cNvGrpSpPr/>
          <p:nvPr/>
        </p:nvGrpSpPr>
        <p:grpSpPr>
          <a:xfrm>
            <a:off x="8824895" y="3281242"/>
            <a:ext cx="1436343" cy="589970"/>
            <a:chOff x="8506305" y="1388965"/>
            <a:chExt cx="1436343" cy="5899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ZoneTexte 227">
                  <a:extLst>
                    <a:ext uri="{FF2B5EF4-FFF2-40B4-BE49-F238E27FC236}">
                      <a16:creationId xmlns:a16="http://schemas.microsoft.com/office/drawing/2014/main" id="{DE08539A-0FE8-30E8-5B52-EF498942364C}"/>
                    </a:ext>
                  </a:extLst>
                </p:cNvPr>
                <p:cNvSpPr txBox="1"/>
                <p:nvPr/>
              </p:nvSpPr>
              <p:spPr>
                <a:xfrm>
                  <a:off x="8596574" y="1388965"/>
                  <a:ext cx="1346074" cy="5899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r>
                    <a:rPr lang="fr-FR" sz="1600" dirty="0"/>
                    <a:t>max value</a:t>
                  </a:r>
                </a:p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fr-FR" sz="1600" dirty="0"/>
                    <a:t> ppv</a:t>
                  </a:r>
                </a:p>
              </p:txBody>
            </p:sp>
          </mc:Choice>
          <mc:Fallback xmlns="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812CFA40-7FD5-48AF-B37D-9FE608BAE5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6574" y="1388965"/>
                  <a:ext cx="1346074" cy="589970"/>
                </a:xfrm>
                <a:prstGeom prst="rect">
                  <a:avLst/>
                </a:prstGeom>
                <a:blipFill>
                  <a:blip r:embed="rId23"/>
                  <a:stretch>
                    <a:fillRect t="-2062" r="-1357" b="-1237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9" name="Accolade ouvrante 228">
              <a:extLst>
                <a:ext uri="{FF2B5EF4-FFF2-40B4-BE49-F238E27FC236}">
                  <a16:creationId xmlns:a16="http://schemas.microsoft.com/office/drawing/2014/main" id="{DB35F5A4-5268-BEC1-E2AD-C6EDB9CA5F1F}"/>
                </a:ext>
              </a:extLst>
            </p:cNvPr>
            <p:cNvSpPr/>
            <p:nvPr/>
          </p:nvSpPr>
          <p:spPr>
            <a:xfrm rot="10800000">
              <a:off x="8506305" y="1491504"/>
              <a:ext cx="104964" cy="402709"/>
            </a:xfrm>
            <a:prstGeom prst="leftBrace">
              <a:avLst>
                <a:gd name="adj1" fmla="val 39241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0" name="Groupe 229">
            <a:extLst>
              <a:ext uri="{FF2B5EF4-FFF2-40B4-BE49-F238E27FC236}">
                <a16:creationId xmlns:a16="http://schemas.microsoft.com/office/drawing/2014/main" id="{2CDE158C-5593-39DE-9F80-A682DEB88C50}"/>
              </a:ext>
            </a:extLst>
          </p:cNvPr>
          <p:cNvGrpSpPr/>
          <p:nvPr/>
        </p:nvGrpSpPr>
        <p:grpSpPr>
          <a:xfrm>
            <a:off x="8820909" y="3990638"/>
            <a:ext cx="521028" cy="610936"/>
            <a:chOff x="8506305" y="1388965"/>
            <a:chExt cx="521028" cy="6109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1" name="ZoneTexte 230">
                  <a:extLst>
                    <a:ext uri="{FF2B5EF4-FFF2-40B4-BE49-F238E27FC236}">
                      <a16:creationId xmlns:a16="http://schemas.microsoft.com/office/drawing/2014/main" id="{568D69A5-42CF-6305-1C68-A166FBBDF06A}"/>
                    </a:ext>
                  </a:extLst>
                </p:cNvPr>
                <p:cNvSpPr txBox="1"/>
                <p:nvPr/>
              </p:nvSpPr>
              <p:spPr>
                <a:xfrm>
                  <a:off x="8596574" y="1388965"/>
                  <a:ext cx="430759" cy="61093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DACE8703-2067-9BD3-22CE-C944AE9AC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6574" y="1388965"/>
                  <a:ext cx="430759" cy="61093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2" name="Accolade ouvrante 231">
              <a:extLst>
                <a:ext uri="{FF2B5EF4-FFF2-40B4-BE49-F238E27FC236}">
                  <a16:creationId xmlns:a16="http://schemas.microsoft.com/office/drawing/2014/main" id="{0C750F8D-F127-F19D-C104-3102DEA984D0}"/>
                </a:ext>
              </a:extLst>
            </p:cNvPr>
            <p:cNvSpPr/>
            <p:nvPr/>
          </p:nvSpPr>
          <p:spPr>
            <a:xfrm rot="10800000">
              <a:off x="8506305" y="1491504"/>
              <a:ext cx="104964" cy="402709"/>
            </a:xfrm>
            <a:prstGeom prst="leftBrace">
              <a:avLst>
                <a:gd name="adj1" fmla="val 39241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3" name="Groupe 232">
            <a:extLst>
              <a:ext uri="{FF2B5EF4-FFF2-40B4-BE49-F238E27FC236}">
                <a16:creationId xmlns:a16="http://schemas.microsoft.com/office/drawing/2014/main" id="{2C4F1B33-6EAE-57EA-2F84-79486432933C}"/>
              </a:ext>
            </a:extLst>
          </p:cNvPr>
          <p:cNvGrpSpPr/>
          <p:nvPr/>
        </p:nvGrpSpPr>
        <p:grpSpPr>
          <a:xfrm>
            <a:off x="8819670" y="4753392"/>
            <a:ext cx="580340" cy="591252"/>
            <a:chOff x="8506305" y="1388965"/>
            <a:chExt cx="580340" cy="5912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ZoneTexte 233">
                  <a:extLst>
                    <a:ext uri="{FF2B5EF4-FFF2-40B4-BE49-F238E27FC236}">
                      <a16:creationId xmlns:a16="http://schemas.microsoft.com/office/drawing/2014/main" id="{E8462CDB-DE43-6039-C944-56D510CEA1FC}"/>
                    </a:ext>
                  </a:extLst>
                </p:cNvPr>
                <p:cNvSpPr txBox="1"/>
                <p:nvPr/>
              </p:nvSpPr>
              <p:spPr>
                <a:xfrm>
                  <a:off x="8596574" y="1388965"/>
                  <a:ext cx="490071" cy="5912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fr-FR" sz="16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sz="1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bSup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A93C32B1-71AE-56D0-8920-A1C51274FB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6574" y="1388965"/>
                  <a:ext cx="490071" cy="59125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5" name="Accolade ouvrante 234">
              <a:extLst>
                <a:ext uri="{FF2B5EF4-FFF2-40B4-BE49-F238E27FC236}">
                  <a16:creationId xmlns:a16="http://schemas.microsoft.com/office/drawing/2014/main" id="{B1FF1F0A-8D9F-6705-22C3-B5F77DCF6899}"/>
                </a:ext>
              </a:extLst>
            </p:cNvPr>
            <p:cNvSpPr/>
            <p:nvPr/>
          </p:nvSpPr>
          <p:spPr>
            <a:xfrm rot="10800000">
              <a:off x="8506305" y="1491504"/>
              <a:ext cx="104964" cy="402709"/>
            </a:xfrm>
            <a:prstGeom prst="leftBrace">
              <a:avLst>
                <a:gd name="adj1" fmla="val 39241"/>
                <a:gd name="adj2" fmla="val 50000"/>
              </a:avLst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36" name="ZoneTexte 235">
            <a:extLst>
              <a:ext uri="{FF2B5EF4-FFF2-40B4-BE49-F238E27FC236}">
                <a16:creationId xmlns:a16="http://schemas.microsoft.com/office/drawing/2014/main" id="{8FFD1249-20CA-FE97-CCBF-AB59C17C8ED3}"/>
              </a:ext>
            </a:extLst>
          </p:cNvPr>
          <p:cNvSpPr txBox="1"/>
          <p:nvPr/>
        </p:nvSpPr>
        <p:spPr>
          <a:xfrm>
            <a:off x="7751076" y="5664624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latin typeface="Avenir Next LT Pro" panose="020B0504020202020204" pitchFamily="34" charset="0"/>
              </a:rPr>
              <a:t>Bias</a:t>
            </a:r>
            <a:endParaRPr lang="fr-FR" sz="1600" dirty="0">
              <a:latin typeface="Avenir Next LT Pro" panose="020B05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ZoneTexte 236">
                <a:extLst>
                  <a:ext uri="{FF2B5EF4-FFF2-40B4-BE49-F238E27FC236}">
                    <a16:creationId xmlns:a16="http://schemas.microsoft.com/office/drawing/2014/main" id="{79465A37-D53B-B19B-B960-266BC6603276}"/>
                  </a:ext>
                </a:extLst>
              </p:cNvPr>
              <p:cNvSpPr txBox="1"/>
              <p:nvPr/>
            </p:nvSpPr>
            <p:spPr>
              <a:xfrm>
                <a:off x="8724846" y="2344802"/>
                <a:ext cx="1726709" cy="592791"/>
              </a:xfrm>
              <a:prstGeom prst="rect">
                <a:avLst/>
              </a:prstGeom>
              <a:noFill/>
              <a:ln>
                <a:solidFill>
                  <a:srgbClr val="349BA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1600" dirty="0">
                    <a:latin typeface="Avenir Next LT Pro" panose="020B0504020202020204" pitchFamily="34" charset="0"/>
                  </a:rPr>
                  <a:t> Extracted </a:t>
                </a:r>
              </a:p>
              <a:p>
                <a:pPr algn="ctr"/>
                <a:r>
                  <a:rPr lang="fr-FR" sz="1600" dirty="0" err="1">
                    <a:latin typeface="Avenir Next LT Pro" panose="020B0504020202020204" pitchFamily="34" charset="0"/>
                  </a:rPr>
                  <a:t>features</a:t>
                </a:r>
                <a:r>
                  <a:rPr lang="fr-FR" sz="1600" dirty="0">
                    <a:latin typeface="Avenir Next LT Pro" panose="020B05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fr-FR" sz="1600" dirty="0">
                    <a:latin typeface="Avenir Next LT Pro" panose="020B05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37" name="ZoneTexte 236">
                <a:extLst>
                  <a:ext uri="{FF2B5EF4-FFF2-40B4-BE49-F238E27FC236}">
                    <a16:creationId xmlns:a16="http://schemas.microsoft.com/office/drawing/2014/main" id="{79465A37-D53B-B19B-B960-266BC6603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4846" y="2344802"/>
                <a:ext cx="1726709" cy="592791"/>
              </a:xfrm>
              <a:prstGeom prst="rect">
                <a:avLst/>
              </a:prstGeom>
              <a:blipFill>
                <a:blip r:embed="rId26"/>
                <a:stretch>
                  <a:fillRect t="-2020" b="-11111"/>
                </a:stretch>
              </a:blipFill>
              <a:ln>
                <a:solidFill>
                  <a:srgbClr val="349BA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Accolade ouvrante 237">
            <a:extLst>
              <a:ext uri="{FF2B5EF4-FFF2-40B4-BE49-F238E27FC236}">
                <a16:creationId xmlns:a16="http://schemas.microsoft.com/office/drawing/2014/main" id="{0E3182D1-DCAE-9129-FAD3-96A9ED1E5D50}"/>
              </a:ext>
            </a:extLst>
          </p:cNvPr>
          <p:cNvSpPr/>
          <p:nvPr/>
        </p:nvSpPr>
        <p:spPr>
          <a:xfrm rot="10800000">
            <a:off x="10325272" y="3398108"/>
            <a:ext cx="224145" cy="2223680"/>
          </a:xfrm>
          <a:prstGeom prst="leftBrace">
            <a:avLst>
              <a:gd name="adj1" fmla="val 78564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9" name="ZoneTexte 238">
                <a:extLst>
                  <a:ext uri="{FF2B5EF4-FFF2-40B4-BE49-F238E27FC236}">
                    <a16:creationId xmlns:a16="http://schemas.microsoft.com/office/drawing/2014/main" id="{31EAAF90-1432-7B45-C556-F7952EC56C1B}"/>
                  </a:ext>
                </a:extLst>
              </p:cNvPr>
              <p:cNvSpPr txBox="1"/>
              <p:nvPr/>
            </p:nvSpPr>
            <p:spPr>
              <a:xfrm>
                <a:off x="10707469" y="3754954"/>
                <a:ext cx="1251046" cy="1354217"/>
              </a:xfrm>
              <a:prstGeom prst="rect">
                <a:avLst/>
              </a:prstGeom>
              <a:noFill/>
              <a:ln>
                <a:solidFill>
                  <a:srgbClr val="349BA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fr-FR" sz="1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dirty="0">
                    <a:latin typeface="Avenir Next LT Pro" panose="020B0504020202020204" pitchFamily="34" charset="0"/>
                  </a:rPr>
                  <a:t>features</a:t>
                </a:r>
              </a:p>
              <a:p>
                <a:pPr algn="ctr"/>
                <a:r>
                  <a:rPr lang="fr-FR" b="1" dirty="0">
                    <a:solidFill>
                      <a:srgbClr val="349BA2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⇩</a:t>
                </a:r>
                <a:r>
                  <a:rPr lang="fr-FR" sz="1600" dirty="0">
                    <a:latin typeface="Avenir Next LT Pro" panose="020B0504020202020204" pitchFamily="34" charset="0"/>
                    <a:sym typeface="Wingdings" panose="05000000000000000000" pitchFamily="2" charset="2"/>
                  </a:rPr>
                  <a:t> </a:t>
                </a:r>
                <a:endParaRPr lang="fr-FR" sz="1600" dirty="0">
                  <a:latin typeface="Avenir Next LT Pro" panose="020B0504020202020204" pitchFamily="34" charset="0"/>
                </a:endParaRPr>
              </a:p>
              <a:p>
                <a:pPr algn="ctr"/>
                <a:r>
                  <a:rPr lang="fr-FR" sz="1600" dirty="0">
                    <a:latin typeface="Avenir Next LT Pro" panose="020B0504020202020204" pitchFamily="34" charset="0"/>
                  </a:rPr>
                  <a:t> input of a</a:t>
                </a:r>
              </a:p>
              <a:p>
                <a:pPr algn="ctr"/>
                <a:r>
                  <a:rPr lang="fr-FR" sz="1600" dirty="0">
                    <a:latin typeface="Avenir Next LT Pro" panose="020B0504020202020204" pitchFamily="34" charset="0"/>
                  </a:rPr>
                  <a:t> </a:t>
                </a:r>
                <a:r>
                  <a:rPr lang="fr-FR" sz="1600" b="1" dirty="0" err="1">
                    <a:latin typeface="Avenir Next LT Pro" panose="020B0504020202020204" pitchFamily="34" charset="0"/>
                  </a:rPr>
                  <a:t>Linear</a:t>
                </a:r>
                <a:r>
                  <a:rPr lang="fr-FR" sz="1600" b="1" dirty="0">
                    <a:latin typeface="Avenir Next LT Pro" panose="020B0504020202020204" pitchFamily="34" charset="0"/>
                  </a:rPr>
                  <a:t> Classifier</a:t>
                </a:r>
              </a:p>
            </p:txBody>
          </p:sp>
        </mc:Choice>
        <mc:Fallback xmlns="">
          <p:sp>
            <p:nvSpPr>
              <p:cNvPr id="239" name="ZoneTexte 238">
                <a:extLst>
                  <a:ext uri="{FF2B5EF4-FFF2-40B4-BE49-F238E27FC236}">
                    <a16:creationId xmlns:a16="http://schemas.microsoft.com/office/drawing/2014/main" id="{31EAAF90-1432-7B45-C556-F7952EC56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7469" y="3754954"/>
                <a:ext cx="1251046" cy="1354217"/>
              </a:xfrm>
              <a:prstGeom prst="rect">
                <a:avLst/>
              </a:prstGeom>
              <a:blipFill>
                <a:blip r:embed="rId27"/>
                <a:stretch>
                  <a:fillRect t="-893" r="-962" b="-4464"/>
                </a:stretch>
              </a:blipFill>
              <a:ln>
                <a:solidFill>
                  <a:srgbClr val="349BA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e 12">
            <a:extLst>
              <a:ext uri="{FF2B5EF4-FFF2-40B4-BE49-F238E27FC236}">
                <a16:creationId xmlns:a16="http://schemas.microsoft.com/office/drawing/2014/main" id="{BFF518B0-E7EC-1D61-3317-99AE492EA888}"/>
              </a:ext>
            </a:extLst>
          </p:cNvPr>
          <p:cNvGrpSpPr/>
          <p:nvPr/>
        </p:nvGrpSpPr>
        <p:grpSpPr>
          <a:xfrm>
            <a:off x="467152" y="1467004"/>
            <a:ext cx="11246005" cy="507751"/>
            <a:chOff x="219853" y="1293873"/>
            <a:chExt cx="11246005" cy="507751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01F26E7D-30E4-048E-22CC-E53CCF3904BA}"/>
                </a:ext>
              </a:extLst>
            </p:cNvPr>
            <p:cNvGrpSpPr/>
            <p:nvPr/>
          </p:nvGrpSpPr>
          <p:grpSpPr>
            <a:xfrm>
              <a:off x="219853" y="1293873"/>
              <a:ext cx="2344937" cy="507751"/>
              <a:chOff x="-2494291" y="1802543"/>
              <a:chExt cx="2344937" cy="507751"/>
            </a:xfrm>
          </p:grpSpPr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1B133A73-F7B0-07DE-F9DB-C890CBFE0850}"/>
                  </a:ext>
                </a:extLst>
              </p:cNvPr>
              <p:cNvSpPr/>
              <p:nvPr/>
            </p:nvSpPr>
            <p:spPr>
              <a:xfrm>
                <a:off x="-2493130" y="1804328"/>
                <a:ext cx="2343776" cy="505966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endParaRPr>
              </a:p>
            </p:txBody>
          </p:sp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EF5D2C1A-C72E-8A73-2509-EAD9C01EB7C4}"/>
                  </a:ext>
                </a:extLst>
              </p:cNvPr>
              <p:cNvSpPr/>
              <p:nvPr/>
            </p:nvSpPr>
            <p:spPr>
              <a:xfrm>
                <a:off x="-2494291" y="1802543"/>
                <a:ext cx="2343776" cy="505966"/>
              </a:xfrm>
              <a:prstGeom prst="roundRect">
                <a:avLst/>
              </a:prstGeom>
              <a:solidFill>
                <a:srgbClr val="00818A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chemeClr val="tx1"/>
                    </a:solidFill>
                    <a:latin typeface="Avenir Next LT Pro" panose="020B0504020202020204" pitchFamily="34" charset="0"/>
                    <a:ea typeface="Cambria Math" panose="02040503050406030204" pitchFamily="18" charset="0"/>
                    <a:cs typeface="Calibri Light" panose="020F0302020204030204" pitchFamily="34" charset="0"/>
                  </a:rPr>
                  <a:t>Rocket Architecture:</a:t>
                </a:r>
              </a:p>
            </p:txBody>
          </p:sp>
        </p:grpSp>
        <p:sp>
          <p:nvSpPr>
            <p:cNvPr id="240" name="Rectangle 239">
              <a:extLst>
                <a:ext uri="{FF2B5EF4-FFF2-40B4-BE49-F238E27FC236}">
                  <a16:creationId xmlns:a16="http://schemas.microsoft.com/office/drawing/2014/main" id="{DF0177AF-9BE2-3095-4482-C3E307438150}"/>
                </a:ext>
              </a:extLst>
            </p:cNvPr>
            <p:cNvSpPr/>
            <p:nvPr/>
          </p:nvSpPr>
          <p:spPr>
            <a:xfrm>
              <a:off x="2788783" y="1316063"/>
              <a:ext cx="8677075" cy="478517"/>
            </a:xfrm>
            <a:prstGeom prst="rect">
              <a:avLst/>
            </a:prstGeom>
            <a:noFill/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CNN</a:t>
              </a:r>
              <a:r>
                <a:rPr lang="en-US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based on </a:t>
              </a:r>
              <a:r>
                <a:rPr lang="en-US" b="1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random</a:t>
              </a:r>
              <a:r>
                <a:rPr lang="en-US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convolutional</a:t>
              </a:r>
              <a:r>
                <a:rPr lang="en-US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en-US" b="1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kernels</a:t>
              </a:r>
              <a:r>
                <a:rPr lang="en-US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 </a:t>
              </a:r>
              <a:r>
                <a:rPr lang="fr-FR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  <a:sym typeface="Symbol" panose="05050102010706020507" pitchFamily="18" charset="2"/>
                </a:rPr>
                <a:t> </a:t>
              </a:r>
              <a:r>
                <a:rPr lang="en-US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</a:rPr>
                <a:t>detect complex patterns, shapes and frequencies. </a:t>
              </a:r>
              <a:endParaRPr lang="fr-FR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</p:grpSp>
      <p:sp>
        <p:nvSpPr>
          <p:cNvPr id="247" name="ZoneTexte 246">
            <a:extLst>
              <a:ext uri="{FF2B5EF4-FFF2-40B4-BE49-F238E27FC236}">
                <a16:creationId xmlns:a16="http://schemas.microsoft.com/office/drawing/2014/main" id="{86508098-6614-FB39-DB94-059F2DFC188C}"/>
              </a:ext>
            </a:extLst>
          </p:cNvPr>
          <p:cNvSpPr txBox="1"/>
          <p:nvPr/>
        </p:nvSpPr>
        <p:spPr>
          <a:xfrm>
            <a:off x="484223" y="6167163"/>
            <a:ext cx="6583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b="1" i="0" u="none" strike="noStrike" dirty="0">
                <a:solidFill>
                  <a:srgbClr val="349BA2"/>
                </a:solidFill>
                <a:effectLst/>
                <a:latin typeface="Avenir Next LT Pro" panose="020B0504020202020204" pitchFamily="34" charset="0"/>
              </a:rPr>
              <a:t>Kernel parameters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:  </a:t>
            </a:r>
            <a:r>
              <a:rPr lang="en-US" i="0" u="none" strike="noStrike" dirty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size, weights, bias, dilation, padding.</a:t>
            </a:r>
            <a:endParaRPr lang="en-US" sz="1600" dirty="0">
              <a:effectLst/>
              <a:latin typeface="Avenir Next LT Pro" panose="020B0504020202020204" pitchFamily="34" charset="0"/>
            </a:endParaRPr>
          </a:p>
        </p:txBody>
      </p:sp>
      <p:sp>
        <p:nvSpPr>
          <p:cNvPr id="256" name="ZoneTexte 255">
            <a:extLst>
              <a:ext uri="{FF2B5EF4-FFF2-40B4-BE49-F238E27FC236}">
                <a16:creationId xmlns:a16="http://schemas.microsoft.com/office/drawing/2014/main" id="{C14AE058-C28F-85CC-D725-76CD98673D6B}"/>
              </a:ext>
            </a:extLst>
          </p:cNvPr>
          <p:cNvSpPr txBox="1"/>
          <p:nvPr/>
        </p:nvSpPr>
        <p:spPr>
          <a:xfrm>
            <a:off x="3712182" y="5664624"/>
            <a:ext cx="951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>
                <a:latin typeface="Avenir Next LT Pro" panose="020B0504020202020204" pitchFamily="34" charset="0"/>
              </a:rPr>
              <a:t>Weigths</a:t>
            </a:r>
            <a:endParaRPr lang="fr-FR" sz="1600" dirty="0">
              <a:latin typeface="Avenir Next LT Pro" panose="020B0504020202020204" pitchFamily="34" charset="0"/>
            </a:endParaRPr>
          </a:p>
        </p:txBody>
      </p:sp>
      <p:sp>
        <p:nvSpPr>
          <p:cNvPr id="262" name="Accolade ouvrante 261">
            <a:extLst>
              <a:ext uri="{FF2B5EF4-FFF2-40B4-BE49-F238E27FC236}">
                <a16:creationId xmlns:a16="http://schemas.microsoft.com/office/drawing/2014/main" id="{2F41B59D-2516-1889-26E6-0EBD0371B83A}"/>
              </a:ext>
            </a:extLst>
          </p:cNvPr>
          <p:cNvSpPr/>
          <p:nvPr/>
        </p:nvSpPr>
        <p:spPr>
          <a:xfrm rot="16200000">
            <a:off x="4068979" y="4804307"/>
            <a:ext cx="211415" cy="1446772"/>
          </a:xfrm>
          <a:prstGeom prst="leftBrace">
            <a:avLst>
              <a:gd name="adj1" fmla="val 78564"/>
              <a:gd name="adj2" fmla="val 4820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5" name="Accolade ouvrante 264">
            <a:extLst>
              <a:ext uri="{FF2B5EF4-FFF2-40B4-BE49-F238E27FC236}">
                <a16:creationId xmlns:a16="http://schemas.microsoft.com/office/drawing/2014/main" id="{857941C8-CC3C-36A6-E3F4-957095DDFB25}"/>
              </a:ext>
            </a:extLst>
          </p:cNvPr>
          <p:cNvSpPr/>
          <p:nvPr/>
        </p:nvSpPr>
        <p:spPr>
          <a:xfrm rot="16200000">
            <a:off x="7962792" y="5156532"/>
            <a:ext cx="157208" cy="751190"/>
          </a:xfrm>
          <a:prstGeom prst="leftBrace">
            <a:avLst>
              <a:gd name="adj1" fmla="val 78564"/>
              <a:gd name="adj2" fmla="val 48208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14458ED-34BF-C96D-521A-F014D0194C2A}"/>
              </a:ext>
            </a:extLst>
          </p:cNvPr>
          <p:cNvSpPr/>
          <p:nvPr/>
        </p:nvSpPr>
        <p:spPr>
          <a:xfrm>
            <a:off x="11441651" y="64825"/>
            <a:ext cx="598303" cy="606056"/>
          </a:xfrm>
          <a:prstGeom prst="ellipse">
            <a:avLst/>
          </a:prstGeom>
          <a:noFill/>
          <a:ln w="9525">
            <a:solidFill>
              <a:srgbClr val="008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2C065C3-3C48-D6CE-E296-D49AD2175CE9}"/>
              </a:ext>
            </a:extLst>
          </p:cNvPr>
          <p:cNvSpPr/>
          <p:nvPr/>
        </p:nvSpPr>
        <p:spPr>
          <a:xfrm>
            <a:off x="11517850" y="141025"/>
            <a:ext cx="445903" cy="453656"/>
          </a:xfrm>
          <a:prstGeom prst="ellipse">
            <a:avLst/>
          </a:prstGeom>
          <a:noFill/>
          <a:ln w="9525">
            <a:solidFill>
              <a:srgbClr val="008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48FA1D2-1307-3E01-723B-919BE2E37FA1}"/>
              </a:ext>
            </a:extLst>
          </p:cNvPr>
          <p:cNvSpPr/>
          <p:nvPr/>
        </p:nvSpPr>
        <p:spPr>
          <a:xfrm>
            <a:off x="11594049" y="217225"/>
            <a:ext cx="293503" cy="301256"/>
          </a:xfrm>
          <a:prstGeom prst="ellipse">
            <a:avLst/>
          </a:prstGeom>
          <a:solidFill>
            <a:srgbClr val="00818A"/>
          </a:solidFill>
          <a:ln w="9525">
            <a:solidFill>
              <a:srgbClr val="008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F98100-9521-4283-4651-9176EC14F733}"/>
              </a:ext>
            </a:extLst>
          </p:cNvPr>
          <p:cNvSpPr/>
          <p:nvPr/>
        </p:nvSpPr>
        <p:spPr>
          <a:xfrm>
            <a:off x="115001" y="2177965"/>
            <a:ext cx="11961998" cy="3938908"/>
          </a:xfrm>
          <a:prstGeom prst="rect">
            <a:avLst/>
          </a:prstGeom>
          <a:noFill/>
          <a:ln w="28575">
            <a:solidFill>
              <a:srgbClr val="00808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00818A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175F89-BCD7-70C7-49EE-E255591D0189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venir Next LT Pro" panose="020B0504020202020204" pitchFamily="34" charset="0"/>
              </a:rPr>
              <a:t>                                                                                                                         Julie Gonzalez                   </a:t>
            </a:r>
            <a:r>
              <a:rPr lang="fr-FR" sz="1200" b="1" dirty="0">
                <a:latin typeface="Avenir Next LT Pro" panose="020B0504020202020204" pitchFamily="34" charset="0"/>
              </a:rPr>
              <a:t>Lila Roig                                                                                                                                </a:t>
            </a:r>
            <a:r>
              <a:rPr lang="fr-FR" sz="1200" dirty="0">
                <a:latin typeface="Avenir Next LT Pro" panose="020B05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55855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31" grpId="0"/>
      <p:bldP spid="132" grpId="0" animBg="1"/>
      <p:bldP spid="140" grpId="0"/>
      <p:bldP spid="141" grpId="0"/>
      <p:bldP spid="142" grpId="0"/>
      <p:bldP spid="145" grpId="0" animBg="1"/>
      <p:bldP spid="146" grpId="0" animBg="1"/>
      <p:bldP spid="147" grpId="0"/>
      <p:bldP spid="148" grpId="0"/>
      <p:bldP spid="149" grpId="0" animBg="1"/>
      <p:bldP spid="150" grpId="0" animBg="1"/>
      <p:bldP spid="153" grpId="0" animBg="1"/>
      <p:bldP spid="212" grpId="0"/>
      <p:bldP spid="213" grpId="0" animBg="1"/>
      <p:bldP spid="214" grpId="0" animBg="1"/>
      <p:bldP spid="215" grpId="0"/>
      <p:bldP spid="217" grpId="0"/>
      <p:bldP spid="218" grpId="0"/>
      <p:bldP spid="220" grpId="0"/>
      <p:bldP spid="221" grpId="0"/>
      <p:bldP spid="223" grpId="0"/>
      <p:bldP spid="224" grpId="0"/>
      <p:bldP spid="225" grpId="0" animBg="1"/>
      <p:bldP spid="226" grpId="0" animBg="1"/>
      <p:bldP spid="236" grpId="0"/>
      <p:bldP spid="237" grpId="0" animBg="1"/>
      <p:bldP spid="238" grpId="0" animBg="1"/>
      <p:bldP spid="239" grpId="0" animBg="1"/>
      <p:bldP spid="247" grpId="0"/>
      <p:bldP spid="256" grpId="0"/>
      <p:bldP spid="262" grpId="0" animBg="1"/>
      <p:bldP spid="265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FF404630-7AE1-D77B-2BEE-7E075ACDE8A8}"/>
              </a:ext>
            </a:extLst>
          </p:cNvPr>
          <p:cNvSpPr txBox="1"/>
          <p:nvPr/>
        </p:nvSpPr>
        <p:spPr>
          <a:xfrm>
            <a:off x="2261491" y="10573"/>
            <a:ext cx="104445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500" dirty="0">
                <a:solidFill>
                  <a:srgbClr val="00818A"/>
                </a:solidFill>
                <a:latin typeface="Century Gothic" panose="020B0502020202020204" pitchFamily="34" charset="0"/>
                <a:ea typeface="Cambria Math" panose="02040503050406030204" pitchFamily="18" charset="0"/>
              </a:rPr>
              <a:t>2</a:t>
            </a:r>
          </a:p>
          <a:p>
            <a:endParaRPr lang="fr-FR" sz="1500" dirty="0">
              <a:latin typeface="Century Gothic" panose="020B0502020202020204" pitchFamily="34" charset="0"/>
              <a:ea typeface="Cambria Math" panose="02040503050406030204" pitchFamily="18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85FA46F-B196-F43D-86C1-39C99B708D4C}"/>
              </a:ext>
            </a:extLst>
          </p:cNvPr>
          <p:cNvSpPr txBox="1"/>
          <p:nvPr/>
        </p:nvSpPr>
        <p:spPr>
          <a:xfrm>
            <a:off x="2555810" y="118371"/>
            <a:ext cx="1338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Methods</a:t>
            </a:r>
            <a:endParaRPr lang="fr-FR" sz="2000" dirty="0">
              <a:latin typeface="Calibri Light" panose="020F030202020403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7899D974-67C3-BBCE-05E8-56C3B75E83EF}"/>
              </a:ext>
            </a:extLst>
          </p:cNvPr>
          <p:cNvCxnSpPr>
            <a:cxnSpLocks/>
          </p:cNvCxnSpPr>
          <p:nvPr/>
        </p:nvCxnSpPr>
        <p:spPr>
          <a:xfrm>
            <a:off x="2710605" y="518481"/>
            <a:ext cx="94468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AC0D80F-6F12-C4BA-63F8-2BB33D6CFFD2}"/>
              </a:ext>
            </a:extLst>
          </p:cNvPr>
          <p:cNvSpPr/>
          <p:nvPr/>
        </p:nvSpPr>
        <p:spPr>
          <a:xfrm>
            <a:off x="4110851" y="45148"/>
            <a:ext cx="4846734" cy="736190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Multivariate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time </a:t>
            </a:r>
            <a:r>
              <a:rPr lang="fr-FR" sz="1800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series</a:t>
            </a:r>
            <a:r>
              <a:rPr lang="fr-FR" sz="1800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classification</a:t>
            </a:r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</a:p>
          <a:p>
            <a:pPr algn="ctr"/>
            <a:r>
              <a:rPr lang="fr-FR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with</a:t>
            </a:r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Rocket &amp; </a:t>
            </a:r>
            <a:r>
              <a:rPr lang="fr-FR" b="1" dirty="0" err="1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MiniRocket</a:t>
            </a:r>
            <a:r>
              <a:rPr lang="fr-FR" b="1" dirty="0">
                <a:solidFill>
                  <a:schemeClr val="tx1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rPr>
              <a:t> 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EEBCCB20-78A5-157B-AC96-DD46B5D7E823}"/>
              </a:ext>
            </a:extLst>
          </p:cNvPr>
          <p:cNvSpPr/>
          <p:nvPr/>
        </p:nvSpPr>
        <p:spPr>
          <a:xfrm>
            <a:off x="11441651" y="64825"/>
            <a:ext cx="598303" cy="606056"/>
          </a:xfrm>
          <a:prstGeom prst="ellipse">
            <a:avLst/>
          </a:prstGeom>
          <a:noFill/>
          <a:ln w="9525">
            <a:solidFill>
              <a:srgbClr val="008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07E9C286-F203-2C1E-FFFF-FA31D010AAF0}"/>
              </a:ext>
            </a:extLst>
          </p:cNvPr>
          <p:cNvSpPr/>
          <p:nvPr/>
        </p:nvSpPr>
        <p:spPr>
          <a:xfrm>
            <a:off x="11517850" y="141025"/>
            <a:ext cx="445903" cy="453656"/>
          </a:xfrm>
          <a:prstGeom prst="ellipse">
            <a:avLst/>
          </a:prstGeom>
          <a:noFill/>
          <a:ln w="9525">
            <a:solidFill>
              <a:srgbClr val="008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935A20E-7951-0DE4-DBFD-B5B589AF44A4}"/>
              </a:ext>
            </a:extLst>
          </p:cNvPr>
          <p:cNvSpPr/>
          <p:nvPr/>
        </p:nvSpPr>
        <p:spPr>
          <a:xfrm>
            <a:off x="11594049" y="217225"/>
            <a:ext cx="293503" cy="301256"/>
          </a:xfrm>
          <a:prstGeom prst="ellipse">
            <a:avLst/>
          </a:prstGeom>
          <a:solidFill>
            <a:srgbClr val="00818A"/>
          </a:solidFill>
          <a:ln w="9525">
            <a:solidFill>
              <a:srgbClr val="0081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E7C0A9ED-FE63-4C2D-99F4-4EB35A9042DA}"/>
              </a:ext>
            </a:extLst>
          </p:cNvPr>
          <p:cNvGrpSpPr/>
          <p:nvPr/>
        </p:nvGrpSpPr>
        <p:grpSpPr>
          <a:xfrm>
            <a:off x="6729706" y="1450902"/>
            <a:ext cx="619529" cy="523110"/>
            <a:chOff x="4966847" y="1130883"/>
            <a:chExt cx="619529" cy="523110"/>
          </a:xfrm>
        </p:grpSpPr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5F70DE84-028F-2392-BEE1-CE3669BEDA34}"/>
                </a:ext>
              </a:extLst>
            </p:cNvPr>
            <p:cNvSpPr txBox="1"/>
            <p:nvPr/>
          </p:nvSpPr>
          <p:spPr>
            <a:xfrm>
              <a:off x="4966847" y="1199622"/>
              <a:ext cx="61952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1200"/>
                </a:spcBef>
                <a:spcAft>
                  <a:spcPts val="0"/>
                </a:spcAft>
              </a:pPr>
              <a:r>
                <a:rPr lang="en-US" sz="2000" b="1" i="0" u="none" strike="noStrike" dirty="0">
                  <a:solidFill>
                    <a:srgbClr val="349BA2"/>
                  </a:solidFill>
                  <a:effectLst/>
                  <a:latin typeface="Avenir Next LT Pro" panose="020B0504020202020204" pitchFamily="34" charset="0"/>
                </a:rPr>
                <a:t>VS</a:t>
              </a:r>
              <a:endParaRPr lang="en-US" sz="1600" b="1" dirty="0">
                <a:solidFill>
                  <a:srgbClr val="349BA2"/>
                </a:solidFill>
                <a:effectLst/>
                <a:latin typeface="Avenir Next LT Pro" panose="020B0504020202020204" pitchFamily="34" charset="0"/>
              </a:endParaRPr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6F45B080-B4B2-0A2A-DE21-D93712DF3A01}"/>
                </a:ext>
              </a:extLst>
            </p:cNvPr>
            <p:cNvSpPr/>
            <p:nvPr/>
          </p:nvSpPr>
          <p:spPr>
            <a:xfrm>
              <a:off x="4966847" y="1130883"/>
              <a:ext cx="506490" cy="523110"/>
            </a:xfrm>
            <a:custGeom>
              <a:avLst/>
              <a:gdLst>
                <a:gd name="connsiteX0" fmla="*/ 0 w 506490"/>
                <a:gd name="connsiteY0" fmla="*/ 261555 h 523110"/>
                <a:gd name="connsiteX1" fmla="*/ 253245 w 506490"/>
                <a:gd name="connsiteY1" fmla="*/ 0 h 523110"/>
                <a:gd name="connsiteX2" fmla="*/ 506490 w 506490"/>
                <a:gd name="connsiteY2" fmla="*/ 261555 h 523110"/>
                <a:gd name="connsiteX3" fmla="*/ 253245 w 506490"/>
                <a:gd name="connsiteY3" fmla="*/ 523110 h 523110"/>
                <a:gd name="connsiteX4" fmla="*/ 0 w 506490"/>
                <a:gd name="connsiteY4" fmla="*/ 261555 h 52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490" h="523110" extrusionOk="0">
                  <a:moveTo>
                    <a:pt x="0" y="261555"/>
                  </a:moveTo>
                  <a:cubicBezTo>
                    <a:pt x="-8291" y="100973"/>
                    <a:pt x="93611" y="21164"/>
                    <a:pt x="253245" y="0"/>
                  </a:cubicBezTo>
                  <a:cubicBezTo>
                    <a:pt x="409460" y="9845"/>
                    <a:pt x="500868" y="106432"/>
                    <a:pt x="506490" y="261555"/>
                  </a:cubicBezTo>
                  <a:cubicBezTo>
                    <a:pt x="500552" y="404760"/>
                    <a:pt x="395053" y="507531"/>
                    <a:pt x="253245" y="523110"/>
                  </a:cubicBezTo>
                  <a:cubicBezTo>
                    <a:pt x="101672" y="506970"/>
                    <a:pt x="6697" y="396839"/>
                    <a:pt x="0" y="261555"/>
                  </a:cubicBezTo>
                  <a:close/>
                </a:path>
              </a:pathLst>
            </a:custGeom>
            <a:noFill/>
            <a:ln w="38100">
              <a:solidFill>
                <a:srgbClr val="00818A"/>
              </a:solidFill>
              <a:extLst>
                <a:ext uri="{C807C97D-BFC1-408E-A445-0C87EB9F89A2}">
                  <ask:lineSketchStyleProps xmlns:ask="http://schemas.microsoft.com/office/drawing/2018/sketchyshapes" sd="4172447036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00208128-12D4-61DE-8AF8-D55C7F8207B1}"/>
              </a:ext>
            </a:extLst>
          </p:cNvPr>
          <p:cNvGrpSpPr/>
          <p:nvPr/>
        </p:nvGrpSpPr>
        <p:grpSpPr>
          <a:xfrm>
            <a:off x="1628855" y="1299538"/>
            <a:ext cx="4846735" cy="830996"/>
            <a:chOff x="343814" y="1595489"/>
            <a:chExt cx="4846735" cy="830996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02F049C-7C6E-24D8-F3F8-26206EF52842}"/>
                </a:ext>
              </a:extLst>
            </p:cNvPr>
            <p:cNvSpPr txBox="1"/>
            <p:nvPr/>
          </p:nvSpPr>
          <p:spPr>
            <a:xfrm>
              <a:off x="395755" y="1714279"/>
              <a:ext cx="47947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venir Next LT Pro" panose="020B0504020202020204" pitchFamily="34" charset="0"/>
                </a:rPr>
                <a:t>weights + bias </a:t>
              </a:r>
              <a:r>
                <a:rPr lang="fr-FR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  <a:sym typeface="Symbol" panose="05050102010706020507" pitchFamily="18" charset="2"/>
                </a:rPr>
                <a:t></a:t>
              </a:r>
              <a:r>
                <a:rPr lang="en-US" dirty="0">
                  <a:latin typeface="Avenir Next LT Pro" panose="020B0504020202020204" pitchFamily="34" charset="0"/>
                </a:rPr>
                <a:t> </a:t>
              </a:r>
              <a:r>
                <a:rPr lang="en-US" b="1" dirty="0">
                  <a:latin typeface="Avenir Next LT Pro" panose="020B0504020202020204" pitchFamily="34" charset="0"/>
                </a:rPr>
                <a:t>learned</a:t>
              </a:r>
              <a:r>
                <a:rPr lang="en-US" dirty="0">
                  <a:latin typeface="Avenir Next LT Pro" panose="020B0504020202020204" pitchFamily="34" charset="0"/>
                </a:rPr>
                <a:t> during training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latin typeface="Avenir Next LT Pro" panose="020B0504020202020204" pitchFamily="34" charset="0"/>
                </a:rPr>
                <a:t>size, dilation, padding </a:t>
              </a:r>
              <a:r>
                <a:rPr lang="fr-FR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  <a:sym typeface="Symbol" panose="05050102010706020507" pitchFamily="18" charset="2"/>
                </a:rPr>
                <a:t></a:t>
              </a:r>
              <a:r>
                <a:rPr lang="en-US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latin typeface="Avenir Next LT Pro" panose="020B0504020202020204" pitchFamily="34" charset="0"/>
                </a:rPr>
                <a:t>fixed</a:t>
              </a:r>
              <a:endParaRPr lang="fr-FR" b="1" dirty="0">
                <a:latin typeface="Avenir Next LT Pro" panose="020B0504020202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DB5ED19-66F5-FB16-B7C6-38AA4A3AFC15}"/>
                </a:ext>
              </a:extLst>
            </p:cNvPr>
            <p:cNvSpPr/>
            <p:nvPr/>
          </p:nvSpPr>
          <p:spPr>
            <a:xfrm>
              <a:off x="343814" y="1595489"/>
              <a:ext cx="4846734" cy="830996"/>
            </a:xfrm>
            <a:prstGeom prst="rect">
              <a:avLst/>
            </a:prstGeom>
            <a:noFill/>
            <a:ln w="28575">
              <a:solidFill>
                <a:srgbClr val="00808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F19DDB6F-7018-15D7-B5E9-B0998BBB4204}"/>
              </a:ext>
            </a:extLst>
          </p:cNvPr>
          <p:cNvGrpSpPr/>
          <p:nvPr/>
        </p:nvGrpSpPr>
        <p:grpSpPr>
          <a:xfrm>
            <a:off x="1850201" y="910133"/>
            <a:ext cx="1710647" cy="507150"/>
            <a:chOff x="-1767996" y="2424847"/>
            <a:chExt cx="1710647" cy="507150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44CDE46F-1FFE-1A10-F30E-78CDC0A2DFE9}"/>
                </a:ext>
              </a:extLst>
            </p:cNvPr>
            <p:cNvSpPr/>
            <p:nvPr/>
          </p:nvSpPr>
          <p:spPr>
            <a:xfrm>
              <a:off x="-1767996" y="2424847"/>
              <a:ext cx="1707797" cy="505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1856C47B-CEB5-0FEB-6D68-EC8E60F68C9F}"/>
                </a:ext>
              </a:extLst>
            </p:cNvPr>
            <p:cNvSpPr/>
            <p:nvPr/>
          </p:nvSpPr>
          <p:spPr>
            <a:xfrm>
              <a:off x="-1765146" y="2426031"/>
              <a:ext cx="1707797" cy="505966"/>
            </a:xfrm>
            <a:prstGeom prst="roundRect">
              <a:avLst/>
            </a:prstGeom>
            <a:solidFill>
              <a:srgbClr val="00818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Regular CNN: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F0B2644A-6B23-92D8-56F9-603095B3D9B8}"/>
              </a:ext>
            </a:extLst>
          </p:cNvPr>
          <p:cNvGrpSpPr/>
          <p:nvPr/>
        </p:nvGrpSpPr>
        <p:grpSpPr>
          <a:xfrm>
            <a:off x="7497519" y="1281570"/>
            <a:ext cx="3690430" cy="861774"/>
            <a:chOff x="6569676" y="1475163"/>
            <a:chExt cx="3690430" cy="861774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E93C5A10-428D-D314-5858-62BB9E4AB18A}"/>
                </a:ext>
              </a:extLst>
            </p:cNvPr>
            <p:cNvSpPr txBox="1"/>
            <p:nvPr/>
          </p:nvSpPr>
          <p:spPr>
            <a:xfrm>
              <a:off x="6783085" y="1638815"/>
              <a:ext cx="335599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latin typeface="Avenir Next LT Pro" panose="020B0504020202020204" pitchFamily="34" charset="0"/>
                </a:rPr>
                <a:t>Random</a:t>
              </a:r>
              <a:r>
                <a:rPr lang="en-US" dirty="0">
                  <a:latin typeface="Avenir Next LT Pro" panose="020B0504020202020204" pitchFamily="34" charset="0"/>
                </a:rPr>
                <a:t> size, weights, bias, dilation and padding.</a:t>
              </a:r>
              <a:endParaRPr lang="fr-FR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2BE8E76-291C-289A-1458-AA0D7EE05895}"/>
                </a:ext>
              </a:extLst>
            </p:cNvPr>
            <p:cNvSpPr/>
            <p:nvPr/>
          </p:nvSpPr>
          <p:spPr>
            <a:xfrm>
              <a:off x="6569676" y="1475163"/>
              <a:ext cx="3690430" cy="861774"/>
            </a:xfrm>
            <a:prstGeom prst="rect">
              <a:avLst/>
            </a:prstGeom>
            <a:noFill/>
            <a:ln w="28575">
              <a:solidFill>
                <a:srgbClr val="00808A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rgbClr val="00818A"/>
                </a:solidFill>
                <a:latin typeface="Avenir Next LT Pro" panose="020B0504020202020204" pitchFamily="34" charset="0"/>
                <a:ea typeface="Cambria Math" panose="02040503050406030204" pitchFamily="18" charset="0"/>
                <a:cs typeface="Calibri Light" panose="020F0302020204030204" pitchFamily="34" charset="0"/>
              </a:endParaRP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6ED37578-F312-7D84-71B4-478A2C0C8C41}"/>
              </a:ext>
            </a:extLst>
          </p:cNvPr>
          <p:cNvGrpSpPr/>
          <p:nvPr/>
        </p:nvGrpSpPr>
        <p:grpSpPr>
          <a:xfrm>
            <a:off x="7710927" y="908949"/>
            <a:ext cx="1710647" cy="507150"/>
            <a:chOff x="-1767996" y="2424847"/>
            <a:chExt cx="1710647" cy="507150"/>
          </a:xfrm>
        </p:grpSpPr>
        <p:sp>
          <p:nvSpPr>
            <p:cNvPr id="35" name="Rectangle : coins arrondis 34">
              <a:extLst>
                <a:ext uri="{FF2B5EF4-FFF2-40B4-BE49-F238E27FC236}">
                  <a16:creationId xmlns:a16="http://schemas.microsoft.com/office/drawing/2014/main" id="{6B6CAB71-989F-1663-1C5E-A286555B75C9}"/>
                </a:ext>
              </a:extLst>
            </p:cNvPr>
            <p:cNvSpPr/>
            <p:nvPr/>
          </p:nvSpPr>
          <p:spPr>
            <a:xfrm>
              <a:off x="-1767996" y="2424847"/>
              <a:ext cx="1707797" cy="505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1232AAF6-C828-2342-AD2E-FE3EEDB52291}"/>
                </a:ext>
              </a:extLst>
            </p:cNvPr>
            <p:cNvSpPr/>
            <p:nvPr/>
          </p:nvSpPr>
          <p:spPr>
            <a:xfrm>
              <a:off x="-1765146" y="2426031"/>
              <a:ext cx="1707797" cy="505966"/>
            </a:xfrm>
            <a:prstGeom prst="roundRect">
              <a:avLst/>
            </a:prstGeom>
            <a:solidFill>
              <a:srgbClr val="00818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Rocket: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08146595-2A0E-E439-8989-0B0E299FA7BD}"/>
              </a:ext>
            </a:extLst>
          </p:cNvPr>
          <p:cNvGrpSpPr/>
          <p:nvPr/>
        </p:nvGrpSpPr>
        <p:grpSpPr>
          <a:xfrm>
            <a:off x="254707" y="2294186"/>
            <a:ext cx="11611964" cy="369332"/>
            <a:chOff x="290018" y="2740424"/>
            <a:chExt cx="11611964" cy="369332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34DE7A8-B7EF-193F-285C-6EB4BB66F3F5}"/>
                </a:ext>
              </a:extLst>
            </p:cNvPr>
            <p:cNvSpPr txBox="1"/>
            <p:nvPr/>
          </p:nvSpPr>
          <p:spPr>
            <a:xfrm>
              <a:off x="719368" y="2740424"/>
              <a:ext cx="1118261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1200"/>
                </a:spcBef>
                <a:spcAft>
                  <a:spcPts val="0"/>
                </a:spcAft>
              </a:pP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The combination of a </a:t>
              </a:r>
              <a:r>
                <a:rPr lang="en-US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massive</a:t>
              </a: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 </a:t>
              </a:r>
              <a:r>
                <a:rPr lang="en-US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variety</a:t>
              </a: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 </a:t>
              </a:r>
              <a:r>
                <a:rPr lang="en-US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of</a:t>
              </a: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 </a:t>
              </a:r>
              <a:r>
                <a:rPr lang="en-US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kernels</a:t>
              </a: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 can capture relevant features for classifying time series.</a:t>
              </a:r>
              <a:endParaRPr lang="en-US" dirty="0">
                <a:effectLst/>
                <a:latin typeface="Avenir Next LT Pro" panose="020B0504020202020204" pitchFamily="34" charset="0"/>
              </a:endParaRPr>
            </a:p>
          </p:txBody>
        </p:sp>
        <p:sp>
          <p:nvSpPr>
            <p:cNvPr id="39" name="Flèche : droite 38">
              <a:extLst>
                <a:ext uri="{FF2B5EF4-FFF2-40B4-BE49-F238E27FC236}">
                  <a16:creationId xmlns:a16="http://schemas.microsoft.com/office/drawing/2014/main" id="{6A299C4F-520A-7A27-2B7D-0D96CAA56918}"/>
                </a:ext>
              </a:extLst>
            </p:cNvPr>
            <p:cNvSpPr/>
            <p:nvPr/>
          </p:nvSpPr>
          <p:spPr>
            <a:xfrm>
              <a:off x="290018" y="2771930"/>
              <a:ext cx="372922" cy="268450"/>
            </a:xfrm>
            <a:prstGeom prst="rightArrow">
              <a:avLst/>
            </a:prstGeom>
            <a:solidFill>
              <a:srgbClr val="349BA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2" name="Groupe 41">
            <a:extLst>
              <a:ext uri="{FF2B5EF4-FFF2-40B4-BE49-F238E27FC236}">
                <a16:creationId xmlns:a16="http://schemas.microsoft.com/office/drawing/2014/main" id="{A0FAD4C7-8D23-A050-FF6D-CD5654C6D922}"/>
              </a:ext>
            </a:extLst>
          </p:cNvPr>
          <p:cNvGrpSpPr/>
          <p:nvPr/>
        </p:nvGrpSpPr>
        <p:grpSpPr>
          <a:xfrm>
            <a:off x="275588" y="2722000"/>
            <a:ext cx="11045853" cy="369332"/>
            <a:chOff x="290018" y="3244333"/>
            <a:chExt cx="11045853" cy="369332"/>
          </a:xfrm>
        </p:grpSpPr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9F683DA-E3E3-A9BC-1FCC-738BAADB251A}"/>
                </a:ext>
              </a:extLst>
            </p:cNvPr>
            <p:cNvSpPr txBox="1"/>
            <p:nvPr/>
          </p:nvSpPr>
          <p:spPr>
            <a:xfrm>
              <a:off x="719368" y="3244333"/>
              <a:ext cx="1061650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1200"/>
                </a:spcBef>
                <a:spcAft>
                  <a:spcPts val="0"/>
                </a:spcAft>
              </a:pPr>
              <a:r>
                <a:rPr lang="en-US" dirty="0">
                  <a:solidFill>
                    <a:srgbClr val="000000"/>
                  </a:solidFill>
                  <a:latin typeface="Avenir Next LT Pro" panose="020B0504020202020204" pitchFamily="34" charset="0"/>
                </a:rPr>
                <a:t>P</a:t>
              </a: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arameters are </a:t>
              </a:r>
              <a:r>
                <a:rPr lang="en-US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not</a:t>
              </a: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 </a:t>
              </a:r>
              <a:r>
                <a:rPr lang="en-US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learned</a:t>
              </a: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 </a:t>
              </a:r>
              <a:r>
                <a:rPr lang="en-US" b="1" i="0" u="none" strike="noStrike" dirty="0">
                  <a:solidFill>
                    <a:srgbClr val="349BA2"/>
                  </a:solidFill>
                  <a:effectLst/>
                  <a:latin typeface="Avenir Next LT Pro" panose="020B0504020202020204" pitchFamily="34" charset="0"/>
                </a:rPr>
                <a:t>+</a:t>
              </a: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 calculations are </a:t>
              </a:r>
              <a:r>
                <a:rPr lang="en-US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//</a:t>
              </a: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 </a:t>
              </a:r>
              <a:r>
                <a:rPr lang="fr-FR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  <a:sym typeface="Symbol" panose="05050102010706020507" pitchFamily="18" charset="2"/>
                </a:rPr>
                <a:t></a:t>
              </a: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 low computational cost with makes</a:t>
              </a:r>
              <a:r>
                <a:rPr lang="fr-FR" dirty="0">
                  <a:solidFill>
                    <a:schemeClr val="tx1"/>
                  </a:solidFill>
                  <a:latin typeface="Avenir Next LT Pro" panose="020B0504020202020204" pitchFamily="34" charset="0"/>
                  <a:ea typeface="Cambria Math" panose="02040503050406030204" pitchFamily="18" charset="0"/>
                  <a:cs typeface="Calibri Light" panose="020F0302020204030204" pitchFamily="34" charset="0"/>
                  <a:sym typeface="Symbol" panose="05050102010706020507" pitchFamily="18" charset="2"/>
                </a:rPr>
                <a:t> </a:t>
              </a: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Rocket </a:t>
              </a:r>
              <a:r>
                <a:rPr lang="en-US" b="1" dirty="0">
                  <a:solidFill>
                    <a:srgbClr val="000000"/>
                  </a:solidFill>
                  <a:latin typeface="Avenir Next LT Pro" panose="020B0504020202020204" pitchFamily="34" charset="0"/>
                </a:rPr>
                <a:t>f</a:t>
              </a:r>
              <a:r>
                <a:rPr lang="en-US" b="1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ast</a:t>
              </a:r>
              <a:r>
                <a:rPr lang="en-US" b="0" i="0" u="none" strike="noStrike" dirty="0">
                  <a:solidFill>
                    <a:srgbClr val="000000"/>
                  </a:solidFill>
                  <a:effectLst/>
                  <a:latin typeface="Avenir Next LT Pro" panose="020B0504020202020204" pitchFamily="34" charset="0"/>
                </a:rPr>
                <a:t>.</a:t>
              </a:r>
              <a:endParaRPr lang="en-US" dirty="0">
                <a:effectLst/>
                <a:latin typeface="Avenir Next LT Pro" panose="020B0504020202020204" pitchFamily="34" charset="0"/>
              </a:endParaRPr>
            </a:p>
          </p:txBody>
        </p:sp>
        <p:sp>
          <p:nvSpPr>
            <p:cNvPr id="40" name="Flèche : droite 39">
              <a:extLst>
                <a:ext uri="{FF2B5EF4-FFF2-40B4-BE49-F238E27FC236}">
                  <a16:creationId xmlns:a16="http://schemas.microsoft.com/office/drawing/2014/main" id="{64B4D767-EF1F-6BE5-F927-D3F017C265E9}"/>
                </a:ext>
              </a:extLst>
            </p:cNvPr>
            <p:cNvSpPr/>
            <p:nvPr/>
          </p:nvSpPr>
          <p:spPr>
            <a:xfrm>
              <a:off x="290018" y="3307976"/>
              <a:ext cx="372922" cy="268450"/>
            </a:xfrm>
            <a:prstGeom prst="rightArrow">
              <a:avLst/>
            </a:prstGeom>
            <a:solidFill>
              <a:srgbClr val="349BA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CDEF561B-1A87-20AC-0B50-CB7A1DD2FBD8}"/>
              </a:ext>
            </a:extLst>
          </p:cNvPr>
          <p:cNvGrpSpPr/>
          <p:nvPr/>
        </p:nvGrpSpPr>
        <p:grpSpPr>
          <a:xfrm>
            <a:off x="250789" y="3578627"/>
            <a:ext cx="2860013" cy="507150"/>
            <a:chOff x="-1767996" y="2424847"/>
            <a:chExt cx="1710647" cy="507150"/>
          </a:xfrm>
        </p:grpSpPr>
        <p:sp>
          <p:nvSpPr>
            <p:cNvPr id="44" name="Rectangle : coins arrondis 43">
              <a:extLst>
                <a:ext uri="{FF2B5EF4-FFF2-40B4-BE49-F238E27FC236}">
                  <a16:creationId xmlns:a16="http://schemas.microsoft.com/office/drawing/2014/main" id="{03471366-8EE6-AFB8-E1F6-A9A784B8C961}"/>
                </a:ext>
              </a:extLst>
            </p:cNvPr>
            <p:cNvSpPr/>
            <p:nvPr/>
          </p:nvSpPr>
          <p:spPr>
            <a:xfrm>
              <a:off x="-1767996" y="2424847"/>
              <a:ext cx="1707797" cy="505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DCCC3AE1-0391-A9D3-FD00-BAB4F3A79E13}"/>
                </a:ext>
              </a:extLst>
            </p:cNvPr>
            <p:cNvSpPr/>
            <p:nvPr/>
          </p:nvSpPr>
          <p:spPr>
            <a:xfrm>
              <a:off x="-1765146" y="2426031"/>
              <a:ext cx="1707797" cy="505966"/>
            </a:xfrm>
            <a:prstGeom prst="roundRect">
              <a:avLst/>
            </a:prstGeom>
            <a:solidFill>
              <a:srgbClr val="00818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MiniRocket</a:t>
              </a:r>
              <a:r>
                <a:rPr lang="en-US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 Architecture: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88197F20-5667-8177-3D1E-305F4B86594B}"/>
              </a:ext>
            </a:extLst>
          </p:cNvPr>
          <p:cNvSpPr txBox="1"/>
          <p:nvPr/>
        </p:nvSpPr>
        <p:spPr>
          <a:xfrm>
            <a:off x="3332174" y="3535020"/>
            <a:ext cx="86578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349BA2"/>
                </a:solidFill>
                <a:effectLst/>
                <a:latin typeface="Avenir Next LT Pro" panose="020B0504020202020204" pitchFamily="34" charset="0"/>
              </a:rPr>
              <a:t>Incentive: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MiniRocket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 = reformulation of Rocket up to 75 times faster while maintaining the same accuracy.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EB50F851-292C-EFEB-7AC0-73F10CCCF16B}"/>
              </a:ext>
            </a:extLst>
          </p:cNvPr>
          <p:cNvSpPr txBox="1"/>
          <p:nvPr/>
        </p:nvSpPr>
        <p:spPr>
          <a:xfrm>
            <a:off x="7068290" y="5206579"/>
            <a:ext cx="41752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Allows to speed up the calculations</a:t>
            </a:r>
            <a:r>
              <a:rPr lang="en-US" dirty="0">
                <a:solidFill>
                  <a:srgbClr val="000000"/>
                </a:solidFill>
                <a:latin typeface="Avenir Next LT Pro" panose="020B0504020202020204" pitchFamily="34" charset="0"/>
              </a:rPr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making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MiniRocket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faster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venir Next LT Pro" panose="020B0504020202020204" pitchFamily="34" charset="0"/>
              </a:rPr>
              <a:t> than Rocket</a:t>
            </a:r>
            <a:endParaRPr lang="fr-FR" dirty="0"/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B586F567-AB6C-71E6-64A0-6C6561FED1A0}"/>
              </a:ext>
            </a:extLst>
          </p:cNvPr>
          <p:cNvGrpSpPr/>
          <p:nvPr/>
        </p:nvGrpSpPr>
        <p:grpSpPr>
          <a:xfrm>
            <a:off x="1505988" y="5173347"/>
            <a:ext cx="619529" cy="523110"/>
            <a:chOff x="4966847" y="1130883"/>
            <a:chExt cx="619529" cy="523110"/>
          </a:xfrm>
        </p:grpSpPr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812491E5-ADE3-7933-28B1-DDB5F2FEEECD}"/>
                </a:ext>
              </a:extLst>
            </p:cNvPr>
            <p:cNvSpPr txBox="1"/>
            <p:nvPr/>
          </p:nvSpPr>
          <p:spPr>
            <a:xfrm>
              <a:off x="4966847" y="1199622"/>
              <a:ext cx="61952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spcBef>
                  <a:spcPts val="1200"/>
                </a:spcBef>
                <a:spcAft>
                  <a:spcPts val="0"/>
                </a:spcAft>
              </a:pPr>
              <a:r>
                <a:rPr lang="en-US" sz="2000" b="1" i="0" u="none" strike="noStrike" dirty="0">
                  <a:solidFill>
                    <a:srgbClr val="349BA2"/>
                  </a:solidFill>
                  <a:effectLst/>
                  <a:latin typeface="Avenir Next LT Pro" panose="020B0504020202020204" pitchFamily="34" charset="0"/>
                </a:rPr>
                <a:t>VS</a:t>
              </a:r>
              <a:endParaRPr lang="en-US" sz="1600" b="1" dirty="0">
                <a:solidFill>
                  <a:srgbClr val="349BA2"/>
                </a:solidFill>
                <a:effectLst/>
                <a:latin typeface="Avenir Next LT Pro" panose="020B0504020202020204" pitchFamily="34" charset="0"/>
              </a:endParaRPr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474584C9-70CC-4CEC-3064-50533EBC551D}"/>
                </a:ext>
              </a:extLst>
            </p:cNvPr>
            <p:cNvSpPr/>
            <p:nvPr/>
          </p:nvSpPr>
          <p:spPr>
            <a:xfrm>
              <a:off x="4966847" y="1130883"/>
              <a:ext cx="506490" cy="523110"/>
            </a:xfrm>
            <a:custGeom>
              <a:avLst/>
              <a:gdLst>
                <a:gd name="connsiteX0" fmla="*/ 0 w 506490"/>
                <a:gd name="connsiteY0" fmla="*/ 261555 h 523110"/>
                <a:gd name="connsiteX1" fmla="*/ 253245 w 506490"/>
                <a:gd name="connsiteY1" fmla="*/ 0 h 523110"/>
                <a:gd name="connsiteX2" fmla="*/ 506490 w 506490"/>
                <a:gd name="connsiteY2" fmla="*/ 261555 h 523110"/>
                <a:gd name="connsiteX3" fmla="*/ 253245 w 506490"/>
                <a:gd name="connsiteY3" fmla="*/ 523110 h 523110"/>
                <a:gd name="connsiteX4" fmla="*/ 0 w 506490"/>
                <a:gd name="connsiteY4" fmla="*/ 261555 h 523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490" h="523110" extrusionOk="0">
                  <a:moveTo>
                    <a:pt x="0" y="261555"/>
                  </a:moveTo>
                  <a:cubicBezTo>
                    <a:pt x="-8291" y="100973"/>
                    <a:pt x="93611" y="21164"/>
                    <a:pt x="253245" y="0"/>
                  </a:cubicBezTo>
                  <a:cubicBezTo>
                    <a:pt x="409460" y="9845"/>
                    <a:pt x="500868" y="106432"/>
                    <a:pt x="506490" y="261555"/>
                  </a:cubicBezTo>
                  <a:cubicBezTo>
                    <a:pt x="500552" y="404760"/>
                    <a:pt x="395053" y="507531"/>
                    <a:pt x="253245" y="523110"/>
                  </a:cubicBezTo>
                  <a:cubicBezTo>
                    <a:pt x="101672" y="506970"/>
                    <a:pt x="6697" y="396839"/>
                    <a:pt x="0" y="261555"/>
                  </a:cubicBezTo>
                  <a:close/>
                </a:path>
              </a:pathLst>
            </a:custGeom>
            <a:noFill/>
            <a:ln w="38100">
              <a:solidFill>
                <a:srgbClr val="00818A"/>
              </a:solidFill>
              <a:extLst>
                <a:ext uri="{C807C97D-BFC1-408E-A445-0C87EB9F89A2}">
                  <ask:lineSketchStyleProps xmlns:ask="http://schemas.microsoft.com/office/drawing/2018/sketchyshapes" sd="4172447036">
                    <a:prstGeom prst="ellipse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0AE71C64-ECA3-DE97-F99D-9F3A3CAD6FD7}"/>
                  </a:ext>
                </a:extLst>
              </p:cNvPr>
              <p:cNvSpPr txBox="1"/>
              <p:nvPr/>
            </p:nvSpPr>
            <p:spPr>
              <a:xfrm>
                <a:off x="2389777" y="4918864"/>
                <a:ext cx="370622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 err="1">
                    <a:latin typeface="Avenir Next LT Pro" panose="020B0504020202020204" pitchFamily="34" charset="0"/>
                  </a:rPr>
                  <a:t>same</a:t>
                </a:r>
                <a:r>
                  <a:rPr lang="fr-FR" dirty="0">
                    <a:latin typeface="Avenir Next LT Pro" panose="020B0504020202020204" pitchFamily="34" charset="0"/>
                  </a:rPr>
                  <a:t> structure as Rocket but:</a:t>
                </a:r>
              </a:p>
              <a:p>
                <a:r>
                  <a:rPr lang="fr-FR" dirty="0">
                    <a:latin typeface="Avenir Next LT Pro" panose="020B0504020202020204" pitchFamily="34" charset="0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dirty="0">
                    <a:latin typeface="Avenir Next LT Pro" panose="020B0504020202020204" pitchFamily="34" charset="0"/>
                  </a:rPr>
                  <a:t> 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small, </a:t>
                </a:r>
                <a:r>
                  <a:rPr lang="en-US" sz="1800" b="1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fixed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 set of </a:t>
                </a:r>
                <a:r>
                  <a:rPr lang="en-US" sz="1800" b="1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kernels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 only the </a:t>
                </a:r>
                <a:r>
                  <a:rPr lang="en-US" sz="1800" b="1" i="0" u="none" strike="noStrike" dirty="0" err="1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ppv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 is computed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almost entirely </a:t>
                </a:r>
                <a:r>
                  <a:rPr lang="en-US" sz="1800" b="1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deterministic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Avenir Next LT Pro" panose="020B0504020202020204" pitchFamily="34" charset="0"/>
                  </a:rPr>
                  <a:t>. </a:t>
                </a:r>
                <a:endParaRPr lang="en-US" dirty="0">
                  <a:latin typeface="Avenir Next LT Pro" panose="020B0504020202020204" pitchFamily="34" charset="0"/>
                </a:endParaRPr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0AE71C64-ECA3-DE97-F99D-9F3A3CAD6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777" y="4918864"/>
                <a:ext cx="3706223" cy="1477328"/>
              </a:xfrm>
              <a:prstGeom prst="rect">
                <a:avLst/>
              </a:prstGeom>
              <a:blipFill>
                <a:blip r:embed="rId2"/>
                <a:stretch>
                  <a:fillRect l="-987" t="-2066" b="-619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80DB8BEB-B696-4FF1-4998-1846D2B52730}"/>
              </a:ext>
            </a:extLst>
          </p:cNvPr>
          <p:cNvSpPr/>
          <p:nvPr/>
        </p:nvSpPr>
        <p:spPr>
          <a:xfrm>
            <a:off x="2276738" y="4705880"/>
            <a:ext cx="3819262" cy="1770681"/>
          </a:xfrm>
          <a:prstGeom prst="rect">
            <a:avLst/>
          </a:prstGeom>
          <a:noFill/>
          <a:ln w="28575">
            <a:solidFill>
              <a:srgbClr val="00808A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rgbClr val="00818A"/>
              </a:solidFill>
              <a:latin typeface="Avenir Next LT Pro" panose="020B0504020202020204" pitchFamily="34" charset="0"/>
              <a:ea typeface="Cambria Math" panose="02040503050406030204" pitchFamily="18" charset="0"/>
              <a:cs typeface="Calibri Light" panose="020F0302020204030204" pitchFamily="34" charset="0"/>
            </a:endParaRP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44CD8373-04D9-0FB8-264D-C3910270DE92}"/>
              </a:ext>
            </a:extLst>
          </p:cNvPr>
          <p:cNvGrpSpPr/>
          <p:nvPr/>
        </p:nvGrpSpPr>
        <p:grpSpPr>
          <a:xfrm>
            <a:off x="2501511" y="4360479"/>
            <a:ext cx="1710647" cy="507150"/>
            <a:chOff x="-1767996" y="2424847"/>
            <a:chExt cx="1710647" cy="507150"/>
          </a:xfrm>
        </p:grpSpPr>
        <p:sp>
          <p:nvSpPr>
            <p:cNvPr id="69" name="Rectangle : coins arrondis 68">
              <a:extLst>
                <a:ext uri="{FF2B5EF4-FFF2-40B4-BE49-F238E27FC236}">
                  <a16:creationId xmlns:a16="http://schemas.microsoft.com/office/drawing/2014/main" id="{5FB9AF55-DF5C-5981-4947-332BB8BD72DC}"/>
                </a:ext>
              </a:extLst>
            </p:cNvPr>
            <p:cNvSpPr/>
            <p:nvPr/>
          </p:nvSpPr>
          <p:spPr>
            <a:xfrm>
              <a:off x="-1767996" y="2424847"/>
              <a:ext cx="1707797" cy="505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70" name="Rectangle : coins arrondis 69">
              <a:extLst>
                <a:ext uri="{FF2B5EF4-FFF2-40B4-BE49-F238E27FC236}">
                  <a16:creationId xmlns:a16="http://schemas.microsoft.com/office/drawing/2014/main" id="{9D218E8B-3B2B-6DC4-C3C8-ACCCE307BCD8}"/>
                </a:ext>
              </a:extLst>
            </p:cNvPr>
            <p:cNvSpPr/>
            <p:nvPr/>
          </p:nvSpPr>
          <p:spPr>
            <a:xfrm>
              <a:off x="-1765146" y="2426031"/>
              <a:ext cx="1707797" cy="505966"/>
            </a:xfrm>
            <a:prstGeom prst="roundRect">
              <a:avLst/>
            </a:prstGeom>
            <a:solidFill>
              <a:srgbClr val="00818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err="1">
                  <a:solidFill>
                    <a:schemeClr val="tx1"/>
                  </a:solidFill>
                  <a:latin typeface="Avenir Next LT Pro" panose="020B0504020202020204" pitchFamily="34" charset="0"/>
                </a:rPr>
                <a:t>MiniRocket</a:t>
              </a:r>
              <a:r>
                <a:rPr lang="en-US" sz="18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:</a:t>
              </a:r>
            </a:p>
          </p:txBody>
        </p:sp>
      </p:grpSp>
      <p:sp>
        <p:nvSpPr>
          <p:cNvPr id="71" name="Flèche : droite 70">
            <a:extLst>
              <a:ext uri="{FF2B5EF4-FFF2-40B4-BE49-F238E27FC236}">
                <a16:creationId xmlns:a16="http://schemas.microsoft.com/office/drawing/2014/main" id="{D42B751B-B8E5-F126-E421-CC18EB30EE64}"/>
              </a:ext>
            </a:extLst>
          </p:cNvPr>
          <p:cNvSpPr/>
          <p:nvPr/>
        </p:nvSpPr>
        <p:spPr>
          <a:xfrm>
            <a:off x="6391506" y="5412679"/>
            <a:ext cx="372922" cy="268450"/>
          </a:xfrm>
          <a:prstGeom prst="rightArrow">
            <a:avLst/>
          </a:prstGeom>
          <a:solidFill>
            <a:srgbClr val="349BA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1D0730AD-A7AD-492A-0F9B-ECA8E55D3739}"/>
              </a:ext>
            </a:extLst>
          </p:cNvPr>
          <p:cNvCxnSpPr/>
          <p:nvPr/>
        </p:nvCxnSpPr>
        <p:spPr>
          <a:xfrm>
            <a:off x="0" y="3405729"/>
            <a:ext cx="12192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AF2605AB-E6E3-E282-A31E-F15CD01C369B}"/>
              </a:ext>
            </a:extLst>
          </p:cNvPr>
          <p:cNvGrpSpPr/>
          <p:nvPr/>
        </p:nvGrpSpPr>
        <p:grpSpPr>
          <a:xfrm>
            <a:off x="130791" y="5193778"/>
            <a:ext cx="1230650" cy="507150"/>
            <a:chOff x="-1767995" y="2424847"/>
            <a:chExt cx="1230650" cy="507150"/>
          </a:xfrm>
        </p:grpSpPr>
        <p:sp>
          <p:nvSpPr>
            <p:cNvPr id="75" name="Rectangle : coins arrondis 74">
              <a:extLst>
                <a:ext uri="{FF2B5EF4-FFF2-40B4-BE49-F238E27FC236}">
                  <a16:creationId xmlns:a16="http://schemas.microsoft.com/office/drawing/2014/main" id="{BEE8EC6C-26FD-EDB9-6DA5-11DDADBD7D8A}"/>
                </a:ext>
              </a:extLst>
            </p:cNvPr>
            <p:cNvSpPr/>
            <p:nvPr/>
          </p:nvSpPr>
          <p:spPr>
            <a:xfrm>
              <a:off x="-1767995" y="2424847"/>
              <a:ext cx="1227802" cy="5059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solidFill>
                  <a:schemeClr val="tx1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76" name="Rectangle : coins arrondis 75">
              <a:extLst>
                <a:ext uri="{FF2B5EF4-FFF2-40B4-BE49-F238E27FC236}">
                  <a16:creationId xmlns:a16="http://schemas.microsoft.com/office/drawing/2014/main" id="{7B5E4B64-9582-B288-387D-6D91F6D46A48}"/>
                </a:ext>
              </a:extLst>
            </p:cNvPr>
            <p:cNvSpPr/>
            <p:nvPr/>
          </p:nvSpPr>
          <p:spPr>
            <a:xfrm>
              <a:off x="-1765146" y="2426031"/>
              <a:ext cx="1227801" cy="505966"/>
            </a:xfrm>
            <a:prstGeom prst="roundRect">
              <a:avLst/>
            </a:prstGeom>
            <a:solidFill>
              <a:srgbClr val="00818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  <a:latin typeface="Avenir Next LT Pro" panose="020B0504020202020204" pitchFamily="34" charset="0"/>
                </a:rPr>
                <a:t>Rocket:</a:t>
              </a:r>
            </a:p>
          </p:txBody>
        </p: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F3D6CF60-4305-52AC-8AF8-3D29DA6C310C}"/>
              </a:ext>
            </a:extLst>
          </p:cNvPr>
          <p:cNvGrpSpPr/>
          <p:nvPr/>
        </p:nvGrpSpPr>
        <p:grpSpPr>
          <a:xfrm rot="21124899">
            <a:off x="9746748" y="4000378"/>
            <a:ext cx="2117816" cy="772817"/>
            <a:chOff x="6402348" y="4524230"/>
            <a:chExt cx="2117816" cy="688177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849768DB-28EB-FB79-523D-C0BC3C00C053}"/>
                </a:ext>
              </a:extLst>
            </p:cNvPr>
            <p:cNvSpPr txBox="1"/>
            <p:nvPr/>
          </p:nvSpPr>
          <p:spPr>
            <a:xfrm>
              <a:off x="6402348" y="4566076"/>
              <a:ext cx="211781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0" i="0" u="none" strike="noStrike" dirty="0">
                  <a:solidFill>
                    <a:srgbClr val="FF0000"/>
                  </a:solidFill>
                  <a:effectLst/>
                  <a:latin typeface="Avenir Next LT Pro" panose="020B0504020202020204" pitchFamily="34" charset="0"/>
                </a:rPr>
                <a:t>Algorithm chosen for this project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54D48C7-52E8-1C79-FCAF-0DE6099DF30D}"/>
                </a:ext>
              </a:extLst>
            </p:cNvPr>
            <p:cNvSpPr/>
            <p:nvPr/>
          </p:nvSpPr>
          <p:spPr>
            <a:xfrm>
              <a:off x="6426062" y="4524230"/>
              <a:ext cx="2047115" cy="664922"/>
            </a:xfrm>
            <a:custGeom>
              <a:avLst/>
              <a:gdLst>
                <a:gd name="connsiteX0" fmla="*/ 0 w 2047115"/>
                <a:gd name="connsiteY0" fmla="*/ 0 h 664922"/>
                <a:gd name="connsiteX1" fmla="*/ 682372 w 2047115"/>
                <a:gd name="connsiteY1" fmla="*/ 0 h 664922"/>
                <a:gd name="connsiteX2" fmla="*/ 1385214 w 2047115"/>
                <a:gd name="connsiteY2" fmla="*/ 0 h 664922"/>
                <a:gd name="connsiteX3" fmla="*/ 2047115 w 2047115"/>
                <a:gd name="connsiteY3" fmla="*/ 0 h 664922"/>
                <a:gd name="connsiteX4" fmla="*/ 2047115 w 2047115"/>
                <a:gd name="connsiteY4" fmla="*/ 664922 h 664922"/>
                <a:gd name="connsiteX5" fmla="*/ 1385214 w 2047115"/>
                <a:gd name="connsiteY5" fmla="*/ 664922 h 664922"/>
                <a:gd name="connsiteX6" fmla="*/ 743785 w 2047115"/>
                <a:gd name="connsiteY6" fmla="*/ 664922 h 664922"/>
                <a:gd name="connsiteX7" fmla="*/ 0 w 2047115"/>
                <a:gd name="connsiteY7" fmla="*/ 664922 h 664922"/>
                <a:gd name="connsiteX8" fmla="*/ 0 w 2047115"/>
                <a:gd name="connsiteY8" fmla="*/ 0 h 664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47115" h="664922" extrusionOk="0">
                  <a:moveTo>
                    <a:pt x="0" y="0"/>
                  </a:moveTo>
                  <a:cubicBezTo>
                    <a:pt x="279093" y="-8130"/>
                    <a:pt x="529264" y="-30564"/>
                    <a:pt x="682372" y="0"/>
                  </a:cubicBezTo>
                  <a:cubicBezTo>
                    <a:pt x="835480" y="30564"/>
                    <a:pt x="1064278" y="-28649"/>
                    <a:pt x="1385214" y="0"/>
                  </a:cubicBezTo>
                  <a:cubicBezTo>
                    <a:pt x="1706150" y="28649"/>
                    <a:pt x="1910502" y="7231"/>
                    <a:pt x="2047115" y="0"/>
                  </a:cubicBezTo>
                  <a:cubicBezTo>
                    <a:pt x="2075833" y="162455"/>
                    <a:pt x="2041606" y="486268"/>
                    <a:pt x="2047115" y="664922"/>
                  </a:cubicBezTo>
                  <a:cubicBezTo>
                    <a:pt x="1790038" y="689932"/>
                    <a:pt x="1630371" y="696582"/>
                    <a:pt x="1385214" y="664922"/>
                  </a:cubicBezTo>
                  <a:cubicBezTo>
                    <a:pt x="1140057" y="633262"/>
                    <a:pt x="974743" y="663491"/>
                    <a:pt x="743785" y="664922"/>
                  </a:cubicBezTo>
                  <a:cubicBezTo>
                    <a:pt x="512827" y="666353"/>
                    <a:pt x="182810" y="699183"/>
                    <a:pt x="0" y="664922"/>
                  </a:cubicBezTo>
                  <a:cubicBezTo>
                    <a:pt x="15776" y="378157"/>
                    <a:pt x="-20160" y="167880"/>
                    <a:pt x="0" y="0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  <a:extLst>
                <a:ext uri="{C807C97D-BFC1-408E-A445-0C87EB9F89A2}">
                  <ask:lineSketchStyleProps xmlns:ask="http://schemas.microsoft.com/office/drawing/2018/sketchyshapes" sd="38796267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" name="ZoneTexte 7">
            <a:extLst>
              <a:ext uri="{FF2B5EF4-FFF2-40B4-BE49-F238E27FC236}">
                <a16:creationId xmlns:a16="http://schemas.microsoft.com/office/drawing/2014/main" id="{DF44C736-6D99-A34E-CE02-508C49E3B794}"/>
              </a:ext>
            </a:extLst>
          </p:cNvPr>
          <p:cNvSpPr txBox="1"/>
          <p:nvPr/>
        </p:nvSpPr>
        <p:spPr>
          <a:xfrm>
            <a:off x="0" y="6581001"/>
            <a:ext cx="12192000" cy="2769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venir Next LT Pro" panose="020B0504020202020204" pitchFamily="34" charset="0"/>
              </a:rPr>
              <a:t>                                                                                                                         Julie Gonzalez                   </a:t>
            </a:r>
            <a:r>
              <a:rPr lang="fr-FR" sz="1200" b="1" dirty="0">
                <a:latin typeface="Avenir Next LT Pro" panose="020B0504020202020204" pitchFamily="34" charset="0"/>
              </a:rPr>
              <a:t>Lila Roig                                                                                                                                </a:t>
            </a:r>
            <a:r>
              <a:rPr lang="fr-FR" sz="1200" dirty="0">
                <a:latin typeface="Avenir Next LT Pro" panose="020B05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5822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3" grpId="0"/>
      <p:bldP spid="66" grpId="0"/>
      <p:bldP spid="67" grpId="0" animBg="1"/>
      <p:bldP spid="71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1860</Words>
  <Application>Microsoft Office PowerPoint</Application>
  <PresentationFormat>Grand écran</PresentationFormat>
  <Paragraphs>458</Paragraphs>
  <Slides>17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7" baseType="lpstr">
      <vt:lpstr>Arial</vt:lpstr>
      <vt:lpstr>Avenir Next LT Pro</vt:lpstr>
      <vt:lpstr>Broadway</vt:lpstr>
      <vt:lpstr>Calibri</vt:lpstr>
      <vt:lpstr>Calibri Light</vt:lpstr>
      <vt:lpstr>Cambria Math</vt:lpstr>
      <vt:lpstr>Century Gothic</vt:lpstr>
      <vt:lpstr>Segoe UI Light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Julie Gonzalez</dc:creator>
  <cp:lastModifiedBy>Lila Roig</cp:lastModifiedBy>
  <cp:revision>74</cp:revision>
  <dcterms:created xsi:type="dcterms:W3CDTF">2022-12-30T08:48:47Z</dcterms:created>
  <dcterms:modified xsi:type="dcterms:W3CDTF">2023-01-24T07:52:51Z</dcterms:modified>
</cp:coreProperties>
</file>