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1B_E0C5245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77" r:id="rId5"/>
    <p:sldId id="256" r:id="rId6"/>
    <p:sldId id="278" r:id="rId7"/>
    <p:sldId id="285" r:id="rId8"/>
    <p:sldId id="289" r:id="rId9"/>
    <p:sldId id="290" r:id="rId10"/>
    <p:sldId id="279" r:id="rId11"/>
    <p:sldId id="280" r:id="rId12"/>
    <p:sldId id="286" r:id="rId13"/>
    <p:sldId id="288" r:id="rId14"/>
    <p:sldId id="296" r:id="rId15"/>
    <p:sldId id="281" r:id="rId16"/>
    <p:sldId id="295" r:id="rId17"/>
    <p:sldId id="294" r:id="rId18"/>
    <p:sldId id="297" r:id="rId19"/>
    <p:sldId id="291" r:id="rId20"/>
    <p:sldId id="293" r:id="rId21"/>
    <p:sldId id="282" r:id="rId22"/>
    <p:sldId id="292" r:id="rId23"/>
    <p:sldId id="287" r:id="rId24"/>
    <p:sldId id="284" r:id="rId25"/>
    <p:sldId id="283" r:id="rId26"/>
    <p:sldId id="298"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067F33-B6D9-8CCF-4694-50BCD0CC6381}" name="Lea Camusat" initials="LC" userId="S::camusat@insa-toulouse.fr::f59917e9-ba15-4450-bda0-9bb32680b395" providerId="AD"/>
  <p188:author id="{8B7467AF-1A65-0C7C-3E5B-235CE8E6CE4D}" name="Flavie Kolb" initials="FK" userId="S::kolb@insa-toulouse.fr::40606961-d2a2-4ad0-9d3e-4d27d7964b1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D9D9D9"/>
    <a:srgbClr val="5D5D5D"/>
    <a:srgbClr val="F4B183"/>
    <a:srgbClr val="FFE699"/>
    <a:srgbClr val="881010"/>
    <a:srgbClr val="FF0D57"/>
    <a:srgbClr val="595959"/>
    <a:srgbClr val="CC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C29F9-620E-378F-3F9B-0BB9230C814E}" v="404" dt="2023-01-17T12:50:19.294"/>
    <p1510:client id="{D157BA8B-7D15-46C6-1928-DA1F71CAC9C9}" v="184" dt="2023-01-17T11:36:31.774"/>
    <p1510:client id="{F7396F3D-7318-4CC8-8B7D-8398D3736BD1}" v="2671" vWet="2673" dt="2023-01-17T12:40:15.92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showGuides="1">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omments/modernComment_11B_E0C5245F.xml><?xml version="1.0" encoding="utf-8"?>
<p188:cmLst xmlns:a="http://schemas.openxmlformats.org/drawingml/2006/main" xmlns:r="http://schemas.openxmlformats.org/officeDocument/2006/relationships" xmlns:p188="http://schemas.microsoft.com/office/powerpoint/2018/8/main">
  <p188:cm id="{3AC532A2-414C-43BD-9415-48B6544C3165}" authorId="{8B7467AF-1A65-0C7C-3E5B-235CE8E6CE4D}" created="2023-01-06T18:16:36.143">
    <pc:sldMkLst xmlns:pc="http://schemas.microsoft.com/office/powerpoint/2013/main/command">
      <pc:docMk/>
      <pc:sldMk cId="3771016287" sldId="283"/>
    </pc:sldMkLst>
    <p188:replyLst>
      <p188:reply id="{E45DAF6E-9383-4F99-9EF2-2A83757C6056}" authorId="{93067F33-B6D9-8CCF-4694-50BCD0CC6381}" created="2023-01-06T18:44:09.004">
        <p188:txBody>
          <a:bodyPr/>
          <a:lstStyle/>
          <a:p>
            <a:r>
              <a:rPr lang="en-US"/>
              <a:t>I agree</a:t>
            </a:r>
          </a:p>
        </p188:txBody>
      </p188:reply>
    </p188:replyLst>
    <p188:txBody>
      <a:bodyPr/>
      <a:lstStyle/>
      <a:p>
        <a:r>
          <a:rPr lang="fr-FR"/>
          <a:t>je propose de fusionner la partie Gradio et Docker pour avoir une partie 6 résultats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9B6431-549C-4886-BFB8-F77E90C3862D}" type="datetimeFigureOut">
              <a:rPr lang="fr-FR" smtClean="0"/>
              <a:t>17/01/2023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388DA-6E95-429B-8178-A5A89256D75D}" type="slidenum">
              <a:rPr lang="fr-FR" smtClean="0"/>
              <a:t>‹N°›</a:t>
            </a:fld>
            <a:endParaRPr lang="fr-FR"/>
          </a:p>
        </p:txBody>
      </p:sp>
    </p:spTree>
    <p:extLst>
      <p:ext uri="{BB962C8B-B14F-4D97-AF65-F5344CB8AC3E}">
        <p14:creationId xmlns:p14="http://schemas.microsoft.com/office/powerpoint/2010/main" val="2772198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1</a:t>
            </a:fld>
            <a:endParaRPr lang="fr-FR"/>
          </a:p>
        </p:txBody>
      </p:sp>
    </p:spTree>
    <p:extLst>
      <p:ext uri="{BB962C8B-B14F-4D97-AF65-F5344CB8AC3E}">
        <p14:creationId xmlns:p14="http://schemas.microsoft.com/office/powerpoint/2010/main" val="693111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Char char="•"/>
            </a:pPr>
            <a:r>
              <a:rPr lang="fr-FR" b="0" i="0" dirty="0">
                <a:solidFill>
                  <a:srgbClr val="374151"/>
                </a:solidFill>
                <a:effectLst/>
                <a:latin typeface="Söhne"/>
              </a:rPr>
              <a:t>Gradient </a:t>
            </a:r>
            <a:r>
              <a:rPr lang="fr-FR" b="0" i="0" dirty="0" err="1">
                <a:solidFill>
                  <a:srgbClr val="374151"/>
                </a:solidFill>
                <a:effectLst/>
                <a:latin typeface="Söhne"/>
              </a:rPr>
              <a:t>Boosting</a:t>
            </a:r>
            <a:r>
              <a:rPr lang="fr-FR" b="0" i="0" dirty="0">
                <a:solidFill>
                  <a:srgbClr val="374151"/>
                </a:solidFill>
                <a:effectLst/>
                <a:latin typeface="Söhne"/>
              </a:rPr>
              <a:t> : Cette méthode utilise un ensemble de modèles de faible qualité, tels que des arbres de décision, et les entraîne de manière à minimiser la perte en utilisant la descente de gradient.</a:t>
            </a:r>
          </a:p>
          <a:p>
            <a:pPr algn="l">
              <a:buFont typeface="Arial" panose="020B0604020202020204" pitchFamily="34" charset="0"/>
              <a:buChar char="•"/>
            </a:pPr>
            <a:r>
              <a:rPr lang="fr-FR" b="0" i="0" dirty="0" err="1">
                <a:solidFill>
                  <a:srgbClr val="374151"/>
                </a:solidFill>
                <a:effectLst/>
                <a:latin typeface="Söhne"/>
              </a:rPr>
              <a:t>XGBoost</a:t>
            </a:r>
            <a:r>
              <a:rPr lang="fr-FR" b="0" i="0" dirty="0">
                <a:solidFill>
                  <a:srgbClr val="374151"/>
                </a:solidFill>
                <a:effectLst/>
                <a:latin typeface="Söhne"/>
              </a:rPr>
              <a:t> (</a:t>
            </a:r>
            <a:r>
              <a:rPr lang="fr-FR" b="0" i="0" dirty="0" err="1">
                <a:solidFill>
                  <a:srgbClr val="374151"/>
                </a:solidFill>
                <a:effectLst/>
                <a:latin typeface="Söhne"/>
              </a:rPr>
              <a:t>eXtreme</a:t>
            </a:r>
            <a:r>
              <a:rPr lang="fr-FR" b="0" i="0" dirty="0">
                <a:solidFill>
                  <a:srgbClr val="374151"/>
                </a:solidFill>
                <a:effectLst/>
                <a:latin typeface="Söhne"/>
              </a:rPr>
              <a:t> Gradient </a:t>
            </a:r>
            <a:r>
              <a:rPr lang="fr-FR" b="0" i="0" dirty="0" err="1">
                <a:solidFill>
                  <a:srgbClr val="374151"/>
                </a:solidFill>
                <a:effectLst/>
                <a:latin typeface="Söhne"/>
              </a:rPr>
              <a:t>Boosting</a:t>
            </a:r>
            <a:r>
              <a:rPr lang="fr-FR" b="0" i="0" dirty="0">
                <a:solidFill>
                  <a:srgbClr val="374151"/>
                </a:solidFill>
                <a:effectLst/>
                <a:latin typeface="Söhne"/>
              </a:rPr>
              <a:t>) : Cette méthode est une implémentation avancée de gradient </a:t>
            </a:r>
            <a:r>
              <a:rPr lang="fr-FR" b="0" i="0" dirty="0" err="1">
                <a:solidFill>
                  <a:srgbClr val="374151"/>
                </a:solidFill>
                <a:effectLst/>
                <a:latin typeface="Söhne"/>
              </a:rPr>
              <a:t>boosting</a:t>
            </a:r>
            <a:r>
              <a:rPr lang="fr-FR" b="0" i="0" dirty="0">
                <a:solidFill>
                  <a:srgbClr val="374151"/>
                </a:solidFill>
                <a:effectLst/>
                <a:latin typeface="Söhne"/>
              </a:rPr>
              <a:t> qui utilise une optimisation des arbres de décision pour minimiser l'erreur de prédiction.</a:t>
            </a:r>
          </a:p>
          <a:p>
            <a:pPr algn="l"/>
            <a:r>
              <a:rPr lang="fr-FR" b="0" i="0" dirty="0">
                <a:solidFill>
                  <a:srgbClr val="374151"/>
                </a:solidFill>
                <a:effectLst/>
                <a:latin typeface="Söhne"/>
              </a:rPr>
              <a:t>Le </a:t>
            </a:r>
            <a:r>
              <a:rPr lang="fr-FR" b="0" i="0" dirty="0" err="1">
                <a:solidFill>
                  <a:srgbClr val="374151"/>
                </a:solidFill>
                <a:effectLst/>
                <a:latin typeface="Söhne"/>
              </a:rPr>
              <a:t>boosting</a:t>
            </a:r>
            <a:r>
              <a:rPr lang="fr-FR" b="0" i="0" dirty="0">
                <a:solidFill>
                  <a:srgbClr val="374151"/>
                </a:solidFill>
                <a:effectLst/>
                <a:latin typeface="Söhne"/>
              </a:rPr>
              <a:t> est souvent utilisé dans les concours de machine </a:t>
            </a:r>
            <a:r>
              <a:rPr lang="fr-FR" b="0" i="0" dirty="0" err="1">
                <a:solidFill>
                  <a:srgbClr val="374151"/>
                </a:solidFill>
                <a:effectLst/>
                <a:latin typeface="Söhne"/>
              </a:rPr>
              <a:t>learning</a:t>
            </a:r>
            <a:r>
              <a:rPr lang="fr-FR" b="0" i="0" dirty="0">
                <a:solidFill>
                  <a:srgbClr val="374151"/>
                </a:solidFill>
                <a:effectLst/>
                <a:latin typeface="Söhne"/>
              </a:rPr>
              <a:t> et a été utilisé avec succès dans de nombreuses compétitions de </a:t>
            </a:r>
            <a:r>
              <a:rPr lang="fr-FR" b="0" i="0" dirty="0" err="1">
                <a:solidFill>
                  <a:srgbClr val="374151"/>
                </a:solidFill>
                <a:effectLst/>
                <a:latin typeface="Söhne"/>
              </a:rPr>
              <a:t>Kaggle</a:t>
            </a:r>
            <a:r>
              <a:rPr lang="fr-FR" b="0" i="0" dirty="0">
                <a:solidFill>
                  <a:srgbClr val="374151"/>
                </a:solidFill>
                <a:effectLst/>
                <a:latin typeface="Söhne"/>
              </a:rPr>
              <a:t>. Cependant, il peut être sujet à l'</a:t>
            </a:r>
            <a:r>
              <a:rPr lang="fr-FR" b="0" i="0" dirty="0" err="1">
                <a:solidFill>
                  <a:srgbClr val="374151"/>
                </a:solidFill>
                <a:effectLst/>
                <a:latin typeface="Söhne"/>
              </a:rPr>
              <a:t>overfitting</a:t>
            </a:r>
            <a:r>
              <a:rPr lang="fr-FR" b="0" i="0" dirty="0">
                <a:solidFill>
                  <a:srgbClr val="374151"/>
                </a:solidFill>
                <a:effectLst/>
                <a:latin typeface="Söhne"/>
              </a:rPr>
              <a:t> et nécessite généralement un réglage minutieux des hyperparamètres pour obtenir de bons résultats.</a:t>
            </a:r>
          </a:p>
          <a:p>
            <a:endParaRPr lang="fr-FR" dirty="0"/>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12</a:t>
            </a:fld>
            <a:endParaRPr lang="fr-FR"/>
          </a:p>
        </p:txBody>
      </p:sp>
    </p:spTree>
    <p:extLst>
      <p:ext uri="{BB962C8B-B14F-4D97-AF65-F5344CB8AC3E}">
        <p14:creationId xmlns:p14="http://schemas.microsoft.com/office/powerpoint/2010/main" val="1501398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a:solidFill>
                  <a:srgbClr val="374151"/>
                </a:solidFill>
                <a:effectLst/>
                <a:latin typeface="Söhne"/>
              </a:rPr>
              <a:t>Les forêts aléatoires sont un type d'algorithme d'apprentissage supervisé qui peut être utilisé pour la classification ou la régression. Ils fonctionnent en construisant un grand nombre d'arbres de décision lors de l'entraînement et en sortant la classe qui est le mode des classes (classification) ou la prédiction moyenne (régression) des arbres individuels.</a:t>
            </a:r>
          </a:p>
          <a:p>
            <a:pPr algn="l"/>
            <a:r>
              <a:rPr lang="fr-FR" b="0" i="0">
                <a:solidFill>
                  <a:srgbClr val="374151"/>
                </a:solidFill>
                <a:effectLst/>
                <a:latin typeface="Söhne"/>
              </a:rPr>
              <a:t>Pour construire un arbre de décision, l'algorithme sélectionne un sous-ensemble aléatoire des caractéristiques et sélectionne ensuite la caractéristique qui est la plus corrélée avec la cible. La caractéristique qui est la plus corrélée avec la cible est utilisée comme nœud racine et l'algorithme divise alors les données en groupes en fonction des valeurs uniques de la caractéristique. Le processus est ensuite répété sur chaque sous-groupe, en sélectionnant un autre sous-ensemble aléatoire de caractéristiques et en sélectionnant la caractéristique qui est la plus corrélée avec la cible, jusqu'à ce que les sous-groupes soient purs, c'est-à-dire qu'ils ne contiennent qu'une seule classe ou une seule valeur pour la cible.</a:t>
            </a:r>
          </a:p>
          <a:p>
            <a:pPr algn="l"/>
            <a:r>
              <a:rPr lang="fr-FR" b="0" i="0">
                <a:solidFill>
                  <a:srgbClr val="374151"/>
                </a:solidFill>
                <a:effectLst/>
                <a:latin typeface="Söhne"/>
              </a:rPr>
              <a:t>Pour faire une prédiction pour un nouvel exemple, l'algorithme parcourt l'arbre de décision, en sélectionnant le chemin à chaque nœud en fonction de la valeur de la caractéristique de l'exemple. Lorsqu'il atteint un nœud feuille, la prédiction est faite en fonction de la classe ou de la valeur stockée à ce nœud feuille.</a:t>
            </a:r>
          </a:p>
          <a:p>
            <a:pPr algn="l"/>
            <a:r>
              <a:rPr lang="fr-FR" b="0" i="0">
                <a:solidFill>
                  <a:srgbClr val="374151"/>
                </a:solidFill>
                <a:effectLst/>
                <a:latin typeface="Söhne"/>
              </a:rPr>
              <a:t>Dans une forêt aléatoire, plusieurs arbres de décision sont construits et leurs prédictions sont agrégées. L'algorithme de forêt aléatoire sélectionne aléatoirement un sous-ensemble des caractéristiques et entraîne un arbre de décision sur chaque échantillon. La prédiction finale est faite en moyennant les prédictions de tous les arbres de décision.</a:t>
            </a:r>
          </a:p>
          <a:p>
            <a:pPr algn="l"/>
            <a:r>
              <a:rPr lang="fr-FR" b="0" i="0">
                <a:solidFill>
                  <a:srgbClr val="374151"/>
                </a:solidFill>
                <a:effectLst/>
                <a:latin typeface="Söhne"/>
              </a:rPr>
              <a:t>Les forêts aléatoires sont une méthode de machine </a:t>
            </a:r>
            <a:r>
              <a:rPr lang="fr-FR" b="0" i="0" err="1">
                <a:solidFill>
                  <a:srgbClr val="374151"/>
                </a:solidFill>
                <a:effectLst/>
                <a:latin typeface="Söhne"/>
              </a:rPr>
              <a:t>learning</a:t>
            </a:r>
            <a:r>
              <a:rPr lang="fr-FR" b="0" i="0">
                <a:solidFill>
                  <a:srgbClr val="374151"/>
                </a:solidFill>
                <a:effectLst/>
                <a:latin typeface="Söhne"/>
              </a:rPr>
              <a:t> puissante qui peut être utilisée pour une variété de tâches, y compris la classification et la régression. Elles sont largement utilisées car elles peuvent gérer les données à haute dimension et les valeurs manquantes, et elles sont relativement résistantes à l'</a:t>
            </a:r>
            <a:r>
              <a:rPr lang="fr-FR" b="0" i="0" err="1">
                <a:solidFill>
                  <a:srgbClr val="374151"/>
                </a:solidFill>
                <a:effectLst/>
                <a:latin typeface="Söhne"/>
              </a:rPr>
              <a:t>overfitting</a:t>
            </a:r>
            <a:r>
              <a:rPr lang="fr-FR" b="0" i="0">
                <a:solidFill>
                  <a:srgbClr val="374151"/>
                </a:solidFill>
                <a:effectLst/>
                <a:latin typeface="Söhne"/>
              </a:rPr>
              <a:t>.</a:t>
            </a:r>
          </a:p>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13</a:t>
            </a:fld>
            <a:endParaRPr lang="fr-FR"/>
          </a:p>
        </p:txBody>
      </p:sp>
    </p:spTree>
    <p:extLst>
      <p:ext uri="{BB962C8B-B14F-4D97-AF65-F5344CB8AC3E}">
        <p14:creationId xmlns:p14="http://schemas.microsoft.com/office/powerpoint/2010/main" val="1987124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14</a:t>
            </a:fld>
            <a:endParaRPr lang="fr-FR"/>
          </a:p>
        </p:txBody>
      </p:sp>
    </p:spTree>
    <p:extLst>
      <p:ext uri="{BB962C8B-B14F-4D97-AF65-F5344CB8AC3E}">
        <p14:creationId xmlns:p14="http://schemas.microsoft.com/office/powerpoint/2010/main" val="2845123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15</a:t>
            </a:fld>
            <a:endParaRPr lang="fr-FR"/>
          </a:p>
        </p:txBody>
      </p:sp>
    </p:spTree>
    <p:extLst>
      <p:ext uri="{BB962C8B-B14F-4D97-AF65-F5344CB8AC3E}">
        <p14:creationId xmlns:p14="http://schemas.microsoft.com/office/powerpoint/2010/main" val="1533425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21</a:t>
            </a:fld>
            <a:endParaRPr lang="fr-FR"/>
          </a:p>
        </p:txBody>
      </p:sp>
    </p:spTree>
    <p:extLst>
      <p:ext uri="{BB962C8B-B14F-4D97-AF65-F5344CB8AC3E}">
        <p14:creationId xmlns:p14="http://schemas.microsoft.com/office/powerpoint/2010/main" val="37296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2</a:t>
            </a:fld>
            <a:endParaRPr lang="fr-FR"/>
          </a:p>
        </p:txBody>
      </p:sp>
    </p:spTree>
    <p:extLst>
      <p:ext uri="{BB962C8B-B14F-4D97-AF65-F5344CB8AC3E}">
        <p14:creationId xmlns:p14="http://schemas.microsoft.com/office/powerpoint/2010/main" val="233648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3</a:t>
            </a:fld>
            <a:endParaRPr lang="fr-FR"/>
          </a:p>
        </p:txBody>
      </p:sp>
    </p:spTree>
    <p:extLst>
      <p:ext uri="{BB962C8B-B14F-4D97-AF65-F5344CB8AC3E}">
        <p14:creationId xmlns:p14="http://schemas.microsoft.com/office/powerpoint/2010/main" val="301942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4</a:t>
            </a:fld>
            <a:endParaRPr lang="fr-FR"/>
          </a:p>
        </p:txBody>
      </p:sp>
    </p:spTree>
    <p:extLst>
      <p:ext uri="{BB962C8B-B14F-4D97-AF65-F5344CB8AC3E}">
        <p14:creationId xmlns:p14="http://schemas.microsoft.com/office/powerpoint/2010/main" val="141818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5</a:t>
            </a:fld>
            <a:endParaRPr lang="fr-FR"/>
          </a:p>
        </p:txBody>
      </p:sp>
    </p:spTree>
    <p:extLst>
      <p:ext uri="{BB962C8B-B14F-4D97-AF65-F5344CB8AC3E}">
        <p14:creationId xmlns:p14="http://schemas.microsoft.com/office/powerpoint/2010/main" val="322724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6</a:t>
            </a:fld>
            <a:endParaRPr lang="fr-FR"/>
          </a:p>
        </p:txBody>
      </p:sp>
    </p:spTree>
    <p:extLst>
      <p:ext uri="{BB962C8B-B14F-4D97-AF65-F5344CB8AC3E}">
        <p14:creationId xmlns:p14="http://schemas.microsoft.com/office/powerpoint/2010/main" val="2313406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9</a:t>
            </a:fld>
            <a:endParaRPr lang="fr-FR"/>
          </a:p>
        </p:txBody>
      </p:sp>
    </p:spTree>
    <p:extLst>
      <p:ext uri="{BB962C8B-B14F-4D97-AF65-F5344CB8AC3E}">
        <p14:creationId xmlns:p14="http://schemas.microsoft.com/office/powerpoint/2010/main" val="543106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On a utilisé </a:t>
            </a:r>
            <a:r>
              <a:rPr lang="fr-FR" err="1"/>
              <a:t>CatBoost</a:t>
            </a:r>
            <a:r>
              <a:rPr lang="fr-FR"/>
              <a:t> pour l’</a:t>
            </a:r>
            <a:r>
              <a:rPr lang="fr-FR" err="1"/>
              <a:t>adversarial</a:t>
            </a:r>
            <a:r>
              <a:rPr lang="fr-FR"/>
              <a:t> validation car il gère nativement les données catégorielles -&gt; pas besoin d’encodage.</a:t>
            </a: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10</a:t>
            </a:fld>
            <a:endParaRPr lang="fr-FR"/>
          </a:p>
        </p:txBody>
      </p:sp>
    </p:spTree>
    <p:extLst>
      <p:ext uri="{BB962C8B-B14F-4D97-AF65-F5344CB8AC3E}">
        <p14:creationId xmlns:p14="http://schemas.microsoft.com/office/powerpoint/2010/main" val="3608008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On peut se permettre de diviser notre jeu de train initial en plusieurs morceaux car on  a beaucoup de données.</a:t>
            </a:r>
          </a:p>
        </p:txBody>
      </p:sp>
      <p:sp>
        <p:nvSpPr>
          <p:cNvPr id="4" name="Espace réservé du numéro de diapositive 3"/>
          <p:cNvSpPr>
            <a:spLocks noGrp="1"/>
          </p:cNvSpPr>
          <p:nvPr>
            <p:ph type="sldNum" sz="quarter" idx="5"/>
          </p:nvPr>
        </p:nvSpPr>
        <p:spPr/>
        <p:txBody>
          <a:bodyPr/>
          <a:lstStyle/>
          <a:p>
            <a:fld id="{EA3388DA-6E95-429B-8178-A5A89256D75D}" type="slidenum">
              <a:rPr lang="fr-FR" smtClean="0"/>
              <a:t>11</a:t>
            </a:fld>
            <a:endParaRPr lang="fr-FR"/>
          </a:p>
        </p:txBody>
      </p:sp>
    </p:spTree>
    <p:extLst>
      <p:ext uri="{BB962C8B-B14F-4D97-AF65-F5344CB8AC3E}">
        <p14:creationId xmlns:p14="http://schemas.microsoft.com/office/powerpoint/2010/main" val="1233622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350BDD-17DF-AAF4-F9F0-69AEFEF4C83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2E9B8DA-4981-8ED6-6DFD-1A59A532C8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7" name="Espace réservé de la date 6">
            <a:extLst>
              <a:ext uri="{FF2B5EF4-FFF2-40B4-BE49-F238E27FC236}">
                <a16:creationId xmlns:a16="http://schemas.microsoft.com/office/drawing/2014/main" id="{06BD9E5A-574A-F575-D3A6-F7A9817F4C05}"/>
              </a:ext>
            </a:extLst>
          </p:cNvPr>
          <p:cNvSpPr>
            <a:spLocks noGrp="1"/>
          </p:cNvSpPr>
          <p:nvPr>
            <p:ph type="dt" sz="half" idx="10"/>
          </p:nvPr>
        </p:nvSpPr>
        <p:spPr/>
        <p:txBody>
          <a:bodyPr/>
          <a:lstStyle/>
          <a:p>
            <a:fld id="{CD8C6848-1897-43AF-9C2F-B14F2B503898}" type="datetime1">
              <a:rPr lang="fr-FR" smtClean="0"/>
              <a:t>17/01/2023</a:t>
            </a:fld>
            <a:endParaRPr lang="fr-FR"/>
          </a:p>
        </p:txBody>
      </p:sp>
      <p:sp>
        <p:nvSpPr>
          <p:cNvPr id="8" name="Espace réservé du pied de page 7">
            <a:extLst>
              <a:ext uri="{FF2B5EF4-FFF2-40B4-BE49-F238E27FC236}">
                <a16:creationId xmlns:a16="http://schemas.microsoft.com/office/drawing/2014/main" id="{BD85F1A9-2183-742A-12A1-D748AF66CE1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18D0D5E-9712-9010-73E4-EA6AE67C5B56}"/>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15610056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1C1128-9A18-2257-2991-BEABB283416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1BEE407-66E6-3812-DE9B-0E47F737E91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5B21D2C-780B-1621-EF23-F72091F17C39}"/>
              </a:ext>
            </a:extLst>
          </p:cNvPr>
          <p:cNvSpPr>
            <a:spLocks noGrp="1"/>
          </p:cNvSpPr>
          <p:nvPr>
            <p:ph type="dt" sz="half" idx="10"/>
          </p:nvPr>
        </p:nvSpPr>
        <p:spPr/>
        <p:txBody>
          <a:bodyPr/>
          <a:lstStyle/>
          <a:p>
            <a:fld id="{024BFC41-E0CB-4CC8-8A53-C0B5891CA108}" type="datetime1">
              <a:rPr lang="fr-FR" smtClean="0"/>
              <a:t>17/01/2023</a:t>
            </a:fld>
            <a:endParaRPr lang="fr-FR"/>
          </a:p>
        </p:txBody>
      </p:sp>
      <p:sp>
        <p:nvSpPr>
          <p:cNvPr id="5" name="Espace réservé du pied de page 4">
            <a:extLst>
              <a:ext uri="{FF2B5EF4-FFF2-40B4-BE49-F238E27FC236}">
                <a16:creationId xmlns:a16="http://schemas.microsoft.com/office/drawing/2014/main" id="{86FBE3A1-64F5-4586-AD1B-C3954D0599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D04F3E-C7A9-954D-96F4-0850A5BE025F}"/>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403315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A2C6A78-D558-4B38-E7FC-8855184012C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1A19543-5CBC-05E8-6015-5E5B174035CD}"/>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EB0BE6A-C97E-5FC5-06ED-2C6C48674807}"/>
              </a:ext>
            </a:extLst>
          </p:cNvPr>
          <p:cNvSpPr>
            <a:spLocks noGrp="1"/>
          </p:cNvSpPr>
          <p:nvPr>
            <p:ph type="dt" sz="half" idx="10"/>
          </p:nvPr>
        </p:nvSpPr>
        <p:spPr/>
        <p:txBody>
          <a:bodyPr/>
          <a:lstStyle/>
          <a:p>
            <a:fld id="{AC45CA32-D00E-4211-AA05-DBA61B00BAB3}" type="datetime1">
              <a:rPr lang="fr-FR" smtClean="0"/>
              <a:t>17/01/2023</a:t>
            </a:fld>
            <a:endParaRPr lang="fr-FR"/>
          </a:p>
        </p:txBody>
      </p:sp>
      <p:sp>
        <p:nvSpPr>
          <p:cNvPr id="5" name="Espace réservé du pied de page 4">
            <a:extLst>
              <a:ext uri="{FF2B5EF4-FFF2-40B4-BE49-F238E27FC236}">
                <a16:creationId xmlns:a16="http://schemas.microsoft.com/office/drawing/2014/main" id="{F99527D6-D803-173C-27EB-DD5B2A319F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3D3397-AFB2-1F1F-E1A2-5FE6D074D6DB}"/>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355991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grpSp>
        <p:nvGrpSpPr>
          <p:cNvPr id="2" name="Groupe 12"/>
          <p:cNvGrpSpPr>
            <a:grpSpLocks/>
          </p:cNvGrpSpPr>
          <p:nvPr userDrawn="1"/>
        </p:nvGrpSpPr>
        <p:grpSpPr bwMode="auto">
          <a:xfrm>
            <a:off x="0" y="868363"/>
            <a:ext cx="5808133" cy="4633912"/>
            <a:chOff x="-1" y="868398"/>
            <a:chExt cx="4355976" cy="4633217"/>
          </a:xfrm>
        </p:grpSpPr>
        <p:sp>
          <p:nvSpPr>
            <p:cNvPr id="3" name="Triangle isocèle 5"/>
            <p:cNvSpPr/>
            <p:nvPr userDrawn="1"/>
          </p:nvSpPr>
          <p:spPr>
            <a:xfrm rot="5400000">
              <a:off x="-67218" y="1078422"/>
              <a:ext cx="4490410" cy="4355976"/>
            </a:xfrm>
            <a:prstGeom prst="triangle">
              <a:avLst/>
            </a:prstGeom>
            <a:gradFill>
              <a:gsLst>
                <a:gs pos="91000">
                  <a:srgbClr val="004D6F">
                    <a:alpha val="73000"/>
                  </a:srgbClr>
                </a:gs>
                <a:gs pos="1000">
                  <a:schemeClr val="bg1">
                    <a:alpha val="2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800"/>
                <a:t> </a:t>
              </a:r>
            </a:p>
          </p:txBody>
        </p:sp>
        <p:sp>
          <p:nvSpPr>
            <p:cNvPr id="4" name="Triangle isocèle 2"/>
            <p:cNvSpPr/>
            <p:nvPr userDrawn="1"/>
          </p:nvSpPr>
          <p:spPr>
            <a:xfrm rot="5400000">
              <a:off x="-47736" y="916134"/>
              <a:ext cx="4248471" cy="4152999"/>
            </a:xfrm>
            <a:prstGeom prst="triangle">
              <a:avLst/>
            </a:prstGeom>
            <a:gradFill flip="none" rotWithShape="1">
              <a:gsLst>
                <a:gs pos="91000">
                  <a:srgbClr val="004D6F">
                    <a:alpha val="83000"/>
                  </a:srgbClr>
                </a:gs>
                <a:gs pos="1000">
                  <a:schemeClr val="bg1">
                    <a:alpha val="7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sz="1800"/>
            </a:p>
          </p:txBody>
        </p:sp>
      </p:grpSp>
      <p:sp>
        <p:nvSpPr>
          <p:cNvPr id="5" name="Triangle isocèle 10"/>
          <p:cNvSpPr/>
          <p:nvPr userDrawn="1"/>
        </p:nvSpPr>
        <p:spPr>
          <a:xfrm rot="16200000">
            <a:off x="6519252" y="-1775037"/>
            <a:ext cx="3923411" cy="7458217"/>
          </a:xfrm>
          <a:custGeom>
            <a:avLst/>
            <a:gdLst>
              <a:gd name="connsiteX0" fmla="*/ 0 w 7304492"/>
              <a:gd name="connsiteY0" fmla="*/ 7085811 h 7085811"/>
              <a:gd name="connsiteX1" fmla="*/ 3652246 w 7304492"/>
              <a:gd name="connsiteY1" fmla="*/ 0 h 7085811"/>
              <a:gd name="connsiteX2" fmla="*/ 7304492 w 7304492"/>
              <a:gd name="connsiteY2" fmla="*/ 7085811 h 7085811"/>
              <a:gd name="connsiteX3" fmla="*/ 0 w 7304492"/>
              <a:gd name="connsiteY3" fmla="*/ 7085811 h 7085811"/>
              <a:gd name="connsiteX0" fmla="*/ 0 w 7304492"/>
              <a:gd name="connsiteY0" fmla="*/ 7085811 h 7085811"/>
              <a:gd name="connsiteX1" fmla="*/ 3652246 w 7304492"/>
              <a:gd name="connsiteY1" fmla="*/ 0 h 7085811"/>
              <a:gd name="connsiteX2" fmla="*/ 4862555 w 7304492"/>
              <a:gd name="connsiteY2" fmla="*/ 2355029 h 7085811"/>
              <a:gd name="connsiteX3" fmla="*/ 7304492 w 7304492"/>
              <a:gd name="connsiteY3" fmla="*/ 7085811 h 7085811"/>
              <a:gd name="connsiteX4" fmla="*/ 0 w 7304492"/>
              <a:gd name="connsiteY4" fmla="*/ 7085811 h 7085811"/>
              <a:gd name="connsiteX0" fmla="*/ 0 w 7304492"/>
              <a:gd name="connsiteY0" fmla="*/ 7085811 h 7092282"/>
              <a:gd name="connsiteX1" fmla="*/ 3652246 w 7304492"/>
              <a:gd name="connsiteY1" fmla="*/ 0 h 7092282"/>
              <a:gd name="connsiteX2" fmla="*/ 4862555 w 7304492"/>
              <a:gd name="connsiteY2" fmla="*/ 2355029 h 7092282"/>
              <a:gd name="connsiteX3" fmla="*/ 7304492 w 7304492"/>
              <a:gd name="connsiteY3" fmla="*/ 7085811 h 7092282"/>
              <a:gd name="connsiteX4" fmla="*/ 4840524 w 7304492"/>
              <a:gd name="connsiteY4" fmla="*/ 7092282 h 7092282"/>
              <a:gd name="connsiteX5" fmla="*/ 0 w 7304492"/>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47730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092282"/>
              <a:gd name="connsiteX1" fmla="*/ 3652246 w 4862555"/>
              <a:gd name="connsiteY1" fmla="*/ 0 h 7092282"/>
              <a:gd name="connsiteX2" fmla="*/ 4862555 w 4862555"/>
              <a:gd name="connsiteY2" fmla="*/ 2355029 h 7092282"/>
              <a:gd name="connsiteX3" fmla="*/ 4857148 w 4862555"/>
              <a:gd name="connsiteY3" fmla="*/ 4794303 h 7092282"/>
              <a:gd name="connsiteX4" fmla="*/ 4840524 w 4862555"/>
              <a:gd name="connsiteY4" fmla="*/ 7092282 h 7092282"/>
              <a:gd name="connsiteX5" fmla="*/ 0 w 4862555"/>
              <a:gd name="connsiteY5" fmla="*/ 7085811 h 7092282"/>
              <a:gd name="connsiteX0" fmla="*/ 0 w 4862555"/>
              <a:gd name="connsiteY0" fmla="*/ 7085811 h 7111136"/>
              <a:gd name="connsiteX1" fmla="*/ 3652246 w 4862555"/>
              <a:gd name="connsiteY1" fmla="*/ 0 h 7111136"/>
              <a:gd name="connsiteX2" fmla="*/ 4862555 w 4862555"/>
              <a:gd name="connsiteY2" fmla="*/ 2355029 h 7111136"/>
              <a:gd name="connsiteX3" fmla="*/ 4857148 w 4862555"/>
              <a:gd name="connsiteY3" fmla="*/ 4794303 h 7111136"/>
              <a:gd name="connsiteX4" fmla="*/ 4859360 w 4862555"/>
              <a:gd name="connsiteY4" fmla="*/ 7111136 h 7111136"/>
              <a:gd name="connsiteX5" fmla="*/ 0 w 4862555"/>
              <a:gd name="connsiteY5" fmla="*/ 7085811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4303 h 7111136"/>
              <a:gd name="connsiteX4" fmla="*/ 4873486 w 4876681"/>
              <a:gd name="connsiteY4" fmla="*/ 7111136 h 7111136"/>
              <a:gd name="connsiteX5" fmla="*/ 0 w 4876681"/>
              <a:gd name="connsiteY5" fmla="*/ 7104665 h 7111136"/>
              <a:gd name="connsiteX0" fmla="*/ 0 w 4876681"/>
              <a:gd name="connsiteY0" fmla="*/ 7104665 h 7111136"/>
              <a:gd name="connsiteX1" fmla="*/ 3666372 w 4876681"/>
              <a:gd name="connsiteY1" fmla="*/ 0 h 7111136"/>
              <a:gd name="connsiteX2" fmla="*/ 4876681 w 4876681"/>
              <a:gd name="connsiteY2" fmla="*/ 2355029 h 7111136"/>
              <a:gd name="connsiteX3" fmla="*/ 4871274 w 4876681"/>
              <a:gd name="connsiteY3" fmla="*/ 4799016 h 7111136"/>
              <a:gd name="connsiteX4" fmla="*/ 4873486 w 4876681"/>
              <a:gd name="connsiteY4" fmla="*/ 7111136 h 7111136"/>
              <a:gd name="connsiteX5" fmla="*/ 0 w 4876681"/>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86098"/>
              <a:gd name="connsiteY0" fmla="*/ 7104665 h 7111136"/>
              <a:gd name="connsiteX1" fmla="*/ 3666372 w 4886098"/>
              <a:gd name="connsiteY1" fmla="*/ 0 h 7111136"/>
              <a:gd name="connsiteX2" fmla="*/ 4886098 w 4886098"/>
              <a:gd name="connsiteY2" fmla="*/ 2369169 h 7111136"/>
              <a:gd name="connsiteX3" fmla="*/ 4871274 w 4886098"/>
              <a:gd name="connsiteY3" fmla="*/ 4799016 h 7111136"/>
              <a:gd name="connsiteX4" fmla="*/ 4873486 w 4886098"/>
              <a:gd name="connsiteY4" fmla="*/ 7111136 h 7111136"/>
              <a:gd name="connsiteX5" fmla="*/ 0 w 4886098"/>
              <a:gd name="connsiteY5" fmla="*/ 7104665 h 7111136"/>
              <a:gd name="connsiteX0" fmla="*/ 0 w 4873486"/>
              <a:gd name="connsiteY0" fmla="*/ 7104665 h 7111136"/>
              <a:gd name="connsiteX1" fmla="*/ 3666372 w 4873486"/>
              <a:gd name="connsiteY1" fmla="*/ 0 h 7111136"/>
              <a:gd name="connsiteX2" fmla="*/ 4871972 w 4873486"/>
              <a:gd name="connsiteY2" fmla="*/ 2326748 h 7111136"/>
              <a:gd name="connsiteX3" fmla="*/ 4871274 w 4873486"/>
              <a:gd name="connsiteY3" fmla="*/ 4799016 h 7111136"/>
              <a:gd name="connsiteX4" fmla="*/ 4873486 w 4873486"/>
              <a:gd name="connsiteY4" fmla="*/ 7111136 h 7111136"/>
              <a:gd name="connsiteX5" fmla="*/ 0 w 4873486"/>
              <a:gd name="connsiteY5" fmla="*/ 7104665 h 7111136"/>
              <a:gd name="connsiteX0" fmla="*/ 0 w 4875163"/>
              <a:gd name="connsiteY0" fmla="*/ 7104665 h 7111136"/>
              <a:gd name="connsiteX1" fmla="*/ 3666372 w 4875163"/>
              <a:gd name="connsiteY1" fmla="*/ 0 h 7111136"/>
              <a:gd name="connsiteX2" fmla="*/ 4871972 w 4875163"/>
              <a:gd name="connsiteY2" fmla="*/ 2326748 h 7111136"/>
              <a:gd name="connsiteX3" fmla="*/ 4871274 w 4875163"/>
              <a:gd name="connsiteY3" fmla="*/ 4799016 h 7111136"/>
              <a:gd name="connsiteX4" fmla="*/ 4873486 w 4875163"/>
              <a:gd name="connsiteY4" fmla="*/ 7111136 h 7111136"/>
              <a:gd name="connsiteX5" fmla="*/ 0 w 4875163"/>
              <a:gd name="connsiteY5" fmla="*/ 7104665 h 7111136"/>
              <a:gd name="connsiteX0" fmla="*/ 0 w 4984444"/>
              <a:gd name="connsiteY0" fmla="*/ 7104665 h 7111136"/>
              <a:gd name="connsiteX1" fmla="*/ 3666372 w 4984444"/>
              <a:gd name="connsiteY1" fmla="*/ 0 h 7111136"/>
              <a:gd name="connsiteX2" fmla="*/ 4871972 w 4984444"/>
              <a:gd name="connsiteY2" fmla="*/ 2326748 h 7111136"/>
              <a:gd name="connsiteX3" fmla="*/ 4984287 w 4984444"/>
              <a:gd name="connsiteY3" fmla="*/ 4817872 h 7111136"/>
              <a:gd name="connsiteX4" fmla="*/ 4873486 w 4984444"/>
              <a:gd name="connsiteY4" fmla="*/ 7111136 h 7111136"/>
              <a:gd name="connsiteX5" fmla="*/ 0 w 4984444"/>
              <a:gd name="connsiteY5" fmla="*/ 7104665 h 7111136"/>
              <a:gd name="connsiteX0" fmla="*/ 0 w 4875164"/>
              <a:gd name="connsiteY0" fmla="*/ 7104665 h 7111136"/>
              <a:gd name="connsiteX1" fmla="*/ 3666372 w 4875164"/>
              <a:gd name="connsiteY1" fmla="*/ 0 h 7111136"/>
              <a:gd name="connsiteX2" fmla="*/ 4871972 w 4875164"/>
              <a:gd name="connsiteY2" fmla="*/ 2326748 h 7111136"/>
              <a:gd name="connsiteX3" fmla="*/ 4871276 w 4875164"/>
              <a:gd name="connsiteY3" fmla="*/ 4836728 h 7111136"/>
              <a:gd name="connsiteX4" fmla="*/ 4873486 w 4875164"/>
              <a:gd name="connsiteY4" fmla="*/ 7111136 h 7111136"/>
              <a:gd name="connsiteX5" fmla="*/ 0 w 4875164"/>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871276 w 4873486"/>
              <a:gd name="connsiteY3" fmla="*/ 4836728 h 7111136"/>
              <a:gd name="connsiteX4" fmla="*/ 4873486 w 4873486"/>
              <a:gd name="connsiteY4" fmla="*/ 7111136 h 7111136"/>
              <a:gd name="connsiteX5" fmla="*/ 0 w 4873486"/>
              <a:gd name="connsiteY5" fmla="*/ 7104665 h 7111136"/>
              <a:gd name="connsiteX0" fmla="*/ 0 w 4873486"/>
              <a:gd name="connsiteY0" fmla="*/ 7104665 h 7111136"/>
              <a:gd name="connsiteX1" fmla="*/ 3666372 w 4873486"/>
              <a:gd name="connsiteY1" fmla="*/ 0 h 7111136"/>
              <a:gd name="connsiteX2" fmla="*/ 4710205 w 4873486"/>
              <a:gd name="connsiteY2" fmla="*/ 2021948 h 7111136"/>
              <a:gd name="connsiteX3" fmla="*/ 4719025 w 4873486"/>
              <a:gd name="connsiteY3" fmla="*/ 4693853 h 7111136"/>
              <a:gd name="connsiteX4" fmla="*/ 4873486 w 4873486"/>
              <a:gd name="connsiteY4" fmla="*/ 7111136 h 7111136"/>
              <a:gd name="connsiteX5" fmla="*/ 0 w 4873486"/>
              <a:gd name="connsiteY5" fmla="*/ 7104665 h 7111136"/>
              <a:gd name="connsiteX0" fmla="*/ 0 w 4720435"/>
              <a:gd name="connsiteY0" fmla="*/ 7104665 h 7104665"/>
              <a:gd name="connsiteX1" fmla="*/ 3666372 w 4720435"/>
              <a:gd name="connsiteY1" fmla="*/ 0 h 7104665"/>
              <a:gd name="connsiteX2" fmla="*/ 4710205 w 4720435"/>
              <a:gd name="connsiteY2" fmla="*/ 2021948 h 7104665"/>
              <a:gd name="connsiteX3" fmla="*/ 4719025 w 4720435"/>
              <a:gd name="connsiteY3" fmla="*/ 4693853 h 7104665"/>
              <a:gd name="connsiteX4" fmla="*/ 4711719 w 4720435"/>
              <a:gd name="connsiteY4" fmla="*/ 5606186 h 7104665"/>
              <a:gd name="connsiteX5" fmla="*/ 0 w 4720435"/>
              <a:gd name="connsiteY5" fmla="*/ 7104665 h 7104665"/>
              <a:gd name="connsiteX0" fmla="*/ 0 w 3940147"/>
              <a:gd name="connsiteY0" fmla="*/ 5571143 h 5606186"/>
              <a:gd name="connsiteX1" fmla="*/ 2886084 w 3940147"/>
              <a:gd name="connsiteY1" fmla="*/ 0 h 5606186"/>
              <a:gd name="connsiteX2" fmla="*/ 3929917 w 3940147"/>
              <a:gd name="connsiteY2" fmla="*/ 2021948 h 5606186"/>
              <a:gd name="connsiteX3" fmla="*/ 3938737 w 3940147"/>
              <a:gd name="connsiteY3" fmla="*/ 4693853 h 5606186"/>
              <a:gd name="connsiteX4" fmla="*/ 3931431 w 3940147"/>
              <a:gd name="connsiteY4" fmla="*/ 5606186 h 5606186"/>
              <a:gd name="connsiteX5" fmla="*/ 0 w 3940147"/>
              <a:gd name="connsiteY5" fmla="*/ 5571143 h 5606186"/>
              <a:gd name="connsiteX0" fmla="*/ 0 w 3939313"/>
              <a:gd name="connsiteY0" fmla="*/ 5571143 h 5606186"/>
              <a:gd name="connsiteX1" fmla="*/ 2886084 w 3939313"/>
              <a:gd name="connsiteY1" fmla="*/ 0 h 5606186"/>
              <a:gd name="connsiteX2" fmla="*/ 3910886 w 3939313"/>
              <a:gd name="connsiteY2" fmla="*/ 2002898 h 5606186"/>
              <a:gd name="connsiteX3" fmla="*/ 3938737 w 3939313"/>
              <a:gd name="connsiteY3" fmla="*/ 4693853 h 5606186"/>
              <a:gd name="connsiteX4" fmla="*/ 3931431 w 3939313"/>
              <a:gd name="connsiteY4" fmla="*/ 5606186 h 5606186"/>
              <a:gd name="connsiteX5" fmla="*/ 0 w 3939313"/>
              <a:gd name="connsiteY5" fmla="*/ 5571143 h 5606186"/>
              <a:gd name="connsiteX0" fmla="*/ 0 w 3931431"/>
              <a:gd name="connsiteY0" fmla="*/ 5571143 h 5606186"/>
              <a:gd name="connsiteX1" fmla="*/ 2886084 w 3931431"/>
              <a:gd name="connsiteY1" fmla="*/ 0 h 5606186"/>
              <a:gd name="connsiteX2" fmla="*/ 3910886 w 3931431"/>
              <a:gd name="connsiteY2" fmla="*/ 2002898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31431"/>
              <a:gd name="connsiteY0" fmla="*/ 5571143 h 5606186"/>
              <a:gd name="connsiteX1" fmla="*/ 2886084 w 3931431"/>
              <a:gd name="connsiteY1" fmla="*/ 0 h 5606186"/>
              <a:gd name="connsiteX2" fmla="*/ 3910886 w 3931431"/>
              <a:gd name="connsiteY2" fmla="*/ 2012295 h 5606186"/>
              <a:gd name="connsiteX3" fmla="*/ 3910192 w 3931431"/>
              <a:gd name="connsiteY3" fmla="*/ 4703381 h 5606186"/>
              <a:gd name="connsiteX4" fmla="*/ 3931431 w 3931431"/>
              <a:gd name="connsiteY4" fmla="*/ 5606186 h 5606186"/>
              <a:gd name="connsiteX5" fmla="*/ 0 w 3931431"/>
              <a:gd name="connsiteY5" fmla="*/ 5571143 h 5606186"/>
              <a:gd name="connsiteX0" fmla="*/ 0 w 3912966"/>
              <a:gd name="connsiteY0" fmla="*/ 5571143 h 5609320"/>
              <a:gd name="connsiteX1" fmla="*/ 2886084 w 3912966"/>
              <a:gd name="connsiteY1" fmla="*/ 0 h 5609320"/>
              <a:gd name="connsiteX2" fmla="*/ 3910886 w 3912966"/>
              <a:gd name="connsiteY2" fmla="*/ 2012295 h 5609320"/>
              <a:gd name="connsiteX3" fmla="*/ 3910192 w 3912966"/>
              <a:gd name="connsiteY3" fmla="*/ 4703381 h 5609320"/>
              <a:gd name="connsiteX4" fmla="*/ 3868863 w 3912966"/>
              <a:gd name="connsiteY4" fmla="*/ 5609320 h 5609320"/>
              <a:gd name="connsiteX5" fmla="*/ 0 w 3912966"/>
              <a:gd name="connsiteY5" fmla="*/ 5571143 h 5609320"/>
              <a:gd name="connsiteX0" fmla="*/ 0 w 3915790"/>
              <a:gd name="connsiteY0" fmla="*/ 5571143 h 5593663"/>
              <a:gd name="connsiteX1" fmla="*/ 2886084 w 3915790"/>
              <a:gd name="connsiteY1" fmla="*/ 0 h 5593663"/>
              <a:gd name="connsiteX2" fmla="*/ 3910886 w 3915790"/>
              <a:gd name="connsiteY2" fmla="*/ 2012295 h 5593663"/>
              <a:gd name="connsiteX3" fmla="*/ 3910192 w 3915790"/>
              <a:gd name="connsiteY3" fmla="*/ 4703381 h 5593663"/>
              <a:gd name="connsiteX4" fmla="*/ 3915790 w 3915790"/>
              <a:gd name="connsiteY4" fmla="*/ 5593663 h 5593663"/>
              <a:gd name="connsiteX5" fmla="*/ 0 w 3915790"/>
              <a:gd name="connsiteY5" fmla="*/ 5571143 h 5593663"/>
              <a:gd name="connsiteX0" fmla="*/ 0 w 3916271"/>
              <a:gd name="connsiteY0" fmla="*/ 5571143 h 5593663"/>
              <a:gd name="connsiteX1" fmla="*/ 2886084 w 3916271"/>
              <a:gd name="connsiteY1" fmla="*/ 0 h 5593663"/>
              <a:gd name="connsiteX2" fmla="*/ 3910886 w 3916271"/>
              <a:gd name="connsiteY2" fmla="*/ 2012295 h 5593663"/>
              <a:gd name="connsiteX3" fmla="*/ 3910192 w 3916271"/>
              <a:gd name="connsiteY3" fmla="*/ 4703381 h 5593663"/>
              <a:gd name="connsiteX4" fmla="*/ 3915790 w 3916271"/>
              <a:gd name="connsiteY4" fmla="*/ 5593663 h 5593663"/>
              <a:gd name="connsiteX5" fmla="*/ 0 w 3916271"/>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3683"/>
              <a:gd name="connsiteY0" fmla="*/ 5571143 h 5593663"/>
              <a:gd name="connsiteX1" fmla="*/ 2886084 w 3923683"/>
              <a:gd name="connsiteY1" fmla="*/ 0 h 5593663"/>
              <a:gd name="connsiteX2" fmla="*/ 3910886 w 3923683"/>
              <a:gd name="connsiteY2" fmla="*/ 2012295 h 5593663"/>
              <a:gd name="connsiteX3" fmla="*/ 3922709 w 3923683"/>
              <a:gd name="connsiteY3" fmla="*/ 4693990 h 5593663"/>
              <a:gd name="connsiteX4" fmla="*/ 3915790 w 3923683"/>
              <a:gd name="connsiteY4" fmla="*/ 5593663 h 5593663"/>
              <a:gd name="connsiteX5" fmla="*/ 0 w 3923683"/>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22709"/>
              <a:gd name="connsiteY0" fmla="*/ 5571143 h 5593663"/>
              <a:gd name="connsiteX1" fmla="*/ 2886084 w 3922709"/>
              <a:gd name="connsiteY1" fmla="*/ 0 h 5593663"/>
              <a:gd name="connsiteX2" fmla="*/ 3910886 w 3922709"/>
              <a:gd name="connsiteY2" fmla="*/ 2012295 h 5593663"/>
              <a:gd name="connsiteX3" fmla="*/ 3922709 w 3922709"/>
              <a:gd name="connsiteY3" fmla="*/ 4693990 h 5593663"/>
              <a:gd name="connsiteX4" fmla="*/ 3915790 w 3922709"/>
              <a:gd name="connsiteY4" fmla="*/ 5593663 h 5593663"/>
              <a:gd name="connsiteX5" fmla="*/ 0 w 3922709"/>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0886 w 3919583"/>
              <a:gd name="connsiteY2" fmla="*/ 2012295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 name="connsiteX0" fmla="*/ 0 w 3919583"/>
              <a:gd name="connsiteY0" fmla="*/ 5571143 h 5593663"/>
              <a:gd name="connsiteX1" fmla="*/ 2886084 w 3919583"/>
              <a:gd name="connsiteY1" fmla="*/ 0 h 5593663"/>
              <a:gd name="connsiteX2" fmla="*/ 3914014 w 3919583"/>
              <a:gd name="connsiteY2" fmla="*/ 2024821 h 5593663"/>
              <a:gd name="connsiteX3" fmla="*/ 3919583 w 3919583"/>
              <a:gd name="connsiteY3" fmla="*/ 4687730 h 5593663"/>
              <a:gd name="connsiteX4" fmla="*/ 3915790 w 3919583"/>
              <a:gd name="connsiteY4" fmla="*/ 5593663 h 5593663"/>
              <a:gd name="connsiteX5" fmla="*/ 0 w 3919583"/>
              <a:gd name="connsiteY5" fmla="*/ 5571143 h 559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583" h="5593663">
                <a:moveTo>
                  <a:pt x="0" y="5571143"/>
                </a:moveTo>
                <a:lnTo>
                  <a:pt x="2886084" y="0"/>
                </a:lnTo>
                <a:cubicBezTo>
                  <a:pt x="3296866" y="781336"/>
                  <a:pt x="3503232" y="1243485"/>
                  <a:pt x="3914014" y="2024821"/>
                </a:cubicBezTo>
                <a:cubicBezTo>
                  <a:pt x="3912240" y="2295005"/>
                  <a:pt x="3918271" y="3614728"/>
                  <a:pt x="3919583" y="4687730"/>
                </a:cubicBezTo>
                <a:cubicBezTo>
                  <a:pt x="3917192" y="5350405"/>
                  <a:pt x="3918181" y="5087563"/>
                  <a:pt x="3915790" y="5593663"/>
                </a:cubicBezTo>
                <a:lnTo>
                  <a:pt x="0" y="5571143"/>
                </a:lnTo>
                <a:close/>
              </a:path>
            </a:pathLst>
          </a:custGeom>
          <a:gradFill flip="none" rotWithShape="1">
            <a:gsLst>
              <a:gs pos="91000">
                <a:srgbClr val="004D6F">
                  <a:alpha val="90000"/>
                </a:srgbClr>
              </a:gs>
              <a:gs pos="1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800"/>
              <a:t> </a:t>
            </a:r>
          </a:p>
        </p:txBody>
      </p:sp>
      <p:sp>
        <p:nvSpPr>
          <p:cNvPr id="6" name="Triangle isocèle 7"/>
          <p:cNvSpPr/>
          <p:nvPr userDrawn="1"/>
        </p:nvSpPr>
        <p:spPr>
          <a:xfrm rot="16200000">
            <a:off x="9412425" y="-936188"/>
            <a:ext cx="1874105" cy="3737043"/>
          </a:xfrm>
          <a:custGeom>
            <a:avLst/>
            <a:gdLst>
              <a:gd name="connsiteX0" fmla="*/ 0 w 4540840"/>
              <a:gd name="connsiteY0" fmla="*/ 4404897 h 4404897"/>
              <a:gd name="connsiteX1" fmla="*/ 2270420 w 4540840"/>
              <a:gd name="connsiteY1" fmla="*/ 0 h 4404897"/>
              <a:gd name="connsiteX2" fmla="*/ 4540840 w 4540840"/>
              <a:gd name="connsiteY2" fmla="*/ 4404897 h 4404897"/>
              <a:gd name="connsiteX3" fmla="*/ 0 w 4540840"/>
              <a:gd name="connsiteY3"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0 w 4540840"/>
              <a:gd name="connsiteY4" fmla="*/ 4404897 h 4404897"/>
              <a:gd name="connsiteX0" fmla="*/ 0 w 4540840"/>
              <a:gd name="connsiteY0" fmla="*/ 4404897 h 4404897"/>
              <a:gd name="connsiteX1" fmla="*/ 2270420 w 4540840"/>
              <a:gd name="connsiteY1" fmla="*/ 0 h 4404897"/>
              <a:gd name="connsiteX2" fmla="*/ 2933997 w 4540840"/>
              <a:gd name="connsiteY2" fmla="*/ 1284148 h 4404897"/>
              <a:gd name="connsiteX3" fmla="*/ 4540840 w 4540840"/>
              <a:gd name="connsiteY3" fmla="*/ 4404897 h 4404897"/>
              <a:gd name="connsiteX4" fmla="*/ 2933996 w 4540840"/>
              <a:gd name="connsiteY4" fmla="*/ 4404420 h 4404897"/>
              <a:gd name="connsiteX5" fmla="*/ 0 w 4540840"/>
              <a:gd name="connsiteY5" fmla="*/ 4404897 h 4404897"/>
              <a:gd name="connsiteX0" fmla="*/ 0 w 2933997"/>
              <a:gd name="connsiteY0" fmla="*/ 4404897 h 4404897"/>
              <a:gd name="connsiteX1" fmla="*/ 2270420 w 2933997"/>
              <a:gd name="connsiteY1" fmla="*/ 0 h 4404897"/>
              <a:gd name="connsiteX2" fmla="*/ 2933997 w 2933997"/>
              <a:gd name="connsiteY2" fmla="*/ 1284148 h 4404897"/>
              <a:gd name="connsiteX3" fmla="*/ 2933573 w 2933997"/>
              <a:gd name="connsiteY3" fmla="*/ 3532921 h 4404897"/>
              <a:gd name="connsiteX4" fmla="*/ 2933996 w 2933997"/>
              <a:gd name="connsiteY4" fmla="*/ 4404420 h 4404897"/>
              <a:gd name="connsiteX5" fmla="*/ 0 w 2933997"/>
              <a:gd name="connsiteY5" fmla="*/ 4404897 h 440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33997" h="4404897">
                <a:moveTo>
                  <a:pt x="0" y="4404897"/>
                </a:moveTo>
                <a:lnTo>
                  <a:pt x="2270420" y="0"/>
                </a:lnTo>
                <a:cubicBezTo>
                  <a:pt x="2493183" y="426477"/>
                  <a:pt x="2711234" y="857671"/>
                  <a:pt x="2933997" y="1284148"/>
                </a:cubicBezTo>
                <a:cubicBezTo>
                  <a:pt x="2933856" y="2033739"/>
                  <a:pt x="2933714" y="2783330"/>
                  <a:pt x="2933573" y="3532921"/>
                </a:cubicBezTo>
                <a:lnTo>
                  <a:pt x="2933996" y="4404420"/>
                </a:lnTo>
                <a:lnTo>
                  <a:pt x="0" y="4404897"/>
                </a:lnTo>
                <a:close/>
              </a:path>
            </a:pathLst>
          </a:custGeom>
          <a:gradFill flip="none" rotWithShape="1">
            <a:gsLst>
              <a:gs pos="91000">
                <a:srgbClr val="004D6F">
                  <a:alpha val="86000"/>
                </a:srgbClr>
              </a:gs>
              <a:gs pos="1000">
                <a:schemeClr val="bg1">
                  <a:alpha val="37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800"/>
              <a:t> </a:t>
            </a:r>
          </a:p>
        </p:txBody>
      </p:sp>
      <p:sp>
        <p:nvSpPr>
          <p:cNvPr id="7" name="Triangle isocèle 8"/>
          <p:cNvSpPr/>
          <p:nvPr userDrawn="1"/>
        </p:nvSpPr>
        <p:spPr>
          <a:xfrm rot="16200000">
            <a:off x="10071118" y="57987"/>
            <a:ext cx="1872209" cy="2421545"/>
          </a:xfrm>
          <a:prstGeom prst="triangle">
            <a:avLst/>
          </a:prstGeom>
          <a:gradFill flip="none" rotWithShape="1">
            <a:gsLst>
              <a:gs pos="81000">
                <a:srgbClr val="004D6F">
                  <a:alpha val="79000"/>
                </a:srgbClr>
              </a:gs>
              <a:gs pos="5000">
                <a:schemeClr val="bg1">
                  <a:alpha val="3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fr-FR" sz="1800"/>
              <a:t> </a:t>
            </a:r>
          </a:p>
        </p:txBody>
      </p:sp>
      <p:pic>
        <p:nvPicPr>
          <p:cNvPr id="8" name="Picture 3"/>
          <p:cNvPicPr>
            <a:picLocks noChangeAspect="1" noChangeArrowheads="1"/>
          </p:cNvPicPr>
          <p:nvPr userDrawn="1"/>
        </p:nvPicPr>
        <p:blipFill>
          <a:blip r:embed="rId2"/>
          <a:srcRect/>
          <a:stretch>
            <a:fillRect/>
          </a:stretch>
        </p:blipFill>
        <p:spPr bwMode="auto">
          <a:xfrm>
            <a:off x="819151" y="369889"/>
            <a:ext cx="3757083" cy="611187"/>
          </a:xfrm>
          <a:prstGeom prst="rect">
            <a:avLst/>
          </a:prstGeom>
          <a:noFill/>
          <a:ln w="9525">
            <a:noFill/>
            <a:miter lim="800000"/>
            <a:headEnd/>
            <a:tailEnd/>
          </a:ln>
        </p:spPr>
      </p:pic>
      <p:sp>
        <p:nvSpPr>
          <p:cNvPr id="10" name="Rectangle 9">
            <a:extLst>
              <a:ext uri="{FF2B5EF4-FFF2-40B4-BE49-F238E27FC236}">
                <a16:creationId xmlns:a16="http://schemas.microsoft.com/office/drawing/2014/main" id="{2DA97743-D153-4B1B-8935-9DDF1F35BF03}"/>
              </a:ext>
            </a:extLst>
          </p:cNvPr>
          <p:cNvSpPr/>
          <p:nvPr userDrawn="1"/>
        </p:nvSpPr>
        <p:spPr>
          <a:xfrm>
            <a:off x="3390900" y="6149976"/>
            <a:ext cx="5745150" cy="6909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4" descr="S:\serv_com\01_CHARTE-INSA-Rennes\2014\08_Modèles-PPT\Triangle-bas.eps"/>
          <p:cNvPicPr>
            <a:picLocks noChangeAspect="1" noChangeArrowheads="1"/>
          </p:cNvPicPr>
          <p:nvPr userDrawn="1"/>
        </p:nvPicPr>
        <p:blipFill>
          <a:blip r:embed="rId3"/>
          <a:srcRect b="42645"/>
          <a:stretch>
            <a:fillRect/>
          </a:stretch>
        </p:blipFill>
        <p:spPr bwMode="auto">
          <a:xfrm>
            <a:off x="4559300" y="6353176"/>
            <a:ext cx="2785533" cy="504825"/>
          </a:xfrm>
          <a:prstGeom prst="rect">
            <a:avLst/>
          </a:prstGeom>
          <a:noFill/>
          <a:ln w="9525">
            <a:noFill/>
            <a:miter lim="800000"/>
            <a:headEnd/>
            <a:tailEnd/>
          </a:ln>
        </p:spPr>
      </p:pic>
      <p:sp>
        <p:nvSpPr>
          <p:cNvPr id="14" name="Espace réservé de la date 13">
            <a:extLst>
              <a:ext uri="{FF2B5EF4-FFF2-40B4-BE49-F238E27FC236}">
                <a16:creationId xmlns:a16="http://schemas.microsoft.com/office/drawing/2014/main" id="{D2998E8E-CF61-4134-8E67-C1E6BF7A82E0}"/>
              </a:ext>
            </a:extLst>
          </p:cNvPr>
          <p:cNvSpPr>
            <a:spLocks noGrp="1"/>
          </p:cNvSpPr>
          <p:nvPr>
            <p:ph type="dt" sz="half" idx="10"/>
          </p:nvPr>
        </p:nvSpPr>
        <p:spPr/>
        <p:txBody>
          <a:bodyPr/>
          <a:lstStyle/>
          <a:p>
            <a:fld id="{3ADCE835-DD8F-4275-8749-959778F6D399}" type="datetime1">
              <a:rPr lang="fr-FR" smtClean="0"/>
              <a:t>17/01/2023</a:t>
            </a:fld>
            <a:endParaRPr lang="fr-FR"/>
          </a:p>
        </p:txBody>
      </p:sp>
      <p:sp>
        <p:nvSpPr>
          <p:cNvPr id="15" name="Espace réservé du pied de page 14">
            <a:extLst>
              <a:ext uri="{FF2B5EF4-FFF2-40B4-BE49-F238E27FC236}">
                <a16:creationId xmlns:a16="http://schemas.microsoft.com/office/drawing/2014/main" id="{652B95A2-B17F-484F-8242-C311EA5321B1}"/>
              </a:ext>
            </a:extLst>
          </p:cNvPr>
          <p:cNvSpPr>
            <a:spLocks noGrp="1"/>
          </p:cNvSpPr>
          <p:nvPr>
            <p:ph type="ftr" sz="quarter" idx="11"/>
          </p:nvPr>
        </p:nvSpPr>
        <p:spPr/>
        <p:txBody>
          <a:bodyPr/>
          <a:lstStyle/>
          <a:p>
            <a:endParaRPr lang="fr-FR"/>
          </a:p>
        </p:txBody>
      </p:sp>
      <p:sp>
        <p:nvSpPr>
          <p:cNvPr id="16" name="Espace réservé du numéro de diapositive 15">
            <a:extLst>
              <a:ext uri="{FF2B5EF4-FFF2-40B4-BE49-F238E27FC236}">
                <a16:creationId xmlns:a16="http://schemas.microsoft.com/office/drawing/2014/main" id="{861D14AE-117B-4EE4-9510-916A74598CA4}"/>
              </a:ext>
            </a:extLst>
          </p:cNvPr>
          <p:cNvSpPr>
            <a:spLocks noGrp="1"/>
          </p:cNvSpPr>
          <p:nvPr>
            <p:ph type="sldNum" sz="quarter" idx="12"/>
          </p:nvPr>
        </p:nvSpPr>
        <p:spPr/>
        <p:txBody>
          <a:bodyPr/>
          <a:lstStyle/>
          <a:p>
            <a:fld id="{E918BE2E-E667-49A8-A0D6-154018AA32C0}" type="slidenum">
              <a:rPr lang="fr-FR" smtClean="0"/>
              <a:t>‹N°›</a:t>
            </a:fld>
            <a:endParaRPr lang="fr-FR"/>
          </a:p>
        </p:txBody>
      </p:sp>
    </p:spTree>
    <p:extLst>
      <p:ext uri="{BB962C8B-B14F-4D97-AF65-F5344CB8AC3E}">
        <p14:creationId xmlns:p14="http://schemas.microsoft.com/office/powerpoint/2010/main" val="150359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A55DCB-C125-581D-F701-FE347824B92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4FDAEBD-ECFF-F7DD-8365-49BD8F757BA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5335ED-27C0-3AB0-CB5D-34DEFA580FC9}"/>
              </a:ext>
            </a:extLst>
          </p:cNvPr>
          <p:cNvSpPr>
            <a:spLocks noGrp="1"/>
          </p:cNvSpPr>
          <p:nvPr>
            <p:ph type="dt" sz="half" idx="10"/>
          </p:nvPr>
        </p:nvSpPr>
        <p:spPr/>
        <p:txBody>
          <a:bodyPr/>
          <a:lstStyle/>
          <a:p>
            <a:fld id="{67CACAFF-11C1-4F9C-B24A-64CFF6884F80}" type="datetime1">
              <a:rPr lang="fr-FR" smtClean="0"/>
              <a:t>17/01/2023</a:t>
            </a:fld>
            <a:endParaRPr lang="fr-FR"/>
          </a:p>
        </p:txBody>
      </p:sp>
      <p:sp>
        <p:nvSpPr>
          <p:cNvPr id="5" name="Espace réservé du pied de page 4">
            <a:extLst>
              <a:ext uri="{FF2B5EF4-FFF2-40B4-BE49-F238E27FC236}">
                <a16:creationId xmlns:a16="http://schemas.microsoft.com/office/drawing/2014/main" id="{2BDC3649-AC0E-9970-840D-812C373A4E9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9F0CD62-4EB0-C9A8-BE7F-FFF95F302FA1}"/>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2572139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84B937-3C4B-9A85-53C2-EFA8A5F7B21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EA4DA96-B48D-6B77-687B-CB0FD5416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C6D0040-2A27-7ED7-B377-D134CED6BBA2}"/>
              </a:ext>
            </a:extLst>
          </p:cNvPr>
          <p:cNvSpPr>
            <a:spLocks noGrp="1"/>
          </p:cNvSpPr>
          <p:nvPr>
            <p:ph type="dt" sz="half" idx="10"/>
          </p:nvPr>
        </p:nvSpPr>
        <p:spPr/>
        <p:txBody>
          <a:bodyPr/>
          <a:lstStyle/>
          <a:p>
            <a:fld id="{77239DD2-EC22-484C-A93F-6259D1E34ACA}" type="datetime1">
              <a:rPr lang="fr-FR" smtClean="0"/>
              <a:t>17/01/2023</a:t>
            </a:fld>
            <a:endParaRPr lang="fr-FR"/>
          </a:p>
        </p:txBody>
      </p:sp>
      <p:sp>
        <p:nvSpPr>
          <p:cNvPr id="5" name="Espace réservé du pied de page 4">
            <a:extLst>
              <a:ext uri="{FF2B5EF4-FFF2-40B4-BE49-F238E27FC236}">
                <a16:creationId xmlns:a16="http://schemas.microsoft.com/office/drawing/2014/main" id="{7042F813-3132-64C3-38D8-1828B3E9B2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8BB56F4-8EA3-59F0-40E5-CD16489D08E1}"/>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160980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518A57-2CC9-1778-9CFA-52FBE9F90BE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EC3AD7C-F474-6443-A83B-C40966D4CB9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1DB79A9-A0C2-0FC2-1862-F241FAD42B4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32CB34C-1F02-1682-E01F-4395D1FABA2B}"/>
              </a:ext>
            </a:extLst>
          </p:cNvPr>
          <p:cNvSpPr>
            <a:spLocks noGrp="1"/>
          </p:cNvSpPr>
          <p:nvPr>
            <p:ph type="dt" sz="half" idx="10"/>
          </p:nvPr>
        </p:nvSpPr>
        <p:spPr/>
        <p:txBody>
          <a:bodyPr/>
          <a:lstStyle/>
          <a:p>
            <a:fld id="{92DA226E-EEE8-4319-B13D-6788C3703BA5}" type="datetime1">
              <a:rPr lang="fr-FR" smtClean="0"/>
              <a:t>17/01/2023</a:t>
            </a:fld>
            <a:endParaRPr lang="fr-FR"/>
          </a:p>
        </p:txBody>
      </p:sp>
      <p:sp>
        <p:nvSpPr>
          <p:cNvPr id="6" name="Espace réservé du pied de page 5">
            <a:extLst>
              <a:ext uri="{FF2B5EF4-FFF2-40B4-BE49-F238E27FC236}">
                <a16:creationId xmlns:a16="http://schemas.microsoft.com/office/drawing/2014/main" id="{154DDB07-A401-AEDB-FF4A-EECFBB32203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71D6D3-0FDC-EABF-BD37-8F8CCF54F0EB}"/>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3566657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A03E15-E1EE-FF0E-EF8A-CF51D50019B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1AB1807-DE47-B488-E808-208EC6A41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AC2FD27-AECF-8B5C-F276-6DAF8CBBCE3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96FE91E-A95A-D126-B4E6-A0F6B47D8E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18FF8D8-471D-2431-1809-93E13E38B1A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A1C346C-7B4B-F780-C37D-CCE8D77B53DA}"/>
              </a:ext>
            </a:extLst>
          </p:cNvPr>
          <p:cNvSpPr>
            <a:spLocks noGrp="1"/>
          </p:cNvSpPr>
          <p:nvPr>
            <p:ph type="dt" sz="half" idx="10"/>
          </p:nvPr>
        </p:nvSpPr>
        <p:spPr/>
        <p:txBody>
          <a:bodyPr/>
          <a:lstStyle/>
          <a:p>
            <a:fld id="{D37239A1-EDFF-42AB-8194-27EB58DE6BF0}" type="datetime1">
              <a:rPr lang="fr-FR" smtClean="0"/>
              <a:t>17/01/2023</a:t>
            </a:fld>
            <a:endParaRPr lang="fr-FR"/>
          </a:p>
        </p:txBody>
      </p:sp>
      <p:sp>
        <p:nvSpPr>
          <p:cNvPr id="8" name="Espace réservé du pied de page 7">
            <a:extLst>
              <a:ext uri="{FF2B5EF4-FFF2-40B4-BE49-F238E27FC236}">
                <a16:creationId xmlns:a16="http://schemas.microsoft.com/office/drawing/2014/main" id="{22CEC478-EBC5-6427-9552-AE95DB2874D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273D691-2AC3-2516-9261-33298D40A5D3}"/>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2344669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FA14F1-9B64-D1DA-B70A-2A920280BB5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C42D27F-E2FA-A156-C921-4D48C31279DB}"/>
              </a:ext>
            </a:extLst>
          </p:cNvPr>
          <p:cNvSpPr>
            <a:spLocks noGrp="1"/>
          </p:cNvSpPr>
          <p:nvPr>
            <p:ph type="dt" sz="half" idx="10"/>
          </p:nvPr>
        </p:nvSpPr>
        <p:spPr/>
        <p:txBody>
          <a:bodyPr/>
          <a:lstStyle/>
          <a:p>
            <a:fld id="{3050EF0A-638C-4174-AD32-82E8916AFCAF}" type="datetime1">
              <a:rPr lang="fr-FR" smtClean="0"/>
              <a:t>17/01/2023</a:t>
            </a:fld>
            <a:endParaRPr lang="fr-FR"/>
          </a:p>
        </p:txBody>
      </p:sp>
      <p:sp>
        <p:nvSpPr>
          <p:cNvPr id="4" name="Espace réservé du pied de page 3">
            <a:extLst>
              <a:ext uri="{FF2B5EF4-FFF2-40B4-BE49-F238E27FC236}">
                <a16:creationId xmlns:a16="http://schemas.microsoft.com/office/drawing/2014/main" id="{FFE03CCF-645E-B1B5-EC8A-1C9F97D8BEC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4244016-B079-E19B-C3CF-BE072F6C9B87}"/>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138021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16AC0B7-7E53-3AED-9CEE-CA44E73E396D}"/>
              </a:ext>
            </a:extLst>
          </p:cNvPr>
          <p:cNvSpPr>
            <a:spLocks noGrp="1"/>
          </p:cNvSpPr>
          <p:nvPr>
            <p:ph type="dt" sz="half" idx="10"/>
          </p:nvPr>
        </p:nvSpPr>
        <p:spPr/>
        <p:txBody>
          <a:bodyPr/>
          <a:lstStyle/>
          <a:p>
            <a:fld id="{03495F9F-A500-4A76-92C9-242E2A2D7473}" type="datetime1">
              <a:rPr lang="fr-FR" smtClean="0"/>
              <a:t>17/01/2023</a:t>
            </a:fld>
            <a:endParaRPr lang="fr-FR"/>
          </a:p>
        </p:txBody>
      </p:sp>
      <p:sp>
        <p:nvSpPr>
          <p:cNvPr id="3" name="Espace réservé du pied de page 2">
            <a:extLst>
              <a:ext uri="{FF2B5EF4-FFF2-40B4-BE49-F238E27FC236}">
                <a16:creationId xmlns:a16="http://schemas.microsoft.com/office/drawing/2014/main" id="{A44AE0E4-272E-824F-6511-055A6AD72C5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FD57E7D-9309-D4D9-840C-3F973C740B07}"/>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2617801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D31C88-62F6-59CC-88F5-11497644BBD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7E7CE99-C8DC-E55F-ED71-40E05AD07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09F0BA0-0AEA-EE2B-A15B-B54F6D321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1D0A172-4574-3DEB-FB69-3624659B20A1}"/>
              </a:ext>
            </a:extLst>
          </p:cNvPr>
          <p:cNvSpPr>
            <a:spLocks noGrp="1"/>
          </p:cNvSpPr>
          <p:nvPr>
            <p:ph type="dt" sz="half" idx="10"/>
          </p:nvPr>
        </p:nvSpPr>
        <p:spPr/>
        <p:txBody>
          <a:bodyPr/>
          <a:lstStyle/>
          <a:p>
            <a:fld id="{F8DA8558-7EFD-4A57-BC3D-AAE9B69A3391}" type="datetime1">
              <a:rPr lang="fr-FR" smtClean="0"/>
              <a:t>17/01/2023</a:t>
            </a:fld>
            <a:endParaRPr lang="fr-FR"/>
          </a:p>
        </p:txBody>
      </p:sp>
      <p:sp>
        <p:nvSpPr>
          <p:cNvPr id="6" name="Espace réservé du pied de page 5">
            <a:extLst>
              <a:ext uri="{FF2B5EF4-FFF2-40B4-BE49-F238E27FC236}">
                <a16:creationId xmlns:a16="http://schemas.microsoft.com/office/drawing/2014/main" id="{3BAEA247-79D2-9CE8-7F3F-0E8DFE2680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2E3FFF2-D1F1-BF4C-80B8-4F9AF0C96619}"/>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206004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707BC7-D504-0770-1905-3884C410B27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F7549C8-4DDF-0411-1455-732BF3B21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86A2EC5-FA63-370A-0E4B-81EFB7459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D3E1BAC-67FF-D7F2-E259-DAF81A45302C}"/>
              </a:ext>
            </a:extLst>
          </p:cNvPr>
          <p:cNvSpPr>
            <a:spLocks noGrp="1"/>
          </p:cNvSpPr>
          <p:nvPr>
            <p:ph type="dt" sz="half" idx="10"/>
          </p:nvPr>
        </p:nvSpPr>
        <p:spPr/>
        <p:txBody>
          <a:bodyPr/>
          <a:lstStyle/>
          <a:p>
            <a:fld id="{44088B15-B3D6-4B38-B7F9-30F9719A7731}" type="datetime1">
              <a:rPr lang="fr-FR" smtClean="0"/>
              <a:t>17/01/2023</a:t>
            </a:fld>
            <a:endParaRPr lang="fr-FR"/>
          </a:p>
        </p:txBody>
      </p:sp>
      <p:sp>
        <p:nvSpPr>
          <p:cNvPr id="6" name="Espace réservé du pied de page 5">
            <a:extLst>
              <a:ext uri="{FF2B5EF4-FFF2-40B4-BE49-F238E27FC236}">
                <a16:creationId xmlns:a16="http://schemas.microsoft.com/office/drawing/2014/main" id="{61DDC8AB-A72E-5C12-607A-631155A0CE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AD0C06-38BE-55E8-3B88-B040757DBDFB}"/>
              </a:ext>
            </a:extLst>
          </p:cNvPr>
          <p:cNvSpPr>
            <a:spLocks noGrp="1"/>
          </p:cNvSpPr>
          <p:nvPr>
            <p:ph type="sldNum" sz="quarter" idx="12"/>
          </p:nvPr>
        </p:nvSpPr>
        <p:spPr/>
        <p:txBody>
          <a:bodyPr/>
          <a:lstStyle/>
          <a:p>
            <a:fld id="{D3477EFD-F3AF-4AFF-90C6-B83CE9896760}" type="slidenum">
              <a:rPr lang="fr-FR" smtClean="0"/>
              <a:t>‹N°›</a:t>
            </a:fld>
            <a:endParaRPr lang="fr-FR"/>
          </a:p>
        </p:txBody>
      </p:sp>
    </p:spTree>
    <p:extLst>
      <p:ext uri="{BB962C8B-B14F-4D97-AF65-F5344CB8AC3E}">
        <p14:creationId xmlns:p14="http://schemas.microsoft.com/office/powerpoint/2010/main" val="702826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DCAED4-AAB9-3B05-AEFD-DA1C18D4D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5445634-2F66-1706-05A8-6BD85A349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724834-9B12-23F3-A280-97B020D3E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8AB59-D32F-4189-9641-439477CBB0C2}" type="datetime1">
              <a:rPr lang="fr-FR" smtClean="0"/>
              <a:t>17/01/2023</a:t>
            </a:fld>
            <a:endParaRPr lang="fr-FR"/>
          </a:p>
        </p:txBody>
      </p:sp>
      <p:sp>
        <p:nvSpPr>
          <p:cNvPr id="5" name="Espace réservé du pied de page 4">
            <a:extLst>
              <a:ext uri="{FF2B5EF4-FFF2-40B4-BE49-F238E27FC236}">
                <a16:creationId xmlns:a16="http://schemas.microsoft.com/office/drawing/2014/main" id="{4694DDA1-9760-42A0-8283-F63C1850EA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EEB028A-A2F7-4835-C985-B673AC848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77EFD-F3AF-4AFF-90C6-B83CE9896760}" type="slidenum">
              <a:rPr lang="fr-FR" smtClean="0"/>
              <a:t>‹N°›</a:t>
            </a:fld>
            <a:endParaRPr lang="fr-FR"/>
          </a:p>
        </p:txBody>
      </p:sp>
    </p:spTree>
    <p:extLst>
      <p:ext uri="{BB962C8B-B14F-4D97-AF65-F5344CB8AC3E}">
        <p14:creationId xmlns:p14="http://schemas.microsoft.com/office/powerpoint/2010/main" val="500524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microsoft.com/office/2018/10/relationships/comments" Target="../comments/modernComment_11B_E0C5245F.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77E27D-EDA7-4137-A339-B737E070139A}"/>
              </a:ext>
            </a:extLst>
          </p:cNvPr>
          <p:cNvSpPr txBox="1"/>
          <p:nvPr/>
        </p:nvSpPr>
        <p:spPr>
          <a:xfrm>
            <a:off x="3032166" y="3429000"/>
            <a:ext cx="8993579" cy="2431435"/>
          </a:xfrm>
          <a:prstGeom prst="rect">
            <a:avLst/>
          </a:prstGeom>
          <a:noFill/>
        </p:spPr>
        <p:txBody>
          <a:bodyPr wrap="square" rtlCol="0">
            <a:spAutoFit/>
          </a:bodyPr>
          <a:lstStyle/>
          <a:p>
            <a:pPr algn="ctr"/>
            <a:r>
              <a:rPr lang="fr-FR" sz="3600">
                <a:solidFill>
                  <a:srgbClr val="FF0000"/>
                </a:solidFill>
                <a:latin typeface="+mj-lt"/>
                <a:ea typeface="Cambria Math" panose="02040503050406030204" pitchFamily="18" charset="0"/>
              </a:rPr>
              <a:t>AI </a:t>
            </a:r>
            <a:r>
              <a:rPr lang="fr-FR" sz="3600" err="1">
                <a:solidFill>
                  <a:srgbClr val="FF0000"/>
                </a:solidFill>
                <a:latin typeface="+mj-lt"/>
                <a:ea typeface="Cambria Math" panose="02040503050406030204" pitchFamily="18" charset="0"/>
              </a:rPr>
              <a:t>Frameworks</a:t>
            </a:r>
            <a:endParaRPr lang="fr-FR" sz="3600">
              <a:solidFill>
                <a:srgbClr val="FF0000"/>
              </a:solidFill>
              <a:latin typeface="+mj-lt"/>
              <a:ea typeface="Cambria Math" panose="02040503050406030204" pitchFamily="18" charset="0"/>
            </a:endParaRPr>
          </a:p>
          <a:p>
            <a:pPr algn="ctr"/>
            <a:endParaRPr lang="fr-FR" sz="3600">
              <a:solidFill>
                <a:srgbClr val="FF0000"/>
              </a:solidFill>
              <a:latin typeface="+mj-lt"/>
              <a:ea typeface="Cambria Math" panose="02040503050406030204" pitchFamily="18" charset="0"/>
            </a:endParaRPr>
          </a:p>
          <a:p>
            <a:pPr algn="ctr"/>
            <a:r>
              <a:rPr lang="fr-FR" sz="4000" b="1" err="1">
                <a:latin typeface="+mj-lt"/>
                <a:ea typeface="Cambria Math" panose="02040503050406030204" pitchFamily="18" charset="0"/>
              </a:rPr>
              <a:t>Defi</a:t>
            </a:r>
            <a:r>
              <a:rPr lang="fr-FR" sz="4000" b="1">
                <a:latin typeface="+mj-lt"/>
                <a:ea typeface="Cambria Math" panose="02040503050406030204" pitchFamily="18" charset="0"/>
              </a:rPr>
              <a:t> IA 2022-2023</a:t>
            </a:r>
          </a:p>
          <a:p>
            <a:pPr algn="ctr"/>
            <a:r>
              <a:rPr lang="fr-FR" sz="4000" i="1">
                <a:latin typeface="+mj-lt"/>
                <a:ea typeface="Cambria Math" panose="02040503050406030204" pitchFamily="18" charset="0"/>
              </a:rPr>
              <a:t>Équipe</a:t>
            </a:r>
            <a:r>
              <a:rPr lang="fr-FR" sz="4000" b="1" i="1">
                <a:latin typeface="+mj-lt"/>
                <a:ea typeface="Cambria Math" panose="02040503050406030204" pitchFamily="18" charset="0"/>
              </a:rPr>
              <a:t>: </a:t>
            </a:r>
            <a:r>
              <a:rPr lang="fr-FR" sz="4000" i="1" err="1">
                <a:latin typeface="+mj-lt"/>
                <a:ea typeface="Cambria Math" panose="02040503050406030204" pitchFamily="18" charset="0"/>
              </a:rPr>
              <a:t>BedBugs</a:t>
            </a:r>
            <a:endParaRPr lang="fr-FR" sz="4000" i="1">
              <a:latin typeface="+mj-lt"/>
              <a:ea typeface="Cambria Math" panose="02040503050406030204" pitchFamily="18" charset="0"/>
            </a:endParaRPr>
          </a:p>
        </p:txBody>
      </p:sp>
      <p:sp>
        <p:nvSpPr>
          <p:cNvPr id="9" name="ZoneTexte 8">
            <a:extLst>
              <a:ext uri="{FF2B5EF4-FFF2-40B4-BE49-F238E27FC236}">
                <a16:creationId xmlns:a16="http://schemas.microsoft.com/office/drawing/2014/main" id="{0402FD20-B381-4EF7-8311-4F442FD4DE35}"/>
              </a:ext>
            </a:extLst>
          </p:cNvPr>
          <p:cNvSpPr txBox="1"/>
          <p:nvPr/>
        </p:nvSpPr>
        <p:spPr>
          <a:xfrm>
            <a:off x="0" y="5508685"/>
            <a:ext cx="5805714" cy="1323439"/>
          </a:xfrm>
          <a:prstGeom prst="rect">
            <a:avLst/>
          </a:prstGeom>
          <a:noFill/>
        </p:spPr>
        <p:txBody>
          <a:bodyPr wrap="square" rtlCol="0">
            <a:spAutoFit/>
          </a:bodyPr>
          <a:lstStyle/>
          <a:p>
            <a:r>
              <a:rPr lang="fr-FR" sz="2000" b="1">
                <a:latin typeface="+mj-lt"/>
                <a:ea typeface="Cambria Math" panose="02040503050406030204" pitchFamily="18" charset="0"/>
              </a:rPr>
              <a:t>Camusat Léa </a:t>
            </a:r>
            <a:br>
              <a:rPr lang="fr-FR" sz="2000" b="1">
                <a:latin typeface="+mj-lt"/>
                <a:ea typeface="Cambria Math" panose="02040503050406030204" pitchFamily="18" charset="0"/>
              </a:rPr>
            </a:br>
            <a:r>
              <a:rPr lang="fr-FR" sz="2000" b="1">
                <a:latin typeface="+mj-lt"/>
                <a:ea typeface="Cambria Math" panose="02040503050406030204" pitchFamily="18" charset="0"/>
              </a:rPr>
              <a:t>Kolb Flavie </a:t>
            </a:r>
            <a:br>
              <a:rPr lang="fr-FR" sz="2000" b="1">
                <a:latin typeface="+mj-lt"/>
                <a:ea typeface="Cambria Math" panose="02040503050406030204" pitchFamily="18" charset="0"/>
              </a:rPr>
            </a:br>
            <a:r>
              <a:rPr lang="fr-FR" sz="2000" b="1">
                <a:latin typeface="+mj-lt"/>
                <a:ea typeface="Cambria Math" panose="02040503050406030204" pitchFamily="18" charset="0"/>
              </a:rPr>
              <a:t>Roig Lila </a:t>
            </a:r>
          </a:p>
          <a:p>
            <a:r>
              <a:rPr lang="fr-FR" sz="2000">
                <a:latin typeface="+mj-lt"/>
                <a:ea typeface="Cambria Math" panose="02040503050406030204" pitchFamily="18" charset="0"/>
              </a:rPr>
              <a:t>5 MA – Promotion 56</a:t>
            </a:r>
          </a:p>
        </p:txBody>
      </p:sp>
      <p:sp>
        <p:nvSpPr>
          <p:cNvPr id="10" name="ZoneTexte 9">
            <a:extLst>
              <a:ext uri="{FF2B5EF4-FFF2-40B4-BE49-F238E27FC236}">
                <a16:creationId xmlns:a16="http://schemas.microsoft.com/office/drawing/2014/main" id="{6D7B9DD0-37C7-4502-956F-E87B73EA6259}"/>
              </a:ext>
            </a:extLst>
          </p:cNvPr>
          <p:cNvSpPr txBox="1"/>
          <p:nvPr/>
        </p:nvSpPr>
        <p:spPr>
          <a:xfrm>
            <a:off x="10656455" y="41565"/>
            <a:ext cx="1535545" cy="477054"/>
          </a:xfrm>
          <a:prstGeom prst="rect">
            <a:avLst/>
          </a:prstGeom>
          <a:noFill/>
        </p:spPr>
        <p:txBody>
          <a:bodyPr wrap="square" rtlCol="0">
            <a:spAutoFit/>
          </a:bodyPr>
          <a:lstStyle/>
          <a:p>
            <a:r>
              <a:rPr lang="fr-FR" sz="2500">
                <a:latin typeface="+mj-lt"/>
                <a:ea typeface="Cambria Math" panose="02040503050406030204" pitchFamily="18" charset="0"/>
              </a:rPr>
              <a:t>16/01/23</a:t>
            </a:r>
            <a:endParaRPr lang="fr-FR" sz="2000">
              <a:latin typeface="+mj-lt"/>
              <a:ea typeface="Cambria Math" panose="02040503050406030204" pitchFamily="18" charset="0"/>
            </a:endParaRPr>
          </a:p>
        </p:txBody>
      </p:sp>
      <p:sp>
        <p:nvSpPr>
          <p:cNvPr id="2" name="Espace réservé du numéro de diapositive 1">
            <a:extLst>
              <a:ext uri="{FF2B5EF4-FFF2-40B4-BE49-F238E27FC236}">
                <a16:creationId xmlns:a16="http://schemas.microsoft.com/office/drawing/2014/main" id="{0A421B80-BCFB-161A-7E5D-4C56824029CF}"/>
              </a:ext>
            </a:extLst>
          </p:cNvPr>
          <p:cNvSpPr>
            <a:spLocks noGrp="1"/>
          </p:cNvSpPr>
          <p:nvPr>
            <p:ph type="sldNum" sz="quarter" idx="12"/>
          </p:nvPr>
        </p:nvSpPr>
        <p:spPr/>
        <p:txBody>
          <a:bodyPr/>
          <a:lstStyle/>
          <a:p>
            <a:fld id="{E918BE2E-E667-49A8-A0D6-154018AA32C0}" type="slidenum">
              <a:rPr lang="fr-FR" smtClean="0"/>
              <a:t>1</a:t>
            </a:fld>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rtlCol="0">
                <a:spAutoFit/>
              </a:bodyPr>
              <a:lstStyle/>
              <a:p>
                <a:r>
                  <a:rPr lang="fr-FR" sz="2800">
                    <a:latin typeface="+mj-lt"/>
                    <a:ea typeface="Cambria Math" panose="02040503050406030204" pitchFamily="18" charset="0"/>
                  </a:rPr>
                  <a:t>Prétraitement des données</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FF6600"/>
                    </a:solidFill>
                    <a:latin typeface="Century Gothic" panose="020B0502020202020204" pitchFamily="34" charset="0"/>
                    <a:ea typeface="Cambria Math" panose="02040503050406030204" pitchFamily="18" charset="0"/>
                  </a:rPr>
                  <a:t>3</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rgbClr val="FF6600"/>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66CF6DF3-7B91-CFEF-9029-D770C1A506EB}"/>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dirty="0">
                <a:solidFill>
                  <a:schemeClr val="tx1">
                    <a:lumMod val="50000"/>
                    <a:lumOff val="50000"/>
                  </a:schemeClr>
                </a:solidFill>
                <a:latin typeface="+mj-lt"/>
                <a:ea typeface="Cambria Math"/>
                <a:cs typeface="Calibri Light"/>
              </a:rPr>
              <a:t>Léa Camusat      </a:t>
            </a:r>
            <a:r>
              <a:rPr lang="fr-FR" b="1" dirty="0">
                <a:latin typeface="+mj-lt"/>
                <a:ea typeface="Cambria Math"/>
                <a:cs typeface="Calibri Light"/>
              </a:rPr>
              <a:t>Flavie Kolb</a:t>
            </a:r>
            <a:r>
              <a:rPr lang="fr-FR" dirty="0">
                <a:solidFill>
                  <a:schemeClr val="tx1">
                    <a:lumMod val="50000"/>
                    <a:lumOff val="50000"/>
                  </a:schemeClr>
                </a:solidFill>
                <a:latin typeface="+mj-lt"/>
                <a:ea typeface="Cambria Math"/>
                <a:cs typeface="Calibri Light"/>
              </a:rPr>
              <a:t>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grpSp>
        <p:nvGrpSpPr>
          <p:cNvPr id="12" name="Groupe 11">
            <a:extLst>
              <a:ext uri="{FF2B5EF4-FFF2-40B4-BE49-F238E27FC236}">
                <a16:creationId xmlns:a16="http://schemas.microsoft.com/office/drawing/2014/main" id="{42C57E0B-24FF-9DE0-8219-97947B4872C2}"/>
              </a:ext>
            </a:extLst>
          </p:cNvPr>
          <p:cNvGrpSpPr/>
          <p:nvPr/>
        </p:nvGrpSpPr>
        <p:grpSpPr>
          <a:xfrm>
            <a:off x="388205" y="837064"/>
            <a:ext cx="2595340" cy="446724"/>
            <a:chOff x="203418" y="815607"/>
            <a:chExt cx="2595340" cy="446724"/>
          </a:xfrm>
        </p:grpSpPr>
        <p:sp>
          <p:nvSpPr>
            <p:cNvPr id="17" name="Rectangle : coins arrondis 16">
              <a:extLst>
                <a:ext uri="{FF2B5EF4-FFF2-40B4-BE49-F238E27FC236}">
                  <a16:creationId xmlns:a16="http://schemas.microsoft.com/office/drawing/2014/main" id="{AA9CDA1D-CA53-FC1A-B1ED-42558478F555}"/>
                </a:ext>
              </a:extLst>
            </p:cNvPr>
            <p:cNvSpPr/>
            <p:nvPr/>
          </p:nvSpPr>
          <p:spPr>
            <a:xfrm>
              <a:off x="203418" y="815607"/>
              <a:ext cx="2595340" cy="446724"/>
            </a:xfrm>
            <a:prstGeom prst="round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ZoneTexte 81">
              <a:extLst>
                <a:ext uri="{FF2B5EF4-FFF2-40B4-BE49-F238E27FC236}">
                  <a16:creationId xmlns:a16="http://schemas.microsoft.com/office/drawing/2014/main" id="{ADE06B46-F53D-55D7-FB15-70C05DFFC27D}"/>
                </a:ext>
              </a:extLst>
            </p:cNvPr>
            <p:cNvSpPr txBox="1"/>
            <p:nvPr/>
          </p:nvSpPr>
          <p:spPr>
            <a:xfrm>
              <a:off x="203418" y="836131"/>
              <a:ext cx="2497045" cy="400110"/>
            </a:xfrm>
            <a:prstGeom prst="rect">
              <a:avLst/>
            </a:prstGeom>
            <a:noFill/>
          </p:spPr>
          <p:txBody>
            <a:bodyPr wrap="square">
              <a:spAutoFit/>
            </a:bodyPr>
            <a:lstStyle/>
            <a:p>
              <a:pPr algn="ctr"/>
              <a:r>
                <a:rPr lang="fr-FR" sz="2000" b="1" err="1">
                  <a:solidFill>
                    <a:srgbClr val="FF0000"/>
                  </a:solidFill>
                  <a:latin typeface="+mj-lt"/>
                  <a:ea typeface="Cambria Math" panose="02040503050406030204" pitchFamily="18" charset="0"/>
                  <a:cs typeface="Calibri Light" panose="020F0302020204030204" pitchFamily="34" charset="0"/>
                </a:rPr>
                <a:t>Adversarial</a:t>
              </a:r>
              <a:r>
                <a:rPr lang="fr-FR" sz="2000" b="1">
                  <a:solidFill>
                    <a:srgbClr val="FF0000"/>
                  </a:solidFill>
                  <a:latin typeface="+mj-lt"/>
                  <a:ea typeface="Cambria Math" panose="02040503050406030204" pitchFamily="18" charset="0"/>
                  <a:cs typeface="Calibri Light" panose="020F0302020204030204" pitchFamily="34" charset="0"/>
                </a:rPr>
                <a:t> Validation</a:t>
              </a:r>
              <a:endParaRPr lang="fr-FR" sz="2000" b="1">
                <a:solidFill>
                  <a:srgbClr val="FF0000"/>
                </a:solidFill>
              </a:endParaRPr>
            </a:p>
          </p:txBody>
        </p:sp>
      </p:grpSp>
      <p:grpSp>
        <p:nvGrpSpPr>
          <p:cNvPr id="42" name="Groupe 41">
            <a:extLst>
              <a:ext uri="{FF2B5EF4-FFF2-40B4-BE49-F238E27FC236}">
                <a16:creationId xmlns:a16="http://schemas.microsoft.com/office/drawing/2014/main" id="{75714514-2521-67C8-284F-8EAA7C382897}"/>
              </a:ext>
            </a:extLst>
          </p:cNvPr>
          <p:cNvGrpSpPr/>
          <p:nvPr/>
        </p:nvGrpSpPr>
        <p:grpSpPr>
          <a:xfrm>
            <a:off x="6690793" y="1906455"/>
            <a:ext cx="1063834" cy="763652"/>
            <a:chOff x="6282348" y="1473313"/>
            <a:chExt cx="1063834" cy="763652"/>
          </a:xfrm>
        </p:grpSpPr>
        <p:sp>
          <p:nvSpPr>
            <p:cNvPr id="40" name="Rectangle : coins arrondis 39">
              <a:extLst>
                <a:ext uri="{FF2B5EF4-FFF2-40B4-BE49-F238E27FC236}">
                  <a16:creationId xmlns:a16="http://schemas.microsoft.com/office/drawing/2014/main" id="{FA0983C1-CE92-86C6-4C0A-E3CAAE09EF95}"/>
                </a:ext>
              </a:extLst>
            </p:cNvPr>
            <p:cNvSpPr/>
            <p:nvPr/>
          </p:nvSpPr>
          <p:spPr>
            <a:xfrm>
              <a:off x="6282348" y="1473313"/>
              <a:ext cx="1063834" cy="763652"/>
            </a:xfrm>
            <a:prstGeom prst="roundRect">
              <a:avLst>
                <a:gd name="adj" fmla="val 50000"/>
              </a:avLst>
            </a:prstGeom>
            <a:solidFill>
              <a:srgbClr val="FAD8C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5BA8FB56-7585-C394-2070-84F3E2F16D0C}"/>
                </a:ext>
              </a:extLst>
            </p:cNvPr>
            <p:cNvSpPr txBox="1"/>
            <p:nvPr/>
          </p:nvSpPr>
          <p:spPr>
            <a:xfrm>
              <a:off x="6305400" y="1531432"/>
              <a:ext cx="1017730" cy="646331"/>
            </a:xfrm>
            <a:prstGeom prst="rect">
              <a:avLst/>
            </a:prstGeom>
            <a:noFill/>
          </p:spPr>
          <p:txBody>
            <a:bodyPr wrap="square">
              <a:spAutoFit/>
            </a:bodyPr>
            <a:lstStyle/>
            <a:p>
              <a:pPr algn="ctr"/>
              <a:r>
                <a:rPr lang="fr-FR" b="1">
                  <a:solidFill>
                    <a:srgbClr val="FF0000"/>
                  </a:solidFill>
                  <a:latin typeface="+mj-lt"/>
                  <a:ea typeface="Cambria Math" panose="02040503050406030204" pitchFamily="18" charset="0"/>
                </a:rPr>
                <a:t>∈</a:t>
              </a:r>
              <a:r>
                <a:rPr lang="fr-FR">
                  <a:latin typeface="+mj-lt"/>
                  <a:ea typeface="Cambria Math" panose="02040503050406030204" pitchFamily="18" charset="0"/>
                </a:rPr>
                <a:t> </a:t>
              </a:r>
              <a:r>
                <a:rPr lang="fr-FR">
                  <a:latin typeface="+mj-lt"/>
                </a:rPr>
                <a:t>au test </a:t>
              </a:r>
              <a:r>
                <a:rPr lang="fr-FR" b="1" err="1">
                  <a:solidFill>
                    <a:srgbClr val="FF0000"/>
                  </a:solidFill>
                  <a:latin typeface="+mj-lt"/>
                </a:rPr>
                <a:t>Kaggle</a:t>
              </a:r>
              <a:r>
                <a:rPr lang="fr-FR">
                  <a:latin typeface="+mj-lt"/>
                  <a:ea typeface="Cambria Math" panose="02040503050406030204" pitchFamily="18" charset="0"/>
                </a:rPr>
                <a:t> </a:t>
              </a:r>
              <a:endParaRPr lang="fr-FR">
                <a:latin typeface="+mj-lt"/>
              </a:endParaRPr>
            </a:p>
          </p:txBody>
        </p:sp>
      </p:grpSp>
      <p:sp>
        <p:nvSpPr>
          <p:cNvPr id="13" name="Espace réservé du numéro de diapositive 12">
            <a:extLst>
              <a:ext uri="{FF2B5EF4-FFF2-40B4-BE49-F238E27FC236}">
                <a16:creationId xmlns:a16="http://schemas.microsoft.com/office/drawing/2014/main" id="{2E78C3F2-6747-4166-9D5D-A05665B4DCC4}"/>
              </a:ext>
            </a:extLst>
          </p:cNvPr>
          <p:cNvSpPr>
            <a:spLocks noGrp="1"/>
          </p:cNvSpPr>
          <p:nvPr>
            <p:ph type="sldNum" sz="quarter" idx="12"/>
          </p:nvPr>
        </p:nvSpPr>
        <p:spPr/>
        <p:txBody>
          <a:bodyPr/>
          <a:lstStyle/>
          <a:p>
            <a:fld id="{D3477EFD-F3AF-4AFF-90C6-B83CE9896760}" type="slidenum">
              <a:rPr lang="fr-FR" smtClean="0"/>
              <a:t>10</a:t>
            </a:fld>
            <a:endParaRPr lang="fr-FR"/>
          </a:p>
        </p:txBody>
      </p:sp>
      <p:sp>
        <p:nvSpPr>
          <p:cNvPr id="28" name="ZoneTexte 27">
            <a:extLst>
              <a:ext uri="{FF2B5EF4-FFF2-40B4-BE49-F238E27FC236}">
                <a16:creationId xmlns:a16="http://schemas.microsoft.com/office/drawing/2014/main" id="{B92B23BD-564A-7350-BCDF-616B048F0552}"/>
              </a:ext>
            </a:extLst>
          </p:cNvPr>
          <p:cNvSpPr txBox="1"/>
          <p:nvPr/>
        </p:nvSpPr>
        <p:spPr>
          <a:xfrm>
            <a:off x="388205" y="2976479"/>
            <a:ext cx="1638029" cy="369332"/>
          </a:xfrm>
          <a:prstGeom prst="rect">
            <a:avLst/>
          </a:prstGeom>
          <a:noFill/>
        </p:spPr>
        <p:txBody>
          <a:bodyPr wrap="square" rtlCol="0">
            <a:spAutoFit/>
          </a:bodyPr>
          <a:lstStyle/>
          <a:p>
            <a:r>
              <a:rPr lang="fr-FR" u="sng">
                <a:latin typeface="+mj-lt"/>
                <a:ea typeface="Cambria Math" panose="02040503050406030204" pitchFamily="18" charset="0"/>
                <a:cs typeface="Calibri Light" panose="020F0302020204030204" pitchFamily="34" charset="0"/>
              </a:rPr>
              <a:t>Concaténation</a:t>
            </a:r>
            <a:r>
              <a:rPr lang="fr-FR">
                <a:latin typeface="+mj-lt"/>
                <a:ea typeface="Cambria Math" panose="02040503050406030204" pitchFamily="18" charset="0"/>
                <a:cs typeface="Calibri Light" panose="020F0302020204030204" pitchFamily="34" charset="0"/>
              </a:rPr>
              <a:t>:</a:t>
            </a:r>
          </a:p>
        </p:txBody>
      </p:sp>
      <p:grpSp>
        <p:nvGrpSpPr>
          <p:cNvPr id="43" name="Groupe 42">
            <a:extLst>
              <a:ext uri="{FF2B5EF4-FFF2-40B4-BE49-F238E27FC236}">
                <a16:creationId xmlns:a16="http://schemas.microsoft.com/office/drawing/2014/main" id="{3B13469C-F451-4429-2F9C-3CD9EFD9A9EA}"/>
              </a:ext>
            </a:extLst>
          </p:cNvPr>
          <p:cNvGrpSpPr/>
          <p:nvPr/>
        </p:nvGrpSpPr>
        <p:grpSpPr>
          <a:xfrm>
            <a:off x="8268135" y="1918164"/>
            <a:ext cx="1086193" cy="763652"/>
            <a:chOff x="8260633" y="1345422"/>
            <a:chExt cx="1086193" cy="763652"/>
          </a:xfrm>
        </p:grpSpPr>
        <p:sp>
          <p:nvSpPr>
            <p:cNvPr id="41" name="Rectangle : coins arrondis 40">
              <a:extLst>
                <a:ext uri="{FF2B5EF4-FFF2-40B4-BE49-F238E27FC236}">
                  <a16:creationId xmlns:a16="http://schemas.microsoft.com/office/drawing/2014/main" id="{24EF8DBE-478D-F1A3-4E37-B103EFC69C8E}"/>
                </a:ext>
              </a:extLst>
            </p:cNvPr>
            <p:cNvSpPr/>
            <p:nvPr/>
          </p:nvSpPr>
          <p:spPr>
            <a:xfrm>
              <a:off x="8282992" y="1345422"/>
              <a:ext cx="1063834" cy="763652"/>
            </a:xfrm>
            <a:prstGeom prst="roundRect">
              <a:avLst>
                <a:gd name="adj" fmla="val 50000"/>
              </a:avLst>
            </a:prstGeom>
            <a:solidFill>
              <a:srgbClr val="FAD8C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103F24BD-1200-B5C8-EDC2-A6BE61234299}"/>
                </a:ext>
              </a:extLst>
            </p:cNvPr>
            <p:cNvSpPr txBox="1"/>
            <p:nvPr/>
          </p:nvSpPr>
          <p:spPr>
            <a:xfrm>
              <a:off x="8260633" y="1418886"/>
              <a:ext cx="1076261" cy="646331"/>
            </a:xfrm>
            <a:prstGeom prst="rect">
              <a:avLst/>
            </a:prstGeom>
            <a:noFill/>
          </p:spPr>
          <p:txBody>
            <a:bodyPr wrap="square">
              <a:spAutoFit/>
            </a:bodyPr>
            <a:lstStyle/>
            <a:p>
              <a:pPr algn="ctr"/>
              <a:r>
                <a:rPr lang="fr-FR" b="1">
                  <a:solidFill>
                    <a:srgbClr val="FF0000"/>
                  </a:solidFill>
                  <a:latin typeface="+mj-lt"/>
                  <a:ea typeface="Cambria Math" panose="02040503050406030204" pitchFamily="18" charset="0"/>
                </a:rPr>
                <a:t>∉</a:t>
              </a:r>
              <a:r>
                <a:rPr lang="fr-FR">
                  <a:latin typeface="+mj-lt"/>
                </a:rPr>
                <a:t> au test </a:t>
              </a:r>
              <a:r>
                <a:rPr lang="fr-FR" b="1" err="1">
                  <a:solidFill>
                    <a:srgbClr val="FF0000"/>
                  </a:solidFill>
                  <a:latin typeface="+mj-lt"/>
                </a:rPr>
                <a:t>Kaggle</a:t>
              </a:r>
              <a:r>
                <a:rPr lang="fr-FR">
                  <a:latin typeface="+mj-lt"/>
                  <a:ea typeface="Cambria Math" panose="02040503050406030204" pitchFamily="18" charset="0"/>
                </a:rPr>
                <a:t> </a:t>
              </a:r>
              <a:endParaRPr lang="fr-FR">
                <a:latin typeface="+mj-lt"/>
              </a:endParaRPr>
            </a:p>
          </p:txBody>
        </p:sp>
      </p:grpSp>
      <p:cxnSp>
        <p:nvCxnSpPr>
          <p:cNvPr id="45" name="Connecteur droit avec flèche 44">
            <a:extLst>
              <a:ext uri="{FF2B5EF4-FFF2-40B4-BE49-F238E27FC236}">
                <a16:creationId xmlns:a16="http://schemas.microsoft.com/office/drawing/2014/main" id="{54102CE9-694A-DE97-C903-57D0F6CB308E}"/>
              </a:ext>
            </a:extLst>
          </p:cNvPr>
          <p:cNvCxnSpPr>
            <a:cxnSpLocks/>
          </p:cNvCxnSpPr>
          <p:nvPr/>
        </p:nvCxnSpPr>
        <p:spPr>
          <a:xfrm flipH="1" flipV="1">
            <a:off x="7222710" y="2670107"/>
            <a:ext cx="818874" cy="3125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A61F3DEE-ECBF-EE6F-4427-03FC4BD1DF3F}"/>
              </a:ext>
            </a:extLst>
          </p:cNvPr>
          <p:cNvCxnSpPr>
            <a:cxnSpLocks/>
          </p:cNvCxnSpPr>
          <p:nvPr/>
        </p:nvCxnSpPr>
        <p:spPr>
          <a:xfrm flipV="1">
            <a:off x="8041584" y="2637959"/>
            <a:ext cx="764682" cy="3446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0" name="Groupe 69">
            <a:extLst>
              <a:ext uri="{FF2B5EF4-FFF2-40B4-BE49-F238E27FC236}">
                <a16:creationId xmlns:a16="http://schemas.microsoft.com/office/drawing/2014/main" id="{78F2CDFE-A46D-FAEC-33B6-1050C301419E}"/>
              </a:ext>
            </a:extLst>
          </p:cNvPr>
          <p:cNvGrpSpPr/>
          <p:nvPr/>
        </p:nvGrpSpPr>
        <p:grpSpPr>
          <a:xfrm>
            <a:off x="597728" y="1992649"/>
            <a:ext cx="4843443" cy="1347898"/>
            <a:chOff x="301069" y="938095"/>
            <a:chExt cx="4843443" cy="1347898"/>
          </a:xfrm>
        </p:grpSpPr>
        <p:grpSp>
          <p:nvGrpSpPr>
            <p:cNvPr id="51" name="Groupe 50">
              <a:extLst>
                <a:ext uri="{FF2B5EF4-FFF2-40B4-BE49-F238E27FC236}">
                  <a16:creationId xmlns:a16="http://schemas.microsoft.com/office/drawing/2014/main" id="{121733D9-5A10-7DBD-BC51-3B5D60A67B76}"/>
                </a:ext>
              </a:extLst>
            </p:cNvPr>
            <p:cNvGrpSpPr/>
            <p:nvPr/>
          </p:nvGrpSpPr>
          <p:grpSpPr>
            <a:xfrm>
              <a:off x="301069" y="938095"/>
              <a:ext cx="4843443" cy="646331"/>
              <a:chOff x="429197" y="1353919"/>
              <a:chExt cx="4843443" cy="646331"/>
            </a:xfrm>
          </p:grpSpPr>
          <p:sp>
            <p:nvSpPr>
              <p:cNvPr id="19" name="ZoneTexte 18">
                <a:extLst>
                  <a:ext uri="{FF2B5EF4-FFF2-40B4-BE49-F238E27FC236}">
                    <a16:creationId xmlns:a16="http://schemas.microsoft.com/office/drawing/2014/main" id="{ED696E0D-E4F7-E091-8B6B-B06FD7B4F7BC}"/>
                  </a:ext>
                </a:extLst>
              </p:cNvPr>
              <p:cNvSpPr txBox="1"/>
              <p:nvPr/>
            </p:nvSpPr>
            <p:spPr>
              <a:xfrm>
                <a:off x="429197" y="1353919"/>
                <a:ext cx="4843443" cy="646331"/>
              </a:xfrm>
              <a:prstGeom prst="rect">
                <a:avLst/>
              </a:prstGeom>
              <a:noFill/>
            </p:spPr>
            <p:txBody>
              <a:bodyPr wrap="square">
                <a:spAutoFit/>
              </a:bodyPr>
              <a:lstStyle/>
              <a:p>
                <a:r>
                  <a:rPr lang="fr-FR">
                    <a:latin typeface="+mj-lt"/>
                  </a:rPr>
                  <a:t>Sélection uniquement des </a:t>
                </a:r>
                <a:r>
                  <a:rPr lang="fr-FR" b="1">
                    <a:solidFill>
                      <a:srgbClr val="FF0000"/>
                    </a:solidFill>
                    <a:latin typeface="+mj-lt"/>
                  </a:rPr>
                  <a:t>dates</a:t>
                </a:r>
                <a:r>
                  <a:rPr lang="fr-FR">
                    <a:latin typeface="+mj-lt"/>
                  </a:rPr>
                  <a:t> qui </a:t>
                </a:r>
                <a:r>
                  <a:rPr lang="fr-FR">
                    <a:solidFill>
                      <a:srgbClr val="FF0000"/>
                    </a:solidFill>
                    <a:latin typeface="+mj-lt"/>
                    <a:ea typeface="Cambria Math" panose="02040503050406030204" pitchFamily="18" charset="0"/>
                  </a:rPr>
                  <a:t>∈</a:t>
                </a:r>
                <a:r>
                  <a:rPr lang="fr-FR">
                    <a:latin typeface="+mj-lt"/>
                    <a:ea typeface="Cambria Math" panose="02040503050406030204" pitchFamily="18" charset="0"/>
                  </a:rPr>
                  <a:t> </a:t>
                </a:r>
                <a:r>
                  <a:rPr lang="fr-FR" b="1">
                    <a:solidFill>
                      <a:srgbClr val="FF0000"/>
                    </a:solidFill>
                    <a:latin typeface="+mj-lt"/>
                    <a:ea typeface="Cambria Math" panose="02040503050406030204" pitchFamily="18" charset="0"/>
                  </a:rPr>
                  <a:t>test</a:t>
                </a:r>
                <a:r>
                  <a:rPr lang="fr-FR">
                    <a:latin typeface="+mj-lt"/>
                    <a:ea typeface="Cambria Math" panose="02040503050406030204" pitchFamily="18" charset="0"/>
                  </a:rPr>
                  <a:t> </a:t>
                </a:r>
                <a:r>
                  <a:rPr lang="fr-FR" b="1" err="1">
                    <a:solidFill>
                      <a:srgbClr val="FF0000"/>
                    </a:solidFill>
                    <a:latin typeface="+mj-lt"/>
                  </a:rPr>
                  <a:t>Kaggle</a:t>
                </a:r>
                <a:r>
                  <a:rPr lang="fr-FR">
                    <a:latin typeface="+mj-lt"/>
                  </a:rPr>
                  <a:t> </a:t>
                </a:r>
              </a:p>
              <a:p>
                <a:r>
                  <a:rPr lang="fr-FR">
                    <a:latin typeface="+mj-lt"/>
                  </a:rPr>
                  <a:t>        meilleur ajustement au </a:t>
                </a:r>
                <a:r>
                  <a:rPr lang="fr-FR" b="1">
                    <a:solidFill>
                      <a:srgbClr val="FF0000"/>
                    </a:solidFill>
                    <a:latin typeface="+mj-lt"/>
                  </a:rPr>
                  <a:t>test</a:t>
                </a:r>
                <a:r>
                  <a:rPr lang="fr-FR">
                    <a:latin typeface="+mj-lt"/>
                  </a:rPr>
                  <a:t> </a:t>
                </a:r>
                <a:r>
                  <a:rPr lang="fr-FR" b="1" err="1">
                    <a:solidFill>
                      <a:srgbClr val="FF0000"/>
                    </a:solidFill>
                    <a:latin typeface="+mj-lt"/>
                  </a:rPr>
                  <a:t>Kaggle</a:t>
                </a:r>
                <a:endParaRPr lang="fr-FR" b="1">
                  <a:solidFill>
                    <a:srgbClr val="FF0000"/>
                  </a:solidFill>
                  <a:latin typeface="+mj-lt"/>
                </a:endParaRPr>
              </a:p>
            </p:txBody>
          </p:sp>
          <p:sp>
            <p:nvSpPr>
              <p:cNvPr id="50" name="Flèche : droite 49">
                <a:extLst>
                  <a:ext uri="{FF2B5EF4-FFF2-40B4-BE49-F238E27FC236}">
                    <a16:creationId xmlns:a16="http://schemas.microsoft.com/office/drawing/2014/main" id="{D0DB163F-07D6-DF00-89E7-86365F1FF0E3}"/>
                  </a:ext>
                </a:extLst>
              </p:cNvPr>
              <p:cNvSpPr/>
              <p:nvPr/>
            </p:nvSpPr>
            <p:spPr>
              <a:xfrm>
                <a:off x="532959" y="1758629"/>
                <a:ext cx="241225" cy="171569"/>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52" name="Connecteur droit avec flèche 51">
              <a:extLst>
                <a:ext uri="{FF2B5EF4-FFF2-40B4-BE49-F238E27FC236}">
                  <a16:creationId xmlns:a16="http://schemas.microsoft.com/office/drawing/2014/main" id="{29934315-564D-B1C1-A6FA-EE889500139C}"/>
                </a:ext>
              </a:extLst>
            </p:cNvPr>
            <p:cNvCxnSpPr>
              <a:cxnSpLocks/>
              <a:stCxn id="36" idx="0"/>
              <a:endCxn id="19" idx="2"/>
            </p:cNvCxnSpPr>
            <p:nvPr/>
          </p:nvCxnSpPr>
          <p:spPr>
            <a:xfrm flipV="1">
              <a:off x="2722791" y="1584426"/>
              <a:ext cx="0" cy="3361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7" name="Groupe 56">
              <a:extLst>
                <a:ext uri="{FF2B5EF4-FFF2-40B4-BE49-F238E27FC236}">
                  <a16:creationId xmlns:a16="http://schemas.microsoft.com/office/drawing/2014/main" id="{F6ECD025-4E1B-FFE5-255B-C55D1769C582}"/>
                </a:ext>
              </a:extLst>
            </p:cNvPr>
            <p:cNvGrpSpPr/>
            <p:nvPr/>
          </p:nvGrpSpPr>
          <p:grpSpPr>
            <a:xfrm>
              <a:off x="1727163" y="1916661"/>
              <a:ext cx="2020919" cy="369332"/>
              <a:chOff x="1727163" y="1916661"/>
              <a:chExt cx="2020919" cy="369332"/>
            </a:xfrm>
          </p:grpSpPr>
          <p:sp>
            <p:nvSpPr>
              <p:cNvPr id="36" name="Rectangle : coins arrondis 35">
                <a:extLst>
                  <a:ext uri="{FF2B5EF4-FFF2-40B4-BE49-F238E27FC236}">
                    <a16:creationId xmlns:a16="http://schemas.microsoft.com/office/drawing/2014/main" id="{A04C4814-E380-9AD3-45D2-D868747F89DC}"/>
                  </a:ext>
                </a:extLst>
              </p:cNvPr>
              <p:cNvSpPr/>
              <p:nvPr/>
            </p:nvSpPr>
            <p:spPr>
              <a:xfrm>
                <a:off x="1727163" y="1920551"/>
                <a:ext cx="1991256" cy="351616"/>
              </a:xfrm>
              <a:prstGeom prst="round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ZoneTexte 55">
                <a:extLst>
                  <a:ext uri="{FF2B5EF4-FFF2-40B4-BE49-F238E27FC236}">
                    <a16:creationId xmlns:a16="http://schemas.microsoft.com/office/drawing/2014/main" id="{D09B6E04-521E-A3CD-FABF-BEB7C8370215}"/>
                  </a:ext>
                </a:extLst>
              </p:cNvPr>
              <p:cNvSpPr txBox="1"/>
              <p:nvPr/>
            </p:nvSpPr>
            <p:spPr>
              <a:xfrm>
                <a:off x="1794931" y="1916661"/>
                <a:ext cx="1953151" cy="369332"/>
              </a:xfrm>
              <a:prstGeom prst="rect">
                <a:avLst/>
              </a:prstGeom>
              <a:noFill/>
            </p:spPr>
            <p:txBody>
              <a:bodyPr wrap="square">
                <a:spAutoFit/>
              </a:bodyPr>
              <a:lstStyle/>
              <a:p>
                <a:r>
                  <a:rPr lang="fr-FR" b="1">
                    <a:solidFill>
                      <a:srgbClr val="FF0000"/>
                    </a:solidFill>
                    <a:latin typeface="+mj-lt"/>
                    <a:ea typeface="Cambria Math" panose="02040503050406030204" pitchFamily="18" charset="0"/>
                    <a:cs typeface="Calibri Light" panose="020F0302020204030204" pitchFamily="34" charset="0"/>
                  </a:rPr>
                  <a:t>Requêtes</a:t>
                </a:r>
                <a:r>
                  <a:rPr lang="fr-FR">
                    <a:latin typeface="+mj-lt"/>
                    <a:ea typeface="Cambria Math" panose="02040503050406030204" pitchFamily="18" charset="0"/>
                    <a:cs typeface="Calibri Light" panose="020F0302020204030204" pitchFamily="34" charset="0"/>
                  </a:rPr>
                  <a:t> réalisées </a:t>
                </a:r>
                <a:endParaRPr lang="fr-FR"/>
              </a:p>
            </p:txBody>
          </p:sp>
        </p:grpSp>
      </p:grpSp>
      <p:grpSp>
        <p:nvGrpSpPr>
          <p:cNvPr id="68" name="Groupe 67">
            <a:extLst>
              <a:ext uri="{FF2B5EF4-FFF2-40B4-BE49-F238E27FC236}">
                <a16:creationId xmlns:a16="http://schemas.microsoft.com/office/drawing/2014/main" id="{CAB23953-C8C8-573B-C51C-6C46CF7BF118}"/>
              </a:ext>
            </a:extLst>
          </p:cNvPr>
          <p:cNvGrpSpPr/>
          <p:nvPr/>
        </p:nvGrpSpPr>
        <p:grpSpPr>
          <a:xfrm>
            <a:off x="4058059" y="2982789"/>
            <a:ext cx="2182977" cy="369332"/>
            <a:chOff x="3761400" y="1902835"/>
            <a:chExt cx="2182977" cy="369332"/>
          </a:xfrm>
        </p:grpSpPr>
        <p:grpSp>
          <p:nvGrpSpPr>
            <p:cNvPr id="60" name="Groupe 59">
              <a:extLst>
                <a:ext uri="{FF2B5EF4-FFF2-40B4-BE49-F238E27FC236}">
                  <a16:creationId xmlns:a16="http://schemas.microsoft.com/office/drawing/2014/main" id="{D69F3324-14AC-836F-FACA-DE3C98F51431}"/>
                </a:ext>
              </a:extLst>
            </p:cNvPr>
            <p:cNvGrpSpPr/>
            <p:nvPr/>
          </p:nvGrpSpPr>
          <p:grpSpPr>
            <a:xfrm>
              <a:off x="4096155" y="1902835"/>
              <a:ext cx="1848222" cy="369332"/>
              <a:chOff x="4032404" y="1902835"/>
              <a:chExt cx="1848222" cy="369332"/>
            </a:xfrm>
          </p:grpSpPr>
          <p:sp>
            <p:nvSpPr>
              <p:cNvPr id="37" name="Rectangle : coins arrondis 36">
                <a:extLst>
                  <a:ext uri="{FF2B5EF4-FFF2-40B4-BE49-F238E27FC236}">
                    <a16:creationId xmlns:a16="http://schemas.microsoft.com/office/drawing/2014/main" id="{ADB76921-93E0-6BD5-DF98-05D74EAD2E75}"/>
                  </a:ext>
                </a:extLst>
              </p:cNvPr>
              <p:cNvSpPr/>
              <p:nvPr/>
            </p:nvSpPr>
            <p:spPr>
              <a:xfrm>
                <a:off x="4032404" y="1907816"/>
                <a:ext cx="1848222" cy="351616"/>
              </a:xfrm>
              <a:prstGeom prst="round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ZoneTexte 58">
                <a:extLst>
                  <a:ext uri="{FF2B5EF4-FFF2-40B4-BE49-F238E27FC236}">
                    <a16:creationId xmlns:a16="http://schemas.microsoft.com/office/drawing/2014/main" id="{9DA23FD1-2613-CC56-FC40-34F702FDE34D}"/>
                  </a:ext>
                </a:extLst>
              </p:cNvPr>
              <p:cNvSpPr txBox="1"/>
              <p:nvPr/>
            </p:nvSpPr>
            <p:spPr>
              <a:xfrm>
                <a:off x="4054056" y="1902835"/>
                <a:ext cx="1825625" cy="369332"/>
              </a:xfrm>
              <a:prstGeom prst="rect">
                <a:avLst/>
              </a:prstGeom>
              <a:noFill/>
            </p:spPr>
            <p:txBody>
              <a:bodyPr wrap="square">
                <a:spAutoFit/>
              </a:bodyPr>
              <a:lstStyle/>
              <a:p>
                <a:r>
                  <a:rPr lang="fr-FR">
                    <a:latin typeface="+mj-lt"/>
                    <a:ea typeface="Cambria Math" panose="02040503050406030204" pitchFamily="18" charset="0"/>
                    <a:cs typeface="Calibri Light" panose="020F0302020204030204" pitchFamily="34" charset="0"/>
                  </a:rPr>
                  <a:t>Jeu de </a:t>
                </a:r>
                <a:r>
                  <a:rPr lang="fr-FR" b="1">
                    <a:solidFill>
                      <a:srgbClr val="FF0000"/>
                    </a:solidFill>
                    <a:latin typeface="+mj-lt"/>
                    <a:ea typeface="Cambria Math" panose="02040503050406030204" pitchFamily="18" charset="0"/>
                    <a:cs typeface="Calibri Light" panose="020F0302020204030204" pitchFamily="34" charset="0"/>
                  </a:rPr>
                  <a:t>test</a:t>
                </a:r>
                <a:r>
                  <a:rPr lang="fr-FR">
                    <a:latin typeface="+mj-lt"/>
                    <a:ea typeface="Cambria Math" panose="02040503050406030204" pitchFamily="18" charset="0"/>
                    <a:cs typeface="Calibri Light" panose="020F0302020204030204" pitchFamily="34" charset="0"/>
                  </a:rPr>
                  <a:t> </a:t>
                </a:r>
                <a:r>
                  <a:rPr lang="fr-FR" b="1" err="1">
                    <a:solidFill>
                      <a:srgbClr val="FF0000"/>
                    </a:solidFill>
                    <a:latin typeface="+mj-lt"/>
                    <a:ea typeface="Cambria Math" panose="02040503050406030204" pitchFamily="18" charset="0"/>
                    <a:cs typeface="Calibri Light" panose="020F0302020204030204" pitchFamily="34" charset="0"/>
                  </a:rPr>
                  <a:t>Kaggle</a:t>
                </a:r>
                <a:endParaRPr lang="fr-FR"/>
              </a:p>
            </p:txBody>
          </p:sp>
        </p:grpSp>
        <p:sp>
          <p:nvSpPr>
            <p:cNvPr id="65" name="ZoneTexte 64">
              <a:extLst>
                <a:ext uri="{FF2B5EF4-FFF2-40B4-BE49-F238E27FC236}">
                  <a16:creationId xmlns:a16="http://schemas.microsoft.com/office/drawing/2014/main" id="{DC6122DB-178B-366F-8E5F-95106BC22F83}"/>
                </a:ext>
              </a:extLst>
            </p:cNvPr>
            <p:cNvSpPr txBox="1"/>
            <p:nvPr/>
          </p:nvSpPr>
          <p:spPr>
            <a:xfrm>
              <a:off x="3761400" y="1902835"/>
              <a:ext cx="286339" cy="369332"/>
            </a:xfrm>
            <a:prstGeom prst="rect">
              <a:avLst/>
            </a:prstGeom>
            <a:noFill/>
          </p:spPr>
          <p:txBody>
            <a:bodyPr wrap="square">
              <a:spAutoFit/>
            </a:bodyPr>
            <a:lstStyle/>
            <a:p>
              <a:r>
                <a:rPr lang="fr-FR" b="1">
                  <a:solidFill>
                    <a:srgbClr val="FF0000"/>
                  </a:solidFill>
                  <a:latin typeface="+mj-lt"/>
                  <a:ea typeface="Cambria Math" panose="02040503050406030204" pitchFamily="18" charset="0"/>
                  <a:cs typeface="Calibri Light" panose="020F0302020204030204" pitchFamily="34" charset="0"/>
                </a:rPr>
                <a:t>+</a:t>
              </a:r>
              <a:endParaRPr lang="fr-FR"/>
            </a:p>
          </p:txBody>
        </p:sp>
      </p:grpSp>
      <p:grpSp>
        <p:nvGrpSpPr>
          <p:cNvPr id="69" name="Groupe 68">
            <a:extLst>
              <a:ext uri="{FF2B5EF4-FFF2-40B4-BE49-F238E27FC236}">
                <a16:creationId xmlns:a16="http://schemas.microsoft.com/office/drawing/2014/main" id="{120130F4-A517-E5B9-130B-0C38550E6EF9}"/>
              </a:ext>
            </a:extLst>
          </p:cNvPr>
          <p:cNvGrpSpPr/>
          <p:nvPr/>
        </p:nvGrpSpPr>
        <p:grpSpPr>
          <a:xfrm>
            <a:off x="6282987" y="2973251"/>
            <a:ext cx="3473880" cy="380391"/>
            <a:chOff x="5986328" y="1918697"/>
            <a:chExt cx="3473880" cy="380391"/>
          </a:xfrm>
        </p:grpSpPr>
        <p:grpSp>
          <p:nvGrpSpPr>
            <p:cNvPr id="63" name="Groupe 62">
              <a:extLst>
                <a:ext uri="{FF2B5EF4-FFF2-40B4-BE49-F238E27FC236}">
                  <a16:creationId xmlns:a16="http://schemas.microsoft.com/office/drawing/2014/main" id="{566BF084-E394-C8D7-1F8C-A245EF3287F3}"/>
                </a:ext>
              </a:extLst>
            </p:cNvPr>
            <p:cNvGrpSpPr/>
            <p:nvPr/>
          </p:nvGrpSpPr>
          <p:grpSpPr>
            <a:xfrm>
              <a:off x="6306388" y="1918697"/>
              <a:ext cx="3153820" cy="369332"/>
              <a:chOff x="6306388" y="1918697"/>
              <a:chExt cx="3153820" cy="369332"/>
            </a:xfrm>
          </p:grpSpPr>
          <p:sp>
            <p:nvSpPr>
              <p:cNvPr id="38" name="Rectangle : coins arrondis 37">
                <a:extLst>
                  <a:ext uri="{FF2B5EF4-FFF2-40B4-BE49-F238E27FC236}">
                    <a16:creationId xmlns:a16="http://schemas.microsoft.com/office/drawing/2014/main" id="{1E1526BA-2F58-D29C-3357-884097B523BE}"/>
                  </a:ext>
                </a:extLst>
              </p:cNvPr>
              <p:cNvSpPr/>
              <p:nvPr/>
            </p:nvSpPr>
            <p:spPr>
              <a:xfrm>
                <a:off x="6306388" y="1928066"/>
                <a:ext cx="3102952" cy="351616"/>
              </a:xfrm>
              <a:prstGeom prst="round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1EDF4A9C-7467-BD6F-9D7B-9B0F277013D5}"/>
                  </a:ext>
                </a:extLst>
              </p:cNvPr>
              <p:cNvSpPr txBox="1"/>
              <p:nvPr/>
            </p:nvSpPr>
            <p:spPr>
              <a:xfrm>
                <a:off x="6364583" y="1918697"/>
                <a:ext cx="3095625" cy="369332"/>
              </a:xfrm>
              <a:prstGeom prst="rect">
                <a:avLst/>
              </a:prstGeom>
              <a:noFill/>
            </p:spPr>
            <p:txBody>
              <a:bodyPr wrap="square">
                <a:spAutoFit/>
              </a:bodyPr>
              <a:lstStyle/>
              <a:p>
                <a:r>
                  <a:rPr lang="fr-FR">
                    <a:latin typeface="+mj-lt"/>
                    <a:ea typeface="Cambria Math" panose="02040503050406030204" pitchFamily="18" charset="0"/>
                    <a:cs typeface="Calibri Light" panose="020F0302020204030204" pitchFamily="34" charset="0"/>
                  </a:rPr>
                  <a:t>Nouvelle </a:t>
                </a:r>
                <a:r>
                  <a:rPr lang="fr-FR" b="1" err="1">
                    <a:solidFill>
                      <a:srgbClr val="FF0000"/>
                    </a:solidFill>
                    <a:latin typeface="+mj-lt"/>
                    <a:ea typeface="Cambria Math" panose="02040503050406030204" pitchFamily="18" charset="0"/>
                    <a:cs typeface="Calibri Light" panose="020F0302020204030204" pitchFamily="34" charset="0"/>
                  </a:rPr>
                  <a:t>target</a:t>
                </a:r>
                <a:r>
                  <a:rPr lang="fr-FR">
                    <a:latin typeface="+mj-lt"/>
                    <a:ea typeface="Cambria Math" panose="02040503050406030204" pitchFamily="18" charset="0"/>
                    <a:cs typeface="Calibri Light" panose="020F0302020204030204" pitchFamily="34" charset="0"/>
                  </a:rPr>
                  <a:t> variable </a:t>
                </a:r>
                <a:r>
                  <a:rPr lang="fr-FR" b="1">
                    <a:solidFill>
                      <a:srgbClr val="FF0000"/>
                    </a:solidFill>
                    <a:latin typeface="+mj-lt"/>
                    <a:ea typeface="Cambria Math" panose="02040503050406030204" pitchFamily="18" charset="0"/>
                    <a:cs typeface="Calibri Light" panose="020F0302020204030204" pitchFamily="34" charset="0"/>
                  </a:rPr>
                  <a:t>binaire</a:t>
                </a:r>
                <a:r>
                  <a:rPr lang="fr-FR">
                    <a:latin typeface="+mj-lt"/>
                    <a:ea typeface="Cambria Math" panose="02040503050406030204" pitchFamily="18" charset="0"/>
                    <a:cs typeface="Calibri Light" panose="020F0302020204030204" pitchFamily="34" charset="0"/>
                  </a:rPr>
                  <a:t> </a:t>
                </a:r>
                <a:endParaRPr lang="fr-FR"/>
              </a:p>
            </p:txBody>
          </p:sp>
        </p:grpSp>
        <p:sp>
          <p:nvSpPr>
            <p:cNvPr id="66" name="ZoneTexte 65">
              <a:extLst>
                <a:ext uri="{FF2B5EF4-FFF2-40B4-BE49-F238E27FC236}">
                  <a16:creationId xmlns:a16="http://schemas.microsoft.com/office/drawing/2014/main" id="{88D26E84-18EB-41C8-34E4-2ADB26787064}"/>
                </a:ext>
              </a:extLst>
            </p:cNvPr>
            <p:cNvSpPr txBox="1"/>
            <p:nvPr/>
          </p:nvSpPr>
          <p:spPr>
            <a:xfrm>
              <a:off x="5986328" y="1929756"/>
              <a:ext cx="286339" cy="369332"/>
            </a:xfrm>
            <a:prstGeom prst="rect">
              <a:avLst/>
            </a:prstGeom>
            <a:noFill/>
          </p:spPr>
          <p:txBody>
            <a:bodyPr wrap="square">
              <a:spAutoFit/>
            </a:bodyPr>
            <a:lstStyle/>
            <a:p>
              <a:r>
                <a:rPr lang="fr-FR" b="1">
                  <a:solidFill>
                    <a:srgbClr val="FF0000"/>
                  </a:solidFill>
                  <a:latin typeface="+mj-lt"/>
                  <a:ea typeface="Cambria Math" panose="02040503050406030204" pitchFamily="18" charset="0"/>
                  <a:cs typeface="Calibri Light" panose="020F0302020204030204" pitchFamily="34" charset="0"/>
                </a:rPr>
                <a:t>+</a:t>
              </a:r>
              <a:endParaRPr lang="fr-FR"/>
            </a:p>
          </p:txBody>
        </p:sp>
      </p:grpSp>
      <p:sp>
        <p:nvSpPr>
          <p:cNvPr id="71" name="Accolade ouvrante 70">
            <a:extLst>
              <a:ext uri="{FF2B5EF4-FFF2-40B4-BE49-F238E27FC236}">
                <a16:creationId xmlns:a16="http://schemas.microsoft.com/office/drawing/2014/main" id="{C23E02CB-4EBB-7143-ABC8-0AB388EBD1A1}"/>
              </a:ext>
            </a:extLst>
          </p:cNvPr>
          <p:cNvSpPr/>
          <p:nvPr/>
        </p:nvSpPr>
        <p:spPr>
          <a:xfrm rot="16200000">
            <a:off x="5689102" y="-279794"/>
            <a:ext cx="351616" cy="7682177"/>
          </a:xfrm>
          <a:prstGeom prst="leftBrace">
            <a:avLst>
              <a:gd name="adj1" fmla="val 117708"/>
              <a:gd name="adj2" fmla="val 19421"/>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93" name="Groupe 92">
            <a:extLst>
              <a:ext uri="{FF2B5EF4-FFF2-40B4-BE49-F238E27FC236}">
                <a16:creationId xmlns:a16="http://schemas.microsoft.com/office/drawing/2014/main" id="{916B1193-B302-0DED-24FE-2304D455C740}"/>
              </a:ext>
            </a:extLst>
          </p:cNvPr>
          <p:cNvGrpSpPr/>
          <p:nvPr/>
        </p:nvGrpSpPr>
        <p:grpSpPr>
          <a:xfrm>
            <a:off x="2006747" y="3875064"/>
            <a:ext cx="8652965" cy="1070200"/>
            <a:chOff x="1986426" y="4038875"/>
            <a:chExt cx="8652965" cy="1070200"/>
          </a:xfrm>
        </p:grpSpPr>
        <p:sp>
          <p:nvSpPr>
            <p:cNvPr id="20" name="ZoneTexte 19">
              <a:extLst>
                <a:ext uri="{FF2B5EF4-FFF2-40B4-BE49-F238E27FC236}">
                  <a16:creationId xmlns:a16="http://schemas.microsoft.com/office/drawing/2014/main" id="{A0C9E77B-B931-81D9-CC65-202C05D826E6}"/>
                </a:ext>
              </a:extLst>
            </p:cNvPr>
            <p:cNvSpPr txBox="1"/>
            <p:nvPr/>
          </p:nvSpPr>
          <p:spPr>
            <a:xfrm>
              <a:off x="1986426" y="4038875"/>
              <a:ext cx="3210843" cy="923330"/>
            </a:xfrm>
            <a:prstGeom prst="rect">
              <a:avLst/>
            </a:prstGeom>
            <a:noFill/>
          </p:spPr>
          <p:txBody>
            <a:bodyPr wrap="square" rtlCol="0">
              <a:spAutoFit/>
            </a:bodyPr>
            <a:lstStyle/>
            <a:p>
              <a:pPr algn="ctr"/>
              <a:r>
                <a:rPr lang="fr-FR" i="1" u="sng">
                  <a:solidFill>
                    <a:srgbClr val="FF0000"/>
                  </a:solidFill>
                  <a:latin typeface="+mj-lt"/>
                  <a:ea typeface="Cambria Math" panose="02040503050406030204" pitchFamily="18" charset="0"/>
                  <a:cs typeface="Calibri Light" panose="020F0302020204030204" pitchFamily="34" charset="0"/>
                </a:rPr>
                <a:t>Nouvelle</a:t>
              </a:r>
              <a:r>
                <a:rPr lang="fr-FR" b="1" i="1" u="sng">
                  <a:solidFill>
                    <a:srgbClr val="FF0000"/>
                  </a:solidFill>
                  <a:latin typeface="+mj-lt"/>
                  <a:ea typeface="Cambria Math" panose="02040503050406030204" pitchFamily="18" charset="0"/>
                  <a:cs typeface="Calibri Light" panose="020F0302020204030204" pitchFamily="34" charset="0"/>
                </a:rPr>
                <a:t> </a:t>
              </a:r>
              <a:r>
                <a:rPr lang="fr-FR" i="1" u="sng">
                  <a:solidFill>
                    <a:srgbClr val="FF0000"/>
                  </a:solidFill>
                  <a:latin typeface="+mj-lt"/>
                  <a:ea typeface="Cambria Math" panose="02040503050406030204" pitchFamily="18" charset="0"/>
                  <a:cs typeface="Calibri Light" panose="020F0302020204030204" pitchFamily="34" charset="0"/>
                </a:rPr>
                <a:t>table</a:t>
              </a:r>
              <a:r>
                <a:rPr lang="fr-FR" b="1" i="1" u="sng">
                  <a:solidFill>
                    <a:srgbClr val="FF0000"/>
                  </a:solidFill>
                  <a:latin typeface="+mj-lt"/>
                  <a:ea typeface="Cambria Math" panose="02040503050406030204" pitchFamily="18" charset="0"/>
                  <a:cs typeface="Calibri Light" panose="020F0302020204030204" pitchFamily="34" charset="0"/>
                </a:rPr>
                <a:t> </a:t>
              </a:r>
              <a:r>
                <a:rPr lang="fr-FR">
                  <a:latin typeface="+mj-lt"/>
                  <a:ea typeface="Cambria Math" panose="02040503050406030204" pitchFamily="18" charset="0"/>
                  <a:cs typeface="Calibri Light" panose="020F0302020204030204" pitchFamily="34" charset="0"/>
                </a:rPr>
                <a:t>: </a:t>
              </a:r>
            </a:p>
            <a:p>
              <a:pPr algn="ctr"/>
              <a:r>
                <a:rPr lang="fr-FR">
                  <a:latin typeface="+mj-lt"/>
                  <a:ea typeface="Cambria Math" panose="02040503050406030204" pitchFamily="18" charset="0"/>
                  <a:cs typeface="Calibri Light" panose="020F0302020204030204" pitchFamily="34" charset="0"/>
                </a:rPr>
                <a:t>Création d’un nouveau jeu de </a:t>
              </a:r>
            </a:p>
            <a:p>
              <a:pPr algn="ctr"/>
              <a:r>
                <a:rPr lang="fr-FR" b="1">
                  <a:solidFill>
                    <a:srgbClr val="FF0000"/>
                  </a:solidFill>
                  <a:latin typeface="+mj-lt"/>
                  <a:ea typeface="Cambria Math" panose="02040503050406030204" pitchFamily="18" charset="0"/>
                  <a:cs typeface="Calibri Light" panose="020F0302020204030204" pitchFamily="34" charset="0"/>
                </a:rPr>
                <a:t>train</a:t>
              </a:r>
              <a:r>
                <a:rPr lang="fr-FR">
                  <a:latin typeface="+mj-lt"/>
                  <a:ea typeface="Cambria Math" panose="02040503050406030204" pitchFamily="18" charset="0"/>
                  <a:cs typeface="Calibri Light" panose="020F0302020204030204" pitchFamily="34" charset="0"/>
                </a:rPr>
                <a:t> (80%) et jeu de </a:t>
              </a:r>
              <a:r>
                <a:rPr lang="fr-FR" b="1">
                  <a:solidFill>
                    <a:srgbClr val="FF0000"/>
                  </a:solidFill>
                  <a:latin typeface="+mj-lt"/>
                  <a:ea typeface="Cambria Math" panose="02040503050406030204" pitchFamily="18" charset="0"/>
                  <a:cs typeface="Calibri Light" panose="020F0302020204030204" pitchFamily="34" charset="0"/>
                </a:rPr>
                <a:t>test</a:t>
              </a:r>
              <a:r>
                <a:rPr lang="fr-FR">
                  <a:latin typeface="+mj-lt"/>
                  <a:ea typeface="Cambria Math" panose="02040503050406030204" pitchFamily="18" charset="0"/>
                  <a:cs typeface="Calibri Light" panose="020F0302020204030204" pitchFamily="34" charset="0"/>
                </a:rPr>
                <a:t> (20%)</a:t>
              </a:r>
            </a:p>
          </p:txBody>
        </p:sp>
        <p:sp>
          <p:nvSpPr>
            <p:cNvPr id="22" name="ZoneTexte 21">
              <a:extLst>
                <a:ext uri="{FF2B5EF4-FFF2-40B4-BE49-F238E27FC236}">
                  <a16:creationId xmlns:a16="http://schemas.microsoft.com/office/drawing/2014/main" id="{33288094-9912-8EBD-A876-4299B4326C41}"/>
                </a:ext>
              </a:extLst>
            </p:cNvPr>
            <p:cNvSpPr txBox="1"/>
            <p:nvPr/>
          </p:nvSpPr>
          <p:spPr>
            <a:xfrm>
              <a:off x="5441018" y="4271117"/>
              <a:ext cx="2759113" cy="646331"/>
            </a:xfrm>
            <a:prstGeom prst="rect">
              <a:avLst/>
            </a:prstGeom>
            <a:noFill/>
          </p:spPr>
          <p:txBody>
            <a:bodyPr wrap="square" rtlCol="0">
              <a:spAutoFit/>
            </a:bodyPr>
            <a:lstStyle/>
            <a:p>
              <a:pPr algn="ctr"/>
              <a:r>
                <a:rPr lang="fr-FR">
                  <a:latin typeface="+mj-lt"/>
                  <a:ea typeface="Cambria Math" panose="02040503050406030204" pitchFamily="18" charset="0"/>
                  <a:cs typeface="Calibri Light" panose="020F0302020204030204" pitchFamily="34" charset="0"/>
                </a:rPr>
                <a:t>modèle </a:t>
              </a:r>
              <a:r>
                <a:rPr lang="fr-FR" b="1" err="1">
                  <a:solidFill>
                    <a:srgbClr val="FF0000"/>
                  </a:solidFill>
                  <a:latin typeface="+mj-lt"/>
                  <a:ea typeface="Cambria Math" panose="02040503050406030204" pitchFamily="18" charset="0"/>
                  <a:cs typeface="Calibri Light" panose="020F0302020204030204" pitchFamily="34" charset="0"/>
                </a:rPr>
                <a:t>CatBoost</a:t>
              </a:r>
              <a:r>
                <a:rPr lang="fr-FR">
                  <a:latin typeface="+mj-lt"/>
                  <a:ea typeface="Cambria Math" panose="02040503050406030204" pitchFamily="18" charset="0"/>
                  <a:cs typeface="Calibri Light" panose="020F0302020204030204" pitchFamily="34" charset="0"/>
                </a:rPr>
                <a:t> en </a:t>
              </a:r>
              <a:r>
                <a:rPr lang="fr-FR">
                  <a:solidFill>
                    <a:srgbClr val="FF0000"/>
                  </a:solidFill>
                  <a:latin typeface="+mj-lt"/>
                  <a:ea typeface="Cambria Math" panose="02040503050406030204" pitchFamily="18" charset="0"/>
                  <a:cs typeface="Calibri Light" panose="020F0302020204030204" pitchFamily="34" charset="0"/>
                </a:rPr>
                <a:t>classification</a:t>
              </a:r>
              <a:r>
                <a:rPr lang="fr-FR">
                  <a:latin typeface="+mj-lt"/>
                  <a:ea typeface="Cambria Math" panose="02040503050406030204" pitchFamily="18" charset="0"/>
                  <a:cs typeface="Calibri Light" panose="020F0302020204030204" pitchFamily="34" charset="0"/>
                </a:rPr>
                <a:t> </a:t>
              </a:r>
              <a:r>
                <a:rPr lang="fr-FR">
                  <a:solidFill>
                    <a:srgbClr val="FF0000"/>
                  </a:solidFill>
                  <a:latin typeface="+mj-lt"/>
                  <a:ea typeface="Cambria Math" panose="02040503050406030204" pitchFamily="18" charset="0"/>
                  <a:cs typeface="Calibri Light" panose="020F0302020204030204" pitchFamily="34" charset="0"/>
                </a:rPr>
                <a:t>binaire</a:t>
              </a:r>
            </a:p>
          </p:txBody>
        </p:sp>
        <p:sp>
          <p:nvSpPr>
            <p:cNvPr id="27" name="ZoneTexte 26">
              <a:extLst>
                <a:ext uri="{FF2B5EF4-FFF2-40B4-BE49-F238E27FC236}">
                  <a16:creationId xmlns:a16="http://schemas.microsoft.com/office/drawing/2014/main" id="{97F0AE86-1928-FED7-2358-E774748AF498}"/>
                </a:ext>
              </a:extLst>
            </p:cNvPr>
            <p:cNvSpPr txBox="1"/>
            <p:nvPr/>
          </p:nvSpPr>
          <p:spPr>
            <a:xfrm>
              <a:off x="8591516" y="4185745"/>
              <a:ext cx="2047875" cy="923330"/>
            </a:xfrm>
            <a:prstGeom prst="rect">
              <a:avLst/>
            </a:prstGeom>
            <a:noFill/>
          </p:spPr>
          <p:txBody>
            <a:bodyPr wrap="square">
              <a:spAutoFit/>
            </a:bodyPr>
            <a:lstStyle/>
            <a:p>
              <a:pPr algn="ctr"/>
              <a:r>
                <a:rPr lang="fr-FR" i="1" u="sng">
                  <a:solidFill>
                    <a:srgbClr val="FF0000"/>
                  </a:solidFill>
                  <a:latin typeface="+mj-lt"/>
                </a:rPr>
                <a:t>Prédire</a:t>
              </a:r>
              <a:r>
                <a:rPr lang="fr-FR">
                  <a:latin typeface="+mj-lt"/>
                </a:rPr>
                <a:t> si l’élément </a:t>
              </a:r>
              <a:r>
                <a:rPr lang="fr-FR">
                  <a:solidFill>
                    <a:srgbClr val="FF0000"/>
                  </a:solidFill>
                  <a:ea typeface="Cambria Math" panose="02040503050406030204" pitchFamily="18" charset="0"/>
                </a:rPr>
                <a:t>∈ </a:t>
              </a:r>
              <a:r>
                <a:rPr lang="fr-FR">
                  <a:latin typeface="+mj-lt"/>
                </a:rPr>
                <a:t>au </a:t>
              </a:r>
              <a:r>
                <a:rPr lang="fr-FR" b="1">
                  <a:solidFill>
                    <a:srgbClr val="FF0000"/>
                  </a:solidFill>
                  <a:latin typeface="+mj-lt"/>
                </a:rPr>
                <a:t>test</a:t>
              </a:r>
              <a:r>
                <a:rPr lang="fr-FR">
                  <a:latin typeface="+mj-lt"/>
                </a:rPr>
                <a:t> </a:t>
              </a:r>
              <a:r>
                <a:rPr lang="fr-FR" b="1" err="1">
                  <a:solidFill>
                    <a:srgbClr val="FF0000"/>
                  </a:solidFill>
                  <a:latin typeface="+mj-lt"/>
                </a:rPr>
                <a:t>Kaggle</a:t>
              </a:r>
              <a:r>
                <a:rPr lang="fr-FR">
                  <a:latin typeface="+mj-lt"/>
                </a:rPr>
                <a:t> ou pas</a:t>
              </a:r>
            </a:p>
          </p:txBody>
        </p:sp>
        <p:sp>
          <p:nvSpPr>
            <p:cNvPr id="76" name="Flèche : droite 75">
              <a:extLst>
                <a:ext uri="{FF2B5EF4-FFF2-40B4-BE49-F238E27FC236}">
                  <a16:creationId xmlns:a16="http://schemas.microsoft.com/office/drawing/2014/main" id="{604ADD61-684B-8775-5B07-CF7286D052D9}"/>
                </a:ext>
              </a:extLst>
            </p:cNvPr>
            <p:cNvSpPr/>
            <p:nvPr/>
          </p:nvSpPr>
          <p:spPr>
            <a:xfrm>
              <a:off x="5285021" y="4478652"/>
              <a:ext cx="311995" cy="225488"/>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Flèche : droite 76">
              <a:extLst>
                <a:ext uri="{FF2B5EF4-FFF2-40B4-BE49-F238E27FC236}">
                  <a16:creationId xmlns:a16="http://schemas.microsoft.com/office/drawing/2014/main" id="{4D4293B2-32CC-B8E9-6171-20051E3E2FEA}"/>
                </a:ext>
              </a:extLst>
            </p:cNvPr>
            <p:cNvSpPr/>
            <p:nvPr/>
          </p:nvSpPr>
          <p:spPr>
            <a:xfrm>
              <a:off x="8102464" y="4495524"/>
              <a:ext cx="311995" cy="225488"/>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8" name="Groupe 97">
            <a:extLst>
              <a:ext uri="{FF2B5EF4-FFF2-40B4-BE49-F238E27FC236}">
                <a16:creationId xmlns:a16="http://schemas.microsoft.com/office/drawing/2014/main" id="{65D61E0A-1D09-4CFC-26CC-4ED4DDA90F60}"/>
              </a:ext>
            </a:extLst>
          </p:cNvPr>
          <p:cNvGrpSpPr/>
          <p:nvPr/>
        </p:nvGrpSpPr>
        <p:grpSpPr>
          <a:xfrm>
            <a:off x="3266768" y="690012"/>
            <a:ext cx="6555201" cy="646331"/>
            <a:chOff x="3266768" y="690012"/>
            <a:chExt cx="6555201" cy="646331"/>
          </a:xfrm>
        </p:grpSpPr>
        <p:sp>
          <p:nvSpPr>
            <p:cNvPr id="85" name="ZoneTexte 84">
              <a:extLst>
                <a:ext uri="{FF2B5EF4-FFF2-40B4-BE49-F238E27FC236}">
                  <a16:creationId xmlns:a16="http://schemas.microsoft.com/office/drawing/2014/main" id="{2F4DB4D7-2297-E767-1705-0F4F1A5DFADB}"/>
                </a:ext>
              </a:extLst>
            </p:cNvPr>
            <p:cNvSpPr txBox="1"/>
            <p:nvPr/>
          </p:nvSpPr>
          <p:spPr>
            <a:xfrm>
              <a:off x="3559616" y="690012"/>
              <a:ext cx="6262353" cy="646331"/>
            </a:xfrm>
            <a:prstGeom prst="rect">
              <a:avLst/>
            </a:prstGeom>
            <a:noFill/>
          </p:spPr>
          <p:txBody>
            <a:bodyPr wrap="square">
              <a:spAutoFit/>
            </a:bodyPr>
            <a:lstStyle/>
            <a:p>
              <a:r>
                <a:rPr lang="fr-FR" b="1" u="sng">
                  <a:solidFill>
                    <a:srgbClr val="FF0000"/>
                  </a:solidFill>
                  <a:latin typeface="+mj-lt"/>
                  <a:ea typeface="Cambria Math" panose="02040503050406030204" pitchFamily="18" charset="0"/>
                  <a:cs typeface="Calibri Light" panose="020F0302020204030204" pitchFamily="34" charset="0"/>
                </a:rPr>
                <a:t>But</a:t>
              </a:r>
              <a:r>
                <a:rPr lang="fr-FR" b="1">
                  <a:solidFill>
                    <a:srgbClr val="FF0000"/>
                  </a:solidFill>
                  <a:latin typeface="+mj-lt"/>
                  <a:ea typeface="Cambria Math" panose="02040503050406030204" pitchFamily="18" charset="0"/>
                  <a:cs typeface="Calibri Light" panose="020F0302020204030204" pitchFamily="34" charset="0"/>
                </a:rPr>
                <a:t> </a:t>
              </a:r>
              <a:r>
                <a:rPr lang="fr-FR">
                  <a:solidFill>
                    <a:srgbClr val="FF0000"/>
                  </a:solidFill>
                  <a:latin typeface="+mj-lt"/>
                  <a:ea typeface="Cambria Math" panose="02040503050406030204" pitchFamily="18" charset="0"/>
                  <a:cs typeface="Calibri Light" panose="020F0302020204030204" pitchFamily="34" charset="0"/>
                </a:rPr>
                <a:t>:</a:t>
              </a:r>
              <a:r>
                <a:rPr lang="fr-FR">
                  <a:latin typeface="+mj-lt"/>
                  <a:ea typeface="Cambria Math" panose="02040503050406030204" pitchFamily="18" charset="0"/>
                  <a:cs typeface="Calibri Light" panose="020F0302020204030204" pitchFamily="34" charset="0"/>
                </a:rPr>
                <a:t>  </a:t>
              </a:r>
              <a:r>
                <a:rPr lang="fr-FR" b="1">
                  <a:solidFill>
                    <a:srgbClr val="FF0000"/>
                  </a:solidFill>
                  <a:latin typeface="+mj-lt"/>
                  <a:ea typeface="Cambria Math" panose="02040503050406030204" pitchFamily="18" charset="0"/>
                  <a:cs typeface="Calibri Light" panose="020F0302020204030204" pitchFamily="34" charset="0"/>
                </a:rPr>
                <a:t>sélectionner</a:t>
              </a:r>
              <a:r>
                <a:rPr lang="fr-FR">
                  <a:latin typeface="+mj-lt"/>
                  <a:ea typeface="Cambria Math" panose="02040503050406030204" pitchFamily="18" charset="0"/>
                  <a:cs typeface="Calibri Light" panose="020F0302020204030204" pitchFamily="34" charset="0"/>
                </a:rPr>
                <a:t> les données du jeu d’entraînement (</a:t>
              </a:r>
              <a:r>
                <a:rPr lang="fr-FR" b="1">
                  <a:solidFill>
                    <a:srgbClr val="FF0000"/>
                  </a:solidFill>
                  <a:latin typeface="+mj-lt"/>
                  <a:ea typeface="Cambria Math" panose="02040503050406030204" pitchFamily="18" charset="0"/>
                  <a:cs typeface="Calibri Light" panose="020F0302020204030204" pitchFamily="34" charset="0"/>
                </a:rPr>
                <a:t>requêtes</a:t>
              </a:r>
              <a:r>
                <a:rPr lang="fr-FR">
                  <a:latin typeface="+mj-lt"/>
                  <a:ea typeface="Cambria Math" panose="02040503050406030204" pitchFamily="18" charset="0"/>
                  <a:cs typeface="Calibri Light" panose="020F0302020204030204" pitchFamily="34" charset="0"/>
                </a:rPr>
                <a:t>) </a:t>
              </a:r>
            </a:p>
            <a:p>
              <a:r>
                <a:rPr lang="fr-FR">
                  <a:latin typeface="+mj-lt"/>
                  <a:ea typeface="Cambria Math" panose="02040503050406030204" pitchFamily="18" charset="0"/>
                  <a:cs typeface="Calibri Light" panose="020F0302020204030204" pitchFamily="34" charset="0"/>
                </a:rPr>
                <a:t>          qui </a:t>
              </a:r>
              <a:r>
                <a:rPr lang="fr-FR" b="1">
                  <a:solidFill>
                    <a:srgbClr val="FF0000"/>
                  </a:solidFill>
                  <a:latin typeface="+mj-lt"/>
                  <a:ea typeface="Cambria Math" panose="02040503050406030204" pitchFamily="18" charset="0"/>
                  <a:cs typeface="Calibri Light" panose="020F0302020204030204" pitchFamily="34" charset="0"/>
                </a:rPr>
                <a:t>s’approchent</a:t>
              </a:r>
              <a:r>
                <a:rPr lang="fr-FR">
                  <a:solidFill>
                    <a:srgbClr val="FF0000"/>
                  </a:solidFill>
                  <a:latin typeface="+mj-lt"/>
                  <a:ea typeface="Cambria Math" panose="02040503050406030204" pitchFamily="18" charset="0"/>
                  <a:cs typeface="Calibri Light" panose="020F0302020204030204" pitchFamily="34" charset="0"/>
                </a:rPr>
                <a:t> </a:t>
              </a:r>
              <a:r>
                <a:rPr lang="fr-FR" b="1">
                  <a:solidFill>
                    <a:srgbClr val="FF0000"/>
                  </a:solidFill>
                  <a:latin typeface="+mj-lt"/>
                  <a:ea typeface="Cambria Math" panose="02040503050406030204" pitchFamily="18" charset="0"/>
                  <a:cs typeface="Calibri Light" panose="020F0302020204030204" pitchFamily="34" charset="0"/>
                </a:rPr>
                <a:t>le</a:t>
              </a:r>
              <a:r>
                <a:rPr lang="fr-FR">
                  <a:solidFill>
                    <a:srgbClr val="FF0000"/>
                  </a:solidFill>
                  <a:latin typeface="+mj-lt"/>
                  <a:ea typeface="Cambria Math" panose="02040503050406030204" pitchFamily="18" charset="0"/>
                  <a:cs typeface="Calibri Light" panose="020F0302020204030204" pitchFamily="34" charset="0"/>
                </a:rPr>
                <a:t> </a:t>
              </a:r>
              <a:r>
                <a:rPr lang="fr-FR" b="1">
                  <a:solidFill>
                    <a:srgbClr val="FF0000"/>
                  </a:solidFill>
                  <a:latin typeface="+mj-lt"/>
                  <a:ea typeface="Cambria Math" panose="02040503050406030204" pitchFamily="18" charset="0"/>
                  <a:cs typeface="Calibri Light" panose="020F0302020204030204" pitchFamily="34" charset="0"/>
                </a:rPr>
                <a:t>+</a:t>
              </a:r>
              <a:r>
                <a:rPr lang="fr-FR">
                  <a:solidFill>
                    <a:srgbClr val="FF0000"/>
                  </a:solidFill>
                  <a:latin typeface="+mj-lt"/>
                  <a:ea typeface="Cambria Math" panose="02040503050406030204" pitchFamily="18" charset="0"/>
                  <a:cs typeface="Calibri Light" panose="020F0302020204030204" pitchFamily="34" charset="0"/>
                </a:rPr>
                <a:t> </a:t>
              </a:r>
              <a:r>
                <a:rPr lang="fr-FR">
                  <a:latin typeface="+mj-lt"/>
                  <a:ea typeface="Cambria Math" panose="02040503050406030204" pitchFamily="18" charset="0"/>
                  <a:cs typeface="Calibri Light" panose="020F0302020204030204" pitchFamily="34" charset="0"/>
                </a:rPr>
                <a:t>de la distribution du </a:t>
              </a:r>
              <a:r>
                <a:rPr lang="fr-FR" b="1">
                  <a:solidFill>
                    <a:srgbClr val="FF0000"/>
                  </a:solidFill>
                  <a:latin typeface="+mj-lt"/>
                  <a:ea typeface="Cambria Math" panose="02040503050406030204" pitchFamily="18" charset="0"/>
                  <a:cs typeface="Calibri Light" panose="020F0302020204030204" pitchFamily="34" charset="0"/>
                </a:rPr>
                <a:t>jeu de test</a:t>
              </a:r>
              <a:r>
                <a:rPr lang="fr-FR" b="1">
                  <a:latin typeface="+mj-lt"/>
                  <a:ea typeface="Cambria Math" panose="02040503050406030204" pitchFamily="18" charset="0"/>
                  <a:cs typeface="Calibri Light" panose="020F0302020204030204" pitchFamily="34" charset="0"/>
                </a:rPr>
                <a:t> </a:t>
              </a:r>
              <a:r>
                <a:rPr lang="fr-FR" b="1" err="1">
                  <a:solidFill>
                    <a:srgbClr val="FF0000"/>
                  </a:solidFill>
                  <a:latin typeface="+mj-lt"/>
                  <a:ea typeface="Cambria Math" panose="02040503050406030204" pitchFamily="18" charset="0"/>
                  <a:cs typeface="Calibri Light" panose="020F0302020204030204" pitchFamily="34" charset="0"/>
                </a:rPr>
                <a:t>Kaggle</a:t>
              </a:r>
              <a:r>
                <a:rPr lang="fr-FR">
                  <a:latin typeface="+mj-lt"/>
                  <a:ea typeface="Cambria Math" panose="02040503050406030204" pitchFamily="18" charset="0"/>
                  <a:cs typeface="Calibri Light" panose="020F0302020204030204" pitchFamily="34" charset="0"/>
                </a:rPr>
                <a:t>. </a:t>
              </a:r>
              <a:endParaRPr lang="fr-FR" b="1">
                <a:solidFill>
                  <a:srgbClr val="FF0000"/>
                </a:solidFill>
                <a:latin typeface="+mj-lt"/>
                <a:ea typeface="Cambria Math" panose="02040503050406030204" pitchFamily="18" charset="0"/>
                <a:cs typeface="Calibri Light" panose="020F0302020204030204" pitchFamily="34" charset="0"/>
              </a:endParaRPr>
            </a:p>
          </p:txBody>
        </p:sp>
        <p:sp>
          <p:nvSpPr>
            <p:cNvPr id="96" name="Rectangle 95">
              <a:extLst>
                <a:ext uri="{FF2B5EF4-FFF2-40B4-BE49-F238E27FC236}">
                  <a16:creationId xmlns:a16="http://schemas.microsoft.com/office/drawing/2014/main" id="{875FAF8F-B20F-74BD-1042-29D40E590E18}"/>
                </a:ext>
              </a:extLst>
            </p:cNvPr>
            <p:cNvSpPr/>
            <p:nvPr/>
          </p:nvSpPr>
          <p:spPr>
            <a:xfrm flipV="1">
              <a:off x="3266768" y="755633"/>
              <a:ext cx="78583" cy="550187"/>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 name="Groupe 13">
            <a:extLst>
              <a:ext uri="{FF2B5EF4-FFF2-40B4-BE49-F238E27FC236}">
                <a16:creationId xmlns:a16="http://schemas.microsoft.com/office/drawing/2014/main" id="{9D54E658-B165-7D72-70A7-59679CE2B9EE}"/>
              </a:ext>
            </a:extLst>
          </p:cNvPr>
          <p:cNvGrpSpPr/>
          <p:nvPr/>
        </p:nvGrpSpPr>
        <p:grpSpPr>
          <a:xfrm>
            <a:off x="140674" y="5230651"/>
            <a:ext cx="10783998" cy="834359"/>
            <a:chOff x="61800" y="1479056"/>
            <a:chExt cx="10783998" cy="834359"/>
          </a:xfrm>
        </p:grpSpPr>
        <p:grpSp>
          <p:nvGrpSpPr>
            <p:cNvPr id="16" name="Groupe 15">
              <a:extLst>
                <a:ext uri="{FF2B5EF4-FFF2-40B4-BE49-F238E27FC236}">
                  <a16:creationId xmlns:a16="http://schemas.microsoft.com/office/drawing/2014/main" id="{D4D85475-97F1-839A-9E59-7090C770E6AC}"/>
                </a:ext>
              </a:extLst>
            </p:cNvPr>
            <p:cNvGrpSpPr/>
            <p:nvPr/>
          </p:nvGrpSpPr>
          <p:grpSpPr>
            <a:xfrm>
              <a:off x="787305" y="1913305"/>
              <a:ext cx="5039775" cy="400110"/>
              <a:chOff x="1952051" y="1873448"/>
              <a:chExt cx="5039775" cy="400110"/>
            </a:xfrm>
          </p:grpSpPr>
          <p:sp>
            <p:nvSpPr>
              <p:cNvPr id="21" name="ZoneTexte 20">
                <a:extLst>
                  <a:ext uri="{FF2B5EF4-FFF2-40B4-BE49-F238E27FC236}">
                    <a16:creationId xmlns:a16="http://schemas.microsoft.com/office/drawing/2014/main" id="{C958AA98-8431-8794-92B6-ED61EF23A6BA}"/>
                  </a:ext>
                </a:extLst>
              </p:cNvPr>
              <p:cNvSpPr txBox="1"/>
              <p:nvPr/>
            </p:nvSpPr>
            <p:spPr>
              <a:xfrm>
                <a:off x="2264046" y="1873448"/>
                <a:ext cx="4727780" cy="400110"/>
              </a:xfrm>
              <a:prstGeom prst="rect">
                <a:avLst/>
              </a:prstGeom>
              <a:noFill/>
            </p:spPr>
            <p:txBody>
              <a:bodyPr wrap="square">
                <a:spAutoFit/>
              </a:bodyPr>
              <a:lstStyle/>
              <a:p>
                <a:pPr algn="ctr"/>
                <a:r>
                  <a:rPr lang="fr-FR" sz="2000" dirty="0">
                    <a:latin typeface="+mj-lt"/>
                    <a:ea typeface="Cambria Math" panose="02040503050406030204" pitchFamily="18" charset="0"/>
                    <a:cs typeface="Calibri Light" panose="020F0302020204030204" pitchFamily="34" charset="0"/>
                  </a:rPr>
                  <a:t>Le modèle devrait se </a:t>
                </a:r>
                <a:r>
                  <a:rPr lang="fr-FR" sz="2000" b="1" dirty="0">
                    <a:solidFill>
                      <a:srgbClr val="FF0000"/>
                    </a:solidFill>
                    <a:latin typeface="+mj-lt"/>
                    <a:ea typeface="Cambria Math" panose="02040503050406030204" pitchFamily="18" charset="0"/>
                    <a:cs typeface="Calibri Light" panose="020F0302020204030204" pitchFamily="34" charset="0"/>
                  </a:rPr>
                  <a:t>tromper une fois sur 2</a:t>
                </a:r>
                <a:endParaRPr lang="fr-FR" sz="2000" b="1" dirty="0">
                  <a:solidFill>
                    <a:srgbClr val="FF0000"/>
                  </a:solidFill>
                </a:endParaRPr>
              </a:p>
            </p:txBody>
          </p:sp>
          <p:sp>
            <p:nvSpPr>
              <p:cNvPr id="23" name="Flèche : droite 22">
                <a:extLst>
                  <a:ext uri="{FF2B5EF4-FFF2-40B4-BE49-F238E27FC236}">
                    <a16:creationId xmlns:a16="http://schemas.microsoft.com/office/drawing/2014/main" id="{1AC7C3C5-DD01-F6BD-B0C4-4F73ECBB6B18}"/>
                  </a:ext>
                </a:extLst>
              </p:cNvPr>
              <p:cNvSpPr/>
              <p:nvPr/>
            </p:nvSpPr>
            <p:spPr>
              <a:xfrm>
                <a:off x="1952051" y="1971810"/>
                <a:ext cx="311995" cy="225488"/>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 name="ZoneTexte 17">
              <a:extLst>
                <a:ext uri="{FF2B5EF4-FFF2-40B4-BE49-F238E27FC236}">
                  <a16:creationId xmlns:a16="http://schemas.microsoft.com/office/drawing/2014/main" id="{712CE51E-5695-28FB-67EE-2F100F673681}"/>
                </a:ext>
              </a:extLst>
            </p:cNvPr>
            <p:cNvSpPr txBox="1"/>
            <p:nvPr/>
          </p:nvSpPr>
          <p:spPr>
            <a:xfrm>
              <a:off x="61800" y="1479056"/>
              <a:ext cx="10783998" cy="400110"/>
            </a:xfrm>
            <a:prstGeom prst="rect">
              <a:avLst/>
            </a:prstGeom>
            <a:noFill/>
          </p:spPr>
          <p:txBody>
            <a:bodyPr wrap="square">
              <a:spAutoFit/>
            </a:bodyPr>
            <a:lstStyle/>
            <a:p>
              <a:pPr marL="342900" indent="-342900" algn="ctr">
                <a:buFont typeface="Wingdings" panose="05000000000000000000" pitchFamily="2" charset="2"/>
                <a:buChar char="Ø"/>
              </a:pPr>
              <a:r>
                <a:rPr lang="fr-FR" sz="2000">
                  <a:latin typeface="+mj-lt"/>
                  <a:ea typeface="Cambria Math" panose="02040503050406030204" pitchFamily="18" charset="0"/>
                  <a:cs typeface="Calibri Light" panose="020F0302020204030204" pitchFamily="34" charset="0"/>
                </a:rPr>
                <a:t>Le modèle ne devrait </a:t>
              </a:r>
              <a:r>
                <a:rPr lang="fr-FR" sz="2000" b="1">
                  <a:solidFill>
                    <a:srgbClr val="FF0000"/>
                  </a:solidFill>
                  <a:latin typeface="+mj-lt"/>
                  <a:ea typeface="Cambria Math" panose="02040503050406030204" pitchFamily="18" charset="0"/>
                  <a:cs typeface="Calibri Light" panose="020F0302020204030204" pitchFamily="34" charset="0"/>
                </a:rPr>
                <a:t>pas</a:t>
              </a:r>
              <a:r>
                <a:rPr lang="fr-FR" sz="2000">
                  <a:latin typeface="+mj-lt"/>
                  <a:ea typeface="Cambria Math" panose="02040503050406030204" pitchFamily="18" charset="0"/>
                  <a:cs typeface="Calibri Light" panose="020F0302020204030204" pitchFamily="34" charset="0"/>
                </a:rPr>
                <a:t> réussir à </a:t>
              </a:r>
              <a:r>
                <a:rPr lang="fr-FR" sz="2000" b="1">
                  <a:solidFill>
                    <a:srgbClr val="FF0000"/>
                  </a:solidFill>
                  <a:latin typeface="+mj-lt"/>
                  <a:ea typeface="Cambria Math" panose="02040503050406030204" pitchFamily="18" charset="0"/>
                  <a:cs typeface="Calibri Light" panose="020F0302020204030204" pitchFamily="34" charset="0"/>
                </a:rPr>
                <a:t>différencier</a:t>
              </a:r>
              <a:r>
                <a:rPr lang="fr-FR" sz="2000">
                  <a:latin typeface="+mj-lt"/>
                  <a:ea typeface="Cambria Math" panose="02040503050406030204" pitchFamily="18" charset="0"/>
                  <a:cs typeface="Calibri Light" panose="020F0302020204030204" pitchFamily="34" charset="0"/>
                </a:rPr>
                <a:t> les données </a:t>
              </a:r>
              <a:r>
                <a:rPr lang="fr-FR" sz="2000">
                  <a:solidFill>
                    <a:srgbClr val="FF0000"/>
                  </a:solidFill>
                  <a:latin typeface="+mj-lt"/>
                  <a:ea typeface="Cambria Math" panose="02040503050406030204" pitchFamily="18" charset="0"/>
                </a:rPr>
                <a:t>∈ </a:t>
              </a:r>
              <a:r>
                <a:rPr lang="fr-FR" sz="2000" b="1">
                  <a:solidFill>
                    <a:srgbClr val="FF0000"/>
                  </a:solidFill>
                  <a:latin typeface="+mj-lt"/>
                  <a:ea typeface="Cambria Math" panose="02040503050406030204" pitchFamily="18" charset="0"/>
                </a:rPr>
                <a:t>test </a:t>
              </a:r>
              <a:r>
                <a:rPr lang="fr-FR" sz="2000" b="1" err="1">
                  <a:solidFill>
                    <a:srgbClr val="FF0000"/>
                  </a:solidFill>
                  <a:latin typeface="+mj-lt"/>
                  <a:ea typeface="Cambria Math" panose="02040503050406030204" pitchFamily="18" charset="0"/>
                  <a:cs typeface="Calibri Light" panose="020F0302020204030204" pitchFamily="34" charset="0"/>
                </a:rPr>
                <a:t>Kaggle</a:t>
              </a:r>
              <a:r>
                <a:rPr lang="fr-FR" sz="2000">
                  <a:latin typeface="+mj-lt"/>
                  <a:ea typeface="Cambria Math" panose="02040503050406030204" pitchFamily="18" charset="0"/>
                  <a:cs typeface="Calibri Light" panose="020F0302020204030204" pitchFamily="34" charset="0"/>
                </a:rPr>
                <a:t>  des données </a:t>
              </a:r>
              <a:r>
                <a:rPr lang="fr-FR" sz="2000" b="1">
                  <a:solidFill>
                    <a:srgbClr val="FF0000"/>
                  </a:solidFill>
                  <a:latin typeface="+mj-lt"/>
                  <a:ea typeface="Cambria Math" panose="02040503050406030204" pitchFamily="18" charset="0"/>
                  <a:cs typeface="Calibri Light" panose="020F0302020204030204" pitchFamily="34" charset="0"/>
                </a:rPr>
                <a:t>requêtées</a:t>
              </a:r>
            </a:p>
          </p:txBody>
        </p:sp>
      </p:grpSp>
    </p:spTree>
    <p:extLst>
      <p:ext uri="{BB962C8B-B14F-4D97-AF65-F5344CB8AC3E}">
        <p14:creationId xmlns:p14="http://schemas.microsoft.com/office/powerpoint/2010/main" val="38486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rtlCol="0">
                <a:spAutoFit/>
              </a:bodyPr>
              <a:lstStyle/>
              <a:p>
                <a:r>
                  <a:rPr lang="fr-FR" sz="2800">
                    <a:latin typeface="+mj-lt"/>
                    <a:ea typeface="Cambria Math" panose="02040503050406030204" pitchFamily="18" charset="0"/>
                  </a:rPr>
                  <a:t>Prétraitement des données</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FF6600"/>
                    </a:solidFill>
                    <a:latin typeface="Century Gothic" panose="020B0502020202020204" pitchFamily="34" charset="0"/>
                    <a:ea typeface="Cambria Math" panose="02040503050406030204" pitchFamily="18" charset="0"/>
                  </a:rPr>
                  <a:t>3</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rgbClr val="FF6600"/>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66CF6DF3-7B91-CFEF-9029-D770C1A506EB}"/>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dirty="0">
                <a:solidFill>
                  <a:schemeClr val="tx1">
                    <a:lumMod val="50000"/>
                    <a:lumOff val="50000"/>
                  </a:schemeClr>
                </a:solidFill>
                <a:latin typeface="+mj-lt"/>
                <a:ea typeface="Cambria Math"/>
                <a:cs typeface="Calibri Light"/>
              </a:rPr>
              <a:t>Léa Camusat      </a:t>
            </a:r>
            <a:r>
              <a:rPr lang="fr-FR" b="1" dirty="0">
                <a:latin typeface="+mj-lt"/>
                <a:ea typeface="Cambria Math"/>
                <a:cs typeface="Calibri Light"/>
              </a:rPr>
              <a:t>Flavie Kolb </a:t>
            </a:r>
            <a:r>
              <a:rPr lang="fr-FR" dirty="0">
                <a:solidFill>
                  <a:schemeClr val="tx1">
                    <a:lumMod val="50000"/>
                    <a:lumOff val="50000"/>
                  </a:schemeClr>
                </a:solidFill>
                <a:latin typeface="+mj-lt"/>
                <a:ea typeface="Cambria Math"/>
                <a:cs typeface="Calibri Light"/>
              </a:rPr>
              <a:t>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sp>
        <p:nvSpPr>
          <p:cNvPr id="13" name="Espace réservé du numéro de diapositive 12">
            <a:extLst>
              <a:ext uri="{FF2B5EF4-FFF2-40B4-BE49-F238E27FC236}">
                <a16:creationId xmlns:a16="http://schemas.microsoft.com/office/drawing/2014/main" id="{2E78C3F2-6747-4166-9D5D-A05665B4DCC4}"/>
              </a:ext>
            </a:extLst>
          </p:cNvPr>
          <p:cNvSpPr>
            <a:spLocks noGrp="1"/>
          </p:cNvSpPr>
          <p:nvPr>
            <p:ph type="sldNum" sz="quarter" idx="12"/>
          </p:nvPr>
        </p:nvSpPr>
        <p:spPr>
          <a:xfrm>
            <a:off x="9150448" y="6424834"/>
            <a:ext cx="2743200" cy="365125"/>
          </a:xfrm>
        </p:spPr>
        <p:txBody>
          <a:bodyPr/>
          <a:lstStyle/>
          <a:p>
            <a:fld id="{D3477EFD-F3AF-4AFF-90C6-B83CE9896760}" type="slidenum">
              <a:rPr lang="fr-FR" smtClean="0"/>
              <a:t>11</a:t>
            </a:fld>
            <a:endParaRPr lang="fr-FR" dirty="0"/>
          </a:p>
        </p:txBody>
      </p:sp>
      <p:sp>
        <p:nvSpPr>
          <p:cNvPr id="16" name="ZoneTexte 15">
            <a:extLst>
              <a:ext uri="{FF2B5EF4-FFF2-40B4-BE49-F238E27FC236}">
                <a16:creationId xmlns:a16="http://schemas.microsoft.com/office/drawing/2014/main" id="{CA87D4D3-11A5-CCE7-1EE1-60965AD01557}"/>
              </a:ext>
            </a:extLst>
          </p:cNvPr>
          <p:cNvSpPr txBox="1"/>
          <p:nvPr/>
        </p:nvSpPr>
        <p:spPr>
          <a:xfrm>
            <a:off x="259154" y="1509671"/>
            <a:ext cx="4512408" cy="400110"/>
          </a:xfrm>
          <a:prstGeom prst="rect">
            <a:avLst/>
          </a:prstGeom>
          <a:noFill/>
        </p:spPr>
        <p:txBody>
          <a:bodyPr wrap="square">
            <a:spAutoFit/>
          </a:bodyPr>
          <a:lstStyle/>
          <a:p>
            <a:pPr marL="342900" indent="-342900" algn="ctr">
              <a:buFont typeface="Wingdings" panose="05000000000000000000" pitchFamily="2" charset="2"/>
              <a:buChar char="Ø"/>
            </a:pPr>
            <a:r>
              <a:rPr lang="fr-FR" sz="2000" dirty="0">
                <a:latin typeface="+mj-lt"/>
                <a:ea typeface="Cambria Math" panose="02040503050406030204" pitchFamily="18" charset="0"/>
                <a:cs typeface="Calibri Light" panose="020F0302020204030204" pitchFamily="34" charset="0"/>
              </a:rPr>
              <a:t>Pour </a:t>
            </a:r>
            <a:r>
              <a:rPr lang="fr-FR" sz="2000" b="1" dirty="0">
                <a:solidFill>
                  <a:srgbClr val="FF0000"/>
                </a:solidFill>
                <a:latin typeface="+mj-lt"/>
                <a:ea typeface="Cambria Math" panose="02040503050406030204" pitchFamily="18" charset="0"/>
                <a:cs typeface="Calibri Light" panose="020F0302020204030204" pitchFamily="34" charset="0"/>
              </a:rPr>
              <a:t>mieux</a:t>
            </a:r>
            <a:r>
              <a:rPr lang="fr-FR" sz="2000" dirty="0">
                <a:latin typeface="+mj-lt"/>
                <a:ea typeface="Cambria Math" panose="02040503050406030204" pitchFamily="18" charset="0"/>
                <a:cs typeface="Calibri Light" panose="020F0302020204030204" pitchFamily="34" charset="0"/>
              </a:rPr>
              <a:t> </a:t>
            </a:r>
            <a:r>
              <a:rPr lang="fr-FR" sz="2000" b="1" dirty="0">
                <a:solidFill>
                  <a:srgbClr val="FF0000"/>
                </a:solidFill>
                <a:latin typeface="+mj-lt"/>
                <a:ea typeface="Cambria Math" panose="02040503050406030204" pitchFamily="18" charset="0"/>
                <a:cs typeface="Calibri Light" panose="020F0302020204030204" pitchFamily="34" charset="0"/>
              </a:rPr>
              <a:t>ajuster</a:t>
            </a:r>
            <a:r>
              <a:rPr lang="fr-FR" sz="2000" dirty="0">
                <a:latin typeface="+mj-lt"/>
                <a:ea typeface="Cambria Math" panose="02040503050406030204" pitchFamily="18" charset="0"/>
                <a:cs typeface="Calibri Light" panose="020F0302020204030204" pitchFamily="34" charset="0"/>
              </a:rPr>
              <a:t> au test </a:t>
            </a:r>
            <a:r>
              <a:rPr lang="fr-FR" sz="2000" dirty="0" err="1">
                <a:latin typeface="+mj-lt"/>
                <a:ea typeface="Cambria Math" panose="02040503050406030204" pitchFamily="18" charset="0"/>
                <a:cs typeface="Calibri Light" panose="020F0302020204030204" pitchFamily="34" charset="0"/>
              </a:rPr>
              <a:t>Kaggle</a:t>
            </a:r>
            <a:r>
              <a:rPr lang="fr-FR" sz="2000" dirty="0">
                <a:latin typeface="+mj-lt"/>
                <a:ea typeface="Cambria Math" panose="02040503050406030204" pitchFamily="18" charset="0"/>
                <a:cs typeface="Calibri Light" panose="020F0302020204030204" pitchFamily="34" charset="0"/>
              </a:rPr>
              <a:t> : </a:t>
            </a:r>
            <a:endParaRPr lang="fr-FR" sz="2000" b="1" dirty="0">
              <a:solidFill>
                <a:srgbClr val="FF0000"/>
              </a:solidFill>
              <a:latin typeface="+mj-lt"/>
              <a:ea typeface="Cambria Math" panose="02040503050406030204" pitchFamily="18" charset="0"/>
              <a:cs typeface="Calibri Light" panose="020F0302020204030204" pitchFamily="34" charset="0"/>
            </a:endParaRPr>
          </a:p>
        </p:txBody>
      </p:sp>
      <p:grpSp>
        <p:nvGrpSpPr>
          <p:cNvPr id="18" name="Groupe 17">
            <a:extLst>
              <a:ext uri="{FF2B5EF4-FFF2-40B4-BE49-F238E27FC236}">
                <a16:creationId xmlns:a16="http://schemas.microsoft.com/office/drawing/2014/main" id="{DFAFBAA9-10C3-EF53-B5AF-52CF98BCB50B}"/>
              </a:ext>
            </a:extLst>
          </p:cNvPr>
          <p:cNvGrpSpPr/>
          <p:nvPr/>
        </p:nvGrpSpPr>
        <p:grpSpPr>
          <a:xfrm>
            <a:off x="388205" y="837064"/>
            <a:ext cx="2595340" cy="446724"/>
            <a:chOff x="203418" y="815607"/>
            <a:chExt cx="2595340" cy="446724"/>
          </a:xfrm>
        </p:grpSpPr>
        <p:sp>
          <p:nvSpPr>
            <p:cNvPr id="21" name="Rectangle : coins arrondis 20">
              <a:extLst>
                <a:ext uri="{FF2B5EF4-FFF2-40B4-BE49-F238E27FC236}">
                  <a16:creationId xmlns:a16="http://schemas.microsoft.com/office/drawing/2014/main" id="{190B845E-433E-4044-76D4-51081418B9B7}"/>
                </a:ext>
              </a:extLst>
            </p:cNvPr>
            <p:cNvSpPr/>
            <p:nvPr/>
          </p:nvSpPr>
          <p:spPr>
            <a:xfrm>
              <a:off x="203418" y="815607"/>
              <a:ext cx="2595340" cy="446724"/>
            </a:xfrm>
            <a:prstGeom prst="round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8EB5D7C9-735D-182E-0D72-A81DF9580816}"/>
                </a:ext>
              </a:extLst>
            </p:cNvPr>
            <p:cNvSpPr txBox="1"/>
            <p:nvPr/>
          </p:nvSpPr>
          <p:spPr>
            <a:xfrm>
              <a:off x="203418" y="836131"/>
              <a:ext cx="2497045" cy="400110"/>
            </a:xfrm>
            <a:prstGeom prst="rect">
              <a:avLst/>
            </a:prstGeom>
            <a:noFill/>
          </p:spPr>
          <p:txBody>
            <a:bodyPr wrap="square">
              <a:spAutoFit/>
            </a:bodyPr>
            <a:lstStyle/>
            <a:p>
              <a:pPr algn="ctr"/>
              <a:r>
                <a:rPr lang="fr-FR" sz="2000" b="1" err="1">
                  <a:solidFill>
                    <a:srgbClr val="FF0000"/>
                  </a:solidFill>
                  <a:latin typeface="+mj-lt"/>
                  <a:ea typeface="Cambria Math" panose="02040503050406030204" pitchFamily="18" charset="0"/>
                  <a:cs typeface="Calibri Light" panose="020F0302020204030204" pitchFamily="34" charset="0"/>
                </a:rPr>
                <a:t>Adversarial</a:t>
              </a:r>
              <a:r>
                <a:rPr lang="fr-FR" sz="2000" b="1">
                  <a:solidFill>
                    <a:srgbClr val="FF0000"/>
                  </a:solidFill>
                  <a:latin typeface="+mj-lt"/>
                  <a:ea typeface="Cambria Math" panose="02040503050406030204" pitchFamily="18" charset="0"/>
                  <a:cs typeface="Calibri Light" panose="020F0302020204030204" pitchFamily="34" charset="0"/>
                </a:rPr>
                <a:t> Validation</a:t>
              </a:r>
              <a:endParaRPr lang="fr-FR" sz="2000" b="1">
                <a:solidFill>
                  <a:srgbClr val="FF0000"/>
                </a:solidFill>
              </a:endParaRPr>
            </a:p>
          </p:txBody>
        </p:sp>
      </p:grpSp>
      <p:sp>
        <p:nvSpPr>
          <p:cNvPr id="54" name="ZoneTexte 53">
            <a:extLst>
              <a:ext uri="{FF2B5EF4-FFF2-40B4-BE49-F238E27FC236}">
                <a16:creationId xmlns:a16="http://schemas.microsoft.com/office/drawing/2014/main" id="{AFD65BF6-A82D-4582-7351-453A4C28454F}"/>
              </a:ext>
            </a:extLst>
          </p:cNvPr>
          <p:cNvSpPr txBox="1"/>
          <p:nvPr/>
        </p:nvSpPr>
        <p:spPr>
          <a:xfrm>
            <a:off x="8171104" y="4974822"/>
            <a:ext cx="3142645" cy="400110"/>
          </a:xfrm>
          <a:prstGeom prst="rect">
            <a:avLst/>
          </a:prstGeom>
          <a:noFill/>
        </p:spPr>
        <p:txBody>
          <a:bodyPr wrap="square">
            <a:spAutoFit/>
          </a:bodyPr>
          <a:lstStyle/>
          <a:p>
            <a:pPr algn="ctr"/>
            <a:r>
              <a:rPr lang="fr-FR" sz="2000">
                <a:latin typeface="+mj-lt"/>
                <a:ea typeface="Cambria Math" panose="02040503050406030204" pitchFamily="18" charset="0"/>
                <a:cs typeface="Calibri Light" panose="020F0302020204030204" pitchFamily="34" charset="0"/>
              </a:rPr>
              <a:t>Nouveau jeu d’entraînement</a:t>
            </a:r>
          </a:p>
        </p:txBody>
      </p:sp>
      <p:sp>
        <p:nvSpPr>
          <p:cNvPr id="67" name="Flèche : droite 66">
            <a:extLst>
              <a:ext uri="{FF2B5EF4-FFF2-40B4-BE49-F238E27FC236}">
                <a16:creationId xmlns:a16="http://schemas.microsoft.com/office/drawing/2014/main" id="{8DE684FA-71B5-7A6E-F706-087BD835580F}"/>
              </a:ext>
            </a:extLst>
          </p:cNvPr>
          <p:cNvSpPr/>
          <p:nvPr/>
        </p:nvSpPr>
        <p:spPr>
          <a:xfrm>
            <a:off x="984659" y="4905347"/>
            <a:ext cx="311995" cy="225488"/>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1" name="Groupe 80">
            <a:extLst>
              <a:ext uri="{FF2B5EF4-FFF2-40B4-BE49-F238E27FC236}">
                <a16:creationId xmlns:a16="http://schemas.microsoft.com/office/drawing/2014/main" id="{CDA252CC-18DC-694B-D097-0853A1E4991E}"/>
              </a:ext>
            </a:extLst>
          </p:cNvPr>
          <p:cNvGrpSpPr/>
          <p:nvPr/>
        </p:nvGrpSpPr>
        <p:grpSpPr>
          <a:xfrm>
            <a:off x="1588567" y="4778864"/>
            <a:ext cx="4978858" cy="400110"/>
            <a:chOff x="1666540" y="3133023"/>
            <a:chExt cx="4978858" cy="400110"/>
          </a:xfrm>
        </p:grpSpPr>
        <mc:AlternateContent xmlns:mc="http://schemas.openxmlformats.org/markup-compatibility/2006" xmlns:a14="http://schemas.microsoft.com/office/drawing/2010/main">
          <mc:Choice Requires="a14">
            <p:sp>
              <p:nvSpPr>
                <p:cNvPr id="46" name="ZoneTexte 45">
                  <a:extLst>
                    <a:ext uri="{FF2B5EF4-FFF2-40B4-BE49-F238E27FC236}">
                      <a16:creationId xmlns:a16="http://schemas.microsoft.com/office/drawing/2014/main" id="{F48A269D-868E-8F41-2CD7-0CE3D123C6CC}"/>
                    </a:ext>
                  </a:extLst>
                </p:cNvPr>
                <p:cNvSpPr txBox="1"/>
                <p:nvPr/>
              </p:nvSpPr>
              <p:spPr>
                <a:xfrm>
                  <a:off x="1917618" y="3133023"/>
                  <a:ext cx="4727780" cy="400110"/>
                </a:xfrm>
                <a:prstGeom prst="rect">
                  <a:avLst/>
                </a:prstGeom>
                <a:noFill/>
              </p:spPr>
              <p:txBody>
                <a:bodyPr wrap="square">
                  <a:spAutoFit/>
                </a:bodyPr>
                <a:lstStyle/>
                <a:p>
                  <a14:m>
                    <m:oMath xmlns:m="http://schemas.openxmlformats.org/officeDocument/2006/math">
                      <m:r>
                        <a:rPr lang="fr-FR" sz="2000" b="0" i="1" smtClean="0">
                          <a:solidFill>
                            <a:srgbClr val="FF0000"/>
                          </a:solidFill>
                          <a:latin typeface="Cambria Math" panose="02040503050406030204" pitchFamily="18" charset="0"/>
                          <a:ea typeface="Cambria Math" panose="02040503050406030204" pitchFamily="18" charset="0"/>
                          <a:cs typeface="Calibri Light" panose="020F0302020204030204" pitchFamily="34" charset="0"/>
                        </a:rPr>
                        <m:t>÷</m:t>
                      </m:r>
                    </m:oMath>
                  </a14:m>
                  <a:r>
                    <a:rPr lang="fr-FR" sz="2000" dirty="0">
                      <a:latin typeface="+mj-lt"/>
                      <a:ea typeface="Cambria Math" panose="02040503050406030204" pitchFamily="18" charset="0"/>
                      <a:cs typeface="Calibri Light" panose="020F0302020204030204" pitchFamily="34" charset="0"/>
                    </a:rPr>
                    <a:t> notre jeu de train en plusieurs </a:t>
                  </a:r>
                  <a:r>
                    <a:rPr lang="fr-FR" sz="2000" b="1" dirty="0">
                      <a:solidFill>
                        <a:srgbClr val="FF0000"/>
                      </a:solidFill>
                      <a:latin typeface="+mj-lt"/>
                      <a:ea typeface="Cambria Math" panose="02040503050406030204" pitchFamily="18" charset="0"/>
                      <a:cs typeface="Calibri Light" panose="020F0302020204030204" pitchFamily="34" charset="0"/>
                    </a:rPr>
                    <a:t>morceaux</a:t>
                  </a:r>
                  <a:endParaRPr lang="fr-FR" sz="2000" dirty="0"/>
                </a:p>
              </p:txBody>
            </p:sp>
          </mc:Choice>
          <mc:Fallback xmlns="">
            <p:sp>
              <p:nvSpPr>
                <p:cNvPr id="46" name="ZoneTexte 45">
                  <a:extLst>
                    <a:ext uri="{FF2B5EF4-FFF2-40B4-BE49-F238E27FC236}">
                      <a16:creationId xmlns:a16="http://schemas.microsoft.com/office/drawing/2014/main" id="{F48A269D-868E-8F41-2CD7-0CE3D123C6CC}"/>
                    </a:ext>
                  </a:extLst>
                </p:cNvPr>
                <p:cNvSpPr txBox="1">
                  <a:spLocks noRot="1" noChangeAspect="1" noMove="1" noResize="1" noEditPoints="1" noAdjustHandles="1" noChangeArrowheads="1" noChangeShapeType="1" noTextEdit="1"/>
                </p:cNvSpPr>
                <p:nvPr/>
              </p:nvSpPr>
              <p:spPr>
                <a:xfrm>
                  <a:off x="1917618" y="3133023"/>
                  <a:ext cx="4727780" cy="400110"/>
                </a:xfrm>
                <a:prstGeom prst="rect">
                  <a:avLst/>
                </a:prstGeom>
                <a:blipFill>
                  <a:blip r:embed="rId3"/>
                  <a:stretch>
                    <a:fillRect t="-9091" b="-25758"/>
                  </a:stretch>
                </a:blipFill>
              </p:spPr>
              <p:txBody>
                <a:bodyPr/>
                <a:lstStyle/>
                <a:p>
                  <a:r>
                    <a:rPr lang="fr-FR">
                      <a:noFill/>
                    </a:rPr>
                    <a:t> </a:t>
                  </a:r>
                </a:p>
              </p:txBody>
            </p:sp>
          </mc:Fallback>
        </mc:AlternateContent>
        <p:sp>
          <p:nvSpPr>
            <p:cNvPr id="74" name="Ellipse 73">
              <a:extLst>
                <a:ext uri="{FF2B5EF4-FFF2-40B4-BE49-F238E27FC236}">
                  <a16:creationId xmlns:a16="http://schemas.microsoft.com/office/drawing/2014/main" id="{67A90740-4950-BAE7-4AE0-D938E5ED57B5}"/>
                </a:ext>
              </a:extLst>
            </p:cNvPr>
            <p:cNvSpPr/>
            <p:nvPr/>
          </p:nvSpPr>
          <p:spPr>
            <a:xfrm>
              <a:off x="1666540" y="3231447"/>
              <a:ext cx="211427" cy="203262"/>
            </a:xfrm>
            <a:prstGeom prst="ellipse">
              <a:avLst/>
            </a:prstGeom>
            <a:solidFill>
              <a:srgbClr val="FF66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9" name="Groupe 78">
            <a:extLst>
              <a:ext uri="{FF2B5EF4-FFF2-40B4-BE49-F238E27FC236}">
                <a16:creationId xmlns:a16="http://schemas.microsoft.com/office/drawing/2014/main" id="{1BA868B1-F099-6DEF-BB71-232306DF25DD}"/>
              </a:ext>
            </a:extLst>
          </p:cNvPr>
          <p:cNvGrpSpPr/>
          <p:nvPr/>
        </p:nvGrpSpPr>
        <p:grpSpPr>
          <a:xfrm>
            <a:off x="1588567" y="5200511"/>
            <a:ext cx="5342679" cy="400110"/>
            <a:chOff x="1666540" y="3554670"/>
            <a:chExt cx="5342679" cy="400110"/>
          </a:xfrm>
        </p:grpSpPr>
        <p:sp>
          <p:nvSpPr>
            <p:cNvPr id="49" name="ZoneTexte 48">
              <a:extLst>
                <a:ext uri="{FF2B5EF4-FFF2-40B4-BE49-F238E27FC236}">
                  <a16:creationId xmlns:a16="http://schemas.microsoft.com/office/drawing/2014/main" id="{0BCC8902-F5E4-B8A1-0B9E-7895A481EA60}"/>
                </a:ext>
              </a:extLst>
            </p:cNvPr>
            <p:cNvSpPr txBox="1"/>
            <p:nvPr/>
          </p:nvSpPr>
          <p:spPr>
            <a:xfrm>
              <a:off x="1917617" y="3554670"/>
              <a:ext cx="5091602" cy="400110"/>
            </a:xfrm>
            <a:prstGeom prst="rect">
              <a:avLst/>
            </a:prstGeom>
            <a:noFill/>
          </p:spPr>
          <p:txBody>
            <a:bodyPr wrap="square">
              <a:spAutoFit/>
            </a:bodyPr>
            <a:lstStyle/>
            <a:p>
              <a:r>
                <a:rPr lang="fr-FR" sz="2000" b="1" dirty="0">
                  <a:solidFill>
                    <a:srgbClr val="FF0000"/>
                  </a:solidFill>
                  <a:latin typeface="+mj-lt"/>
                  <a:ea typeface="Cambria Math" panose="02040503050406030204" pitchFamily="18" charset="0"/>
                  <a:cs typeface="Calibri Light" panose="020F0302020204030204" pitchFamily="34" charset="0"/>
                </a:rPr>
                <a:t> </a:t>
              </a:r>
              <a:r>
                <a:rPr lang="fr-FR" sz="2000" b="1" dirty="0" err="1">
                  <a:solidFill>
                    <a:srgbClr val="FF0000"/>
                  </a:solidFill>
                  <a:latin typeface="+mj-lt"/>
                  <a:ea typeface="Cambria Math" panose="02040503050406030204" pitchFamily="18" charset="0"/>
                  <a:cs typeface="Calibri Light" panose="020F0302020204030204" pitchFamily="34" charset="0"/>
                </a:rPr>
                <a:t>adversarial</a:t>
              </a:r>
              <a:r>
                <a:rPr lang="fr-FR" sz="2000" dirty="0">
                  <a:latin typeface="+mj-lt"/>
                  <a:ea typeface="Cambria Math" panose="02040503050406030204" pitchFamily="18" charset="0"/>
                  <a:cs typeface="Calibri Light" panose="020F0302020204030204" pitchFamily="34" charset="0"/>
                </a:rPr>
                <a:t> </a:t>
              </a:r>
              <a:r>
                <a:rPr lang="fr-FR" sz="2000" b="1" dirty="0">
                  <a:solidFill>
                    <a:srgbClr val="FF0000"/>
                  </a:solidFill>
                  <a:latin typeface="+mj-lt"/>
                  <a:ea typeface="Cambria Math" panose="02040503050406030204" pitchFamily="18" charset="0"/>
                  <a:cs typeface="Calibri Light" panose="020F0302020204030204" pitchFamily="34" charset="0"/>
                </a:rPr>
                <a:t>validation</a:t>
              </a:r>
              <a:r>
                <a:rPr lang="fr-FR" sz="2000" dirty="0">
                  <a:latin typeface="+mj-lt"/>
                  <a:ea typeface="Cambria Math" panose="02040503050406030204" pitchFamily="18" charset="0"/>
                  <a:cs typeface="Calibri Light" panose="020F0302020204030204" pitchFamily="34" charset="0"/>
                </a:rPr>
                <a:t> sur chaque </a:t>
              </a:r>
              <a:r>
                <a:rPr lang="fr-FR" sz="2000" b="1" dirty="0">
                  <a:solidFill>
                    <a:srgbClr val="FF0000"/>
                  </a:solidFill>
                  <a:latin typeface="+mj-lt"/>
                  <a:ea typeface="Cambria Math" panose="02040503050406030204" pitchFamily="18" charset="0"/>
                  <a:cs typeface="Calibri Light" panose="020F0302020204030204" pitchFamily="34" charset="0"/>
                </a:rPr>
                <a:t>morceau</a:t>
              </a:r>
              <a:endParaRPr lang="fr-FR" sz="2000" b="1" dirty="0">
                <a:solidFill>
                  <a:srgbClr val="FF0000"/>
                </a:solidFill>
              </a:endParaRPr>
            </a:p>
          </p:txBody>
        </p:sp>
        <p:sp>
          <p:nvSpPr>
            <p:cNvPr id="75" name="Ellipse 74">
              <a:extLst>
                <a:ext uri="{FF2B5EF4-FFF2-40B4-BE49-F238E27FC236}">
                  <a16:creationId xmlns:a16="http://schemas.microsoft.com/office/drawing/2014/main" id="{67CB8DAF-958C-6B4F-8BE6-C211EE4A0FA5}"/>
                </a:ext>
              </a:extLst>
            </p:cNvPr>
            <p:cNvSpPr/>
            <p:nvPr/>
          </p:nvSpPr>
          <p:spPr>
            <a:xfrm>
              <a:off x="1666540" y="3695273"/>
              <a:ext cx="211427" cy="203262"/>
            </a:xfrm>
            <a:prstGeom prst="ellipse">
              <a:avLst/>
            </a:prstGeom>
            <a:solidFill>
              <a:srgbClr val="FF66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83" name="Groupe 82">
            <a:extLst>
              <a:ext uri="{FF2B5EF4-FFF2-40B4-BE49-F238E27FC236}">
                <a16:creationId xmlns:a16="http://schemas.microsoft.com/office/drawing/2014/main" id="{B079D4CF-6A12-1FFC-A7C2-B2940BD9E80B}"/>
              </a:ext>
            </a:extLst>
          </p:cNvPr>
          <p:cNvGrpSpPr/>
          <p:nvPr/>
        </p:nvGrpSpPr>
        <p:grpSpPr>
          <a:xfrm>
            <a:off x="1588567" y="5657390"/>
            <a:ext cx="5385051" cy="707886"/>
            <a:chOff x="1666540" y="4011549"/>
            <a:chExt cx="5385051" cy="707886"/>
          </a:xfrm>
        </p:grpSpPr>
        <p:sp>
          <p:nvSpPr>
            <p:cNvPr id="26" name="ZoneTexte 25">
              <a:extLst>
                <a:ext uri="{FF2B5EF4-FFF2-40B4-BE49-F238E27FC236}">
                  <a16:creationId xmlns:a16="http://schemas.microsoft.com/office/drawing/2014/main" id="{8936EA66-6745-7367-617B-B240CAA39703}"/>
                </a:ext>
              </a:extLst>
            </p:cNvPr>
            <p:cNvSpPr txBox="1"/>
            <p:nvPr/>
          </p:nvSpPr>
          <p:spPr>
            <a:xfrm>
              <a:off x="1959989" y="4011549"/>
              <a:ext cx="5091602" cy="707886"/>
            </a:xfrm>
            <a:prstGeom prst="rect">
              <a:avLst/>
            </a:prstGeom>
            <a:noFill/>
          </p:spPr>
          <p:txBody>
            <a:bodyPr wrap="square" rtlCol="0">
              <a:spAutoFit/>
            </a:bodyPr>
            <a:lstStyle/>
            <a:p>
              <a:r>
                <a:rPr lang="fr-FR" sz="2000" b="1" dirty="0">
                  <a:solidFill>
                    <a:srgbClr val="FF0000"/>
                  </a:solidFill>
                  <a:latin typeface="+mj-lt"/>
                  <a:ea typeface="Cambria Math" panose="02040503050406030204" pitchFamily="18" charset="0"/>
                  <a:cs typeface="Calibri Light" panose="020F0302020204030204" pitchFamily="34" charset="0"/>
                </a:rPr>
                <a:t>concaténation</a:t>
              </a:r>
              <a:r>
                <a:rPr lang="fr-FR" sz="2000" dirty="0">
                  <a:latin typeface="+mj-lt"/>
                  <a:ea typeface="Cambria Math" panose="02040503050406030204" pitchFamily="18" charset="0"/>
                  <a:cs typeface="Calibri Light" panose="020F0302020204030204" pitchFamily="34" charset="0"/>
                </a:rPr>
                <a:t> des données sélectionnées dans </a:t>
              </a:r>
              <a:r>
                <a:rPr lang="fr-FR" sz="2000" b="1" dirty="0">
                  <a:solidFill>
                    <a:srgbClr val="FF0000"/>
                  </a:solidFill>
                  <a:latin typeface="+mj-lt"/>
                  <a:ea typeface="Cambria Math" panose="02040503050406030204" pitchFamily="18" charset="0"/>
                  <a:cs typeface="Calibri Light" panose="020F0302020204030204" pitchFamily="34" charset="0"/>
                </a:rPr>
                <a:t>chaque</a:t>
              </a:r>
              <a:r>
                <a:rPr lang="fr-FR" sz="2000" dirty="0">
                  <a:latin typeface="+mj-lt"/>
                  <a:ea typeface="Cambria Math" panose="02040503050406030204" pitchFamily="18" charset="0"/>
                  <a:cs typeface="Calibri Light" panose="020F0302020204030204" pitchFamily="34" charset="0"/>
                </a:rPr>
                <a:t> </a:t>
              </a:r>
              <a:r>
                <a:rPr lang="fr-FR" sz="2000" b="1" dirty="0">
                  <a:solidFill>
                    <a:srgbClr val="FF0000"/>
                  </a:solidFill>
                  <a:latin typeface="+mj-lt"/>
                  <a:ea typeface="Cambria Math" panose="02040503050406030204" pitchFamily="18" charset="0"/>
                  <a:cs typeface="Calibri Light" panose="020F0302020204030204" pitchFamily="34" charset="0"/>
                </a:rPr>
                <a:t>morceau</a:t>
              </a:r>
            </a:p>
          </p:txBody>
        </p:sp>
        <p:sp>
          <p:nvSpPr>
            <p:cNvPr id="78" name="Ellipse 77">
              <a:extLst>
                <a:ext uri="{FF2B5EF4-FFF2-40B4-BE49-F238E27FC236}">
                  <a16:creationId xmlns:a16="http://schemas.microsoft.com/office/drawing/2014/main" id="{59AB7E0F-BFF5-19DF-4338-3F275FA91395}"/>
                </a:ext>
              </a:extLst>
            </p:cNvPr>
            <p:cNvSpPr/>
            <p:nvPr/>
          </p:nvSpPr>
          <p:spPr>
            <a:xfrm>
              <a:off x="1666540" y="4143008"/>
              <a:ext cx="211427" cy="203262"/>
            </a:xfrm>
            <a:prstGeom prst="ellipse">
              <a:avLst/>
            </a:prstGeom>
            <a:solidFill>
              <a:srgbClr val="FF66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4" name="Accolade ouvrante 83">
            <a:extLst>
              <a:ext uri="{FF2B5EF4-FFF2-40B4-BE49-F238E27FC236}">
                <a16:creationId xmlns:a16="http://schemas.microsoft.com/office/drawing/2014/main" id="{38AA0FC8-64CF-A58C-87C4-4B0148BBDA24}"/>
              </a:ext>
            </a:extLst>
          </p:cNvPr>
          <p:cNvSpPr/>
          <p:nvPr/>
        </p:nvSpPr>
        <p:spPr>
          <a:xfrm rot="10800000">
            <a:off x="6912735" y="4785341"/>
            <a:ext cx="351616" cy="1545625"/>
          </a:xfrm>
          <a:prstGeom prst="leftBrace">
            <a:avLst>
              <a:gd name="adj1" fmla="val 55790"/>
              <a:gd name="adj2" fmla="val 51725"/>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85" name="Groupe 84">
            <a:extLst>
              <a:ext uri="{FF2B5EF4-FFF2-40B4-BE49-F238E27FC236}">
                <a16:creationId xmlns:a16="http://schemas.microsoft.com/office/drawing/2014/main" id="{417A8B54-07E5-90D1-4627-FDE89091F043}"/>
              </a:ext>
            </a:extLst>
          </p:cNvPr>
          <p:cNvGrpSpPr/>
          <p:nvPr/>
        </p:nvGrpSpPr>
        <p:grpSpPr>
          <a:xfrm>
            <a:off x="7657807" y="5529179"/>
            <a:ext cx="3982708" cy="374977"/>
            <a:chOff x="5730306" y="2293134"/>
            <a:chExt cx="3982708" cy="374977"/>
          </a:xfrm>
        </p:grpSpPr>
        <p:sp>
          <p:nvSpPr>
            <p:cNvPr id="86" name="ZoneTexte 85">
              <a:extLst>
                <a:ext uri="{FF2B5EF4-FFF2-40B4-BE49-F238E27FC236}">
                  <a16:creationId xmlns:a16="http://schemas.microsoft.com/office/drawing/2014/main" id="{1B796F26-111B-F3CC-A996-BEA3122D9000}"/>
                </a:ext>
              </a:extLst>
            </p:cNvPr>
            <p:cNvSpPr txBox="1"/>
            <p:nvPr/>
          </p:nvSpPr>
          <p:spPr>
            <a:xfrm>
              <a:off x="5730306" y="2298779"/>
              <a:ext cx="1712678" cy="369332"/>
            </a:xfrm>
            <a:prstGeom prst="rect">
              <a:avLst/>
            </a:prstGeom>
            <a:solidFill>
              <a:schemeClr val="bg2"/>
            </a:solidFill>
          </p:spPr>
          <p:txBody>
            <a:bodyPr wrap="square">
              <a:spAutoFit/>
            </a:bodyPr>
            <a:lstStyle/>
            <a:p>
              <a:pPr algn="ctr"/>
              <a:r>
                <a:rPr lang="fr-FR">
                  <a:solidFill>
                    <a:srgbClr val="FF0000"/>
                  </a:solidFill>
                  <a:latin typeface="+mj-lt"/>
                </a:rPr>
                <a:t>536 000  lignes </a:t>
              </a:r>
            </a:p>
          </p:txBody>
        </p:sp>
        <p:sp>
          <p:nvSpPr>
            <p:cNvPr id="87" name="ZoneTexte 86">
              <a:extLst>
                <a:ext uri="{FF2B5EF4-FFF2-40B4-BE49-F238E27FC236}">
                  <a16:creationId xmlns:a16="http://schemas.microsoft.com/office/drawing/2014/main" id="{B207C200-C67C-0717-F58B-8DF64BDFC2FD}"/>
                </a:ext>
              </a:extLst>
            </p:cNvPr>
            <p:cNvSpPr txBox="1"/>
            <p:nvPr/>
          </p:nvSpPr>
          <p:spPr>
            <a:xfrm>
              <a:off x="8186868" y="2293134"/>
              <a:ext cx="1526146" cy="369332"/>
            </a:xfrm>
            <a:prstGeom prst="rect">
              <a:avLst/>
            </a:prstGeom>
            <a:solidFill>
              <a:schemeClr val="bg2"/>
            </a:solidFill>
          </p:spPr>
          <p:txBody>
            <a:bodyPr wrap="square">
              <a:spAutoFit/>
            </a:bodyPr>
            <a:lstStyle/>
            <a:p>
              <a:pPr algn="ctr"/>
              <a:r>
                <a:rPr lang="fr-FR">
                  <a:solidFill>
                    <a:srgbClr val="FF0000"/>
                  </a:solidFill>
                  <a:latin typeface="+mj-lt"/>
                </a:rPr>
                <a:t>15 000 lignes</a:t>
              </a:r>
            </a:p>
          </p:txBody>
        </p:sp>
        <p:sp>
          <p:nvSpPr>
            <p:cNvPr id="88" name="Flèche : droite 87">
              <a:extLst>
                <a:ext uri="{FF2B5EF4-FFF2-40B4-BE49-F238E27FC236}">
                  <a16:creationId xmlns:a16="http://schemas.microsoft.com/office/drawing/2014/main" id="{CEF72572-B3ED-8A52-8578-3B2F3D64170A}"/>
                </a:ext>
              </a:extLst>
            </p:cNvPr>
            <p:cNvSpPr/>
            <p:nvPr/>
          </p:nvSpPr>
          <p:spPr>
            <a:xfrm>
              <a:off x="7652514" y="2392292"/>
              <a:ext cx="324824" cy="232495"/>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1" name="Groupe 90">
            <a:extLst>
              <a:ext uri="{FF2B5EF4-FFF2-40B4-BE49-F238E27FC236}">
                <a16:creationId xmlns:a16="http://schemas.microsoft.com/office/drawing/2014/main" id="{B1F6DAA6-AA4C-4F44-41E0-BF843236CA45}"/>
              </a:ext>
            </a:extLst>
          </p:cNvPr>
          <p:cNvGrpSpPr/>
          <p:nvPr/>
        </p:nvGrpSpPr>
        <p:grpSpPr>
          <a:xfrm>
            <a:off x="984659" y="2115115"/>
            <a:ext cx="8698207" cy="1015663"/>
            <a:chOff x="787305" y="5107353"/>
            <a:chExt cx="8698207" cy="1015663"/>
          </a:xfrm>
        </p:grpSpPr>
        <p:sp>
          <p:nvSpPr>
            <p:cNvPr id="25" name="ZoneTexte 24">
              <a:extLst>
                <a:ext uri="{FF2B5EF4-FFF2-40B4-BE49-F238E27FC236}">
                  <a16:creationId xmlns:a16="http://schemas.microsoft.com/office/drawing/2014/main" id="{9EE9DDC4-D1EE-F5C2-F516-47A88865C60E}"/>
                </a:ext>
              </a:extLst>
            </p:cNvPr>
            <p:cNvSpPr txBox="1"/>
            <p:nvPr/>
          </p:nvSpPr>
          <p:spPr>
            <a:xfrm>
              <a:off x="1391213" y="5107353"/>
              <a:ext cx="8094299" cy="1015663"/>
            </a:xfrm>
            <a:prstGeom prst="rect">
              <a:avLst/>
            </a:prstGeom>
            <a:noFill/>
          </p:spPr>
          <p:txBody>
            <a:bodyPr wrap="square" rtlCol="0">
              <a:spAutoFit/>
            </a:bodyPr>
            <a:lstStyle/>
            <a:p>
              <a:r>
                <a:rPr lang="fr-FR" sz="2000" dirty="0">
                  <a:latin typeface="+mj-lt"/>
                  <a:ea typeface="Cambria Math" panose="02040503050406030204" pitchFamily="18" charset="0"/>
                  <a:cs typeface="Calibri Light" panose="020F0302020204030204" pitchFamily="34" charset="0"/>
                </a:rPr>
                <a:t>Suppression de la variable </a:t>
              </a:r>
              <a:r>
                <a:rPr lang="fr-FR" sz="2000" b="1" dirty="0" err="1">
                  <a:solidFill>
                    <a:srgbClr val="FF0000"/>
                  </a:solidFill>
                  <a:latin typeface="+mj-lt"/>
                  <a:ea typeface="Cambria Math" panose="02040503050406030204" pitchFamily="18" charset="0"/>
                  <a:cs typeface="Calibri Light" panose="020F0302020204030204" pitchFamily="34" charset="0"/>
                </a:rPr>
                <a:t>hotel_id</a:t>
              </a:r>
              <a:r>
                <a:rPr lang="fr-FR" sz="2000" b="1" dirty="0">
                  <a:solidFill>
                    <a:srgbClr val="FF0000"/>
                  </a:solidFill>
                  <a:latin typeface="+mj-lt"/>
                  <a:ea typeface="Cambria Math" panose="02040503050406030204" pitchFamily="18" charset="0"/>
                  <a:cs typeface="Calibri Light" panose="020F0302020204030204" pitchFamily="34" charset="0"/>
                </a:rPr>
                <a:t>  </a:t>
              </a:r>
            </a:p>
            <a:p>
              <a:pPr marL="342900" indent="-342900">
                <a:buFont typeface="Arial" panose="020B0604020202020204" pitchFamily="34" charset="0"/>
                <a:buChar char="•"/>
              </a:pPr>
              <a:r>
                <a:rPr lang="fr-FR" sz="2000" b="1" dirty="0">
                  <a:solidFill>
                    <a:srgbClr val="FF0000"/>
                  </a:solidFill>
                  <a:latin typeface="+mj-lt"/>
                  <a:ea typeface="Cambria Math" panose="02040503050406030204" pitchFamily="18" charset="0"/>
                  <a:cs typeface="Calibri Light" panose="020F0302020204030204" pitchFamily="34" charset="0"/>
                </a:rPr>
                <a:t>Améliore</a:t>
              </a:r>
              <a:r>
                <a:rPr lang="fr-FR" sz="2000" dirty="0">
                  <a:latin typeface="+mj-lt"/>
                  <a:ea typeface="Cambria Math" panose="02040503050406030204" pitchFamily="18" charset="0"/>
                  <a:cs typeface="Calibri Light" panose="020F0302020204030204" pitchFamily="34" charset="0"/>
                </a:rPr>
                <a:t> l’</a:t>
              </a:r>
              <a:r>
                <a:rPr lang="fr-FR" sz="2000" dirty="0" err="1">
                  <a:latin typeface="+mj-lt"/>
                  <a:ea typeface="Cambria Math" panose="02040503050406030204" pitchFamily="18" charset="0"/>
                  <a:cs typeface="Calibri Light" panose="020F0302020204030204" pitchFamily="34" charset="0"/>
                </a:rPr>
                <a:t>adversarial</a:t>
              </a:r>
              <a:r>
                <a:rPr lang="fr-FR" sz="2000" dirty="0">
                  <a:latin typeface="+mj-lt"/>
                  <a:ea typeface="Cambria Math" panose="02040503050406030204" pitchFamily="18" charset="0"/>
                  <a:cs typeface="Calibri Light" panose="020F0302020204030204" pitchFamily="34" charset="0"/>
                </a:rPr>
                <a:t> validation </a:t>
              </a:r>
            </a:p>
            <a:p>
              <a:pPr marL="342900" indent="-342900">
                <a:buFont typeface="Arial" panose="020B0604020202020204" pitchFamily="34" charset="0"/>
                <a:buChar char="•"/>
              </a:pPr>
              <a:r>
                <a:rPr lang="fr-FR" sz="2000" dirty="0">
                  <a:latin typeface="+mj-lt"/>
                  <a:ea typeface="Cambria Math" panose="02040503050406030204" pitchFamily="18" charset="0"/>
                  <a:cs typeface="Calibri Light" panose="020F0302020204030204" pitchFamily="34" charset="0"/>
                </a:rPr>
                <a:t>Les méthodes par la suite donnent des </a:t>
              </a:r>
              <a:r>
                <a:rPr lang="fr-FR" sz="2000" b="1" dirty="0">
                  <a:solidFill>
                    <a:srgbClr val="FF0000"/>
                  </a:solidFill>
                  <a:latin typeface="+mj-lt"/>
                  <a:ea typeface="Cambria Math" panose="02040503050406030204" pitchFamily="18" charset="0"/>
                  <a:cs typeface="Calibri Light" panose="020F0302020204030204" pitchFamily="34" charset="0"/>
                </a:rPr>
                <a:t>résultats</a:t>
              </a:r>
              <a:r>
                <a:rPr lang="fr-FR" sz="2000" dirty="0">
                  <a:latin typeface="+mj-lt"/>
                  <a:ea typeface="Cambria Math" panose="02040503050406030204" pitchFamily="18" charset="0"/>
                  <a:cs typeface="Calibri Light" panose="020F0302020204030204" pitchFamily="34" charset="0"/>
                </a:rPr>
                <a:t> </a:t>
              </a:r>
              <a:r>
                <a:rPr lang="fr-FR" sz="2000" b="1" dirty="0">
                  <a:solidFill>
                    <a:srgbClr val="FF0000"/>
                  </a:solidFill>
                  <a:latin typeface="+mj-lt"/>
                  <a:ea typeface="Cambria Math" panose="02040503050406030204" pitchFamily="18" charset="0"/>
                  <a:cs typeface="Calibri Light" panose="020F0302020204030204" pitchFamily="34" charset="0"/>
                </a:rPr>
                <a:t>équivalents</a:t>
              </a:r>
              <a:r>
                <a:rPr lang="fr-FR" sz="2000" dirty="0">
                  <a:latin typeface="+mj-lt"/>
                  <a:ea typeface="Cambria Math" panose="02040503050406030204" pitchFamily="18" charset="0"/>
                  <a:cs typeface="Calibri Light" panose="020F0302020204030204" pitchFamily="34" charset="0"/>
                </a:rPr>
                <a:t>.</a:t>
              </a:r>
            </a:p>
          </p:txBody>
        </p:sp>
        <p:sp>
          <p:nvSpPr>
            <p:cNvPr id="90" name="Flèche : droite 89">
              <a:extLst>
                <a:ext uri="{FF2B5EF4-FFF2-40B4-BE49-F238E27FC236}">
                  <a16:creationId xmlns:a16="http://schemas.microsoft.com/office/drawing/2014/main" id="{ADAE7285-C9AC-A871-1F95-5A16C2C15083}"/>
                </a:ext>
              </a:extLst>
            </p:cNvPr>
            <p:cNvSpPr/>
            <p:nvPr/>
          </p:nvSpPr>
          <p:spPr>
            <a:xfrm>
              <a:off x="787305" y="5193049"/>
              <a:ext cx="311995" cy="225488"/>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92" name="Flèche : bas 91">
            <a:extLst>
              <a:ext uri="{FF2B5EF4-FFF2-40B4-BE49-F238E27FC236}">
                <a16:creationId xmlns:a16="http://schemas.microsoft.com/office/drawing/2014/main" id="{16D1CDB7-FACE-CA6F-6D69-AC1FD076F45C}"/>
              </a:ext>
            </a:extLst>
          </p:cNvPr>
          <p:cNvSpPr/>
          <p:nvPr/>
        </p:nvSpPr>
        <p:spPr>
          <a:xfrm>
            <a:off x="1588567" y="4711233"/>
            <a:ext cx="211427" cy="1581095"/>
          </a:xfrm>
          <a:prstGeom prst="downArrow">
            <a:avLst/>
          </a:prstGeom>
          <a:solidFill>
            <a:srgbClr val="FF66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e 11">
            <a:extLst>
              <a:ext uri="{FF2B5EF4-FFF2-40B4-BE49-F238E27FC236}">
                <a16:creationId xmlns:a16="http://schemas.microsoft.com/office/drawing/2014/main" id="{8B700EEA-22A1-B104-941F-FC219B0AE290}"/>
              </a:ext>
            </a:extLst>
          </p:cNvPr>
          <p:cNvGrpSpPr/>
          <p:nvPr/>
        </p:nvGrpSpPr>
        <p:grpSpPr>
          <a:xfrm>
            <a:off x="2184824" y="3504826"/>
            <a:ext cx="7822353" cy="870259"/>
            <a:chOff x="1681057" y="5394641"/>
            <a:chExt cx="7822353" cy="870259"/>
          </a:xfrm>
        </p:grpSpPr>
        <p:sp>
          <p:nvSpPr>
            <p:cNvPr id="14" name="ZoneTexte 13">
              <a:extLst>
                <a:ext uri="{FF2B5EF4-FFF2-40B4-BE49-F238E27FC236}">
                  <a16:creationId xmlns:a16="http://schemas.microsoft.com/office/drawing/2014/main" id="{4954AFE4-3445-7E50-C8A5-53119DA3D5BF}"/>
                </a:ext>
              </a:extLst>
            </p:cNvPr>
            <p:cNvSpPr txBox="1"/>
            <p:nvPr/>
          </p:nvSpPr>
          <p:spPr>
            <a:xfrm>
              <a:off x="5534252" y="5506644"/>
              <a:ext cx="3969158" cy="646331"/>
            </a:xfrm>
            <a:prstGeom prst="rect">
              <a:avLst/>
            </a:prstGeom>
            <a:noFill/>
          </p:spPr>
          <p:txBody>
            <a:bodyPr wrap="square">
              <a:spAutoFit/>
            </a:bodyPr>
            <a:lstStyle/>
            <a:p>
              <a:pPr algn="ctr"/>
              <a:r>
                <a:rPr lang="fr-FR">
                  <a:latin typeface="+mj-lt"/>
                  <a:ea typeface="Cambria Math" panose="02040503050406030204" pitchFamily="18" charset="0"/>
                  <a:cs typeface="Calibri Light" panose="020F0302020204030204" pitchFamily="34" charset="0"/>
                </a:rPr>
                <a:t>Données qui </a:t>
              </a:r>
              <a:r>
                <a:rPr lang="fr-FR">
                  <a:solidFill>
                    <a:srgbClr val="FF0000"/>
                  </a:solidFill>
                  <a:latin typeface="+mj-lt"/>
                  <a:ea typeface="Cambria Math" panose="02040503050406030204" pitchFamily="18" charset="0"/>
                  <a:cs typeface="Calibri Light" panose="020F0302020204030204" pitchFamily="34" charset="0"/>
                </a:rPr>
                <a:t>∉</a:t>
              </a:r>
              <a:r>
                <a:rPr lang="fr-FR">
                  <a:latin typeface="+mj-lt"/>
                  <a:ea typeface="Cambria Math" panose="02040503050406030204" pitchFamily="18" charset="0"/>
                  <a:cs typeface="Calibri Light" panose="020F0302020204030204" pitchFamily="34" charset="0"/>
                </a:rPr>
                <a:t> au </a:t>
              </a:r>
              <a:r>
                <a:rPr lang="fr-FR" b="1">
                  <a:solidFill>
                    <a:srgbClr val="FF0000"/>
                  </a:solidFill>
                  <a:latin typeface="+mj-lt"/>
                  <a:ea typeface="Cambria Math" panose="02040503050406030204" pitchFamily="18" charset="0"/>
                  <a:cs typeface="Calibri Light" panose="020F0302020204030204" pitchFamily="34" charset="0"/>
                </a:rPr>
                <a:t>test</a:t>
              </a:r>
              <a:r>
                <a:rPr lang="fr-FR" b="1">
                  <a:latin typeface="+mj-lt"/>
                  <a:ea typeface="Cambria Math" panose="02040503050406030204" pitchFamily="18" charset="0"/>
                  <a:cs typeface="Calibri Light" panose="020F0302020204030204" pitchFamily="34" charset="0"/>
                </a:rPr>
                <a:t> </a:t>
              </a:r>
              <a:r>
                <a:rPr lang="fr-FR" b="1" err="1">
                  <a:solidFill>
                    <a:srgbClr val="FF0000"/>
                  </a:solidFill>
                  <a:latin typeface="+mj-lt"/>
                  <a:ea typeface="Cambria Math" panose="02040503050406030204" pitchFamily="18" charset="0"/>
                  <a:cs typeface="Calibri Light" panose="020F0302020204030204" pitchFamily="34" charset="0"/>
                </a:rPr>
                <a:t>Kaggle</a:t>
              </a:r>
              <a:r>
                <a:rPr lang="fr-FR">
                  <a:latin typeface="+mj-lt"/>
                  <a:ea typeface="Cambria Math" panose="02040503050406030204" pitchFamily="18" charset="0"/>
                  <a:cs typeface="Calibri Light" panose="020F0302020204030204" pitchFamily="34" charset="0"/>
                </a:rPr>
                <a:t> mais qui sont </a:t>
              </a:r>
              <a:r>
                <a:rPr lang="fr-FR" i="1" u="sng">
                  <a:solidFill>
                    <a:srgbClr val="FF0000"/>
                  </a:solidFill>
                  <a:latin typeface="+mj-lt"/>
                  <a:ea typeface="Cambria Math" panose="02040503050406030204" pitchFamily="18" charset="0"/>
                  <a:cs typeface="Calibri Light" panose="020F0302020204030204" pitchFamily="34" charset="0"/>
                </a:rPr>
                <a:t>prédits</a:t>
              </a:r>
              <a:r>
                <a:rPr lang="fr-FR">
                  <a:latin typeface="+mj-lt"/>
                  <a:ea typeface="Cambria Math" panose="02040503050406030204" pitchFamily="18" charset="0"/>
                  <a:cs typeface="Calibri Light" panose="020F0302020204030204" pitchFamily="34" charset="0"/>
                </a:rPr>
                <a:t> comme </a:t>
              </a:r>
              <a:r>
                <a:rPr lang="fr-FR">
                  <a:solidFill>
                    <a:srgbClr val="FF0000"/>
                  </a:solidFill>
                  <a:ea typeface="Cambria Math" panose="02040503050406030204" pitchFamily="18" charset="0"/>
                </a:rPr>
                <a:t>∈</a:t>
              </a:r>
              <a:r>
                <a:rPr lang="fr-FR">
                  <a:latin typeface="+mj-lt"/>
                  <a:ea typeface="Cambria Math" panose="02040503050406030204" pitchFamily="18" charset="0"/>
                  <a:cs typeface="Calibri Light" panose="020F0302020204030204" pitchFamily="34" charset="0"/>
                </a:rPr>
                <a:t> au </a:t>
              </a:r>
              <a:r>
                <a:rPr lang="fr-FR" b="1">
                  <a:solidFill>
                    <a:srgbClr val="FF0000"/>
                  </a:solidFill>
                  <a:latin typeface="+mj-lt"/>
                  <a:ea typeface="Cambria Math" panose="02040503050406030204" pitchFamily="18" charset="0"/>
                  <a:cs typeface="Calibri Light" panose="020F0302020204030204" pitchFamily="34" charset="0"/>
                </a:rPr>
                <a:t>test</a:t>
              </a:r>
              <a:r>
                <a:rPr lang="fr-FR">
                  <a:latin typeface="+mj-lt"/>
                  <a:ea typeface="Cambria Math" panose="02040503050406030204" pitchFamily="18" charset="0"/>
                  <a:cs typeface="Calibri Light" panose="020F0302020204030204" pitchFamily="34" charset="0"/>
                </a:rPr>
                <a:t> </a:t>
              </a:r>
              <a:r>
                <a:rPr lang="fr-FR" b="1" err="1">
                  <a:solidFill>
                    <a:srgbClr val="FF0000"/>
                  </a:solidFill>
                  <a:latin typeface="+mj-lt"/>
                  <a:ea typeface="Cambria Math" panose="02040503050406030204" pitchFamily="18" charset="0"/>
                  <a:cs typeface="Calibri Light" panose="020F0302020204030204" pitchFamily="34" charset="0"/>
                </a:rPr>
                <a:t>Kaggle</a:t>
              </a:r>
              <a:r>
                <a:rPr lang="fr-FR">
                  <a:latin typeface="+mj-lt"/>
                  <a:ea typeface="Cambria Math" panose="02040503050406030204" pitchFamily="18" charset="0"/>
                  <a:cs typeface="Calibri Light" panose="020F0302020204030204" pitchFamily="34" charset="0"/>
                </a:rPr>
                <a:t>. </a:t>
              </a:r>
            </a:p>
          </p:txBody>
        </p:sp>
        <p:sp>
          <p:nvSpPr>
            <p:cNvPr id="17" name="ZoneTexte 16">
              <a:extLst>
                <a:ext uri="{FF2B5EF4-FFF2-40B4-BE49-F238E27FC236}">
                  <a16:creationId xmlns:a16="http://schemas.microsoft.com/office/drawing/2014/main" id="{05CF5009-B7C7-79D3-3946-4CAA0144A67F}"/>
                </a:ext>
              </a:extLst>
            </p:cNvPr>
            <p:cNvSpPr txBox="1"/>
            <p:nvPr/>
          </p:nvSpPr>
          <p:spPr>
            <a:xfrm>
              <a:off x="1681057" y="5505890"/>
              <a:ext cx="3269357" cy="646331"/>
            </a:xfrm>
            <a:prstGeom prst="rect">
              <a:avLst/>
            </a:prstGeom>
            <a:noFill/>
          </p:spPr>
          <p:txBody>
            <a:bodyPr wrap="square">
              <a:spAutoFit/>
            </a:bodyPr>
            <a:lstStyle/>
            <a:p>
              <a:pPr algn="ctr"/>
              <a:r>
                <a:rPr lang="fr-FR">
                  <a:latin typeface="+mj-lt"/>
                  <a:ea typeface="Cambria Math" panose="02040503050406030204" pitchFamily="18" charset="0"/>
                  <a:cs typeface="Calibri Light" panose="020F0302020204030204" pitchFamily="34" charset="0"/>
                </a:rPr>
                <a:t>Données sélectionnées par l’</a:t>
              </a:r>
              <a:r>
                <a:rPr lang="fr-FR" b="1" err="1">
                  <a:solidFill>
                    <a:srgbClr val="FF0000"/>
                  </a:solidFill>
                  <a:latin typeface="+mj-lt"/>
                  <a:ea typeface="Cambria Math" panose="02040503050406030204" pitchFamily="18" charset="0"/>
                  <a:cs typeface="Calibri Light" panose="020F0302020204030204" pitchFamily="34" charset="0"/>
                </a:rPr>
                <a:t>adversarial</a:t>
              </a:r>
              <a:r>
                <a:rPr lang="fr-FR" b="1">
                  <a:solidFill>
                    <a:srgbClr val="FF0000"/>
                  </a:solidFill>
                  <a:latin typeface="+mj-lt"/>
                  <a:ea typeface="Cambria Math" panose="02040503050406030204" pitchFamily="18" charset="0"/>
                  <a:cs typeface="Calibri Light" panose="020F0302020204030204" pitchFamily="34" charset="0"/>
                </a:rPr>
                <a:t> validation</a:t>
              </a:r>
            </a:p>
          </p:txBody>
        </p:sp>
        <p:sp>
          <p:nvSpPr>
            <p:cNvPr id="19" name="ZoneTexte 18">
              <a:extLst>
                <a:ext uri="{FF2B5EF4-FFF2-40B4-BE49-F238E27FC236}">
                  <a16:creationId xmlns:a16="http://schemas.microsoft.com/office/drawing/2014/main" id="{E6FA937C-D1BF-5B45-6F1B-2FA1A4FCFF95}"/>
                </a:ext>
              </a:extLst>
            </p:cNvPr>
            <p:cNvSpPr txBox="1"/>
            <p:nvPr/>
          </p:nvSpPr>
          <p:spPr>
            <a:xfrm>
              <a:off x="5057166" y="5526634"/>
              <a:ext cx="294409" cy="523220"/>
            </a:xfrm>
            <a:prstGeom prst="rect">
              <a:avLst/>
            </a:prstGeom>
            <a:noFill/>
          </p:spPr>
          <p:txBody>
            <a:bodyPr wrap="square">
              <a:spAutoFit/>
            </a:bodyPr>
            <a:lstStyle/>
            <a:p>
              <a:r>
                <a:rPr lang="fr-FR" sz="2800" b="1">
                  <a:solidFill>
                    <a:srgbClr val="FF0000"/>
                  </a:solidFill>
                  <a:latin typeface="+mj-lt"/>
                  <a:ea typeface="Cambria Math" panose="02040503050406030204" pitchFamily="18" charset="0"/>
                  <a:cs typeface="Calibri Light" panose="020F0302020204030204" pitchFamily="34" charset="0"/>
                </a:rPr>
                <a:t>=</a:t>
              </a:r>
              <a:r>
                <a:rPr lang="fr-FR" sz="2400" b="1">
                  <a:solidFill>
                    <a:srgbClr val="FF0000"/>
                  </a:solidFill>
                  <a:latin typeface="+mj-lt"/>
                  <a:ea typeface="Cambria Math" panose="02040503050406030204" pitchFamily="18" charset="0"/>
                  <a:cs typeface="Calibri Light" panose="020F0302020204030204" pitchFamily="34" charset="0"/>
                </a:rPr>
                <a:t> </a:t>
              </a:r>
              <a:endParaRPr lang="fr-FR" sz="2400" b="1">
                <a:solidFill>
                  <a:srgbClr val="FF0000"/>
                </a:solidFill>
              </a:endParaRPr>
            </a:p>
          </p:txBody>
        </p:sp>
        <p:sp>
          <p:nvSpPr>
            <p:cNvPr id="20" name="Rectangle 19">
              <a:extLst>
                <a:ext uri="{FF2B5EF4-FFF2-40B4-BE49-F238E27FC236}">
                  <a16:creationId xmlns:a16="http://schemas.microsoft.com/office/drawing/2014/main" id="{2381A776-54AD-808B-8552-4A13DA8B5960}"/>
                </a:ext>
              </a:extLst>
            </p:cNvPr>
            <p:cNvSpPr/>
            <p:nvPr/>
          </p:nvSpPr>
          <p:spPr>
            <a:xfrm>
              <a:off x="1878736" y="5394641"/>
              <a:ext cx="7620863" cy="870259"/>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73686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4" grpId="0"/>
      <p:bldP spid="67" grpId="0" animBg="1"/>
      <p:bldP spid="84" grpId="0" animBg="1"/>
      <p:bldP spid="9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rtlCol="0">
                <a:spAutoFit/>
              </a:bodyPr>
              <a:lstStyle/>
              <a:p>
                <a:r>
                  <a:rPr lang="fr-FR" sz="2800">
                    <a:latin typeface="+mj-lt"/>
                    <a:ea typeface="Cambria Math" panose="02040503050406030204" pitchFamily="18" charset="0"/>
                  </a:rPr>
                  <a:t>Modèles</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CC0000"/>
                    </a:solidFill>
                    <a:latin typeface="Century Gothic" panose="020B0502020202020204" pitchFamily="34" charset="0"/>
                    <a:ea typeface="Cambria Math" panose="02040503050406030204" pitchFamily="18" charset="0"/>
                  </a:rPr>
                  <a:t>4</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rgbClr val="CC0000"/>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dirty="0">
                <a:solidFill>
                  <a:srgbClr val="CC0099"/>
                </a:solidFill>
                <a:cs typeface="Calibri"/>
              </a:endParaRP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4" name="ZoneTexte 13">
            <a:extLst>
              <a:ext uri="{FF2B5EF4-FFF2-40B4-BE49-F238E27FC236}">
                <a16:creationId xmlns:a16="http://schemas.microsoft.com/office/drawing/2014/main" id="{51AD8A86-F723-F195-8063-F863912E12C0}"/>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dirty="0">
                <a:solidFill>
                  <a:schemeClr val="tx1">
                    <a:lumMod val="50000"/>
                    <a:lumOff val="50000"/>
                  </a:schemeClr>
                </a:solidFill>
                <a:latin typeface="+mj-lt"/>
                <a:ea typeface="Cambria Math"/>
                <a:cs typeface="Calibri Light"/>
              </a:rPr>
              <a:t>Léa Camusat      </a:t>
            </a:r>
            <a:r>
              <a:rPr lang="fr-FR" b="1" dirty="0">
                <a:latin typeface="+mj-lt"/>
                <a:ea typeface="Cambria Math"/>
                <a:cs typeface="Calibri Light"/>
              </a:rPr>
              <a:t>Flavie Kolb </a:t>
            </a:r>
            <a:r>
              <a:rPr lang="fr-FR" dirty="0">
                <a:solidFill>
                  <a:schemeClr val="tx1">
                    <a:lumMod val="50000"/>
                    <a:lumOff val="50000"/>
                  </a:schemeClr>
                </a:solidFill>
                <a:latin typeface="+mj-lt"/>
                <a:ea typeface="Cambria Math"/>
                <a:cs typeface="Calibri Light"/>
              </a:rPr>
              <a:t>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grpSp>
        <p:nvGrpSpPr>
          <p:cNvPr id="17" name="Groupe 16">
            <a:extLst>
              <a:ext uri="{FF2B5EF4-FFF2-40B4-BE49-F238E27FC236}">
                <a16:creationId xmlns:a16="http://schemas.microsoft.com/office/drawing/2014/main" id="{CFDF7814-70F7-9CF2-235C-4FFA897788F8}"/>
              </a:ext>
            </a:extLst>
          </p:cNvPr>
          <p:cNvGrpSpPr/>
          <p:nvPr/>
        </p:nvGrpSpPr>
        <p:grpSpPr>
          <a:xfrm>
            <a:off x="552205" y="768283"/>
            <a:ext cx="4846759" cy="449998"/>
            <a:chOff x="681205" y="761943"/>
            <a:chExt cx="4846759" cy="449998"/>
          </a:xfrm>
        </p:grpSpPr>
        <p:sp>
          <p:nvSpPr>
            <p:cNvPr id="18" name="Rectangle : coins arrondis 17">
              <a:extLst>
                <a:ext uri="{FF2B5EF4-FFF2-40B4-BE49-F238E27FC236}">
                  <a16:creationId xmlns:a16="http://schemas.microsoft.com/office/drawing/2014/main" id="{A309F6AF-D2A1-B205-1271-5A179F2B20B9}"/>
                </a:ext>
              </a:extLst>
            </p:cNvPr>
            <p:cNvSpPr/>
            <p:nvPr/>
          </p:nvSpPr>
          <p:spPr>
            <a:xfrm>
              <a:off x="681205" y="765217"/>
              <a:ext cx="4846759" cy="446724"/>
            </a:xfrm>
            <a:prstGeom prst="roundRect">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2D19DD2C-0ADD-496C-CD5B-5688A8E8DC0B}"/>
                </a:ext>
              </a:extLst>
            </p:cNvPr>
            <p:cNvSpPr txBox="1"/>
            <p:nvPr/>
          </p:nvSpPr>
          <p:spPr>
            <a:xfrm>
              <a:off x="1374792" y="761943"/>
              <a:ext cx="3495025" cy="400110"/>
            </a:xfrm>
            <a:prstGeom prst="rect">
              <a:avLst/>
            </a:prstGeom>
            <a:noFill/>
          </p:spPr>
          <p:txBody>
            <a:bodyPr wrap="square" lIns="91440" tIns="45720" rIns="91440" bIns="45720" rtlCol="0" anchor="t">
              <a:spAutoFit/>
            </a:bodyPr>
            <a:lstStyle/>
            <a:p>
              <a:pPr algn="ctr"/>
              <a:r>
                <a:rPr lang="fr-FR" sz="2000" b="1">
                  <a:latin typeface="+mj-lt"/>
                  <a:ea typeface="Cambria Math"/>
                  <a:cs typeface="Calibri Light"/>
                </a:rPr>
                <a:t>Méthodes de </a:t>
              </a:r>
              <a:r>
                <a:rPr lang="fr-FR" sz="2000" b="1" err="1">
                  <a:latin typeface="+mj-lt"/>
                  <a:ea typeface="Cambria Math"/>
                  <a:cs typeface="Calibri Light"/>
                </a:rPr>
                <a:t>boosting</a:t>
              </a:r>
              <a:r>
                <a:rPr lang="fr-FR" sz="2000" b="1">
                  <a:latin typeface="+mj-lt"/>
                  <a:ea typeface="Cambria Math"/>
                  <a:cs typeface="Calibri Light"/>
                </a:rPr>
                <a:t> </a:t>
              </a:r>
              <a:endParaRPr lang="fr-FR" sz="2000" b="1">
                <a:latin typeface="+mj-lt"/>
                <a:ea typeface="Cambria Math" panose="02040503050406030204" pitchFamily="18" charset="0"/>
                <a:cs typeface="Calibri Light" panose="020F0302020204030204" pitchFamily="34" charset="0"/>
              </a:endParaRPr>
            </a:p>
          </p:txBody>
        </p:sp>
      </p:grpSp>
      <p:sp>
        <p:nvSpPr>
          <p:cNvPr id="13" name="Espace réservé du numéro de diapositive 12">
            <a:extLst>
              <a:ext uri="{FF2B5EF4-FFF2-40B4-BE49-F238E27FC236}">
                <a16:creationId xmlns:a16="http://schemas.microsoft.com/office/drawing/2014/main" id="{5B2611A3-1626-7040-3948-1CB4E891F7BD}"/>
              </a:ext>
            </a:extLst>
          </p:cNvPr>
          <p:cNvSpPr>
            <a:spLocks noGrp="1"/>
          </p:cNvSpPr>
          <p:nvPr>
            <p:ph type="sldNum" sz="quarter" idx="12"/>
          </p:nvPr>
        </p:nvSpPr>
        <p:spPr/>
        <p:txBody>
          <a:bodyPr/>
          <a:lstStyle/>
          <a:p>
            <a:fld id="{D3477EFD-F3AF-4AFF-90C6-B83CE9896760}" type="slidenum">
              <a:rPr lang="fr-FR" smtClean="0"/>
              <a:t>12</a:t>
            </a:fld>
            <a:endParaRPr lang="fr-FR"/>
          </a:p>
        </p:txBody>
      </p:sp>
      <p:grpSp>
        <p:nvGrpSpPr>
          <p:cNvPr id="239" name="Groupe 238">
            <a:extLst>
              <a:ext uri="{FF2B5EF4-FFF2-40B4-BE49-F238E27FC236}">
                <a16:creationId xmlns:a16="http://schemas.microsoft.com/office/drawing/2014/main" id="{2C271FD3-C77A-CE37-E34F-9586DCAD6DE7}"/>
              </a:ext>
            </a:extLst>
          </p:cNvPr>
          <p:cNvGrpSpPr/>
          <p:nvPr/>
        </p:nvGrpSpPr>
        <p:grpSpPr>
          <a:xfrm>
            <a:off x="493109" y="1739145"/>
            <a:ext cx="11335199" cy="2951446"/>
            <a:chOff x="467501" y="1517243"/>
            <a:chExt cx="11335199" cy="2951446"/>
          </a:xfrm>
        </p:grpSpPr>
        <p:grpSp>
          <p:nvGrpSpPr>
            <p:cNvPr id="24" name="Groupe 23">
              <a:extLst>
                <a:ext uri="{FF2B5EF4-FFF2-40B4-BE49-F238E27FC236}">
                  <a16:creationId xmlns:a16="http://schemas.microsoft.com/office/drawing/2014/main" id="{FE6DDCF6-E741-30F4-3A77-A105589F6D5A}"/>
                </a:ext>
              </a:extLst>
            </p:cNvPr>
            <p:cNvGrpSpPr/>
            <p:nvPr/>
          </p:nvGrpSpPr>
          <p:grpSpPr>
            <a:xfrm>
              <a:off x="468547" y="2423560"/>
              <a:ext cx="665475" cy="842360"/>
              <a:chOff x="791410" y="2566930"/>
              <a:chExt cx="665475" cy="842360"/>
            </a:xfrm>
          </p:grpSpPr>
          <p:sp>
            <p:nvSpPr>
              <p:cNvPr id="20" name="Ellipse 19">
                <a:extLst>
                  <a:ext uri="{FF2B5EF4-FFF2-40B4-BE49-F238E27FC236}">
                    <a16:creationId xmlns:a16="http://schemas.microsoft.com/office/drawing/2014/main" id="{08DDB900-5CD9-CE0A-E70A-8D4AD49E88D8}"/>
                  </a:ext>
                </a:extLst>
              </p:cNvPr>
              <p:cNvSpPr/>
              <p:nvPr/>
            </p:nvSpPr>
            <p:spPr>
              <a:xfrm>
                <a:off x="980501" y="256693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50AACDB0-A828-3167-9504-D30B6B3EDB72}"/>
                  </a:ext>
                </a:extLst>
              </p:cNvPr>
              <p:cNvSpPr/>
              <p:nvPr/>
            </p:nvSpPr>
            <p:spPr>
              <a:xfrm>
                <a:off x="1191594" y="283604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C40A2CC4-3EBA-427B-3D7C-638A65314371}"/>
                  </a:ext>
                </a:extLst>
              </p:cNvPr>
              <p:cNvSpPr/>
              <p:nvPr/>
            </p:nvSpPr>
            <p:spPr>
              <a:xfrm>
                <a:off x="791410" y="2856442"/>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0348D470-DA3A-C43E-9100-E14D7D9DD3AF}"/>
                  </a:ext>
                </a:extLst>
              </p:cNvPr>
              <p:cNvSpPr/>
              <p:nvPr/>
            </p:nvSpPr>
            <p:spPr>
              <a:xfrm>
                <a:off x="1006080" y="3143999"/>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5" name="Groupe 24">
              <a:extLst>
                <a:ext uri="{FF2B5EF4-FFF2-40B4-BE49-F238E27FC236}">
                  <a16:creationId xmlns:a16="http://schemas.microsoft.com/office/drawing/2014/main" id="{6BD8674F-6D17-ABD8-607D-3A8896CFAEA5}"/>
                </a:ext>
              </a:extLst>
            </p:cNvPr>
            <p:cNvGrpSpPr/>
            <p:nvPr/>
          </p:nvGrpSpPr>
          <p:grpSpPr>
            <a:xfrm>
              <a:off x="927360" y="3007950"/>
              <a:ext cx="665475" cy="842360"/>
              <a:chOff x="791410" y="2566930"/>
              <a:chExt cx="665475" cy="842360"/>
            </a:xfrm>
          </p:grpSpPr>
          <p:sp>
            <p:nvSpPr>
              <p:cNvPr id="26" name="Ellipse 25">
                <a:extLst>
                  <a:ext uri="{FF2B5EF4-FFF2-40B4-BE49-F238E27FC236}">
                    <a16:creationId xmlns:a16="http://schemas.microsoft.com/office/drawing/2014/main" id="{21CAB91C-543F-3A4D-4CA7-3B7EEC6F4B2C}"/>
                  </a:ext>
                </a:extLst>
              </p:cNvPr>
              <p:cNvSpPr/>
              <p:nvPr/>
            </p:nvSpPr>
            <p:spPr>
              <a:xfrm>
                <a:off x="980501" y="256693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9CB8DB97-723A-4E05-BBF1-D2A67D3DB2CE}"/>
                  </a:ext>
                </a:extLst>
              </p:cNvPr>
              <p:cNvSpPr/>
              <p:nvPr/>
            </p:nvSpPr>
            <p:spPr>
              <a:xfrm>
                <a:off x="1191594" y="283604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F55C7AFF-10D8-48EC-9366-D5CE0211083F}"/>
                  </a:ext>
                </a:extLst>
              </p:cNvPr>
              <p:cNvSpPr/>
              <p:nvPr/>
            </p:nvSpPr>
            <p:spPr>
              <a:xfrm>
                <a:off x="791410" y="2856442"/>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AA8A8E5D-EF7D-776D-CD50-6014B5BA1AFC}"/>
                  </a:ext>
                </a:extLst>
              </p:cNvPr>
              <p:cNvSpPr/>
              <p:nvPr/>
            </p:nvSpPr>
            <p:spPr>
              <a:xfrm>
                <a:off x="1006080" y="3143999"/>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5" name="Flèche : droite 34">
              <a:extLst>
                <a:ext uri="{FF2B5EF4-FFF2-40B4-BE49-F238E27FC236}">
                  <a16:creationId xmlns:a16="http://schemas.microsoft.com/office/drawing/2014/main" id="{47B81775-7298-4A1C-CFB3-CBECDCB8962D}"/>
                </a:ext>
              </a:extLst>
            </p:cNvPr>
            <p:cNvSpPr/>
            <p:nvPr/>
          </p:nvSpPr>
          <p:spPr>
            <a:xfrm>
              <a:off x="1700347" y="3198104"/>
              <a:ext cx="768271" cy="42320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tx1"/>
                  </a:solidFill>
                </a:rPr>
                <a:t>train</a:t>
              </a:r>
            </a:p>
          </p:txBody>
        </p:sp>
        <p:grpSp>
          <p:nvGrpSpPr>
            <p:cNvPr id="77" name="Groupe 76">
              <a:extLst>
                <a:ext uri="{FF2B5EF4-FFF2-40B4-BE49-F238E27FC236}">
                  <a16:creationId xmlns:a16="http://schemas.microsoft.com/office/drawing/2014/main" id="{CBC98918-5BF7-7215-3EE6-00CC08A47058}"/>
                </a:ext>
              </a:extLst>
            </p:cNvPr>
            <p:cNvGrpSpPr/>
            <p:nvPr/>
          </p:nvGrpSpPr>
          <p:grpSpPr>
            <a:xfrm>
              <a:off x="467501" y="3512439"/>
              <a:ext cx="665475" cy="842360"/>
              <a:chOff x="791410" y="2566930"/>
              <a:chExt cx="665475" cy="842360"/>
            </a:xfrm>
          </p:grpSpPr>
          <p:sp>
            <p:nvSpPr>
              <p:cNvPr id="78" name="Ellipse 77">
                <a:extLst>
                  <a:ext uri="{FF2B5EF4-FFF2-40B4-BE49-F238E27FC236}">
                    <a16:creationId xmlns:a16="http://schemas.microsoft.com/office/drawing/2014/main" id="{B1F6EC97-EB53-D422-5342-5EFCDECE72F4}"/>
                  </a:ext>
                </a:extLst>
              </p:cNvPr>
              <p:cNvSpPr/>
              <p:nvPr/>
            </p:nvSpPr>
            <p:spPr>
              <a:xfrm>
                <a:off x="980501" y="256693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a:extLst>
                  <a:ext uri="{FF2B5EF4-FFF2-40B4-BE49-F238E27FC236}">
                    <a16:creationId xmlns:a16="http://schemas.microsoft.com/office/drawing/2014/main" id="{260F828D-7BD2-3E1F-77BA-C2119EB81DA3}"/>
                  </a:ext>
                </a:extLst>
              </p:cNvPr>
              <p:cNvSpPr/>
              <p:nvPr/>
            </p:nvSpPr>
            <p:spPr>
              <a:xfrm>
                <a:off x="1191594" y="283604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0" name="Ellipse 79">
                <a:extLst>
                  <a:ext uri="{FF2B5EF4-FFF2-40B4-BE49-F238E27FC236}">
                    <a16:creationId xmlns:a16="http://schemas.microsoft.com/office/drawing/2014/main" id="{FE8611A9-C93B-67C0-6BA5-3ED7BCAD6518}"/>
                  </a:ext>
                </a:extLst>
              </p:cNvPr>
              <p:cNvSpPr/>
              <p:nvPr/>
            </p:nvSpPr>
            <p:spPr>
              <a:xfrm>
                <a:off x="791410" y="2856442"/>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1" name="Ellipse 80">
                <a:extLst>
                  <a:ext uri="{FF2B5EF4-FFF2-40B4-BE49-F238E27FC236}">
                    <a16:creationId xmlns:a16="http://schemas.microsoft.com/office/drawing/2014/main" id="{C55F1060-FA1C-C081-EF2A-C885F2285261}"/>
                  </a:ext>
                </a:extLst>
              </p:cNvPr>
              <p:cNvSpPr/>
              <p:nvPr/>
            </p:nvSpPr>
            <p:spPr>
              <a:xfrm>
                <a:off x="1006080" y="3143999"/>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3" name="Groupe 112">
              <a:extLst>
                <a:ext uri="{FF2B5EF4-FFF2-40B4-BE49-F238E27FC236}">
                  <a16:creationId xmlns:a16="http://schemas.microsoft.com/office/drawing/2014/main" id="{6A291EED-0CCB-8447-23C3-436931941B17}"/>
                </a:ext>
              </a:extLst>
            </p:cNvPr>
            <p:cNvGrpSpPr/>
            <p:nvPr/>
          </p:nvGrpSpPr>
          <p:grpSpPr>
            <a:xfrm>
              <a:off x="2345685" y="2983491"/>
              <a:ext cx="1486196" cy="935975"/>
              <a:chOff x="2561445" y="2713071"/>
              <a:chExt cx="1486196" cy="935975"/>
            </a:xfrm>
          </p:grpSpPr>
          <p:cxnSp>
            <p:nvCxnSpPr>
              <p:cNvPr id="114" name="Connecteur droit 113">
                <a:extLst>
                  <a:ext uri="{FF2B5EF4-FFF2-40B4-BE49-F238E27FC236}">
                    <a16:creationId xmlns:a16="http://schemas.microsoft.com/office/drawing/2014/main" id="{32F6F586-A52B-9B48-10B3-4929251BE697}"/>
                  </a:ext>
                </a:extLst>
              </p:cNvPr>
              <p:cNvCxnSpPr>
                <a:cxnSpLocks/>
                <a:stCxn id="119" idx="7"/>
                <a:endCxn id="121" idx="7"/>
              </p:cNvCxnSpPr>
              <p:nvPr/>
            </p:nvCxnSpPr>
            <p:spPr>
              <a:xfrm flipH="1">
                <a:off x="2787885" y="2751922"/>
                <a:ext cx="636956" cy="670684"/>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cxnSp>
            <p:nvCxnSpPr>
              <p:cNvPr id="115" name="Connecteur droit 114">
                <a:extLst>
                  <a:ext uri="{FF2B5EF4-FFF2-40B4-BE49-F238E27FC236}">
                    <a16:creationId xmlns:a16="http://schemas.microsoft.com/office/drawing/2014/main" id="{BDAC2453-A48C-F13D-234C-8B78DF8BF0EB}"/>
                  </a:ext>
                </a:extLst>
              </p:cNvPr>
              <p:cNvCxnSpPr>
                <a:cxnSpLocks/>
                <a:stCxn id="119" idx="1"/>
                <a:endCxn id="124" idx="5"/>
              </p:cNvCxnSpPr>
              <p:nvPr/>
            </p:nvCxnSpPr>
            <p:spPr>
              <a:xfrm>
                <a:off x="3237252" y="2751922"/>
                <a:ext cx="771538" cy="858272"/>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sp>
            <p:nvSpPr>
              <p:cNvPr id="119" name="Ellipse 118">
                <a:extLst>
                  <a:ext uri="{FF2B5EF4-FFF2-40B4-BE49-F238E27FC236}">
                    <a16:creationId xmlns:a16="http://schemas.microsoft.com/office/drawing/2014/main" id="{DF960818-C7B7-CAB0-174D-AFCD92EA3342}"/>
                  </a:ext>
                </a:extLst>
              </p:cNvPr>
              <p:cNvSpPr/>
              <p:nvPr/>
            </p:nvSpPr>
            <p:spPr>
              <a:xfrm>
                <a:off x="3198401" y="2713071"/>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0E789BE0-2C5D-02B4-9187-236FC4BAF9F2}"/>
                  </a:ext>
                </a:extLst>
              </p:cNvPr>
              <p:cNvSpPr/>
              <p:nvPr/>
            </p:nvSpPr>
            <p:spPr>
              <a:xfrm>
                <a:off x="3490375" y="3048833"/>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1" name="Ellipse 120">
                <a:extLst>
                  <a:ext uri="{FF2B5EF4-FFF2-40B4-BE49-F238E27FC236}">
                    <a16:creationId xmlns:a16="http://schemas.microsoft.com/office/drawing/2014/main" id="{283F1C68-D35C-DFD9-3DD2-5D54220F0440}"/>
                  </a:ext>
                </a:extLst>
              </p:cNvPr>
              <p:cNvSpPr/>
              <p:nvPr/>
            </p:nvSpPr>
            <p:spPr>
              <a:xfrm>
                <a:off x="2561445" y="3383755"/>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2" name="Connecteur droit 121">
                <a:extLst>
                  <a:ext uri="{FF2B5EF4-FFF2-40B4-BE49-F238E27FC236}">
                    <a16:creationId xmlns:a16="http://schemas.microsoft.com/office/drawing/2014/main" id="{E5FCF274-4BC4-31A6-FB6F-00396A0169F5}"/>
                  </a:ext>
                </a:extLst>
              </p:cNvPr>
              <p:cNvCxnSpPr>
                <a:cxnSpLocks/>
                <a:endCxn id="123" idx="5"/>
              </p:cNvCxnSpPr>
              <p:nvPr/>
            </p:nvCxnSpPr>
            <p:spPr>
              <a:xfrm>
                <a:off x="2912866" y="3087264"/>
                <a:ext cx="441531" cy="522930"/>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sp>
            <p:nvSpPr>
              <p:cNvPr id="123" name="Ellipse 122">
                <a:extLst>
                  <a:ext uri="{FF2B5EF4-FFF2-40B4-BE49-F238E27FC236}">
                    <a16:creationId xmlns:a16="http://schemas.microsoft.com/office/drawing/2014/main" id="{9E81F7DB-C3CE-095F-13E8-055BC977CADE}"/>
                  </a:ext>
                </a:extLst>
              </p:cNvPr>
              <p:cNvSpPr/>
              <p:nvPr/>
            </p:nvSpPr>
            <p:spPr>
              <a:xfrm>
                <a:off x="3127957" y="3383754"/>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Ellipse 123">
                <a:extLst>
                  <a:ext uri="{FF2B5EF4-FFF2-40B4-BE49-F238E27FC236}">
                    <a16:creationId xmlns:a16="http://schemas.microsoft.com/office/drawing/2014/main" id="{A7B48A86-2CD8-6C06-81FA-F203DDB52004}"/>
                  </a:ext>
                </a:extLst>
              </p:cNvPr>
              <p:cNvSpPr/>
              <p:nvPr/>
            </p:nvSpPr>
            <p:spPr>
              <a:xfrm>
                <a:off x="3782350" y="3383754"/>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5" name="Ellipse 124">
                <a:extLst>
                  <a:ext uri="{FF2B5EF4-FFF2-40B4-BE49-F238E27FC236}">
                    <a16:creationId xmlns:a16="http://schemas.microsoft.com/office/drawing/2014/main" id="{265A9D18-E2D3-D097-A655-E0AAB419627A}"/>
                  </a:ext>
                </a:extLst>
              </p:cNvPr>
              <p:cNvSpPr/>
              <p:nvPr/>
            </p:nvSpPr>
            <p:spPr>
              <a:xfrm>
                <a:off x="2883814" y="3047593"/>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6" name="ZoneTexte 125">
              <a:extLst>
                <a:ext uri="{FF2B5EF4-FFF2-40B4-BE49-F238E27FC236}">
                  <a16:creationId xmlns:a16="http://schemas.microsoft.com/office/drawing/2014/main" id="{21B8E793-A0E8-6DCD-1153-7D5079F87A2A}"/>
                </a:ext>
              </a:extLst>
            </p:cNvPr>
            <p:cNvSpPr txBox="1"/>
            <p:nvPr/>
          </p:nvSpPr>
          <p:spPr>
            <a:xfrm>
              <a:off x="2338849" y="2501909"/>
              <a:ext cx="1497463" cy="369332"/>
            </a:xfrm>
            <a:prstGeom prst="rect">
              <a:avLst/>
            </a:prstGeom>
            <a:noFill/>
          </p:spPr>
          <p:txBody>
            <a:bodyPr wrap="square" rtlCol="0">
              <a:spAutoFit/>
            </a:bodyPr>
            <a:lstStyle/>
            <a:p>
              <a:pPr algn="ctr"/>
              <a:r>
                <a:rPr lang="fr-FR" b="1"/>
                <a:t>Model</a:t>
              </a:r>
            </a:p>
          </p:txBody>
        </p:sp>
        <p:grpSp>
          <p:nvGrpSpPr>
            <p:cNvPr id="127" name="Groupe 126">
              <a:extLst>
                <a:ext uri="{FF2B5EF4-FFF2-40B4-BE49-F238E27FC236}">
                  <a16:creationId xmlns:a16="http://schemas.microsoft.com/office/drawing/2014/main" id="{02451C23-EB60-564F-576F-05D0AAA38EEA}"/>
                </a:ext>
              </a:extLst>
            </p:cNvPr>
            <p:cNvGrpSpPr/>
            <p:nvPr/>
          </p:nvGrpSpPr>
          <p:grpSpPr>
            <a:xfrm>
              <a:off x="4485417" y="2437362"/>
              <a:ext cx="665475" cy="842360"/>
              <a:chOff x="791410" y="2566930"/>
              <a:chExt cx="665475" cy="842360"/>
            </a:xfrm>
          </p:grpSpPr>
          <p:sp>
            <p:nvSpPr>
              <p:cNvPr id="128" name="Ellipse 127">
                <a:extLst>
                  <a:ext uri="{FF2B5EF4-FFF2-40B4-BE49-F238E27FC236}">
                    <a16:creationId xmlns:a16="http://schemas.microsoft.com/office/drawing/2014/main" id="{01586071-3847-A79B-7C55-AF2BFB534BC7}"/>
                  </a:ext>
                </a:extLst>
              </p:cNvPr>
              <p:cNvSpPr/>
              <p:nvPr/>
            </p:nvSpPr>
            <p:spPr>
              <a:xfrm>
                <a:off x="980501" y="256693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Ellipse 128">
                <a:extLst>
                  <a:ext uri="{FF2B5EF4-FFF2-40B4-BE49-F238E27FC236}">
                    <a16:creationId xmlns:a16="http://schemas.microsoft.com/office/drawing/2014/main" id="{50A3740F-9A6F-C081-E2A0-768F731FCEEB}"/>
                  </a:ext>
                </a:extLst>
              </p:cNvPr>
              <p:cNvSpPr/>
              <p:nvPr/>
            </p:nvSpPr>
            <p:spPr>
              <a:xfrm>
                <a:off x="1191594" y="283604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0" name="Ellipse 129">
                <a:extLst>
                  <a:ext uri="{FF2B5EF4-FFF2-40B4-BE49-F238E27FC236}">
                    <a16:creationId xmlns:a16="http://schemas.microsoft.com/office/drawing/2014/main" id="{D1E04A12-B145-ECF2-EA10-BFC4B80D86CB}"/>
                  </a:ext>
                </a:extLst>
              </p:cNvPr>
              <p:cNvSpPr/>
              <p:nvPr/>
            </p:nvSpPr>
            <p:spPr>
              <a:xfrm>
                <a:off x="791410" y="2856442"/>
                <a:ext cx="265291" cy="26529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1" name="Ellipse 130">
                <a:extLst>
                  <a:ext uri="{FF2B5EF4-FFF2-40B4-BE49-F238E27FC236}">
                    <a16:creationId xmlns:a16="http://schemas.microsoft.com/office/drawing/2014/main" id="{A775A7FD-CE39-597C-2D0C-18A7D644C609}"/>
                  </a:ext>
                </a:extLst>
              </p:cNvPr>
              <p:cNvSpPr/>
              <p:nvPr/>
            </p:nvSpPr>
            <p:spPr>
              <a:xfrm>
                <a:off x="1006080" y="3143999"/>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2" name="Groupe 131">
              <a:extLst>
                <a:ext uri="{FF2B5EF4-FFF2-40B4-BE49-F238E27FC236}">
                  <a16:creationId xmlns:a16="http://schemas.microsoft.com/office/drawing/2014/main" id="{3CD78C32-61AC-E939-D9A0-A2D5F1B9A91D}"/>
                </a:ext>
              </a:extLst>
            </p:cNvPr>
            <p:cNvGrpSpPr/>
            <p:nvPr/>
          </p:nvGrpSpPr>
          <p:grpSpPr>
            <a:xfrm>
              <a:off x="4944230" y="3021752"/>
              <a:ext cx="665475" cy="842360"/>
              <a:chOff x="791410" y="2566930"/>
              <a:chExt cx="665475" cy="842360"/>
            </a:xfrm>
          </p:grpSpPr>
          <p:sp>
            <p:nvSpPr>
              <p:cNvPr id="133" name="Ellipse 132">
                <a:extLst>
                  <a:ext uri="{FF2B5EF4-FFF2-40B4-BE49-F238E27FC236}">
                    <a16:creationId xmlns:a16="http://schemas.microsoft.com/office/drawing/2014/main" id="{1786CDC4-2452-5DBD-071D-55F33AA62561}"/>
                  </a:ext>
                </a:extLst>
              </p:cNvPr>
              <p:cNvSpPr/>
              <p:nvPr/>
            </p:nvSpPr>
            <p:spPr>
              <a:xfrm>
                <a:off x="980501" y="256693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4" name="Ellipse 133">
                <a:extLst>
                  <a:ext uri="{FF2B5EF4-FFF2-40B4-BE49-F238E27FC236}">
                    <a16:creationId xmlns:a16="http://schemas.microsoft.com/office/drawing/2014/main" id="{87D9C38E-25BB-5515-F8D0-D2C86F9E8ED5}"/>
                  </a:ext>
                </a:extLst>
              </p:cNvPr>
              <p:cNvSpPr/>
              <p:nvPr/>
            </p:nvSpPr>
            <p:spPr>
              <a:xfrm>
                <a:off x="1191594" y="2836040"/>
                <a:ext cx="265291" cy="26529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5" name="Ellipse 134">
                <a:extLst>
                  <a:ext uri="{FF2B5EF4-FFF2-40B4-BE49-F238E27FC236}">
                    <a16:creationId xmlns:a16="http://schemas.microsoft.com/office/drawing/2014/main" id="{9B3FE2BE-812F-11AA-DB22-5BA71BBAD9D9}"/>
                  </a:ext>
                </a:extLst>
              </p:cNvPr>
              <p:cNvSpPr/>
              <p:nvPr/>
            </p:nvSpPr>
            <p:spPr>
              <a:xfrm>
                <a:off x="791410" y="2856442"/>
                <a:ext cx="265291" cy="26529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Ellipse 135">
                <a:extLst>
                  <a:ext uri="{FF2B5EF4-FFF2-40B4-BE49-F238E27FC236}">
                    <a16:creationId xmlns:a16="http://schemas.microsoft.com/office/drawing/2014/main" id="{4B0F396A-F76F-23C4-08B0-FFC822BDAD4A}"/>
                  </a:ext>
                </a:extLst>
              </p:cNvPr>
              <p:cNvSpPr/>
              <p:nvPr/>
            </p:nvSpPr>
            <p:spPr>
              <a:xfrm>
                <a:off x="1006080" y="3143999"/>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7" name="Groupe 136">
              <a:extLst>
                <a:ext uri="{FF2B5EF4-FFF2-40B4-BE49-F238E27FC236}">
                  <a16:creationId xmlns:a16="http://schemas.microsoft.com/office/drawing/2014/main" id="{4999D8DB-F1FA-A125-10FA-62E5A39A262B}"/>
                </a:ext>
              </a:extLst>
            </p:cNvPr>
            <p:cNvGrpSpPr/>
            <p:nvPr/>
          </p:nvGrpSpPr>
          <p:grpSpPr>
            <a:xfrm>
              <a:off x="4488977" y="3612470"/>
              <a:ext cx="665475" cy="842360"/>
              <a:chOff x="791410" y="2566930"/>
              <a:chExt cx="665475" cy="842360"/>
            </a:xfrm>
          </p:grpSpPr>
          <p:sp>
            <p:nvSpPr>
              <p:cNvPr id="138" name="Ellipse 137">
                <a:extLst>
                  <a:ext uri="{FF2B5EF4-FFF2-40B4-BE49-F238E27FC236}">
                    <a16:creationId xmlns:a16="http://schemas.microsoft.com/office/drawing/2014/main" id="{A2E13ECB-F788-7075-916A-80E568A31EEA}"/>
                  </a:ext>
                </a:extLst>
              </p:cNvPr>
              <p:cNvSpPr/>
              <p:nvPr/>
            </p:nvSpPr>
            <p:spPr>
              <a:xfrm>
                <a:off x="980501" y="256693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9" name="Ellipse 138">
                <a:extLst>
                  <a:ext uri="{FF2B5EF4-FFF2-40B4-BE49-F238E27FC236}">
                    <a16:creationId xmlns:a16="http://schemas.microsoft.com/office/drawing/2014/main" id="{172304C5-D737-FFFC-C8C6-DD41ED8A2412}"/>
                  </a:ext>
                </a:extLst>
              </p:cNvPr>
              <p:cNvSpPr/>
              <p:nvPr/>
            </p:nvSpPr>
            <p:spPr>
              <a:xfrm>
                <a:off x="1191594" y="283604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0" name="Ellipse 139">
                <a:extLst>
                  <a:ext uri="{FF2B5EF4-FFF2-40B4-BE49-F238E27FC236}">
                    <a16:creationId xmlns:a16="http://schemas.microsoft.com/office/drawing/2014/main" id="{2BE425A2-D65B-6F83-48F8-DB55091F5356}"/>
                  </a:ext>
                </a:extLst>
              </p:cNvPr>
              <p:cNvSpPr/>
              <p:nvPr/>
            </p:nvSpPr>
            <p:spPr>
              <a:xfrm>
                <a:off x="791410" y="2856442"/>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1" name="Ellipse 140">
                <a:extLst>
                  <a:ext uri="{FF2B5EF4-FFF2-40B4-BE49-F238E27FC236}">
                    <a16:creationId xmlns:a16="http://schemas.microsoft.com/office/drawing/2014/main" id="{D85EB8F1-9317-1AAB-D321-3CE94E875259}"/>
                  </a:ext>
                </a:extLst>
              </p:cNvPr>
              <p:cNvSpPr/>
              <p:nvPr/>
            </p:nvSpPr>
            <p:spPr>
              <a:xfrm>
                <a:off x="1006080" y="3143999"/>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82" name="Flèche : droite 181">
              <a:extLst>
                <a:ext uri="{FF2B5EF4-FFF2-40B4-BE49-F238E27FC236}">
                  <a16:creationId xmlns:a16="http://schemas.microsoft.com/office/drawing/2014/main" id="{2F04B1BB-1704-D50C-E873-CEB2B6C29339}"/>
                </a:ext>
              </a:extLst>
            </p:cNvPr>
            <p:cNvSpPr/>
            <p:nvPr/>
          </p:nvSpPr>
          <p:spPr>
            <a:xfrm>
              <a:off x="3819804" y="3206683"/>
              <a:ext cx="768271" cy="42320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tx1"/>
                  </a:solidFill>
                </a:rPr>
                <a:t>test</a:t>
              </a:r>
            </a:p>
          </p:txBody>
        </p:sp>
        <p:sp>
          <p:nvSpPr>
            <p:cNvPr id="183" name="Flèche : droite 182">
              <a:extLst>
                <a:ext uri="{FF2B5EF4-FFF2-40B4-BE49-F238E27FC236}">
                  <a16:creationId xmlns:a16="http://schemas.microsoft.com/office/drawing/2014/main" id="{C59E467F-1D97-C6BB-EB90-DA0DCC7FA323}"/>
                </a:ext>
              </a:extLst>
            </p:cNvPr>
            <p:cNvSpPr/>
            <p:nvPr/>
          </p:nvSpPr>
          <p:spPr>
            <a:xfrm>
              <a:off x="5685840" y="3211963"/>
              <a:ext cx="768271" cy="42320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tx1"/>
                  </a:solidFill>
                </a:rPr>
                <a:t>train</a:t>
              </a:r>
            </a:p>
          </p:txBody>
        </p:sp>
        <p:grpSp>
          <p:nvGrpSpPr>
            <p:cNvPr id="184" name="Groupe 183">
              <a:extLst>
                <a:ext uri="{FF2B5EF4-FFF2-40B4-BE49-F238E27FC236}">
                  <a16:creationId xmlns:a16="http://schemas.microsoft.com/office/drawing/2014/main" id="{97D330E6-6550-A74C-B26A-809AD482818A}"/>
                </a:ext>
              </a:extLst>
            </p:cNvPr>
            <p:cNvGrpSpPr/>
            <p:nvPr/>
          </p:nvGrpSpPr>
          <p:grpSpPr>
            <a:xfrm>
              <a:off x="6331178" y="2997350"/>
              <a:ext cx="1486196" cy="935975"/>
              <a:chOff x="2561445" y="2713071"/>
              <a:chExt cx="1486196" cy="935975"/>
            </a:xfrm>
          </p:grpSpPr>
          <p:cxnSp>
            <p:nvCxnSpPr>
              <p:cNvPr id="185" name="Connecteur droit 184">
                <a:extLst>
                  <a:ext uri="{FF2B5EF4-FFF2-40B4-BE49-F238E27FC236}">
                    <a16:creationId xmlns:a16="http://schemas.microsoft.com/office/drawing/2014/main" id="{DF1CBF12-2987-A5E2-638E-C44B9503D90A}"/>
                  </a:ext>
                </a:extLst>
              </p:cNvPr>
              <p:cNvCxnSpPr>
                <a:cxnSpLocks/>
                <a:stCxn id="187" idx="7"/>
                <a:endCxn id="189" idx="7"/>
              </p:cNvCxnSpPr>
              <p:nvPr/>
            </p:nvCxnSpPr>
            <p:spPr>
              <a:xfrm flipH="1">
                <a:off x="2787885" y="2751922"/>
                <a:ext cx="636956" cy="670684"/>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cxnSp>
            <p:nvCxnSpPr>
              <p:cNvPr id="186" name="Connecteur droit 185">
                <a:extLst>
                  <a:ext uri="{FF2B5EF4-FFF2-40B4-BE49-F238E27FC236}">
                    <a16:creationId xmlns:a16="http://schemas.microsoft.com/office/drawing/2014/main" id="{B9797700-76BD-07D2-1DA4-910F4745D8EA}"/>
                  </a:ext>
                </a:extLst>
              </p:cNvPr>
              <p:cNvCxnSpPr>
                <a:cxnSpLocks/>
                <a:stCxn id="187" idx="1"/>
                <a:endCxn id="192" idx="5"/>
              </p:cNvCxnSpPr>
              <p:nvPr/>
            </p:nvCxnSpPr>
            <p:spPr>
              <a:xfrm>
                <a:off x="3237252" y="2751922"/>
                <a:ext cx="771538" cy="858272"/>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sp>
            <p:nvSpPr>
              <p:cNvPr id="187" name="Ellipse 186">
                <a:extLst>
                  <a:ext uri="{FF2B5EF4-FFF2-40B4-BE49-F238E27FC236}">
                    <a16:creationId xmlns:a16="http://schemas.microsoft.com/office/drawing/2014/main" id="{97D8F523-E1D3-5B06-267B-162C0181FF1D}"/>
                  </a:ext>
                </a:extLst>
              </p:cNvPr>
              <p:cNvSpPr/>
              <p:nvPr/>
            </p:nvSpPr>
            <p:spPr>
              <a:xfrm>
                <a:off x="3198401" y="2713071"/>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8" name="Ellipse 187">
                <a:extLst>
                  <a:ext uri="{FF2B5EF4-FFF2-40B4-BE49-F238E27FC236}">
                    <a16:creationId xmlns:a16="http://schemas.microsoft.com/office/drawing/2014/main" id="{BC0BD904-E8AE-CEA7-D3AA-A2505F62D2F6}"/>
                  </a:ext>
                </a:extLst>
              </p:cNvPr>
              <p:cNvSpPr/>
              <p:nvPr/>
            </p:nvSpPr>
            <p:spPr>
              <a:xfrm>
                <a:off x="3490375" y="3048833"/>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9" name="Ellipse 188">
                <a:extLst>
                  <a:ext uri="{FF2B5EF4-FFF2-40B4-BE49-F238E27FC236}">
                    <a16:creationId xmlns:a16="http://schemas.microsoft.com/office/drawing/2014/main" id="{D2CE701A-A836-DCC1-0F38-FB5E9D309EF8}"/>
                  </a:ext>
                </a:extLst>
              </p:cNvPr>
              <p:cNvSpPr/>
              <p:nvPr/>
            </p:nvSpPr>
            <p:spPr>
              <a:xfrm>
                <a:off x="2561445" y="3383755"/>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0" name="Connecteur droit 189">
                <a:extLst>
                  <a:ext uri="{FF2B5EF4-FFF2-40B4-BE49-F238E27FC236}">
                    <a16:creationId xmlns:a16="http://schemas.microsoft.com/office/drawing/2014/main" id="{27EAB600-A10C-533E-7D5C-F09FCCC746F8}"/>
                  </a:ext>
                </a:extLst>
              </p:cNvPr>
              <p:cNvCxnSpPr>
                <a:cxnSpLocks/>
                <a:endCxn id="191" idx="5"/>
              </p:cNvCxnSpPr>
              <p:nvPr/>
            </p:nvCxnSpPr>
            <p:spPr>
              <a:xfrm>
                <a:off x="2912866" y="3087264"/>
                <a:ext cx="441531" cy="522930"/>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sp>
            <p:nvSpPr>
              <p:cNvPr id="191" name="Ellipse 190">
                <a:extLst>
                  <a:ext uri="{FF2B5EF4-FFF2-40B4-BE49-F238E27FC236}">
                    <a16:creationId xmlns:a16="http://schemas.microsoft.com/office/drawing/2014/main" id="{811E7487-92E3-4939-C4BE-6D8192CA87EA}"/>
                  </a:ext>
                </a:extLst>
              </p:cNvPr>
              <p:cNvSpPr/>
              <p:nvPr/>
            </p:nvSpPr>
            <p:spPr>
              <a:xfrm>
                <a:off x="3127957" y="3383754"/>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Ellipse 191">
                <a:extLst>
                  <a:ext uri="{FF2B5EF4-FFF2-40B4-BE49-F238E27FC236}">
                    <a16:creationId xmlns:a16="http://schemas.microsoft.com/office/drawing/2014/main" id="{675C8A11-DCAA-43AB-2D6D-8A04858A8771}"/>
                  </a:ext>
                </a:extLst>
              </p:cNvPr>
              <p:cNvSpPr/>
              <p:nvPr/>
            </p:nvSpPr>
            <p:spPr>
              <a:xfrm>
                <a:off x="3782350" y="3383754"/>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3" name="Ellipse 192">
                <a:extLst>
                  <a:ext uri="{FF2B5EF4-FFF2-40B4-BE49-F238E27FC236}">
                    <a16:creationId xmlns:a16="http://schemas.microsoft.com/office/drawing/2014/main" id="{B7A90CBD-8A76-08F3-80F8-763B18358DF5}"/>
                  </a:ext>
                </a:extLst>
              </p:cNvPr>
              <p:cNvSpPr/>
              <p:nvPr/>
            </p:nvSpPr>
            <p:spPr>
              <a:xfrm>
                <a:off x="2883814" y="3047593"/>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94" name="ZoneTexte 193">
              <a:extLst>
                <a:ext uri="{FF2B5EF4-FFF2-40B4-BE49-F238E27FC236}">
                  <a16:creationId xmlns:a16="http://schemas.microsoft.com/office/drawing/2014/main" id="{A288708F-97DA-A3D5-43E1-B9C82C63D68D}"/>
                </a:ext>
              </a:extLst>
            </p:cNvPr>
            <p:cNvSpPr txBox="1"/>
            <p:nvPr/>
          </p:nvSpPr>
          <p:spPr>
            <a:xfrm>
              <a:off x="6324342" y="2515768"/>
              <a:ext cx="1497463" cy="369332"/>
            </a:xfrm>
            <a:prstGeom prst="rect">
              <a:avLst/>
            </a:prstGeom>
            <a:noFill/>
          </p:spPr>
          <p:txBody>
            <a:bodyPr wrap="square" rtlCol="0">
              <a:spAutoFit/>
            </a:bodyPr>
            <a:lstStyle/>
            <a:p>
              <a:pPr algn="ctr"/>
              <a:r>
                <a:rPr lang="fr-FR" b="1"/>
                <a:t>Model</a:t>
              </a:r>
            </a:p>
          </p:txBody>
        </p:sp>
        <p:grpSp>
          <p:nvGrpSpPr>
            <p:cNvPr id="195" name="Groupe 194">
              <a:extLst>
                <a:ext uri="{FF2B5EF4-FFF2-40B4-BE49-F238E27FC236}">
                  <a16:creationId xmlns:a16="http://schemas.microsoft.com/office/drawing/2014/main" id="{478D2645-CE23-DB79-062A-5BF5B55BFFF5}"/>
                </a:ext>
              </a:extLst>
            </p:cNvPr>
            <p:cNvGrpSpPr/>
            <p:nvPr/>
          </p:nvGrpSpPr>
          <p:grpSpPr>
            <a:xfrm>
              <a:off x="8470910" y="2451221"/>
              <a:ext cx="665475" cy="842360"/>
              <a:chOff x="791410" y="2566930"/>
              <a:chExt cx="665475" cy="842360"/>
            </a:xfrm>
          </p:grpSpPr>
          <p:sp>
            <p:nvSpPr>
              <p:cNvPr id="196" name="Ellipse 195">
                <a:extLst>
                  <a:ext uri="{FF2B5EF4-FFF2-40B4-BE49-F238E27FC236}">
                    <a16:creationId xmlns:a16="http://schemas.microsoft.com/office/drawing/2014/main" id="{6B23A0C9-2022-EE26-0993-44A1444C5AB6}"/>
                  </a:ext>
                </a:extLst>
              </p:cNvPr>
              <p:cNvSpPr/>
              <p:nvPr/>
            </p:nvSpPr>
            <p:spPr>
              <a:xfrm>
                <a:off x="980501" y="256693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7" name="Ellipse 196">
                <a:extLst>
                  <a:ext uri="{FF2B5EF4-FFF2-40B4-BE49-F238E27FC236}">
                    <a16:creationId xmlns:a16="http://schemas.microsoft.com/office/drawing/2014/main" id="{8AFD326F-98BA-4E81-D4D8-5FA0C0997550}"/>
                  </a:ext>
                </a:extLst>
              </p:cNvPr>
              <p:cNvSpPr/>
              <p:nvPr/>
            </p:nvSpPr>
            <p:spPr>
              <a:xfrm>
                <a:off x="1191594" y="283604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8" name="Ellipse 197">
                <a:extLst>
                  <a:ext uri="{FF2B5EF4-FFF2-40B4-BE49-F238E27FC236}">
                    <a16:creationId xmlns:a16="http://schemas.microsoft.com/office/drawing/2014/main" id="{CE0C0967-BBCD-3C21-BD7F-D7C44492C4E8}"/>
                  </a:ext>
                </a:extLst>
              </p:cNvPr>
              <p:cNvSpPr/>
              <p:nvPr/>
            </p:nvSpPr>
            <p:spPr>
              <a:xfrm>
                <a:off x="791410" y="2856442"/>
                <a:ext cx="265291" cy="26529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9" name="Ellipse 198">
                <a:extLst>
                  <a:ext uri="{FF2B5EF4-FFF2-40B4-BE49-F238E27FC236}">
                    <a16:creationId xmlns:a16="http://schemas.microsoft.com/office/drawing/2014/main" id="{EF66CEB2-482B-811B-1B9F-D3AE7C1CAE8B}"/>
                  </a:ext>
                </a:extLst>
              </p:cNvPr>
              <p:cNvSpPr/>
              <p:nvPr/>
            </p:nvSpPr>
            <p:spPr>
              <a:xfrm>
                <a:off x="1006080" y="3143999"/>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0" name="Groupe 199">
              <a:extLst>
                <a:ext uri="{FF2B5EF4-FFF2-40B4-BE49-F238E27FC236}">
                  <a16:creationId xmlns:a16="http://schemas.microsoft.com/office/drawing/2014/main" id="{3072920F-8A7D-B675-CB4B-ABC51CEAD26C}"/>
                </a:ext>
              </a:extLst>
            </p:cNvPr>
            <p:cNvGrpSpPr/>
            <p:nvPr/>
          </p:nvGrpSpPr>
          <p:grpSpPr>
            <a:xfrm>
              <a:off x="8929723" y="3035611"/>
              <a:ext cx="665475" cy="842360"/>
              <a:chOff x="791410" y="2566930"/>
              <a:chExt cx="665475" cy="842360"/>
            </a:xfrm>
          </p:grpSpPr>
          <p:sp>
            <p:nvSpPr>
              <p:cNvPr id="201" name="Ellipse 200">
                <a:extLst>
                  <a:ext uri="{FF2B5EF4-FFF2-40B4-BE49-F238E27FC236}">
                    <a16:creationId xmlns:a16="http://schemas.microsoft.com/office/drawing/2014/main" id="{C544DA71-7724-CAC6-2718-371DF6DC0D60}"/>
                  </a:ext>
                </a:extLst>
              </p:cNvPr>
              <p:cNvSpPr/>
              <p:nvPr/>
            </p:nvSpPr>
            <p:spPr>
              <a:xfrm>
                <a:off x="980501" y="2566930"/>
                <a:ext cx="265291" cy="26529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2" name="Ellipse 201">
                <a:extLst>
                  <a:ext uri="{FF2B5EF4-FFF2-40B4-BE49-F238E27FC236}">
                    <a16:creationId xmlns:a16="http://schemas.microsoft.com/office/drawing/2014/main" id="{DE10B49B-A5D3-7E96-5B06-7F952EFE9442}"/>
                  </a:ext>
                </a:extLst>
              </p:cNvPr>
              <p:cNvSpPr/>
              <p:nvPr/>
            </p:nvSpPr>
            <p:spPr>
              <a:xfrm>
                <a:off x="1191594" y="283604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3" name="Ellipse 202">
                <a:extLst>
                  <a:ext uri="{FF2B5EF4-FFF2-40B4-BE49-F238E27FC236}">
                    <a16:creationId xmlns:a16="http://schemas.microsoft.com/office/drawing/2014/main" id="{9B4F0A04-4AF8-218F-2A2B-919E6E2B9E20}"/>
                  </a:ext>
                </a:extLst>
              </p:cNvPr>
              <p:cNvSpPr/>
              <p:nvPr/>
            </p:nvSpPr>
            <p:spPr>
              <a:xfrm>
                <a:off x="791410" y="2856442"/>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4" name="Ellipse 203">
                <a:extLst>
                  <a:ext uri="{FF2B5EF4-FFF2-40B4-BE49-F238E27FC236}">
                    <a16:creationId xmlns:a16="http://schemas.microsoft.com/office/drawing/2014/main" id="{327A1013-E3CE-7C57-F7D6-894269472796}"/>
                  </a:ext>
                </a:extLst>
              </p:cNvPr>
              <p:cNvSpPr/>
              <p:nvPr/>
            </p:nvSpPr>
            <p:spPr>
              <a:xfrm>
                <a:off x="1006080" y="3143999"/>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5" name="Groupe 204">
              <a:extLst>
                <a:ext uri="{FF2B5EF4-FFF2-40B4-BE49-F238E27FC236}">
                  <a16:creationId xmlns:a16="http://schemas.microsoft.com/office/drawing/2014/main" id="{95E61600-C536-8817-9CBF-78C3486BD535}"/>
                </a:ext>
              </a:extLst>
            </p:cNvPr>
            <p:cNvGrpSpPr/>
            <p:nvPr/>
          </p:nvGrpSpPr>
          <p:grpSpPr>
            <a:xfrm>
              <a:off x="8474470" y="3626329"/>
              <a:ext cx="665475" cy="842360"/>
              <a:chOff x="791410" y="2566930"/>
              <a:chExt cx="665475" cy="842360"/>
            </a:xfrm>
          </p:grpSpPr>
          <p:sp>
            <p:nvSpPr>
              <p:cNvPr id="206" name="Ellipse 205">
                <a:extLst>
                  <a:ext uri="{FF2B5EF4-FFF2-40B4-BE49-F238E27FC236}">
                    <a16:creationId xmlns:a16="http://schemas.microsoft.com/office/drawing/2014/main" id="{BAA7A26B-F753-780C-C709-A43D1153773C}"/>
                  </a:ext>
                </a:extLst>
              </p:cNvPr>
              <p:cNvSpPr/>
              <p:nvPr/>
            </p:nvSpPr>
            <p:spPr>
              <a:xfrm>
                <a:off x="980501" y="2566930"/>
                <a:ext cx="265291" cy="265291"/>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7" name="Ellipse 206">
                <a:extLst>
                  <a:ext uri="{FF2B5EF4-FFF2-40B4-BE49-F238E27FC236}">
                    <a16:creationId xmlns:a16="http://schemas.microsoft.com/office/drawing/2014/main" id="{61AD0084-DF3D-72AE-2549-3009B507D16B}"/>
                  </a:ext>
                </a:extLst>
              </p:cNvPr>
              <p:cNvSpPr/>
              <p:nvPr/>
            </p:nvSpPr>
            <p:spPr>
              <a:xfrm>
                <a:off x="1191594" y="2836040"/>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CCC83E0F-F1DE-EB62-19A3-AF048EF2ADEE}"/>
                  </a:ext>
                </a:extLst>
              </p:cNvPr>
              <p:cNvSpPr/>
              <p:nvPr/>
            </p:nvSpPr>
            <p:spPr>
              <a:xfrm>
                <a:off x="791410" y="2856442"/>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 name="Ellipse 208">
                <a:extLst>
                  <a:ext uri="{FF2B5EF4-FFF2-40B4-BE49-F238E27FC236}">
                    <a16:creationId xmlns:a16="http://schemas.microsoft.com/office/drawing/2014/main" id="{4FBA458C-ACA8-B5E4-0FC6-88F8DCF89E5D}"/>
                  </a:ext>
                </a:extLst>
              </p:cNvPr>
              <p:cNvSpPr/>
              <p:nvPr/>
            </p:nvSpPr>
            <p:spPr>
              <a:xfrm>
                <a:off x="1006080" y="3143999"/>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10" name="Flèche : droite 209">
              <a:extLst>
                <a:ext uri="{FF2B5EF4-FFF2-40B4-BE49-F238E27FC236}">
                  <a16:creationId xmlns:a16="http://schemas.microsoft.com/office/drawing/2014/main" id="{420144BB-1A00-1C0A-800F-0C3460324DE4}"/>
                </a:ext>
              </a:extLst>
            </p:cNvPr>
            <p:cNvSpPr/>
            <p:nvPr/>
          </p:nvSpPr>
          <p:spPr>
            <a:xfrm>
              <a:off x="7805297" y="3220542"/>
              <a:ext cx="768271" cy="42320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tx1"/>
                  </a:solidFill>
                </a:rPr>
                <a:t>test</a:t>
              </a:r>
            </a:p>
          </p:txBody>
        </p:sp>
        <p:sp>
          <p:nvSpPr>
            <p:cNvPr id="211" name="Flèche : droite 210">
              <a:extLst>
                <a:ext uri="{FF2B5EF4-FFF2-40B4-BE49-F238E27FC236}">
                  <a16:creationId xmlns:a16="http://schemas.microsoft.com/office/drawing/2014/main" id="{89F18D92-55DE-757C-B82C-CF7EEF9250D3}"/>
                </a:ext>
              </a:extLst>
            </p:cNvPr>
            <p:cNvSpPr/>
            <p:nvPr/>
          </p:nvSpPr>
          <p:spPr>
            <a:xfrm>
              <a:off x="9666735" y="3202726"/>
              <a:ext cx="768271" cy="423201"/>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a:solidFill>
                    <a:schemeClr val="tx1"/>
                  </a:solidFill>
                </a:rPr>
                <a:t>train</a:t>
              </a:r>
            </a:p>
          </p:txBody>
        </p:sp>
        <p:grpSp>
          <p:nvGrpSpPr>
            <p:cNvPr id="212" name="Groupe 211">
              <a:extLst>
                <a:ext uri="{FF2B5EF4-FFF2-40B4-BE49-F238E27FC236}">
                  <a16:creationId xmlns:a16="http://schemas.microsoft.com/office/drawing/2014/main" id="{2D5C791A-D011-D6F4-53AF-C0D6BD636EE9}"/>
                </a:ext>
              </a:extLst>
            </p:cNvPr>
            <p:cNvGrpSpPr/>
            <p:nvPr/>
          </p:nvGrpSpPr>
          <p:grpSpPr>
            <a:xfrm>
              <a:off x="10312073" y="2988113"/>
              <a:ext cx="1486196" cy="935975"/>
              <a:chOff x="2561445" y="2713071"/>
              <a:chExt cx="1486196" cy="935975"/>
            </a:xfrm>
          </p:grpSpPr>
          <p:cxnSp>
            <p:nvCxnSpPr>
              <p:cNvPr id="213" name="Connecteur droit 212">
                <a:extLst>
                  <a:ext uri="{FF2B5EF4-FFF2-40B4-BE49-F238E27FC236}">
                    <a16:creationId xmlns:a16="http://schemas.microsoft.com/office/drawing/2014/main" id="{0A2CBCB5-F1C7-C2B3-301F-2FCE931DF58B}"/>
                  </a:ext>
                </a:extLst>
              </p:cNvPr>
              <p:cNvCxnSpPr>
                <a:cxnSpLocks/>
                <a:stCxn id="215" idx="7"/>
                <a:endCxn id="217" idx="7"/>
              </p:cNvCxnSpPr>
              <p:nvPr/>
            </p:nvCxnSpPr>
            <p:spPr>
              <a:xfrm flipH="1">
                <a:off x="2787885" y="2751922"/>
                <a:ext cx="636956" cy="670684"/>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cxnSp>
            <p:nvCxnSpPr>
              <p:cNvPr id="214" name="Connecteur droit 213">
                <a:extLst>
                  <a:ext uri="{FF2B5EF4-FFF2-40B4-BE49-F238E27FC236}">
                    <a16:creationId xmlns:a16="http://schemas.microsoft.com/office/drawing/2014/main" id="{8CEC444F-2AD7-F171-FAB1-B5E950B4FCE4}"/>
                  </a:ext>
                </a:extLst>
              </p:cNvPr>
              <p:cNvCxnSpPr>
                <a:cxnSpLocks/>
                <a:stCxn id="215" idx="1"/>
                <a:endCxn id="220" idx="5"/>
              </p:cNvCxnSpPr>
              <p:nvPr/>
            </p:nvCxnSpPr>
            <p:spPr>
              <a:xfrm>
                <a:off x="3237252" y="2751922"/>
                <a:ext cx="771538" cy="858272"/>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sp>
            <p:nvSpPr>
              <p:cNvPr id="215" name="Ellipse 214">
                <a:extLst>
                  <a:ext uri="{FF2B5EF4-FFF2-40B4-BE49-F238E27FC236}">
                    <a16:creationId xmlns:a16="http://schemas.microsoft.com/office/drawing/2014/main" id="{EE097828-F9AD-84B0-9DCF-7902BC27B047}"/>
                  </a:ext>
                </a:extLst>
              </p:cNvPr>
              <p:cNvSpPr/>
              <p:nvPr/>
            </p:nvSpPr>
            <p:spPr>
              <a:xfrm>
                <a:off x="3198401" y="2713071"/>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Ellipse 215">
                <a:extLst>
                  <a:ext uri="{FF2B5EF4-FFF2-40B4-BE49-F238E27FC236}">
                    <a16:creationId xmlns:a16="http://schemas.microsoft.com/office/drawing/2014/main" id="{A16AE14A-E857-D560-C180-E827B34AC30B}"/>
                  </a:ext>
                </a:extLst>
              </p:cNvPr>
              <p:cNvSpPr/>
              <p:nvPr/>
            </p:nvSpPr>
            <p:spPr>
              <a:xfrm>
                <a:off x="3490375" y="3048833"/>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7" name="Ellipse 216">
                <a:extLst>
                  <a:ext uri="{FF2B5EF4-FFF2-40B4-BE49-F238E27FC236}">
                    <a16:creationId xmlns:a16="http://schemas.microsoft.com/office/drawing/2014/main" id="{C082EFA4-FDB6-DC2B-EA22-275064668164}"/>
                  </a:ext>
                </a:extLst>
              </p:cNvPr>
              <p:cNvSpPr/>
              <p:nvPr/>
            </p:nvSpPr>
            <p:spPr>
              <a:xfrm>
                <a:off x="2561445" y="3383755"/>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18" name="Connecteur droit 217">
                <a:extLst>
                  <a:ext uri="{FF2B5EF4-FFF2-40B4-BE49-F238E27FC236}">
                    <a16:creationId xmlns:a16="http://schemas.microsoft.com/office/drawing/2014/main" id="{5A9AFE9C-8FF6-71BA-540B-1B32558AA747}"/>
                  </a:ext>
                </a:extLst>
              </p:cNvPr>
              <p:cNvCxnSpPr>
                <a:cxnSpLocks/>
                <a:endCxn id="219" idx="5"/>
              </p:cNvCxnSpPr>
              <p:nvPr/>
            </p:nvCxnSpPr>
            <p:spPr>
              <a:xfrm>
                <a:off x="2912866" y="3087264"/>
                <a:ext cx="441531" cy="522930"/>
              </a:xfrm>
              <a:prstGeom prst="line">
                <a:avLst/>
              </a:prstGeom>
              <a:ln w="28575">
                <a:solidFill>
                  <a:srgbClr val="CC3300"/>
                </a:solidFill>
              </a:ln>
            </p:spPr>
            <p:style>
              <a:lnRef idx="1">
                <a:schemeClr val="accent1"/>
              </a:lnRef>
              <a:fillRef idx="0">
                <a:schemeClr val="accent1"/>
              </a:fillRef>
              <a:effectRef idx="0">
                <a:schemeClr val="accent1"/>
              </a:effectRef>
              <a:fontRef idx="minor">
                <a:schemeClr val="tx1"/>
              </a:fontRef>
            </p:style>
          </p:cxnSp>
          <p:sp>
            <p:nvSpPr>
              <p:cNvPr id="219" name="Ellipse 218">
                <a:extLst>
                  <a:ext uri="{FF2B5EF4-FFF2-40B4-BE49-F238E27FC236}">
                    <a16:creationId xmlns:a16="http://schemas.microsoft.com/office/drawing/2014/main" id="{690C1393-74A0-21F3-0695-A46E835E65E7}"/>
                  </a:ext>
                </a:extLst>
              </p:cNvPr>
              <p:cNvSpPr/>
              <p:nvPr/>
            </p:nvSpPr>
            <p:spPr>
              <a:xfrm>
                <a:off x="3127957" y="3383754"/>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0" name="Ellipse 219">
                <a:extLst>
                  <a:ext uri="{FF2B5EF4-FFF2-40B4-BE49-F238E27FC236}">
                    <a16:creationId xmlns:a16="http://schemas.microsoft.com/office/drawing/2014/main" id="{47A62807-1CD2-A889-CB1F-D1FB6B5FF841}"/>
                  </a:ext>
                </a:extLst>
              </p:cNvPr>
              <p:cNvSpPr/>
              <p:nvPr/>
            </p:nvSpPr>
            <p:spPr>
              <a:xfrm>
                <a:off x="3782350" y="3383754"/>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1" name="Ellipse 220">
                <a:extLst>
                  <a:ext uri="{FF2B5EF4-FFF2-40B4-BE49-F238E27FC236}">
                    <a16:creationId xmlns:a16="http://schemas.microsoft.com/office/drawing/2014/main" id="{544E0A0E-1247-0A77-41B9-711A36477F2E}"/>
                  </a:ext>
                </a:extLst>
              </p:cNvPr>
              <p:cNvSpPr/>
              <p:nvPr/>
            </p:nvSpPr>
            <p:spPr>
              <a:xfrm>
                <a:off x="2883814" y="3047593"/>
                <a:ext cx="265291" cy="265291"/>
              </a:xfrm>
              <a:prstGeom prst="ellipse">
                <a:avLst/>
              </a:prstGeom>
              <a:solidFill>
                <a:srgbClr val="FF91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2" name="ZoneTexte 221">
              <a:extLst>
                <a:ext uri="{FF2B5EF4-FFF2-40B4-BE49-F238E27FC236}">
                  <a16:creationId xmlns:a16="http://schemas.microsoft.com/office/drawing/2014/main" id="{57E710EA-0AB5-EB23-E3E2-2D09E2E2DECE}"/>
                </a:ext>
              </a:extLst>
            </p:cNvPr>
            <p:cNvSpPr txBox="1"/>
            <p:nvPr/>
          </p:nvSpPr>
          <p:spPr>
            <a:xfrm>
              <a:off x="10305237" y="2506531"/>
              <a:ext cx="1497463" cy="369332"/>
            </a:xfrm>
            <a:prstGeom prst="rect">
              <a:avLst/>
            </a:prstGeom>
            <a:noFill/>
          </p:spPr>
          <p:txBody>
            <a:bodyPr wrap="square" rtlCol="0">
              <a:spAutoFit/>
            </a:bodyPr>
            <a:lstStyle/>
            <a:p>
              <a:pPr algn="ctr"/>
              <a:r>
                <a:rPr lang="fr-FR" b="1"/>
                <a:t>Model</a:t>
              </a:r>
            </a:p>
          </p:txBody>
        </p:sp>
        <p:cxnSp>
          <p:nvCxnSpPr>
            <p:cNvPr id="224" name="Connecteur droit avec flèche 223">
              <a:extLst>
                <a:ext uri="{FF2B5EF4-FFF2-40B4-BE49-F238E27FC236}">
                  <a16:creationId xmlns:a16="http://schemas.microsoft.com/office/drawing/2014/main" id="{DAADE28C-2153-DFFD-CB87-52BD1946B5CA}"/>
                </a:ext>
              </a:extLst>
            </p:cNvPr>
            <p:cNvCxnSpPr>
              <a:cxnSpLocks/>
              <a:endCxn id="130" idx="7"/>
            </p:cNvCxnSpPr>
            <p:nvPr/>
          </p:nvCxnSpPr>
          <p:spPr>
            <a:xfrm flipH="1">
              <a:off x="4711857" y="2219454"/>
              <a:ext cx="439035" cy="546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Connecteur droit avec flèche 225">
              <a:extLst>
                <a:ext uri="{FF2B5EF4-FFF2-40B4-BE49-F238E27FC236}">
                  <a16:creationId xmlns:a16="http://schemas.microsoft.com/office/drawing/2014/main" id="{FBE5176D-FB11-A3A4-9C6B-DFC1E001E3B2}"/>
                </a:ext>
              </a:extLst>
            </p:cNvPr>
            <p:cNvCxnSpPr>
              <a:cxnSpLocks/>
              <a:endCxn id="135" idx="0"/>
            </p:cNvCxnSpPr>
            <p:nvPr/>
          </p:nvCxnSpPr>
          <p:spPr>
            <a:xfrm flipH="1">
              <a:off x="5076876" y="2201927"/>
              <a:ext cx="80688" cy="1109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Connecteur droit avec flèche 228">
              <a:extLst>
                <a:ext uri="{FF2B5EF4-FFF2-40B4-BE49-F238E27FC236}">
                  <a16:creationId xmlns:a16="http://schemas.microsoft.com/office/drawing/2014/main" id="{16B10C40-91FF-C881-6693-ADE978727A3A}"/>
                </a:ext>
              </a:extLst>
            </p:cNvPr>
            <p:cNvCxnSpPr>
              <a:cxnSpLocks/>
              <a:endCxn id="134" idx="0"/>
            </p:cNvCxnSpPr>
            <p:nvPr/>
          </p:nvCxnSpPr>
          <p:spPr>
            <a:xfrm>
              <a:off x="5157564" y="2201927"/>
              <a:ext cx="319496" cy="1088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2" name="ZoneTexte 231">
              <a:extLst>
                <a:ext uri="{FF2B5EF4-FFF2-40B4-BE49-F238E27FC236}">
                  <a16:creationId xmlns:a16="http://schemas.microsoft.com/office/drawing/2014/main" id="{344DCF70-E10A-C6D4-3950-955FCE21E15E}"/>
                </a:ext>
              </a:extLst>
            </p:cNvPr>
            <p:cNvSpPr txBox="1"/>
            <p:nvPr/>
          </p:nvSpPr>
          <p:spPr>
            <a:xfrm>
              <a:off x="4136832" y="1517243"/>
              <a:ext cx="2096880" cy="646331"/>
            </a:xfrm>
            <a:prstGeom prst="rect">
              <a:avLst/>
            </a:prstGeom>
            <a:noFill/>
          </p:spPr>
          <p:txBody>
            <a:bodyPr wrap="square" rtlCol="0">
              <a:spAutoFit/>
            </a:bodyPr>
            <a:lstStyle/>
            <a:p>
              <a:pPr algn="ctr"/>
              <a:r>
                <a:rPr lang="fr-FR"/>
                <a:t>Augmentation des poids des erreurs</a:t>
              </a:r>
            </a:p>
          </p:txBody>
        </p:sp>
        <p:cxnSp>
          <p:nvCxnSpPr>
            <p:cNvPr id="233" name="Connecteur droit avec flèche 232">
              <a:extLst>
                <a:ext uri="{FF2B5EF4-FFF2-40B4-BE49-F238E27FC236}">
                  <a16:creationId xmlns:a16="http://schemas.microsoft.com/office/drawing/2014/main" id="{99F6D9CD-18E4-6190-9379-4B8AF447C025}"/>
                </a:ext>
              </a:extLst>
            </p:cNvPr>
            <p:cNvCxnSpPr>
              <a:cxnSpLocks/>
            </p:cNvCxnSpPr>
            <p:nvPr/>
          </p:nvCxnSpPr>
          <p:spPr>
            <a:xfrm flipH="1">
              <a:off x="8669649" y="2224077"/>
              <a:ext cx="439035" cy="546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id="{3376E21D-E338-CD01-2579-5DF4AF707B1E}"/>
                </a:ext>
              </a:extLst>
            </p:cNvPr>
            <p:cNvCxnSpPr>
              <a:cxnSpLocks/>
              <a:endCxn id="206" idx="0"/>
            </p:cNvCxnSpPr>
            <p:nvPr/>
          </p:nvCxnSpPr>
          <p:spPr>
            <a:xfrm flipH="1">
              <a:off x="8796207" y="2206550"/>
              <a:ext cx="319149" cy="14197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id="{96FFED97-A7BE-5F58-9E46-DF37B6882226}"/>
                </a:ext>
              </a:extLst>
            </p:cNvPr>
            <p:cNvCxnSpPr>
              <a:cxnSpLocks/>
              <a:endCxn id="201" idx="0"/>
            </p:cNvCxnSpPr>
            <p:nvPr/>
          </p:nvCxnSpPr>
          <p:spPr>
            <a:xfrm>
              <a:off x="9115356" y="2206550"/>
              <a:ext cx="136104" cy="829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6" name="ZoneTexte 235">
              <a:extLst>
                <a:ext uri="{FF2B5EF4-FFF2-40B4-BE49-F238E27FC236}">
                  <a16:creationId xmlns:a16="http://schemas.microsoft.com/office/drawing/2014/main" id="{86E6AEAC-C87C-4CDF-C84F-9E48170C6A90}"/>
                </a:ext>
              </a:extLst>
            </p:cNvPr>
            <p:cNvSpPr txBox="1"/>
            <p:nvPr/>
          </p:nvSpPr>
          <p:spPr>
            <a:xfrm>
              <a:off x="8163496" y="1521198"/>
              <a:ext cx="2096880" cy="646331"/>
            </a:xfrm>
            <a:prstGeom prst="rect">
              <a:avLst/>
            </a:prstGeom>
            <a:noFill/>
          </p:spPr>
          <p:txBody>
            <a:bodyPr wrap="square" rtlCol="0">
              <a:spAutoFit/>
            </a:bodyPr>
            <a:lstStyle/>
            <a:p>
              <a:pPr algn="ctr"/>
              <a:r>
                <a:rPr lang="fr-FR"/>
                <a:t>Augmentation des poids des erreurs</a:t>
              </a:r>
            </a:p>
          </p:txBody>
        </p:sp>
      </p:grpSp>
      <p:sp>
        <p:nvSpPr>
          <p:cNvPr id="240" name="ZoneTexte 239">
            <a:extLst>
              <a:ext uri="{FF2B5EF4-FFF2-40B4-BE49-F238E27FC236}">
                <a16:creationId xmlns:a16="http://schemas.microsoft.com/office/drawing/2014/main" id="{D4ECDDDA-D965-8629-DE56-F6E2A1DFD74E}"/>
              </a:ext>
            </a:extLst>
          </p:cNvPr>
          <p:cNvSpPr txBox="1"/>
          <p:nvPr/>
        </p:nvSpPr>
        <p:spPr>
          <a:xfrm>
            <a:off x="2503218" y="5015579"/>
            <a:ext cx="7185565" cy="923330"/>
          </a:xfrm>
          <a:prstGeom prst="rect">
            <a:avLst/>
          </a:prstGeom>
          <a:noFill/>
          <a:ln w="19050">
            <a:solidFill>
              <a:srgbClr val="FF9191"/>
            </a:solidFill>
            <a:prstDash val="dash"/>
          </a:ln>
        </p:spPr>
        <p:txBody>
          <a:bodyPr wrap="square" rtlCol="0">
            <a:spAutoFit/>
          </a:bodyPr>
          <a:lstStyle/>
          <a:p>
            <a:pPr marL="285750" indent="-285750">
              <a:buFontTx/>
              <a:buChar char="-"/>
            </a:pPr>
            <a:r>
              <a:rPr lang="fr-FR" dirty="0" err="1"/>
              <a:t>Xgboost</a:t>
            </a:r>
            <a:r>
              <a:rPr lang="fr-FR" dirty="0"/>
              <a:t> : Utilise une optimisation des arbres pour minimiser l’erreur.</a:t>
            </a:r>
          </a:p>
          <a:p>
            <a:pPr marL="285750" indent="-285750">
              <a:buFontTx/>
              <a:buChar char="-"/>
            </a:pPr>
            <a:r>
              <a:rPr lang="fr-FR" dirty="0" err="1"/>
              <a:t>LightGBM</a:t>
            </a:r>
            <a:r>
              <a:rPr lang="fr-FR" dirty="0"/>
              <a:t> : Très rapide.</a:t>
            </a:r>
          </a:p>
          <a:p>
            <a:pPr marL="285750" indent="-285750">
              <a:buFontTx/>
              <a:buChar char="-"/>
            </a:pPr>
            <a:r>
              <a:rPr lang="fr-FR" dirty="0" err="1"/>
              <a:t>Catboost</a:t>
            </a:r>
            <a:r>
              <a:rPr lang="fr-FR" dirty="0"/>
              <a:t> : Moins sujet à au surapprentissage.</a:t>
            </a:r>
          </a:p>
        </p:txBody>
      </p:sp>
    </p:spTree>
    <p:extLst>
      <p:ext uri="{BB962C8B-B14F-4D97-AF65-F5344CB8AC3E}">
        <p14:creationId xmlns:p14="http://schemas.microsoft.com/office/powerpoint/2010/main" val="85161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rtlCol="0">
                <a:spAutoFit/>
              </a:bodyPr>
              <a:lstStyle/>
              <a:p>
                <a:r>
                  <a:rPr lang="fr-FR" sz="2800">
                    <a:latin typeface="+mj-lt"/>
                    <a:ea typeface="Cambria Math" panose="02040503050406030204" pitchFamily="18" charset="0"/>
                  </a:rPr>
                  <a:t>Modèles</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CC0000"/>
                    </a:solidFill>
                    <a:latin typeface="Century Gothic" panose="020B0502020202020204" pitchFamily="34" charset="0"/>
                    <a:ea typeface="Cambria Math" panose="02040503050406030204" pitchFamily="18" charset="0"/>
                  </a:rPr>
                  <a:t>4</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rgbClr val="CC0000"/>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4" name="ZoneTexte 13">
            <a:extLst>
              <a:ext uri="{FF2B5EF4-FFF2-40B4-BE49-F238E27FC236}">
                <a16:creationId xmlns:a16="http://schemas.microsoft.com/office/drawing/2014/main" id="{51AD8A86-F723-F195-8063-F863912E12C0}"/>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b="1" dirty="0">
                <a:latin typeface="+mj-lt"/>
                <a:ea typeface="Cambria Math"/>
                <a:cs typeface="Calibri Light"/>
              </a:rPr>
              <a:t>Léa Camusat</a:t>
            </a:r>
            <a:r>
              <a:rPr lang="fr-FR" dirty="0">
                <a:solidFill>
                  <a:schemeClr val="tx1">
                    <a:lumMod val="50000"/>
                    <a:lumOff val="50000"/>
                  </a:schemeClr>
                </a:solidFill>
                <a:latin typeface="+mj-lt"/>
                <a:ea typeface="Cambria Math"/>
                <a:cs typeface="Calibri Light"/>
              </a:rPr>
              <a:t>      Flavie Kolb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grpSp>
        <p:nvGrpSpPr>
          <p:cNvPr id="17" name="Groupe 16">
            <a:extLst>
              <a:ext uri="{FF2B5EF4-FFF2-40B4-BE49-F238E27FC236}">
                <a16:creationId xmlns:a16="http://schemas.microsoft.com/office/drawing/2014/main" id="{CFDF7814-70F7-9CF2-235C-4FFA897788F8}"/>
              </a:ext>
            </a:extLst>
          </p:cNvPr>
          <p:cNvGrpSpPr/>
          <p:nvPr/>
        </p:nvGrpSpPr>
        <p:grpSpPr>
          <a:xfrm>
            <a:off x="552205" y="768283"/>
            <a:ext cx="4846759" cy="449998"/>
            <a:chOff x="681205" y="761943"/>
            <a:chExt cx="4846759" cy="449998"/>
          </a:xfrm>
        </p:grpSpPr>
        <p:sp>
          <p:nvSpPr>
            <p:cNvPr id="18" name="Rectangle : coins arrondis 17">
              <a:extLst>
                <a:ext uri="{FF2B5EF4-FFF2-40B4-BE49-F238E27FC236}">
                  <a16:creationId xmlns:a16="http://schemas.microsoft.com/office/drawing/2014/main" id="{A309F6AF-D2A1-B205-1271-5A179F2B20B9}"/>
                </a:ext>
              </a:extLst>
            </p:cNvPr>
            <p:cNvSpPr/>
            <p:nvPr/>
          </p:nvSpPr>
          <p:spPr>
            <a:xfrm>
              <a:off x="681205" y="765217"/>
              <a:ext cx="4846759" cy="446724"/>
            </a:xfrm>
            <a:prstGeom prst="roundRect">
              <a:avLst/>
            </a:prstGeom>
            <a:solidFill>
              <a:srgbClr val="C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ZoneTexte 18">
              <a:extLst>
                <a:ext uri="{FF2B5EF4-FFF2-40B4-BE49-F238E27FC236}">
                  <a16:creationId xmlns:a16="http://schemas.microsoft.com/office/drawing/2014/main" id="{2D19DD2C-0ADD-496C-CD5B-5688A8E8DC0B}"/>
                </a:ext>
              </a:extLst>
            </p:cNvPr>
            <p:cNvSpPr txBox="1"/>
            <p:nvPr/>
          </p:nvSpPr>
          <p:spPr>
            <a:xfrm>
              <a:off x="1374792" y="761943"/>
              <a:ext cx="3495025" cy="400110"/>
            </a:xfrm>
            <a:prstGeom prst="rect">
              <a:avLst/>
            </a:prstGeom>
            <a:noFill/>
          </p:spPr>
          <p:txBody>
            <a:bodyPr wrap="square" lIns="91440" tIns="45720" rIns="91440" bIns="45720" rtlCol="0" anchor="t">
              <a:spAutoFit/>
            </a:bodyPr>
            <a:lstStyle/>
            <a:p>
              <a:pPr algn="ctr"/>
              <a:r>
                <a:rPr lang="fr-FR" sz="2000" b="1" err="1">
                  <a:latin typeface="+mj-lt"/>
                  <a:ea typeface="Cambria Math"/>
                  <a:cs typeface="Calibri Light"/>
                </a:rPr>
                <a:t>Random</a:t>
              </a:r>
              <a:r>
                <a:rPr lang="fr-FR" sz="2000" b="1">
                  <a:latin typeface="+mj-lt"/>
                  <a:ea typeface="Cambria Math"/>
                  <a:cs typeface="Calibri Light"/>
                </a:rPr>
                <a:t> Forest</a:t>
              </a:r>
              <a:endParaRPr lang="fr-FR" sz="2000" b="1">
                <a:latin typeface="+mj-lt"/>
                <a:ea typeface="Cambria Math" panose="02040503050406030204" pitchFamily="18" charset="0"/>
                <a:cs typeface="Calibri Light" panose="020F0302020204030204" pitchFamily="34" charset="0"/>
              </a:endParaRPr>
            </a:p>
          </p:txBody>
        </p:sp>
      </p:grpSp>
      <p:sp>
        <p:nvSpPr>
          <p:cNvPr id="13" name="Espace réservé du numéro de diapositive 12">
            <a:extLst>
              <a:ext uri="{FF2B5EF4-FFF2-40B4-BE49-F238E27FC236}">
                <a16:creationId xmlns:a16="http://schemas.microsoft.com/office/drawing/2014/main" id="{5B2611A3-1626-7040-3948-1CB4E891F7BD}"/>
              </a:ext>
            </a:extLst>
          </p:cNvPr>
          <p:cNvSpPr>
            <a:spLocks noGrp="1"/>
          </p:cNvSpPr>
          <p:nvPr>
            <p:ph type="sldNum" sz="quarter" idx="12"/>
          </p:nvPr>
        </p:nvSpPr>
        <p:spPr/>
        <p:txBody>
          <a:bodyPr/>
          <a:lstStyle/>
          <a:p>
            <a:fld id="{D3477EFD-F3AF-4AFF-90C6-B83CE9896760}" type="slidenum">
              <a:rPr lang="fr-FR" smtClean="0"/>
              <a:t>13</a:t>
            </a:fld>
            <a:endParaRPr lang="fr-FR"/>
          </a:p>
        </p:txBody>
      </p:sp>
      <p:grpSp>
        <p:nvGrpSpPr>
          <p:cNvPr id="34" name="Groupe 33">
            <a:extLst>
              <a:ext uri="{FF2B5EF4-FFF2-40B4-BE49-F238E27FC236}">
                <a16:creationId xmlns:a16="http://schemas.microsoft.com/office/drawing/2014/main" id="{F0BE0250-53FA-EB6C-CED9-3216A807809D}"/>
              </a:ext>
            </a:extLst>
          </p:cNvPr>
          <p:cNvGrpSpPr/>
          <p:nvPr/>
        </p:nvGrpSpPr>
        <p:grpSpPr>
          <a:xfrm>
            <a:off x="2223690" y="1437787"/>
            <a:ext cx="8116793" cy="4680280"/>
            <a:chOff x="1895079" y="1369898"/>
            <a:chExt cx="8489306" cy="4910921"/>
          </a:xfrm>
        </p:grpSpPr>
        <p:pic>
          <p:nvPicPr>
            <p:cNvPr id="1026" name="Picture 2" descr="Random Forest Regression. Random Forest Regression is a… | by chaya ...">
              <a:extLst>
                <a:ext uri="{FF2B5EF4-FFF2-40B4-BE49-F238E27FC236}">
                  <a16:creationId xmlns:a16="http://schemas.microsoft.com/office/drawing/2014/main" id="{6F273303-4663-6BE7-830B-82026D917561}"/>
                </a:ext>
              </a:extLst>
            </p:cNvPr>
            <p:cNvPicPr>
              <a:picLocks noChangeAspect="1" noChangeArrowheads="1"/>
            </p:cNvPicPr>
            <p:nvPr/>
          </p:nvPicPr>
          <p:blipFill>
            <a:blip r:embed="rId3">
              <a:duotone>
                <a:prstClr val="black"/>
                <a:srgbClr val="C00000">
                  <a:tint val="45000"/>
                  <a:satMod val="400000"/>
                </a:srgbClr>
              </a:duotone>
              <a:extLst>
                <a:ext uri="{28A0092B-C50C-407E-A947-70E740481C1C}">
                  <a14:useLocalDpi xmlns:a14="http://schemas.microsoft.com/office/drawing/2010/main" val="0"/>
                </a:ext>
              </a:extLst>
            </a:blip>
            <a:srcRect/>
            <a:stretch>
              <a:fillRect/>
            </a:stretch>
          </p:blipFill>
          <p:spPr bwMode="auto">
            <a:xfrm>
              <a:off x="1895079" y="1369898"/>
              <a:ext cx="8489306" cy="49109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032C776-0503-128E-1ED5-B254AB65F087}"/>
                </a:ext>
              </a:extLst>
            </p:cNvPr>
            <p:cNvSpPr/>
            <p:nvPr/>
          </p:nvSpPr>
          <p:spPr>
            <a:xfrm>
              <a:off x="3548743" y="3834731"/>
              <a:ext cx="6791740" cy="1172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9B0BEA4-3875-3E55-E00D-3C797F4BCAD5}"/>
                </a:ext>
              </a:extLst>
            </p:cNvPr>
            <p:cNvSpPr txBox="1"/>
            <p:nvPr/>
          </p:nvSpPr>
          <p:spPr>
            <a:xfrm>
              <a:off x="5098698" y="4841512"/>
              <a:ext cx="2007932" cy="523220"/>
            </a:xfrm>
            <a:prstGeom prst="rect">
              <a:avLst/>
            </a:prstGeom>
            <a:solidFill>
              <a:srgbClr val="ECB2B2"/>
            </a:solidFill>
            <a:ln>
              <a:solidFill>
                <a:schemeClr val="tx1"/>
              </a:solidFill>
            </a:ln>
          </p:spPr>
          <p:txBody>
            <a:bodyPr wrap="square" rtlCol="0">
              <a:spAutoFit/>
            </a:bodyPr>
            <a:lstStyle/>
            <a:p>
              <a:pPr algn="ctr"/>
              <a:r>
                <a:rPr lang="fr-FR" sz="2800" b="1">
                  <a:latin typeface="Arial Nova" panose="020B0504020202020204" pitchFamily="34" charset="0"/>
                </a:rPr>
                <a:t>Moyenne</a:t>
              </a:r>
            </a:p>
          </p:txBody>
        </p:sp>
        <p:cxnSp>
          <p:nvCxnSpPr>
            <p:cNvPr id="25" name="Connecteur droit avec flèche 24">
              <a:extLst>
                <a:ext uri="{FF2B5EF4-FFF2-40B4-BE49-F238E27FC236}">
                  <a16:creationId xmlns:a16="http://schemas.microsoft.com/office/drawing/2014/main" id="{480B732B-6F01-C5F3-080B-8D00A845BEA9}"/>
                </a:ext>
              </a:extLst>
            </p:cNvPr>
            <p:cNvCxnSpPr>
              <a:cxnSpLocks/>
            </p:cNvCxnSpPr>
            <p:nvPr/>
          </p:nvCxnSpPr>
          <p:spPr>
            <a:xfrm>
              <a:off x="4038044" y="3834731"/>
              <a:ext cx="990045" cy="9027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C4391515-A278-58A8-D9F6-F9F68B529E64}"/>
                </a:ext>
              </a:extLst>
            </p:cNvPr>
            <p:cNvCxnSpPr>
              <a:cxnSpLocks/>
            </p:cNvCxnSpPr>
            <p:nvPr/>
          </p:nvCxnSpPr>
          <p:spPr>
            <a:xfrm flipH="1">
              <a:off x="6520543" y="3825358"/>
              <a:ext cx="228600" cy="8361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CD1C15BE-FBDD-50FA-80A3-92190FDD2C5A}"/>
                </a:ext>
              </a:extLst>
            </p:cNvPr>
            <p:cNvCxnSpPr>
              <a:cxnSpLocks/>
            </p:cNvCxnSpPr>
            <p:nvPr/>
          </p:nvCxnSpPr>
          <p:spPr>
            <a:xfrm flipH="1">
              <a:off x="7271657" y="3805360"/>
              <a:ext cx="2227942" cy="974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130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lIns="91440" tIns="45720" rIns="91440" bIns="45720" rtlCol="0" anchor="t">
                <a:spAutoFit/>
              </a:bodyPr>
              <a:lstStyle/>
              <a:p>
                <a:r>
                  <a:rPr lang="fr-FR" sz="2800">
                    <a:latin typeface="+mj-lt"/>
                    <a:ea typeface="Cambria Math"/>
                  </a:rPr>
                  <a:t>Interprétabilité</a:t>
                </a:r>
                <a:endParaRPr lang="fr-FR" sz="2800">
                  <a:latin typeface="+mj-lt"/>
                  <a:ea typeface="Cambria Math" panose="02040503050406030204" pitchFamily="18" charset="0"/>
                </a:endParaRP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701920"/>
                    </a:solidFill>
                    <a:latin typeface="Century Gothic" panose="020B0502020202020204" pitchFamily="34" charset="0"/>
                    <a:ea typeface="Cambria Math" panose="02040503050406030204" pitchFamily="18" charset="0"/>
                  </a:rPr>
                  <a:t>5</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rgbClr val="701920"/>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BC8D5262-DE7C-B397-97F8-D6F13A2F52E7}"/>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b="1" dirty="0">
                <a:latin typeface="+mj-lt"/>
                <a:ea typeface="Cambria Math"/>
                <a:cs typeface="Calibri Light"/>
              </a:rPr>
              <a:t>Léa Camusat </a:t>
            </a:r>
            <a:r>
              <a:rPr lang="fr-FR" dirty="0">
                <a:solidFill>
                  <a:schemeClr val="tx1">
                    <a:lumMod val="50000"/>
                    <a:lumOff val="50000"/>
                  </a:schemeClr>
                </a:solidFill>
                <a:latin typeface="+mj-lt"/>
                <a:ea typeface="Cambria Math"/>
                <a:cs typeface="Calibri Light"/>
              </a:rPr>
              <a:t>     Flavie Kolb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sp>
        <p:nvSpPr>
          <p:cNvPr id="22" name="Espace réservé du numéro de diapositive 21">
            <a:extLst>
              <a:ext uri="{FF2B5EF4-FFF2-40B4-BE49-F238E27FC236}">
                <a16:creationId xmlns:a16="http://schemas.microsoft.com/office/drawing/2014/main" id="{0F9576D4-1410-7528-593D-B677E3571F74}"/>
              </a:ext>
            </a:extLst>
          </p:cNvPr>
          <p:cNvSpPr>
            <a:spLocks noGrp="1"/>
          </p:cNvSpPr>
          <p:nvPr>
            <p:ph type="sldNum" sz="quarter" idx="12"/>
          </p:nvPr>
        </p:nvSpPr>
        <p:spPr/>
        <p:txBody>
          <a:bodyPr/>
          <a:lstStyle/>
          <a:p>
            <a:fld id="{D3477EFD-F3AF-4AFF-90C6-B83CE9896760}" type="slidenum">
              <a:rPr lang="fr-FR" smtClean="0"/>
              <a:t>14</a:t>
            </a:fld>
            <a:endParaRPr lang="fr-FR"/>
          </a:p>
        </p:txBody>
      </p:sp>
      <p:sp>
        <p:nvSpPr>
          <p:cNvPr id="16" name="TextBox 15">
            <a:extLst>
              <a:ext uri="{FF2B5EF4-FFF2-40B4-BE49-F238E27FC236}">
                <a16:creationId xmlns:a16="http://schemas.microsoft.com/office/drawing/2014/main" id="{2FA4EEA2-99E2-76B6-218B-342572B4F2D3}"/>
              </a:ext>
            </a:extLst>
          </p:cNvPr>
          <p:cNvSpPr txBox="1"/>
          <p:nvPr/>
        </p:nvSpPr>
        <p:spPr>
          <a:xfrm>
            <a:off x="311888" y="1020724"/>
            <a:ext cx="1149734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cs typeface="Arial"/>
              </a:rPr>
              <a:t>UTILISATION DE MÉTHODES AGNOSTIQUES AU MODÈLE </a:t>
            </a:r>
            <a:endParaRPr lang="en-US"/>
          </a:p>
          <a:p>
            <a:r>
              <a:rPr lang="en-US" sz="2000" i="1">
                <a:latin typeface="Calibri"/>
                <a:cs typeface="Arial"/>
              </a:rPr>
              <a:t>(</a:t>
            </a:r>
            <a:r>
              <a:rPr lang="en-US" sz="2000" i="1" err="1">
                <a:latin typeface="Calibri"/>
                <a:cs typeface="Arial"/>
              </a:rPr>
              <a:t>modèle</a:t>
            </a:r>
            <a:r>
              <a:rPr lang="en-US" sz="2000" i="1">
                <a:latin typeface="Calibri"/>
                <a:cs typeface="Arial"/>
              </a:rPr>
              <a:t> </a:t>
            </a:r>
            <a:r>
              <a:rPr lang="en-US" sz="2000" i="1" err="1">
                <a:latin typeface="Calibri"/>
                <a:cs typeface="Arial"/>
              </a:rPr>
              <a:t>considéré</a:t>
            </a:r>
            <a:r>
              <a:rPr lang="en-US" sz="2000" i="1">
                <a:latin typeface="Calibri"/>
                <a:cs typeface="Arial"/>
              </a:rPr>
              <a:t> </a:t>
            </a:r>
            <a:r>
              <a:rPr lang="en-US" sz="2000" i="1" err="1">
                <a:latin typeface="Calibri"/>
                <a:cs typeface="Arial"/>
              </a:rPr>
              <a:t>comme</a:t>
            </a:r>
            <a:r>
              <a:rPr lang="en-US" sz="2000" i="1">
                <a:latin typeface="Calibri"/>
                <a:cs typeface="Arial"/>
              </a:rPr>
              <a:t> </a:t>
            </a:r>
            <a:r>
              <a:rPr lang="en-US" sz="2000" i="1" err="1">
                <a:latin typeface="Calibri"/>
                <a:cs typeface="Arial"/>
              </a:rPr>
              <a:t>une</a:t>
            </a:r>
            <a:r>
              <a:rPr lang="en-US" sz="2000" i="1">
                <a:latin typeface="Calibri"/>
                <a:cs typeface="Arial"/>
              </a:rPr>
              <a:t> </a:t>
            </a:r>
            <a:r>
              <a:rPr lang="en-US" sz="2000" i="1" err="1">
                <a:latin typeface="Calibri"/>
                <a:cs typeface="Arial"/>
              </a:rPr>
              <a:t>boite</a:t>
            </a:r>
            <a:r>
              <a:rPr lang="en-US" sz="2000" i="1">
                <a:latin typeface="Calibri"/>
                <a:cs typeface="Arial"/>
              </a:rPr>
              <a:t> noire)</a:t>
            </a:r>
            <a:endParaRPr lang="en-US" i="1"/>
          </a:p>
        </p:txBody>
      </p:sp>
      <p:sp>
        <p:nvSpPr>
          <p:cNvPr id="19" name="TextBox 18">
            <a:extLst>
              <a:ext uri="{FF2B5EF4-FFF2-40B4-BE49-F238E27FC236}">
                <a16:creationId xmlns:a16="http://schemas.microsoft.com/office/drawing/2014/main" id="{7E3C1FC4-2450-728D-BDDB-A9C2CA27E030}"/>
              </a:ext>
            </a:extLst>
          </p:cNvPr>
          <p:cNvSpPr txBox="1"/>
          <p:nvPr/>
        </p:nvSpPr>
        <p:spPr>
          <a:xfrm>
            <a:off x="400492" y="2456121"/>
            <a:ext cx="1190492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latin typeface="Calibri"/>
                <a:cs typeface="Calibri"/>
              </a:rPr>
              <a:t>Méthode</a:t>
            </a:r>
            <a:r>
              <a:rPr lang="en-US" b="1">
                <a:latin typeface="Calibri"/>
                <a:cs typeface="Calibri"/>
              </a:rPr>
              <a:t> </a:t>
            </a:r>
            <a:r>
              <a:rPr lang="en-US" b="1" err="1">
                <a:latin typeface="Calibri"/>
                <a:cs typeface="Calibri"/>
              </a:rPr>
              <a:t>globale</a:t>
            </a:r>
            <a:r>
              <a:rPr lang="en-US">
                <a:latin typeface="Calibri"/>
                <a:cs typeface="Calibri"/>
              </a:rPr>
              <a:t> : </a:t>
            </a:r>
            <a:r>
              <a:rPr lang="en-US" err="1">
                <a:latin typeface="Calibri"/>
                <a:cs typeface="Calibri"/>
              </a:rPr>
              <a:t>comportement</a:t>
            </a:r>
            <a:r>
              <a:rPr lang="en-US" u="sng">
                <a:latin typeface="Calibri"/>
                <a:cs typeface="Calibri"/>
              </a:rPr>
              <a:t> </a:t>
            </a:r>
            <a:r>
              <a:rPr lang="en-US" u="sng" err="1">
                <a:latin typeface="Calibri"/>
                <a:cs typeface="Calibri"/>
              </a:rPr>
              <a:t>général</a:t>
            </a:r>
            <a:r>
              <a:rPr lang="en-US" u="sng">
                <a:latin typeface="Calibri"/>
                <a:cs typeface="Calibri"/>
              </a:rPr>
              <a:t> </a:t>
            </a:r>
            <a:r>
              <a:rPr lang="en-US">
                <a:latin typeface="Calibri"/>
                <a:cs typeface="Calibri"/>
              </a:rPr>
              <a:t>dans le </a:t>
            </a:r>
            <a:r>
              <a:rPr lang="en-US" err="1">
                <a:latin typeface="Calibri"/>
                <a:cs typeface="Calibri"/>
              </a:rPr>
              <a:t>modèle</a:t>
            </a:r>
            <a:r>
              <a:rPr lang="en-US">
                <a:latin typeface="Calibri"/>
                <a:cs typeface="Calibri"/>
              </a:rPr>
              <a:t> (</a:t>
            </a:r>
            <a:r>
              <a:rPr lang="en-US" u="sng">
                <a:latin typeface="Calibri"/>
                <a:cs typeface="Calibri"/>
              </a:rPr>
              <a:t>importance de </a:t>
            </a:r>
            <a:r>
              <a:rPr lang="en-US" u="sng" err="1">
                <a:latin typeface="Calibri"/>
                <a:cs typeface="Calibri"/>
              </a:rPr>
              <a:t>chaque</a:t>
            </a:r>
            <a:r>
              <a:rPr lang="en-US" u="sng">
                <a:latin typeface="Calibri"/>
                <a:cs typeface="Calibri"/>
              </a:rPr>
              <a:t> feature</a:t>
            </a:r>
            <a:r>
              <a:rPr lang="en-US">
                <a:latin typeface="Calibri"/>
                <a:cs typeface="Calibri"/>
              </a:rPr>
              <a:t> dans la </a:t>
            </a:r>
            <a:r>
              <a:rPr lang="en-US" err="1">
                <a:latin typeface="Calibri"/>
                <a:cs typeface="Calibri"/>
              </a:rPr>
              <a:t>prédiction</a:t>
            </a:r>
            <a:r>
              <a:rPr lang="en-US">
                <a:latin typeface="Calibri"/>
                <a:cs typeface="Calibri"/>
              </a:rPr>
              <a:t> du​ </a:t>
            </a:r>
            <a:r>
              <a:rPr lang="en-US" err="1">
                <a:latin typeface="Calibri"/>
                <a:cs typeface="Calibri"/>
              </a:rPr>
              <a:t>modèle</a:t>
            </a:r>
            <a:r>
              <a:rPr lang="en-US">
                <a:latin typeface="Calibri"/>
                <a:cs typeface="Calibri"/>
              </a:rPr>
              <a:t>).</a:t>
            </a:r>
            <a:br>
              <a:rPr lang="en-US">
                <a:latin typeface="Calibri"/>
              </a:rPr>
            </a:br>
            <a:endParaRPr lang="en-US">
              <a:latin typeface="Calibri"/>
              <a:cs typeface="Arial"/>
            </a:endParaRPr>
          </a:p>
          <a:p>
            <a:endParaRPr lang="en-US">
              <a:latin typeface="Calibri"/>
              <a:cs typeface="Calibri"/>
            </a:endParaRPr>
          </a:p>
          <a:p>
            <a:endParaRPr lang="en-US">
              <a:latin typeface="Calibri"/>
              <a:cs typeface="Calibri"/>
            </a:endParaRPr>
          </a:p>
          <a:p>
            <a:endParaRPr lang="en-US">
              <a:latin typeface="Calibri"/>
              <a:cs typeface="Calibri"/>
            </a:endParaRPr>
          </a:p>
          <a:p>
            <a:endParaRPr lang="en-US" b="1">
              <a:latin typeface="Calibri"/>
              <a:cs typeface="Calibri"/>
            </a:endParaRPr>
          </a:p>
          <a:p>
            <a:r>
              <a:rPr lang="en-US" b="1" err="1">
                <a:latin typeface="Calibri"/>
                <a:cs typeface="Calibri"/>
              </a:rPr>
              <a:t>Méthode</a:t>
            </a:r>
            <a:r>
              <a:rPr lang="en-US" b="1">
                <a:latin typeface="Calibri"/>
                <a:cs typeface="Calibri"/>
              </a:rPr>
              <a:t> locale </a:t>
            </a:r>
            <a:r>
              <a:rPr lang="en-US">
                <a:latin typeface="Calibri"/>
                <a:cs typeface="Calibri"/>
              </a:rPr>
              <a:t>: on </a:t>
            </a:r>
            <a:r>
              <a:rPr lang="en-US" err="1">
                <a:latin typeface="Calibri"/>
                <a:cs typeface="Calibri"/>
              </a:rPr>
              <a:t>veut</a:t>
            </a:r>
            <a:r>
              <a:rPr lang="en-US">
                <a:latin typeface="Calibri"/>
                <a:cs typeface="Calibri"/>
              </a:rPr>
              <a:t> </a:t>
            </a:r>
            <a:r>
              <a:rPr lang="en-US" err="1">
                <a:latin typeface="Calibri"/>
                <a:cs typeface="Calibri"/>
              </a:rPr>
              <a:t>fournir</a:t>
            </a:r>
            <a:r>
              <a:rPr lang="en-US">
                <a:latin typeface="Calibri"/>
                <a:cs typeface="Calibri"/>
              </a:rPr>
              <a:t> </a:t>
            </a:r>
            <a:r>
              <a:rPr lang="en-US" err="1">
                <a:latin typeface="Calibri"/>
                <a:cs typeface="Calibri"/>
              </a:rPr>
              <a:t>une</a:t>
            </a:r>
            <a:r>
              <a:rPr lang="en-US">
                <a:latin typeface="Calibri"/>
                <a:cs typeface="Calibri"/>
              </a:rPr>
              <a:t> explication pour un </a:t>
            </a:r>
            <a:r>
              <a:rPr lang="en-US" u="sng" err="1">
                <a:latin typeface="Calibri"/>
                <a:cs typeface="Calibri"/>
              </a:rPr>
              <a:t>exemple</a:t>
            </a:r>
            <a:r>
              <a:rPr lang="en-US" u="sng">
                <a:latin typeface="Calibri"/>
                <a:cs typeface="Calibri"/>
              </a:rPr>
              <a:t> très précis</a:t>
            </a:r>
            <a:r>
              <a:rPr lang="en-US">
                <a:latin typeface="Calibri"/>
                <a:cs typeface="Calibri"/>
              </a:rPr>
              <a:t> =&gt; </a:t>
            </a:r>
            <a:r>
              <a:rPr lang="en-US" err="1">
                <a:latin typeface="Calibri"/>
                <a:cs typeface="Calibri"/>
              </a:rPr>
              <a:t>expliquer</a:t>
            </a:r>
            <a:r>
              <a:rPr lang="en-US">
                <a:latin typeface="Calibri"/>
                <a:cs typeface="Calibri"/>
              </a:rPr>
              <a:t> un </a:t>
            </a:r>
            <a:r>
              <a:rPr lang="en-US" u="sng" err="1">
                <a:latin typeface="Calibri"/>
                <a:cs typeface="Calibri"/>
              </a:rPr>
              <a:t>comportement</a:t>
            </a:r>
            <a:r>
              <a:rPr lang="en-US" u="sng">
                <a:latin typeface="Calibri"/>
                <a:cs typeface="Calibri"/>
              </a:rPr>
              <a:t> </a:t>
            </a:r>
            <a:r>
              <a:rPr lang="en-US" u="sng" err="1">
                <a:latin typeface="Calibri"/>
                <a:cs typeface="Calibri"/>
              </a:rPr>
              <a:t>individuel</a:t>
            </a:r>
            <a:r>
              <a:rPr lang="en-US">
                <a:latin typeface="Calibri"/>
                <a:cs typeface="Calibri"/>
              </a:rPr>
              <a:t>.​</a:t>
            </a:r>
          </a:p>
        </p:txBody>
      </p:sp>
      <p:pic>
        <p:nvPicPr>
          <p:cNvPr id="25" name="Picture 25">
            <a:extLst>
              <a:ext uri="{FF2B5EF4-FFF2-40B4-BE49-F238E27FC236}">
                <a16:creationId xmlns:a16="http://schemas.microsoft.com/office/drawing/2014/main" id="{34A5E4BA-E440-1D8E-3E89-1F7C461C5FB0}"/>
              </a:ext>
            </a:extLst>
          </p:cNvPr>
          <p:cNvPicPr>
            <a:picLocks noChangeAspect="1"/>
          </p:cNvPicPr>
          <p:nvPr/>
        </p:nvPicPr>
        <p:blipFill>
          <a:blip r:embed="rId3"/>
          <a:stretch>
            <a:fillRect/>
          </a:stretch>
        </p:blipFill>
        <p:spPr>
          <a:xfrm>
            <a:off x="4945911" y="2858187"/>
            <a:ext cx="1112875" cy="1327697"/>
          </a:xfrm>
          <a:prstGeom prst="rect">
            <a:avLst/>
          </a:prstGeom>
        </p:spPr>
      </p:pic>
      <p:sp>
        <p:nvSpPr>
          <p:cNvPr id="27" name="Rectangle : coins arrondis 12">
            <a:extLst>
              <a:ext uri="{FF2B5EF4-FFF2-40B4-BE49-F238E27FC236}">
                <a16:creationId xmlns:a16="http://schemas.microsoft.com/office/drawing/2014/main" id="{E616C411-D154-B182-40A7-D529069F5C8D}"/>
              </a:ext>
            </a:extLst>
          </p:cNvPr>
          <p:cNvSpPr/>
          <p:nvPr/>
        </p:nvSpPr>
        <p:spPr>
          <a:xfrm>
            <a:off x="357274" y="993069"/>
            <a:ext cx="5847991" cy="429003"/>
          </a:xfrm>
          <a:prstGeom prst="roundRect">
            <a:avLst/>
          </a:prstGeom>
          <a:solidFill>
            <a:srgbClr val="8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00000"/>
              </a:solidFill>
            </a:endParaRPr>
          </a:p>
        </p:txBody>
      </p:sp>
      <p:sp>
        <p:nvSpPr>
          <p:cNvPr id="30" name="Rectangle : coins arrondis 12">
            <a:extLst>
              <a:ext uri="{FF2B5EF4-FFF2-40B4-BE49-F238E27FC236}">
                <a16:creationId xmlns:a16="http://schemas.microsoft.com/office/drawing/2014/main" id="{3EBF5174-EC10-4A90-5208-DE0768BCC039}"/>
              </a:ext>
            </a:extLst>
          </p:cNvPr>
          <p:cNvSpPr/>
          <p:nvPr/>
        </p:nvSpPr>
        <p:spPr>
          <a:xfrm>
            <a:off x="401576" y="2455045"/>
            <a:ext cx="1851923" cy="402422"/>
          </a:xfrm>
          <a:prstGeom prst="roundRect">
            <a:avLst/>
          </a:prstGeom>
          <a:noFill/>
          <a:ln w="28575">
            <a:solidFill>
              <a:srgbClr val="CC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00000"/>
              </a:solidFill>
              <a:highlight>
                <a:srgbClr val="FFFF00"/>
              </a:highlight>
            </a:endParaRPr>
          </a:p>
        </p:txBody>
      </p:sp>
      <p:sp>
        <p:nvSpPr>
          <p:cNvPr id="32" name="Rectangle : coins arrondis 12">
            <a:extLst>
              <a:ext uri="{FF2B5EF4-FFF2-40B4-BE49-F238E27FC236}">
                <a16:creationId xmlns:a16="http://schemas.microsoft.com/office/drawing/2014/main" id="{B6AB1D75-21AE-AF51-227E-A060499542D0}"/>
              </a:ext>
            </a:extLst>
          </p:cNvPr>
          <p:cNvSpPr/>
          <p:nvPr/>
        </p:nvSpPr>
        <p:spPr>
          <a:xfrm>
            <a:off x="401576" y="4111952"/>
            <a:ext cx="1710156" cy="402422"/>
          </a:xfrm>
          <a:prstGeom prst="roundRect">
            <a:avLst/>
          </a:prstGeom>
          <a:noFill/>
          <a:ln w="28575">
            <a:solidFill>
              <a:srgbClr val="CC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00000"/>
              </a:solidFill>
              <a:highlight>
                <a:srgbClr val="FFFF00"/>
              </a:highlight>
            </a:endParaRPr>
          </a:p>
        </p:txBody>
      </p:sp>
    </p:spTree>
    <p:extLst>
      <p:ext uri="{BB962C8B-B14F-4D97-AF65-F5344CB8AC3E}">
        <p14:creationId xmlns:p14="http://schemas.microsoft.com/office/powerpoint/2010/main" val="3472297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lIns="91440" tIns="45720" rIns="91440" bIns="45720" rtlCol="0" anchor="t">
                <a:spAutoFit/>
              </a:bodyPr>
              <a:lstStyle/>
              <a:p>
                <a:r>
                  <a:rPr lang="fr-FR" sz="2800">
                    <a:latin typeface="+mj-lt"/>
                    <a:ea typeface="Cambria Math"/>
                  </a:rPr>
                  <a:t>Interprétabilité</a:t>
                </a:r>
                <a:endParaRPr lang="fr-FR" sz="2800">
                  <a:latin typeface="+mj-lt"/>
                  <a:ea typeface="Cambria Math" panose="02040503050406030204" pitchFamily="18" charset="0"/>
                </a:endParaRP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701920"/>
                    </a:solidFill>
                    <a:latin typeface="Century Gothic" panose="020B0502020202020204" pitchFamily="34" charset="0"/>
                    <a:ea typeface="Cambria Math" panose="02040503050406030204" pitchFamily="18" charset="0"/>
                  </a:rPr>
                  <a:t>5</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rgbClr val="701920"/>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BC8D5262-DE7C-B397-97F8-D6F13A2F52E7}"/>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b="1" dirty="0">
                <a:latin typeface="+mj-lt"/>
                <a:ea typeface="Cambria Math"/>
                <a:cs typeface="Calibri Light"/>
              </a:rPr>
              <a:t>Léa Camusat</a:t>
            </a:r>
            <a:r>
              <a:rPr lang="fr-FR" dirty="0">
                <a:solidFill>
                  <a:schemeClr val="tx1">
                    <a:lumMod val="50000"/>
                    <a:lumOff val="50000"/>
                  </a:schemeClr>
                </a:solidFill>
                <a:latin typeface="+mj-lt"/>
                <a:ea typeface="Cambria Math"/>
                <a:cs typeface="Calibri Light"/>
              </a:rPr>
              <a:t>      Flavie Kolb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grpSp>
        <p:nvGrpSpPr>
          <p:cNvPr id="12" name="Groupe 11">
            <a:extLst>
              <a:ext uri="{FF2B5EF4-FFF2-40B4-BE49-F238E27FC236}">
                <a16:creationId xmlns:a16="http://schemas.microsoft.com/office/drawing/2014/main" id="{C380572F-E212-5A2A-4DA0-C63E75ABD73B}"/>
              </a:ext>
            </a:extLst>
          </p:cNvPr>
          <p:cNvGrpSpPr/>
          <p:nvPr/>
        </p:nvGrpSpPr>
        <p:grpSpPr>
          <a:xfrm>
            <a:off x="561065" y="697399"/>
            <a:ext cx="4846759" cy="449998"/>
            <a:chOff x="681205" y="761943"/>
            <a:chExt cx="4846759" cy="449998"/>
          </a:xfrm>
        </p:grpSpPr>
        <p:sp>
          <p:nvSpPr>
            <p:cNvPr id="13" name="Rectangle : coins arrondis 12">
              <a:extLst>
                <a:ext uri="{FF2B5EF4-FFF2-40B4-BE49-F238E27FC236}">
                  <a16:creationId xmlns:a16="http://schemas.microsoft.com/office/drawing/2014/main" id="{F674E1FD-03AB-6844-2FD2-6F4E61F1D4AF}"/>
                </a:ext>
              </a:extLst>
            </p:cNvPr>
            <p:cNvSpPr/>
            <p:nvPr/>
          </p:nvSpPr>
          <p:spPr>
            <a:xfrm>
              <a:off x="681205" y="765217"/>
              <a:ext cx="4846759" cy="446724"/>
            </a:xfrm>
            <a:prstGeom prst="roundRect">
              <a:avLst/>
            </a:prstGeom>
            <a:solidFill>
              <a:srgbClr val="8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00000"/>
                </a:solidFill>
              </a:endParaRPr>
            </a:p>
          </p:txBody>
        </p:sp>
        <p:sp>
          <p:nvSpPr>
            <p:cNvPr id="14" name="ZoneTexte 13">
              <a:extLst>
                <a:ext uri="{FF2B5EF4-FFF2-40B4-BE49-F238E27FC236}">
                  <a16:creationId xmlns:a16="http://schemas.microsoft.com/office/drawing/2014/main" id="{FEC8A4B2-5174-C6AC-F918-5AE371FA5ABE}"/>
                </a:ext>
              </a:extLst>
            </p:cNvPr>
            <p:cNvSpPr txBox="1"/>
            <p:nvPr/>
          </p:nvSpPr>
          <p:spPr>
            <a:xfrm>
              <a:off x="816583" y="761943"/>
              <a:ext cx="4327909" cy="400110"/>
            </a:xfrm>
            <a:prstGeom prst="rect">
              <a:avLst/>
            </a:prstGeom>
            <a:noFill/>
          </p:spPr>
          <p:txBody>
            <a:bodyPr wrap="square" lIns="91440" tIns="45720" rIns="91440" bIns="45720" rtlCol="0" anchor="t">
              <a:spAutoFit/>
            </a:bodyPr>
            <a:lstStyle/>
            <a:p>
              <a:pPr algn="ctr"/>
              <a:r>
                <a:rPr lang="fr-FR" sz="2000" b="1">
                  <a:solidFill>
                    <a:srgbClr val="800000"/>
                  </a:solidFill>
                  <a:latin typeface="+mj-lt"/>
                  <a:ea typeface="Cambria Math"/>
                  <a:cs typeface="Calibri Light"/>
                </a:rPr>
                <a:t>Permutation </a:t>
              </a:r>
              <a:r>
                <a:rPr lang="fr-FR" sz="2000" b="1" err="1">
                  <a:solidFill>
                    <a:srgbClr val="800000"/>
                  </a:solidFill>
                  <a:latin typeface="+mj-lt"/>
                  <a:ea typeface="Cambria Math"/>
                  <a:cs typeface="Calibri Light"/>
                </a:rPr>
                <a:t>Feature</a:t>
              </a:r>
              <a:r>
                <a:rPr lang="fr-FR" sz="2000" b="1">
                  <a:solidFill>
                    <a:srgbClr val="800000"/>
                  </a:solidFill>
                  <a:latin typeface="+mj-lt"/>
                  <a:ea typeface="Cambria Math"/>
                  <a:cs typeface="Calibri Light"/>
                </a:rPr>
                <a:t> Importance (PFI)</a:t>
              </a:r>
              <a:endParaRPr lang="en-US" sz="2000" b="1" err="1">
                <a:solidFill>
                  <a:srgbClr val="800000"/>
                </a:solidFill>
                <a:latin typeface="+mj-lt"/>
                <a:ea typeface="Cambria Math"/>
                <a:cs typeface="Calibri Light"/>
              </a:endParaRPr>
            </a:p>
          </p:txBody>
        </p:sp>
      </p:grpSp>
      <p:pic>
        <p:nvPicPr>
          <p:cNvPr id="18" name="Image 17">
            <a:extLst>
              <a:ext uri="{FF2B5EF4-FFF2-40B4-BE49-F238E27FC236}">
                <a16:creationId xmlns:a16="http://schemas.microsoft.com/office/drawing/2014/main" id="{23C1E115-12D7-9E1F-D8DE-625B4C4A51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7" y="1079788"/>
            <a:ext cx="4819152" cy="2954960"/>
          </a:xfrm>
          <a:prstGeom prst="rect">
            <a:avLst/>
          </a:prstGeom>
        </p:spPr>
      </p:pic>
      <p:pic>
        <p:nvPicPr>
          <p:cNvPr id="21" name="Image 20">
            <a:extLst>
              <a:ext uri="{FF2B5EF4-FFF2-40B4-BE49-F238E27FC236}">
                <a16:creationId xmlns:a16="http://schemas.microsoft.com/office/drawing/2014/main" id="{C17E4E7B-E37C-BB81-D1F6-81DDDBD6B3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225" y="2556929"/>
            <a:ext cx="4785345" cy="2952000"/>
          </a:xfrm>
          <a:prstGeom prst="rect">
            <a:avLst/>
          </a:prstGeom>
        </p:spPr>
      </p:pic>
      <p:sp>
        <p:nvSpPr>
          <p:cNvPr id="22" name="Espace réservé du numéro de diapositive 21">
            <a:extLst>
              <a:ext uri="{FF2B5EF4-FFF2-40B4-BE49-F238E27FC236}">
                <a16:creationId xmlns:a16="http://schemas.microsoft.com/office/drawing/2014/main" id="{0F9576D4-1410-7528-593D-B677E3571F74}"/>
              </a:ext>
            </a:extLst>
          </p:cNvPr>
          <p:cNvSpPr>
            <a:spLocks noGrp="1"/>
          </p:cNvSpPr>
          <p:nvPr>
            <p:ph type="sldNum" sz="quarter" idx="12"/>
          </p:nvPr>
        </p:nvSpPr>
        <p:spPr/>
        <p:txBody>
          <a:bodyPr/>
          <a:lstStyle/>
          <a:p>
            <a:fld id="{D3477EFD-F3AF-4AFF-90C6-B83CE9896760}" type="slidenum">
              <a:rPr lang="fr-FR" smtClean="0"/>
              <a:t>15</a:t>
            </a:fld>
            <a:endParaRPr lang="fr-FR"/>
          </a:p>
        </p:txBody>
      </p:sp>
      <p:pic>
        <p:nvPicPr>
          <p:cNvPr id="2050" name="Picture 2">
            <a:extLst>
              <a:ext uri="{FF2B5EF4-FFF2-40B4-BE49-F238E27FC236}">
                <a16:creationId xmlns:a16="http://schemas.microsoft.com/office/drawing/2014/main" id="{68C42A19-0361-DBD4-D5A6-2F1D2CBE1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355" y="3901708"/>
            <a:ext cx="4819426" cy="299425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370FA365-8FF5-588F-8EB5-99446A18CE3D}"/>
              </a:ext>
            </a:extLst>
          </p:cNvPr>
          <p:cNvSpPr/>
          <p:nvPr/>
        </p:nvSpPr>
        <p:spPr>
          <a:xfrm>
            <a:off x="5502348" y="602513"/>
            <a:ext cx="6273209" cy="1772092"/>
          </a:xfrm>
          <a:prstGeom prst="roundRect">
            <a:avLst/>
          </a:prstGeom>
          <a:noFill/>
          <a:ln w="28575">
            <a:solidFill>
              <a:srgbClr val="CC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METHODE GLOBALE</a:t>
            </a:r>
          </a:p>
          <a:p>
            <a:pPr marL="342900" indent="-342900" algn="ctr">
              <a:buAutoNum type="arabicParenR"/>
            </a:pPr>
            <a:r>
              <a:rPr lang="en-US" err="1">
                <a:solidFill>
                  <a:schemeClr val="tx1"/>
                </a:solidFill>
                <a:ea typeface="+mn-lt"/>
                <a:cs typeface="+mn-lt"/>
              </a:rPr>
              <a:t>Création</a:t>
            </a:r>
            <a:r>
              <a:rPr lang="en-US">
                <a:solidFill>
                  <a:schemeClr val="tx1"/>
                </a:solidFill>
                <a:ea typeface="+mn-lt"/>
                <a:cs typeface="+mn-lt"/>
              </a:rPr>
              <a:t> d'un dataset avec des instances </a:t>
            </a:r>
            <a:r>
              <a:rPr lang="en-US" err="1">
                <a:solidFill>
                  <a:schemeClr val="tx1"/>
                </a:solidFill>
                <a:ea typeface="+mn-lt"/>
                <a:cs typeface="+mn-lt"/>
              </a:rPr>
              <a:t>perturbées</a:t>
            </a:r>
            <a:r>
              <a:rPr lang="en-US">
                <a:solidFill>
                  <a:schemeClr val="tx1"/>
                </a:solidFill>
                <a:ea typeface="+mn-lt"/>
                <a:cs typeface="+mn-lt"/>
              </a:rPr>
              <a:t> (modification par permutation de la </a:t>
            </a:r>
            <a:r>
              <a:rPr lang="en-US" err="1">
                <a:solidFill>
                  <a:schemeClr val="tx1"/>
                </a:solidFill>
                <a:ea typeface="+mn-lt"/>
                <a:cs typeface="+mn-lt"/>
              </a:rPr>
              <a:t>valeur</a:t>
            </a:r>
            <a:r>
              <a:rPr lang="en-US">
                <a:solidFill>
                  <a:schemeClr val="tx1"/>
                </a:solidFill>
                <a:ea typeface="+mn-lt"/>
                <a:cs typeface="+mn-lt"/>
              </a:rPr>
              <a:t> des features)</a:t>
            </a:r>
          </a:p>
          <a:p>
            <a:pPr marL="342900" indent="-342900" algn="ctr">
              <a:buAutoNum type="arabicParenR"/>
            </a:pPr>
            <a:r>
              <a:rPr lang="en-US" err="1">
                <a:solidFill>
                  <a:schemeClr val="tx1"/>
                </a:solidFill>
                <a:ea typeface="+mn-lt"/>
                <a:cs typeface="+mn-lt"/>
              </a:rPr>
              <a:t>Inférence</a:t>
            </a:r>
            <a:r>
              <a:rPr lang="en-US">
                <a:solidFill>
                  <a:schemeClr val="tx1"/>
                </a:solidFill>
                <a:ea typeface="+mn-lt"/>
                <a:cs typeface="+mn-lt"/>
              </a:rPr>
              <a:t> sur </a:t>
            </a:r>
            <a:r>
              <a:rPr lang="en-US" err="1">
                <a:solidFill>
                  <a:schemeClr val="tx1"/>
                </a:solidFill>
                <a:ea typeface="+mn-lt"/>
                <a:cs typeface="+mn-lt"/>
              </a:rPr>
              <a:t>ces</a:t>
            </a:r>
            <a:r>
              <a:rPr lang="en-US">
                <a:solidFill>
                  <a:schemeClr val="tx1"/>
                </a:solidFill>
                <a:ea typeface="+mn-lt"/>
                <a:cs typeface="+mn-lt"/>
              </a:rPr>
              <a:t> instances</a:t>
            </a:r>
          </a:p>
          <a:p>
            <a:pPr marL="342900" indent="-342900" algn="ctr">
              <a:buAutoNum type="arabicParenR"/>
            </a:pPr>
            <a:r>
              <a:rPr lang="en-US" err="1">
                <a:solidFill>
                  <a:schemeClr val="tx1"/>
                </a:solidFill>
                <a:ea typeface="+mn-lt"/>
                <a:cs typeface="+mn-lt"/>
              </a:rPr>
              <a:t>Mesure</a:t>
            </a:r>
            <a:r>
              <a:rPr lang="en-US">
                <a:solidFill>
                  <a:schemeClr val="tx1"/>
                </a:solidFill>
                <a:ea typeface="+mn-lt"/>
                <a:cs typeface="+mn-lt"/>
              </a:rPr>
              <a:t> de </a:t>
            </a:r>
            <a:r>
              <a:rPr lang="en-US" err="1">
                <a:solidFill>
                  <a:schemeClr val="tx1"/>
                </a:solidFill>
                <a:ea typeface="+mn-lt"/>
                <a:cs typeface="+mn-lt"/>
              </a:rPr>
              <a:t>l’erreur</a:t>
            </a:r>
            <a:r>
              <a:rPr lang="en-US">
                <a:solidFill>
                  <a:schemeClr val="tx1"/>
                </a:solidFill>
                <a:ea typeface="+mn-lt"/>
                <a:cs typeface="+mn-lt"/>
              </a:rPr>
              <a:t> de </a:t>
            </a:r>
            <a:r>
              <a:rPr lang="en-US" err="1">
                <a:solidFill>
                  <a:schemeClr val="tx1"/>
                </a:solidFill>
                <a:ea typeface="+mn-lt"/>
                <a:cs typeface="+mn-lt"/>
              </a:rPr>
              <a:t>prédiction</a:t>
            </a:r>
            <a:r>
              <a:rPr lang="en-US">
                <a:solidFill>
                  <a:schemeClr val="tx1"/>
                </a:solidFill>
                <a:ea typeface="+mn-lt"/>
                <a:cs typeface="+mn-lt"/>
              </a:rPr>
              <a:t>  </a:t>
            </a:r>
          </a:p>
          <a:p>
            <a:pPr marL="342900" indent="-342900" algn="ctr">
              <a:buAutoNum type="arabicParenR"/>
            </a:pPr>
            <a:r>
              <a:rPr lang="en-US">
                <a:solidFill>
                  <a:schemeClr val="tx1"/>
                </a:solidFill>
                <a:ea typeface="+mn-lt"/>
                <a:cs typeface="+mn-lt"/>
              </a:rPr>
              <a:t>Tri des features par importance (</a:t>
            </a:r>
            <a:r>
              <a:rPr lang="en-US" err="1">
                <a:solidFill>
                  <a:schemeClr val="tx1"/>
                </a:solidFill>
                <a:ea typeface="+mn-lt"/>
                <a:cs typeface="+mn-lt"/>
              </a:rPr>
              <a:t>selon</a:t>
            </a:r>
            <a:r>
              <a:rPr lang="en-US">
                <a:solidFill>
                  <a:schemeClr val="tx1"/>
                </a:solidFill>
                <a:ea typeface="+mn-lt"/>
                <a:cs typeface="+mn-lt"/>
              </a:rPr>
              <a:t> </a:t>
            </a:r>
            <a:r>
              <a:rPr lang="en-US" err="1">
                <a:solidFill>
                  <a:schemeClr val="tx1"/>
                </a:solidFill>
                <a:ea typeface="+mn-lt"/>
                <a:cs typeface="+mn-lt"/>
              </a:rPr>
              <a:t>l'erreur</a:t>
            </a:r>
            <a:r>
              <a:rPr lang="en-US">
                <a:solidFill>
                  <a:schemeClr val="tx1"/>
                </a:solidFill>
                <a:ea typeface="+mn-lt"/>
                <a:cs typeface="+mn-lt"/>
              </a:rPr>
              <a:t>)</a:t>
            </a:r>
            <a:endParaRPr lang="en-US">
              <a:solidFill>
                <a:schemeClr val="tx1"/>
              </a:solidFill>
              <a:cs typeface="Calibri"/>
            </a:endParaRPr>
          </a:p>
        </p:txBody>
      </p:sp>
    </p:spTree>
    <p:extLst>
      <p:ext uri="{BB962C8B-B14F-4D97-AF65-F5344CB8AC3E}">
        <p14:creationId xmlns:p14="http://schemas.microsoft.com/office/powerpoint/2010/main" val="163959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lIns="91440" tIns="45720" rIns="91440" bIns="45720" rtlCol="0" anchor="t">
                <a:spAutoFit/>
              </a:bodyPr>
              <a:lstStyle/>
              <a:p>
                <a:r>
                  <a:rPr lang="fr-FR" sz="2800">
                    <a:latin typeface="+mj-lt"/>
                    <a:ea typeface="Cambria Math"/>
                  </a:rPr>
                  <a:t>Interprétabilité</a:t>
                </a:r>
                <a:endParaRPr lang="fr-FR" sz="2800">
                  <a:latin typeface="+mj-lt"/>
                  <a:ea typeface="Cambria Math" panose="02040503050406030204" pitchFamily="18" charset="0"/>
                </a:endParaRP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701920"/>
                    </a:solidFill>
                    <a:latin typeface="Century Gothic" panose="020B0502020202020204" pitchFamily="34" charset="0"/>
                    <a:ea typeface="Cambria Math" panose="02040503050406030204" pitchFamily="18" charset="0"/>
                  </a:rPr>
                  <a:t>5</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rgbClr val="701920"/>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BC8D5262-DE7C-B397-97F8-D6F13A2F52E7}"/>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b="1" dirty="0">
                <a:latin typeface="+mj-lt"/>
                <a:ea typeface="Cambria Math"/>
                <a:cs typeface="Calibri Light"/>
              </a:rPr>
              <a:t>Léa Camusat</a:t>
            </a:r>
            <a:r>
              <a:rPr lang="fr-FR" dirty="0">
                <a:solidFill>
                  <a:schemeClr val="tx1">
                    <a:lumMod val="50000"/>
                    <a:lumOff val="50000"/>
                  </a:schemeClr>
                </a:solidFill>
                <a:latin typeface="+mj-lt"/>
                <a:ea typeface="Cambria Math"/>
                <a:cs typeface="Calibri Light"/>
              </a:rPr>
              <a:t>      Flavie Kolb      </a:t>
            </a:r>
            <a:r>
              <a:rPr lang="fr-FR" dirty="0">
                <a:solidFill>
                  <a:schemeClr val="bg1">
                    <a:lumMod val="50000"/>
                  </a:schemeClr>
                </a:solidFill>
                <a:latin typeface="+mj-lt"/>
                <a:ea typeface="Cambria Math"/>
                <a:cs typeface="Calibri Light"/>
              </a:rPr>
              <a:t>Lila Roig </a:t>
            </a:r>
            <a:endParaRPr lang="en-US">
              <a:solidFill>
                <a:schemeClr val="bg1">
                  <a:lumMod val="50000"/>
                </a:schemeClr>
              </a:solidFill>
            </a:endParaRPr>
          </a:p>
        </p:txBody>
      </p:sp>
      <p:grpSp>
        <p:nvGrpSpPr>
          <p:cNvPr id="12" name="Groupe 11">
            <a:extLst>
              <a:ext uri="{FF2B5EF4-FFF2-40B4-BE49-F238E27FC236}">
                <a16:creationId xmlns:a16="http://schemas.microsoft.com/office/drawing/2014/main" id="{C380572F-E212-5A2A-4DA0-C63E75ABD73B}"/>
              </a:ext>
            </a:extLst>
          </p:cNvPr>
          <p:cNvGrpSpPr/>
          <p:nvPr/>
        </p:nvGrpSpPr>
        <p:grpSpPr>
          <a:xfrm>
            <a:off x="552205" y="768283"/>
            <a:ext cx="4846759" cy="449998"/>
            <a:chOff x="681205" y="761943"/>
            <a:chExt cx="4846759" cy="449998"/>
          </a:xfrm>
        </p:grpSpPr>
        <p:sp>
          <p:nvSpPr>
            <p:cNvPr id="13" name="Rectangle : coins arrondis 12">
              <a:extLst>
                <a:ext uri="{FF2B5EF4-FFF2-40B4-BE49-F238E27FC236}">
                  <a16:creationId xmlns:a16="http://schemas.microsoft.com/office/drawing/2014/main" id="{F674E1FD-03AB-6844-2FD2-6F4E61F1D4AF}"/>
                </a:ext>
              </a:extLst>
            </p:cNvPr>
            <p:cNvSpPr/>
            <p:nvPr/>
          </p:nvSpPr>
          <p:spPr>
            <a:xfrm>
              <a:off x="681205" y="765217"/>
              <a:ext cx="4846759" cy="446724"/>
            </a:xfrm>
            <a:prstGeom prst="roundRect">
              <a:avLst/>
            </a:prstGeom>
            <a:solidFill>
              <a:srgbClr val="8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00000"/>
                </a:solidFill>
              </a:endParaRPr>
            </a:p>
          </p:txBody>
        </p:sp>
        <p:sp>
          <p:nvSpPr>
            <p:cNvPr id="14" name="ZoneTexte 13">
              <a:extLst>
                <a:ext uri="{FF2B5EF4-FFF2-40B4-BE49-F238E27FC236}">
                  <a16:creationId xmlns:a16="http://schemas.microsoft.com/office/drawing/2014/main" id="{FEC8A4B2-5174-C6AC-F918-5AE371FA5ABE}"/>
                </a:ext>
              </a:extLst>
            </p:cNvPr>
            <p:cNvSpPr txBox="1"/>
            <p:nvPr/>
          </p:nvSpPr>
          <p:spPr>
            <a:xfrm>
              <a:off x="1330490" y="761943"/>
              <a:ext cx="3645653" cy="400110"/>
            </a:xfrm>
            <a:prstGeom prst="rect">
              <a:avLst/>
            </a:prstGeom>
            <a:noFill/>
          </p:spPr>
          <p:txBody>
            <a:bodyPr wrap="square" lIns="91440" tIns="45720" rIns="91440" bIns="45720" rtlCol="0" anchor="t">
              <a:spAutoFit/>
            </a:bodyPr>
            <a:lstStyle/>
            <a:p>
              <a:pPr algn="ctr"/>
              <a:r>
                <a:rPr lang="fr-FR" sz="2000" b="1">
                  <a:solidFill>
                    <a:srgbClr val="800000"/>
                  </a:solidFill>
                  <a:latin typeface="+mj-lt"/>
                  <a:ea typeface="Cambria Math"/>
                  <a:cs typeface="Calibri Light"/>
                </a:rPr>
                <a:t>PDP (</a:t>
              </a:r>
              <a:r>
                <a:rPr lang="fr-FR" sz="2000" b="1">
                  <a:solidFill>
                    <a:srgbClr val="800000"/>
                  </a:solidFill>
                  <a:ea typeface="+mn-lt"/>
                  <a:cs typeface="+mn-lt"/>
                </a:rPr>
                <a:t>Partial </a:t>
              </a:r>
              <a:r>
                <a:rPr lang="fr-FR" sz="2000" b="1" err="1">
                  <a:solidFill>
                    <a:srgbClr val="800000"/>
                  </a:solidFill>
                  <a:ea typeface="+mn-lt"/>
                  <a:cs typeface="+mn-lt"/>
                </a:rPr>
                <a:t>Dependance</a:t>
              </a:r>
              <a:r>
                <a:rPr lang="fr-FR" sz="2000" b="1">
                  <a:solidFill>
                    <a:srgbClr val="800000"/>
                  </a:solidFill>
                  <a:ea typeface="+mn-lt"/>
                  <a:cs typeface="+mn-lt"/>
                </a:rPr>
                <a:t> Plot)</a:t>
              </a:r>
              <a:endParaRPr lang="fr-FR" sz="2000" b="1">
                <a:solidFill>
                  <a:srgbClr val="800000"/>
                </a:solidFill>
                <a:latin typeface="+mj-lt"/>
                <a:ea typeface="Cambria Math"/>
                <a:cs typeface="Calibri Light"/>
              </a:endParaRPr>
            </a:p>
          </p:txBody>
        </p:sp>
      </p:grpSp>
      <p:pic>
        <p:nvPicPr>
          <p:cNvPr id="19" name="Image 18">
            <a:extLst>
              <a:ext uri="{FF2B5EF4-FFF2-40B4-BE49-F238E27FC236}">
                <a16:creationId xmlns:a16="http://schemas.microsoft.com/office/drawing/2014/main" id="{4473167E-571B-A7DD-DB2B-2428ECF49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584" y="1488626"/>
            <a:ext cx="8420533" cy="4445228"/>
          </a:xfrm>
          <a:prstGeom prst="rect">
            <a:avLst/>
          </a:prstGeom>
        </p:spPr>
      </p:pic>
      <p:sp>
        <p:nvSpPr>
          <p:cNvPr id="20" name="ZoneTexte 19">
            <a:extLst>
              <a:ext uri="{FF2B5EF4-FFF2-40B4-BE49-F238E27FC236}">
                <a16:creationId xmlns:a16="http://schemas.microsoft.com/office/drawing/2014/main" id="{D4CEAAD4-94ED-A43C-F40A-D84B59F8E0DC}"/>
              </a:ext>
            </a:extLst>
          </p:cNvPr>
          <p:cNvSpPr txBox="1"/>
          <p:nvPr/>
        </p:nvSpPr>
        <p:spPr>
          <a:xfrm>
            <a:off x="443703" y="2333277"/>
            <a:ext cx="2375697" cy="2585323"/>
          </a:xfrm>
          <a:prstGeom prst="rect">
            <a:avLst/>
          </a:prstGeom>
          <a:noFill/>
        </p:spPr>
        <p:txBody>
          <a:bodyPr wrap="square" rtlCol="0">
            <a:spAutoFit/>
          </a:bodyPr>
          <a:lstStyle/>
          <a:p>
            <a:pPr marL="285750" indent="-285750">
              <a:buFont typeface="Arial" panose="020B0604020202020204" pitchFamily="34" charset="0"/>
              <a:buChar char="•"/>
            </a:pPr>
            <a:r>
              <a:rPr lang="fr-FR"/>
              <a:t>Pente raide = lien fort entre variable et prédiction</a:t>
            </a:r>
          </a:p>
          <a:p>
            <a:pPr marL="285750" indent="-285750">
              <a:buFont typeface="Arial" panose="020B0604020202020204" pitchFamily="34" charset="0"/>
              <a:buChar char="•"/>
            </a:pPr>
            <a:endParaRPr lang="fr-FR"/>
          </a:p>
          <a:p>
            <a:pPr marL="285750" indent="-285750">
              <a:buFont typeface="Arial" panose="020B0604020202020204" pitchFamily="34" charset="0"/>
              <a:buChar char="•"/>
            </a:pPr>
            <a:r>
              <a:rPr lang="fr-FR"/>
              <a:t>Pente croissante = influence positive</a:t>
            </a:r>
          </a:p>
          <a:p>
            <a:pPr marL="285750" indent="-285750">
              <a:buFont typeface="Arial" panose="020B0604020202020204" pitchFamily="34" charset="0"/>
              <a:buChar char="•"/>
            </a:pPr>
            <a:endParaRPr lang="fr-FR"/>
          </a:p>
          <a:p>
            <a:pPr marL="285750" indent="-285750">
              <a:buFont typeface="Arial" panose="020B0604020202020204" pitchFamily="34" charset="0"/>
              <a:buChar char="•"/>
            </a:pPr>
            <a:r>
              <a:rPr lang="fr-FR"/>
              <a:t>Pente décroissante = influence négative</a:t>
            </a:r>
          </a:p>
        </p:txBody>
      </p:sp>
      <p:sp>
        <p:nvSpPr>
          <p:cNvPr id="21" name="Espace réservé du numéro de diapositive 20">
            <a:extLst>
              <a:ext uri="{FF2B5EF4-FFF2-40B4-BE49-F238E27FC236}">
                <a16:creationId xmlns:a16="http://schemas.microsoft.com/office/drawing/2014/main" id="{BAD5E3E5-E930-789C-D7F1-768FA440863B}"/>
              </a:ext>
            </a:extLst>
          </p:cNvPr>
          <p:cNvSpPr>
            <a:spLocks noGrp="1"/>
          </p:cNvSpPr>
          <p:nvPr>
            <p:ph type="sldNum" sz="quarter" idx="12"/>
          </p:nvPr>
        </p:nvSpPr>
        <p:spPr/>
        <p:txBody>
          <a:bodyPr/>
          <a:lstStyle/>
          <a:p>
            <a:fld id="{D3477EFD-F3AF-4AFF-90C6-B83CE9896760}" type="slidenum">
              <a:rPr lang="fr-FR" smtClean="0"/>
              <a:t>16</a:t>
            </a:fld>
            <a:endParaRPr lang="fr-FR"/>
          </a:p>
        </p:txBody>
      </p:sp>
      <p:sp>
        <p:nvSpPr>
          <p:cNvPr id="22" name="Rectangle: Rounded Corners 21">
            <a:extLst>
              <a:ext uri="{FF2B5EF4-FFF2-40B4-BE49-F238E27FC236}">
                <a16:creationId xmlns:a16="http://schemas.microsoft.com/office/drawing/2014/main" id="{8B7D98BB-D2D3-99B9-99F9-872CA76D820B}"/>
              </a:ext>
            </a:extLst>
          </p:cNvPr>
          <p:cNvSpPr/>
          <p:nvPr/>
        </p:nvSpPr>
        <p:spPr>
          <a:xfrm>
            <a:off x="5484628" y="567071"/>
            <a:ext cx="5918789" cy="815163"/>
          </a:xfrm>
          <a:prstGeom prst="roundRect">
            <a:avLst/>
          </a:prstGeom>
          <a:noFill/>
          <a:ln w="28575">
            <a:solidFill>
              <a:srgbClr val="CC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METHODE GLOBALE</a:t>
            </a:r>
          </a:p>
          <a:p>
            <a:pPr algn="ctr"/>
            <a:r>
              <a:rPr lang="en-US" err="1">
                <a:solidFill>
                  <a:schemeClr val="tx1"/>
                </a:solidFill>
                <a:cs typeface="Calibri"/>
              </a:rPr>
              <a:t>Visualiser</a:t>
            </a:r>
            <a:r>
              <a:rPr lang="en-US">
                <a:solidFill>
                  <a:schemeClr val="tx1"/>
                </a:solidFill>
                <a:cs typeface="Calibri"/>
              </a:rPr>
              <a:t> </a:t>
            </a:r>
            <a:r>
              <a:rPr lang="en-US" err="1">
                <a:solidFill>
                  <a:schemeClr val="tx1"/>
                </a:solidFill>
                <a:cs typeface="Calibri"/>
              </a:rPr>
              <a:t>l'effet</a:t>
            </a:r>
            <a:r>
              <a:rPr lang="en-US">
                <a:solidFill>
                  <a:schemeClr val="tx1"/>
                </a:solidFill>
                <a:cs typeface="Calibri"/>
              </a:rPr>
              <a:t> </a:t>
            </a:r>
            <a:r>
              <a:rPr lang="en-US" err="1">
                <a:solidFill>
                  <a:schemeClr val="tx1"/>
                </a:solidFill>
                <a:cs typeface="Calibri"/>
              </a:rPr>
              <a:t>d'interaction</a:t>
            </a:r>
            <a:r>
              <a:rPr lang="en-US">
                <a:solidFill>
                  <a:schemeClr val="tx1"/>
                </a:solidFill>
                <a:cs typeface="Calibri"/>
              </a:rPr>
              <a:t> </a:t>
            </a:r>
            <a:r>
              <a:rPr lang="en-US" err="1">
                <a:solidFill>
                  <a:schemeClr val="tx1"/>
                </a:solidFill>
                <a:cs typeface="Calibri"/>
              </a:rPr>
              <a:t>d'une</a:t>
            </a:r>
            <a:r>
              <a:rPr lang="en-US">
                <a:solidFill>
                  <a:schemeClr val="tx1"/>
                </a:solidFill>
                <a:cs typeface="Calibri"/>
              </a:rPr>
              <a:t> variable sur le prix</a:t>
            </a:r>
          </a:p>
        </p:txBody>
      </p:sp>
    </p:spTree>
    <p:extLst>
      <p:ext uri="{BB962C8B-B14F-4D97-AF65-F5344CB8AC3E}">
        <p14:creationId xmlns:p14="http://schemas.microsoft.com/office/powerpoint/2010/main" val="177202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lIns="91440" tIns="45720" rIns="91440" bIns="45720" rtlCol="0" anchor="t">
                <a:spAutoFit/>
              </a:bodyPr>
              <a:lstStyle/>
              <a:p>
                <a:r>
                  <a:rPr lang="fr-FR" sz="2800">
                    <a:latin typeface="+mj-lt"/>
                    <a:ea typeface="Cambria Math"/>
                  </a:rPr>
                  <a:t>Interprétabilité</a:t>
                </a:r>
                <a:endParaRPr lang="fr-FR" sz="2800">
                  <a:latin typeface="+mj-lt"/>
                  <a:ea typeface="Cambria Math" panose="02040503050406030204" pitchFamily="18" charset="0"/>
                </a:endParaRP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701920"/>
                    </a:solidFill>
                    <a:latin typeface="Century Gothic" panose="020B0502020202020204" pitchFamily="34" charset="0"/>
                    <a:ea typeface="Cambria Math" panose="02040503050406030204" pitchFamily="18" charset="0"/>
                  </a:rPr>
                  <a:t>5</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rgbClr val="701920"/>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BC8D5262-DE7C-B397-97F8-D6F13A2F52E7}"/>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dirty="0">
                <a:solidFill>
                  <a:schemeClr val="tx1">
                    <a:lumMod val="50000"/>
                    <a:lumOff val="50000"/>
                  </a:schemeClr>
                </a:solidFill>
                <a:latin typeface="+mj-lt"/>
                <a:ea typeface="Cambria Math"/>
                <a:cs typeface="Calibri Light"/>
              </a:rPr>
              <a:t>Léa Camusat      </a:t>
            </a:r>
            <a:r>
              <a:rPr lang="fr-FR" b="1" dirty="0">
                <a:latin typeface="+mj-lt"/>
                <a:ea typeface="Cambria Math"/>
                <a:cs typeface="Calibri Light"/>
              </a:rPr>
              <a:t>Flavie Kolb</a:t>
            </a:r>
            <a:r>
              <a:rPr lang="fr-FR" dirty="0">
                <a:solidFill>
                  <a:schemeClr val="tx1">
                    <a:lumMod val="50000"/>
                    <a:lumOff val="50000"/>
                  </a:schemeClr>
                </a:solidFill>
                <a:latin typeface="+mj-lt"/>
                <a:ea typeface="Cambria Math"/>
                <a:cs typeface="Calibri Light"/>
              </a:rPr>
              <a:t>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grpSp>
        <p:nvGrpSpPr>
          <p:cNvPr id="12" name="Groupe 11">
            <a:extLst>
              <a:ext uri="{FF2B5EF4-FFF2-40B4-BE49-F238E27FC236}">
                <a16:creationId xmlns:a16="http://schemas.microsoft.com/office/drawing/2014/main" id="{C380572F-E212-5A2A-4DA0-C63E75ABD73B}"/>
              </a:ext>
            </a:extLst>
          </p:cNvPr>
          <p:cNvGrpSpPr/>
          <p:nvPr/>
        </p:nvGrpSpPr>
        <p:grpSpPr>
          <a:xfrm>
            <a:off x="552205" y="771557"/>
            <a:ext cx="4868101" cy="446724"/>
            <a:chOff x="681205" y="765217"/>
            <a:chExt cx="4868101" cy="446724"/>
          </a:xfrm>
        </p:grpSpPr>
        <p:sp>
          <p:nvSpPr>
            <p:cNvPr id="13" name="Rectangle : coins arrondis 12">
              <a:extLst>
                <a:ext uri="{FF2B5EF4-FFF2-40B4-BE49-F238E27FC236}">
                  <a16:creationId xmlns:a16="http://schemas.microsoft.com/office/drawing/2014/main" id="{F674E1FD-03AB-6844-2FD2-6F4E61F1D4AF}"/>
                </a:ext>
              </a:extLst>
            </p:cNvPr>
            <p:cNvSpPr/>
            <p:nvPr/>
          </p:nvSpPr>
          <p:spPr>
            <a:xfrm>
              <a:off x="681205" y="765217"/>
              <a:ext cx="4846759" cy="446724"/>
            </a:xfrm>
            <a:prstGeom prst="roundRect">
              <a:avLst/>
            </a:prstGeom>
            <a:solidFill>
              <a:srgbClr val="8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00000"/>
                </a:solidFill>
              </a:endParaRPr>
            </a:p>
          </p:txBody>
        </p:sp>
        <p:sp>
          <p:nvSpPr>
            <p:cNvPr id="14" name="ZoneTexte 13">
              <a:extLst>
                <a:ext uri="{FF2B5EF4-FFF2-40B4-BE49-F238E27FC236}">
                  <a16:creationId xmlns:a16="http://schemas.microsoft.com/office/drawing/2014/main" id="{FEC8A4B2-5174-C6AC-F918-5AE371FA5ABE}"/>
                </a:ext>
              </a:extLst>
            </p:cNvPr>
            <p:cNvSpPr txBox="1"/>
            <p:nvPr/>
          </p:nvSpPr>
          <p:spPr>
            <a:xfrm>
              <a:off x="704162" y="797384"/>
              <a:ext cx="4845144" cy="408970"/>
            </a:xfrm>
            <a:prstGeom prst="rect">
              <a:avLst/>
            </a:prstGeom>
            <a:noFill/>
          </p:spPr>
          <p:txBody>
            <a:bodyPr wrap="square" lIns="91440" tIns="45720" rIns="91440" bIns="45720" rtlCol="0" anchor="t">
              <a:spAutoFit/>
            </a:bodyPr>
            <a:lstStyle/>
            <a:p>
              <a:pPr algn="ctr"/>
              <a:r>
                <a:rPr lang="fr-FR" sz="2000" b="1">
                  <a:solidFill>
                    <a:srgbClr val="800000"/>
                  </a:solidFill>
                  <a:latin typeface="+mj-lt"/>
                  <a:ea typeface="Cambria Math"/>
                  <a:cs typeface="Calibri Light"/>
                </a:rPr>
                <a:t>Interaction Partial </a:t>
              </a:r>
              <a:r>
                <a:rPr lang="fr-FR" sz="2000" b="1" err="1">
                  <a:solidFill>
                    <a:srgbClr val="800000"/>
                  </a:solidFill>
                  <a:latin typeface="+mj-lt"/>
                  <a:ea typeface="Cambria Math"/>
                  <a:cs typeface="Calibri Light"/>
                </a:rPr>
                <a:t>Dependance</a:t>
              </a:r>
              <a:r>
                <a:rPr lang="fr-FR" sz="2000" b="1">
                  <a:solidFill>
                    <a:srgbClr val="800000"/>
                  </a:solidFill>
                  <a:latin typeface="+mj-lt"/>
                  <a:ea typeface="Cambria Math"/>
                  <a:cs typeface="Calibri Light"/>
                </a:rPr>
                <a:t> Plot (PDP)</a:t>
              </a:r>
              <a:endParaRPr lang="en-US" sz="2000" b="1">
                <a:solidFill>
                  <a:srgbClr val="800000"/>
                </a:solidFill>
                <a:latin typeface="+mj-lt"/>
                <a:ea typeface="Cambria Math"/>
                <a:cs typeface="Calibri Light"/>
              </a:endParaRPr>
            </a:p>
          </p:txBody>
        </p:sp>
      </p:grpSp>
      <p:pic>
        <p:nvPicPr>
          <p:cNvPr id="21" name="Image 20">
            <a:extLst>
              <a:ext uri="{FF2B5EF4-FFF2-40B4-BE49-F238E27FC236}">
                <a16:creationId xmlns:a16="http://schemas.microsoft.com/office/drawing/2014/main" id="{BD98C411-60E7-EF64-9AD0-FD83BF0C1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05" y="1752481"/>
            <a:ext cx="11309931" cy="4007056"/>
          </a:xfrm>
          <a:prstGeom prst="rect">
            <a:avLst/>
          </a:prstGeom>
        </p:spPr>
      </p:pic>
      <p:sp>
        <p:nvSpPr>
          <p:cNvPr id="22" name="Espace réservé du numéro de diapositive 21">
            <a:extLst>
              <a:ext uri="{FF2B5EF4-FFF2-40B4-BE49-F238E27FC236}">
                <a16:creationId xmlns:a16="http://schemas.microsoft.com/office/drawing/2014/main" id="{3C60CAD7-AC3E-D94A-441B-AF75D3EB44C0}"/>
              </a:ext>
            </a:extLst>
          </p:cNvPr>
          <p:cNvSpPr>
            <a:spLocks noGrp="1"/>
          </p:cNvSpPr>
          <p:nvPr>
            <p:ph type="sldNum" sz="quarter" idx="12"/>
          </p:nvPr>
        </p:nvSpPr>
        <p:spPr/>
        <p:txBody>
          <a:bodyPr/>
          <a:lstStyle/>
          <a:p>
            <a:fld id="{D3477EFD-F3AF-4AFF-90C6-B83CE9896760}" type="slidenum">
              <a:rPr lang="fr-FR" smtClean="0"/>
              <a:t>17</a:t>
            </a:fld>
            <a:endParaRPr lang="fr-FR"/>
          </a:p>
        </p:txBody>
      </p:sp>
      <p:sp>
        <p:nvSpPr>
          <p:cNvPr id="20" name="Rectangle: Rounded Corners 19">
            <a:extLst>
              <a:ext uri="{FF2B5EF4-FFF2-40B4-BE49-F238E27FC236}">
                <a16:creationId xmlns:a16="http://schemas.microsoft.com/office/drawing/2014/main" id="{E93C6FB0-E84C-7A41-6978-8656F1127B5A}"/>
              </a:ext>
            </a:extLst>
          </p:cNvPr>
          <p:cNvSpPr/>
          <p:nvPr/>
        </p:nvSpPr>
        <p:spPr>
          <a:xfrm>
            <a:off x="5484628" y="567071"/>
            <a:ext cx="5918789" cy="815163"/>
          </a:xfrm>
          <a:prstGeom prst="roundRect">
            <a:avLst/>
          </a:prstGeom>
          <a:noFill/>
          <a:ln w="28575">
            <a:solidFill>
              <a:srgbClr val="CC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METHODE GLOBALE</a:t>
            </a:r>
          </a:p>
          <a:p>
            <a:pPr algn="ctr"/>
            <a:r>
              <a:rPr lang="en-US" err="1">
                <a:solidFill>
                  <a:schemeClr val="tx1"/>
                </a:solidFill>
                <a:cs typeface="Calibri"/>
              </a:rPr>
              <a:t>Visualiser</a:t>
            </a:r>
            <a:r>
              <a:rPr lang="en-US">
                <a:solidFill>
                  <a:schemeClr val="tx1"/>
                </a:solidFill>
                <a:cs typeface="Calibri"/>
              </a:rPr>
              <a:t> </a:t>
            </a:r>
            <a:r>
              <a:rPr lang="en-US" err="1">
                <a:solidFill>
                  <a:schemeClr val="tx1"/>
                </a:solidFill>
                <a:cs typeface="Calibri"/>
              </a:rPr>
              <a:t>l'effet</a:t>
            </a:r>
            <a:r>
              <a:rPr lang="en-US">
                <a:solidFill>
                  <a:schemeClr val="tx1"/>
                </a:solidFill>
                <a:cs typeface="Calibri"/>
              </a:rPr>
              <a:t> </a:t>
            </a:r>
            <a:r>
              <a:rPr lang="en-US" err="1">
                <a:solidFill>
                  <a:schemeClr val="tx1"/>
                </a:solidFill>
                <a:cs typeface="Calibri"/>
              </a:rPr>
              <a:t>d'interaction</a:t>
            </a:r>
            <a:r>
              <a:rPr lang="en-US">
                <a:solidFill>
                  <a:schemeClr val="tx1"/>
                </a:solidFill>
                <a:cs typeface="Calibri"/>
              </a:rPr>
              <a:t> de deux variables sur le prix</a:t>
            </a:r>
          </a:p>
        </p:txBody>
      </p:sp>
      <p:sp>
        <p:nvSpPr>
          <p:cNvPr id="23" name="TextBox 22">
            <a:extLst>
              <a:ext uri="{FF2B5EF4-FFF2-40B4-BE49-F238E27FC236}">
                <a16:creationId xmlns:a16="http://schemas.microsoft.com/office/drawing/2014/main" id="{66FE1EB9-2698-84DA-A531-448D4E6C9160}"/>
              </a:ext>
            </a:extLst>
          </p:cNvPr>
          <p:cNvSpPr txBox="1"/>
          <p:nvPr/>
        </p:nvSpPr>
        <p:spPr>
          <a:xfrm>
            <a:off x="629925" y="5620588"/>
            <a:ext cx="30219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cs typeface="Calibri"/>
              </a:rPr>
              <a:t>Date et stock </a:t>
            </a:r>
            <a:r>
              <a:rPr lang="en-US" sz="1600" dirty="0" err="1">
                <a:cs typeface="Calibri"/>
              </a:rPr>
              <a:t>liés</a:t>
            </a:r>
            <a:endParaRPr lang="en-US" sz="1600" dirty="0">
              <a:cs typeface="Calibri"/>
            </a:endParaRPr>
          </a:p>
        </p:txBody>
      </p:sp>
      <p:sp>
        <p:nvSpPr>
          <p:cNvPr id="24" name="TextBox 23">
            <a:extLst>
              <a:ext uri="{FF2B5EF4-FFF2-40B4-BE49-F238E27FC236}">
                <a16:creationId xmlns:a16="http://schemas.microsoft.com/office/drawing/2014/main" id="{B3CBD4A4-7AFE-46D8-DFA4-D23D67B1F32D}"/>
              </a:ext>
            </a:extLst>
          </p:cNvPr>
          <p:cNvSpPr txBox="1"/>
          <p:nvPr/>
        </p:nvSpPr>
        <p:spPr>
          <a:xfrm>
            <a:off x="7963593" y="5645887"/>
            <a:ext cx="30219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err="1">
                <a:cs typeface="Calibri"/>
              </a:rPr>
              <a:t>Peu</a:t>
            </a:r>
            <a:r>
              <a:rPr lang="en-US" sz="1600" dirty="0">
                <a:cs typeface="Calibri"/>
              </a:rPr>
              <a:t> </a:t>
            </a:r>
            <a:r>
              <a:rPr lang="en-US" sz="1600" dirty="0" err="1">
                <a:cs typeface="Calibri"/>
              </a:rPr>
              <a:t>d'influence</a:t>
            </a:r>
            <a:r>
              <a:rPr lang="en-US" sz="1600" dirty="0">
                <a:cs typeface="Calibri"/>
              </a:rPr>
              <a:t> du </a:t>
            </a:r>
            <a:r>
              <a:rPr lang="en-US" sz="1600" dirty="0" err="1">
                <a:cs typeface="Calibri"/>
              </a:rPr>
              <a:t>nombre</a:t>
            </a:r>
            <a:r>
              <a:rPr lang="en-US" sz="1600" dirty="0">
                <a:cs typeface="Calibri"/>
              </a:rPr>
              <a:t> de </a:t>
            </a:r>
            <a:r>
              <a:rPr lang="en-US" sz="1600" dirty="0" err="1">
                <a:cs typeface="Calibri"/>
              </a:rPr>
              <a:t>touristes</a:t>
            </a:r>
            <a:r>
              <a:rPr lang="en-US" sz="1600" dirty="0">
                <a:cs typeface="Calibri"/>
              </a:rPr>
              <a:t> sur le stock</a:t>
            </a:r>
            <a:endParaRPr lang="en-US" dirty="0"/>
          </a:p>
        </p:txBody>
      </p:sp>
      <p:sp>
        <p:nvSpPr>
          <p:cNvPr id="25" name="TextBox 24">
            <a:extLst>
              <a:ext uri="{FF2B5EF4-FFF2-40B4-BE49-F238E27FC236}">
                <a16:creationId xmlns:a16="http://schemas.microsoft.com/office/drawing/2014/main" id="{5E3316BA-3ACE-377F-3AA9-846A99EB3287}"/>
              </a:ext>
            </a:extLst>
          </p:cNvPr>
          <p:cNvSpPr txBox="1"/>
          <p:nvPr/>
        </p:nvSpPr>
        <p:spPr>
          <a:xfrm>
            <a:off x="4355869" y="5645886"/>
            <a:ext cx="290372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cs typeface="Calibri"/>
              </a:rPr>
              <a:t>Influence </a:t>
            </a:r>
            <a:r>
              <a:rPr lang="en-US" sz="1600" dirty="0" err="1">
                <a:cs typeface="Calibri"/>
              </a:rPr>
              <a:t>faible</a:t>
            </a:r>
            <a:r>
              <a:rPr lang="en-US" sz="1600" dirty="0">
                <a:cs typeface="Calibri"/>
              </a:rPr>
              <a:t> du </a:t>
            </a:r>
            <a:r>
              <a:rPr lang="en-US" sz="1600" dirty="0" err="1">
                <a:cs typeface="Calibri"/>
              </a:rPr>
              <a:t>groupe</a:t>
            </a:r>
            <a:r>
              <a:rPr lang="en-US" sz="1600" dirty="0">
                <a:cs typeface="Calibri"/>
              </a:rPr>
              <a:t> sur la brand </a:t>
            </a:r>
          </a:p>
        </p:txBody>
      </p:sp>
    </p:spTree>
    <p:extLst>
      <p:ext uri="{BB962C8B-B14F-4D97-AF65-F5344CB8AC3E}">
        <p14:creationId xmlns:p14="http://schemas.microsoft.com/office/powerpoint/2010/main" val="154099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6" descr="Timeline&#10;&#10;Description automatically generated">
            <a:extLst>
              <a:ext uri="{FF2B5EF4-FFF2-40B4-BE49-F238E27FC236}">
                <a16:creationId xmlns:a16="http://schemas.microsoft.com/office/drawing/2014/main" id="{C0629026-7FA4-8CF0-473B-8293BF445183}"/>
              </a:ext>
            </a:extLst>
          </p:cNvPr>
          <p:cNvPicPr>
            <a:picLocks noChangeAspect="1"/>
          </p:cNvPicPr>
          <p:nvPr/>
        </p:nvPicPr>
        <p:blipFill>
          <a:blip r:embed="rId2"/>
          <a:stretch>
            <a:fillRect/>
          </a:stretch>
        </p:blipFill>
        <p:spPr>
          <a:xfrm>
            <a:off x="205563" y="3445018"/>
            <a:ext cx="7208874" cy="1580569"/>
          </a:xfrm>
          <a:prstGeom prst="rect">
            <a:avLst/>
          </a:prstGeom>
        </p:spPr>
      </p:pic>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lIns="91440" tIns="45720" rIns="91440" bIns="45720" rtlCol="0" anchor="t">
                <a:spAutoFit/>
              </a:bodyPr>
              <a:lstStyle/>
              <a:p>
                <a:r>
                  <a:rPr lang="fr-FR" sz="2800">
                    <a:latin typeface="+mj-lt"/>
                    <a:ea typeface="Cambria Math"/>
                  </a:rPr>
                  <a:t>Interprétabilité</a:t>
                </a:r>
                <a:endParaRPr lang="fr-FR" sz="2800">
                  <a:latin typeface="+mj-lt"/>
                  <a:ea typeface="Cambria Math" panose="02040503050406030204" pitchFamily="18" charset="0"/>
                </a:endParaRP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701920"/>
                    </a:solidFill>
                    <a:latin typeface="Century Gothic" panose="020B0502020202020204" pitchFamily="34" charset="0"/>
                    <a:ea typeface="Cambria Math" panose="02040503050406030204" pitchFamily="18" charset="0"/>
                  </a:rPr>
                  <a:t>5</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rgbClr val="701920"/>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BC8D5262-DE7C-B397-97F8-D6F13A2F52E7}"/>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dirty="0">
                <a:solidFill>
                  <a:schemeClr val="tx1">
                    <a:lumMod val="50000"/>
                    <a:lumOff val="50000"/>
                  </a:schemeClr>
                </a:solidFill>
                <a:latin typeface="+mj-lt"/>
                <a:ea typeface="Cambria Math"/>
                <a:cs typeface="Calibri Light"/>
              </a:rPr>
              <a:t>Léa Camusat      </a:t>
            </a:r>
            <a:r>
              <a:rPr lang="fr-FR" b="1" dirty="0">
                <a:latin typeface="+mj-lt"/>
                <a:ea typeface="Cambria Math"/>
                <a:cs typeface="Calibri Light"/>
              </a:rPr>
              <a:t>Flavie Kolb</a:t>
            </a:r>
            <a:r>
              <a:rPr lang="fr-FR" dirty="0">
                <a:solidFill>
                  <a:schemeClr val="tx1">
                    <a:lumMod val="50000"/>
                    <a:lumOff val="50000"/>
                  </a:schemeClr>
                </a:solidFill>
                <a:latin typeface="+mj-lt"/>
                <a:ea typeface="Cambria Math"/>
                <a:cs typeface="Calibri Light"/>
              </a:rPr>
              <a:t>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grpSp>
        <p:nvGrpSpPr>
          <p:cNvPr id="12" name="Groupe 11">
            <a:extLst>
              <a:ext uri="{FF2B5EF4-FFF2-40B4-BE49-F238E27FC236}">
                <a16:creationId xmlns:a16="http://schemas.microsoft.com/office/drawing/2014/main" id="{C380572F-E212-5A2A-4DA0-C63E75ABD73B}"/>
              </a:ext>
            </a:extLst>
          </p:cNvPr>
          <p:cNvGrpSpPr/>
          <p:nvPr/>
        </p:nvGrpSpPr>
        <p:grpSpPr>
          <a:xfrm>
            <a:off x="100321" y="1028511"/>
            <a:ext cx="4846759" cy="446724"/>
            <a:chOff x="654624" y="-1485341"/>
            <a:chExt cx="4846759" cy="446724"/>
          </a:xfrm>
        </p:grpSpPr>
        <p:sp>
          <p:nvSpPr>
            <p:cNvPr id="13" name="Rectangle : coins arrondis 12">
              <a:extLst>
                <a:ext uri="{FF2B5EF4-FFF2-40B4-BE49-F238E27FC236}">
                  <a16:creationId xmlns:a16="http://schemas.microsoft.com/office/drawing/2014/main" id="{F674E1FD-03AB-6844-2FD2-6F4E61F1D4AF}"/>
                </a:ext>
              </a:extLst>
            </p:cNvPr>
            <p:cNvSpPr/>
            <p:nvPr/>
          </p:nvSpPr>
          <p:spPr>
            <a:xfrm>
              <a:off x="654624" y="-1485341"/>
              <a:ext cx="4846759" cy="446724"/>
            </a:xfrm>
            <a:prstGeom prst="roundRect">
              <a:avLst/>
            </a:prstGeom>
            <a:solidFill>
              <a:srgbClr val="8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00000"/>
                </a:solidFill>
              </a:endParaRPr>
            </a:p>
          </p:txBody>
        </p:sp>
        <p:sp>
          <p:nvSpPr>
            <p:cNvPr id="14" name="ZoneTexte 13">
              <a:extLst>
                <a:ext uri="{FF2B5EF4-FFF2-40B4-BE49-F238E27FC236}">
                  <a16:creationId xmlns:a16="http://schemas.microsoft.com/office/drawing/2014/main" id="{FEC8A4B2-5174-C6AC-F918-5AE371FA5ABE}"/>
                </a:ext>
              </a:extLst>
            </p:cNvPr>
            <p:cNvSpPr txBox="1"/>
            <p:nvPr/>
          </p:nvSpPr>
          <p:spPr>
            <a:xfrm>
              <a:off x="1569722" y="-1470894"/>
              <a:ext cx="3326676" cy="400110"/>
            </a:xfrm>
            <a:prstGeom prst="rect">
              <a:avLst/>
            </a:prstGeom>
            <a:noFill/>
          </p:spPr>
          <p:txBody>
            <a:bodyPr wrap="square" lIns="91440" tIns="45720" rIns="91440" bIns="45720" rtlCol="0" anchor="t">
              <a:spAutoFit/>
            </a:bodyPr>
            <a:lstStyle/>
            <a:p>
              <a:pPr algn="ctr"/>
              <a:r>
                <a:rPr lang="fr-FR" sz="2000" b="1" err="1">
                  <a:solidFill>
                    <a:srgbClr val="800000"/>
                  </a:solidFill>
                  <a:latin typeface="+mj-lt"/>
                  <a:ea typeface="Cambria Math"/>
                  <a:cs typeface="Calibri Light"/>
                </a:rPr>
                <a:t>Shap</a:t>
              </a:r>
              <a:r>
                <a:rPr lang="fr-FR" sz="2000" b="1">
                  <a:solidFill>
                    <a:srgbClr val="800000"/>
                  </a:solidFill>
                  <a:latin typeface="+mj-lt"/>
                  <a:ea typeface="Cambria Math"/>
                  <a:cs typeface="Calibri Light"/>
                </a:rPr>
                <a:t> (pour </a:t>
              </a:r>
              <a:r>
                <a:rPr lang="fr-FR" sz="2000" b="1" err="1">
                  <a:solidFill>
                    <a:srgbClr val="800000"/>
                  </a:solidFill>
                  <a:latin typeface="+mj-lt"/>
                  <a:ea typeface="Cambria Math"/>
                  <a:cs typeface="Calibri Light"/>
                </a:rPr>
                <a:t>Random</a:t>
              </a:r>
              <a:r>
                <a:rPr lang="fr-FR" sz="2000" b="1">
                  <a:solidFill>
                    <a:srgbClr val="800000"/>
                  </a:solidFill>
                  <a:latin typeface="+mj-lt"/>
                  <a:ea typeface="Cambria Math"/>
                  <a:cs typeface="Calibri Light"/>
                </a:rPr>
                <a:t> Forest) </a:t>
              </a:r>
            </a:p>
          </p:txBody>
        </p:sp>
      </p:grpSp>
      <p:sp>
        <p:nvSpPr>
          <p:cNvPr id="19" name="Rectangle: Rounded Corners 18">
            <a:extLst>
              <a:ext uri="{FF2B5EF4-FFF2-40B4-BE49-F238E27FC236}">
                <a16:creationId xmlns:a16="http://schemas.microsoft.com/office/drawing/2014/main" id="{3D68CD51-658B-38A2-CDA1-E6F42C578A35}"/>
              </a:ext>
            </a:extLst>
          </p:cNvPr>
          <p:cNvSpPr/>
          <p:nvPr/>
        </p:nvSpPr>
        <p:spPr>
          <a:xfrm>
            <a:off x="4997302" y="558211"/>
            <a:ext cx="6831418" cy="1382232"/>
          </a:xfrm>
          <a:prstGeom prst="roundRect">
            <a:avLst/>
          </a:prstGeom>
          <a:noFill/>
          <a:ln w="28575">
            <a:solidFill>
              <a:srgbClr val="CC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cs typeface="Calibri"/>
              </a:rPr>
              <a:t>METHODE LOCALE</a:t>
            </a:r>
          </a:p>
          <a:p>
            <a:pPr algn="ctr"/>
            <a:r>
              <a:rPr lang="en-US" sz="1600">
                <a:solidFill>
                  <a:schemeClr val="tx1"/>
                </a:solidFill>
                <a:latin typeface="Arial"/>
                <a:cs typeface="Arial"/>
              </a:rPr>
              <a:t>Instances</a:t>
            </a:r>
            <a:r>
              <a:rPr lang="en-US" sz="1600" b="1">
                <a:solidFill>
                  <a:schemeClr val="tx1"/>
                </a:solidFill>
                <a:latin typeface="Arial"/>
                <a:cs typeface="Arial"/>
              </a:rPr>
              <a:t> </a:t>
            </a:r>
            <a:r>
              <a:rPr lang="en-US" sz="1600" b="1" err="1">
                <a:solidFill>
                  <a:schemeClr val="tx1"/>
                </a:solidFill>
                <a:latin typeface="Arial"/>
                <a:cs typeface="Arial"/>
              </a:rPr>
              <a:t>perturbées</a:t>
            </a:r>
            <a:r>
              <a:rPr lang="en-US" sz="1600" b="1">
                <a:solidFill>
                  <a:schemeClr val="tx1"/>
                </a:solidFill>
                <a:latin typeface="Arial"/>
                <a:cs typeface="Arial"/>
              </a:rPr>
              <a:t> </a:t>
            </a:r>
            <a:r>
              <a:rPr lang="en-US" sz="1600">
                <a:solidFill>
                  <a:schemeClr val="tx1"/>
                </a:solidFill>
                <a:latin typeface="Arial"/>
                <a:cs typeface="Arial"/>
              </a:rPr>
              <a:t>(</a:t>
            </a:r>
            <a:r>
              <a:rPr lang="en-US" sz="1600" err="1">
                <a:solidFill>
                  <a:schemeClr val="tx1"/>
                </a:solidFill>
                <a:latin typeface="Arial"/>
                <a:cs typeface="Arial"/>
              </a:rPr>
              <a:t>remplacement</a:t>
            </a:r>
            <a:r>
              <a:rPr lang="en-US" sz="1600">
                <a:solidFill>
                  <a:schemeClr val="tx1"/>
                </a:solidFill>
                <a:latin typeface="Arial"/>
                <a:cs typeface="Arial"/>
              </a:rPr>
              <a:t> des </a:t>
            </a:r>
            <a:r>
              <a:rPr lang="en-US" sz="1600" err="1">
                <a:solidFill>
                  <a:schemeClr val="tx1"/>
                </a:solidFill>
                <a:latin typeface="Arial"/>
                <a:cs typeface="Arial"/>
              </a:rPr>
              <a:t>valeurs</a:t>
            </a:r>
            <a:r>
              <a:rPr lang="en-US" sz="1600">
                <a:solidFill>
                  <a:schemeClr val="tx1"/>
                </a:solidFill>
                <a:latin typeface="Arial"/>
                <a:cs typeface="Arial"/>
              </a:rPr>
              <a:t> des features par des </a:t>
            </a:r>
            <a:r>
              <a:rPr lang="en-US" sz="1600" b="1" err="1">
                <a:solidFill>
                  <a:schemeClr val="tx1"/>
                </a:solidFill>
                <a:latin typeface="Arial"/>
                <a:cs typeface="Arial"/>
              </a:rPr>
              <a:t>valeurs</a:t>
            </a:r>
            <a:r>
              <a:rPr lang="en-US" sz="1600" b="1">
                <a:solidFill>
                  <a:schemeClr val="tx1"/>
                </a:solidFill>
                <a:latin typeface="Arial"/>
                <a:cs typeface="Arial"/>
              </a:rPr>
              <a:t> </a:t>
            </a:r>
            <a:r>
              <a:rPr lang="en-US" sz="1600" b="1" err="1">
                <a:solidFill>
                  <a:schemeClr val="tx1"/>
                </a:solidFill>
                <a:latin typeface="Arial"/>
                <a:cs typeface="Arial"/>
              </a:rPr>
              <a:t>aléatoires</a:t>
            </a:r>
            <a:r>
              <a:rPr lang="en-US" sz="1600">
                <a:solidFill>
                  <a:schemeClr val="tx1"/>
                </a:solidFill>
                <a:latin typeface="Arial"/>
                <a:cs typeface="Arial"/>
              </a:rPr>
              <a:t>)</a:t>
            </a:r>
            <a:endParaRPr lang="en-US" sz="1600">
              <a:solidFill>
                <a:schemeClr val="tx1"/>
              </a:solidFill>
              <a:ea typeface="+mn-lt"/>
              <a:cs typeface="+mn-lt"/>
            </a:endParaRPr>
          </a:p>
          <a:p>
            <a:pPr algn="ctr"/>
            <a:r>
              <a:rPr lang="en-US" sz="1600" err="1">
                <a:solidFill>
                  <a:schemeClr val="tx1"/>
                </a:solidFill>
                <a:latin typeface="Arial"/>
                <a:cs typeface="Arial"/>
              </a:rPr>
              <a:t>Modèle</a:t>
            </a:r>
            <a:r>
              <a:rPr lang="en-US" sz="1600">
                <a:solidFill>
                  <a:schemeClr val="tx1"/>
                </a:solidFill>
                <a:latin typeface="Arial"/>
                <a:cs typeface="Arial"/>
              </a:rPr>
              <a:t> </a:t>
            </a:r>
            <a:r>
              <a:rPr lang="en-US" sz="1600" b="1" err="1">
                <a:solidFill>
                  <a:schemeClr val="tx1"/>
                </a:solidFill>
                <a:latin typeface="Arial"/>
                <a:cs typeface="Arial"/>
              </a:rPr>
              <a:t>régression</a:t>
            </a:r>
            <a:r>
              <a:rPr lang="en-US" sz="1600" b="1">
                <a:solidFill>
                  <a:schemeClr val="tx1"/>
                </a:solidFill>
                <a:latin typeface="Arial"/>
                <a:cs typeface="Arial"/>
              </a:rPr>
              <a:t> </a:t>
            </a:r>
            <a:r>
              <a:rPr lang="en-US" sz="1600" b="1" err="1">
                <a:solidFill>
                  <a:schemeClr val="tx1"/>
                </a:solidFill>
                <a:latin typeface="Arial"/>
                <a:cs typeface="Arial"/>
              </a:rPr>
              <a:t>linéaire</a:t>
            </a:r>
            <a:r>
              <a:rPr lang="en-US" sz="1600" b="1">
                <a:solidFill>
                  <a:schemeClr val="tx1"/>
                </a:solidFill>
                <a:latin typeface="Arial"/>
                <a:cs typeface="Arial"/>
              </a:rPr>
              <a:t> </a:t>
            </a:r>
            <a:r>
              <a:rPr lang="en-US" sz="1600">
                <a:solidFill>
                  <a:schemeClr val="tx1"/>
                </a:solidFill>
                <a:latin typeface="Arial"/>
                <a:cs typeface="Arial"/>
              </a:rPr>
              <a:t>=&gt; </a:t>
            </a:r>
            <a:r>
              <a:rPr lang="en-US" sz="1600" err="1">
                <a:solidFill>
                  <a:schemeClr val="tx1"/>
                </a:solidFill>
                <a:latin typeface="Arial"/>
                <a:cs typeface="Arial"/>
              </a:rPr>
              <a:t>poids</a:t>
            </a:r>
            <a:r>
              <a:rPr lang="en-US" sz="1600">
                <a:solidFill>
                  <a:schemeClr val="tx1"/>
                </a:solidFill>
                <a:latin typeface="Arial"/>
                <a:cs typeface="Arial"/>
              </a:rPr>
              <a:t> </a:t>
            </a:r>
            <a:r>
              <a:rPr lang="en-US" sz="1600" err="1">
                <a:solidFill>
                  <a:schemeClr val="tx1"/>
                </a:solidFill>
                <a:latin typeface="Arial"/>
                <a:cs typeface="Arial"/>
              </a:rPr>
              <a:t>appelés</a:t>
            </a:r>
            <a:r>
              <a:rPr lang="en-US" sz="1600">
                <a:solidFill>
                  <a:schemeClr val="tx1"/>
                </a:solidFill>
                <a:latin typeface="Arial"/>
                <a:cs typeface="Arial"/>
              </a:rPr>
              <a:t> </a:t>
            </a:r>
            <a:r>
              <a:rPr lang="en-US" sz="1600" b="1" err="1">
                <a:solidFill>
                  <a:schemeClr val="tx1"/>
                </a:solidFill>
                <a:latin typeface="Arial"/>
                <a:cs typeface="Arial"/>
              </a:rPr>
              <a:t>valeurs</a:t>
            </a:r>
            <a:r>
              <a:rPr lang="en-US" sz="1600" b="1">
                <a:solidFill>
                  <a:schemeClr val="tx1"/>
                </a:solidFill>
                <a:latin typeface="Arial"/>
                <a:cs typeface="Arial"/>
              </a:rPr>
              <a:t> des </a:t>
            </a:r>
            <a:r>
              <a:rPr lang="en-US" sz="1600" b="1" err="1">
                <a:solidFill>
                  <a:schemeClr val="tx1"/>
                </a:solidFill>
                <a:latin typeface="Arial"/>
                <a:cs typeface="Arial"/>
              </a:rPr>
              <a:t>shapleys</a:t>
            </a:r>
            <a:endParaRPr lang="en-US" sz="1600" b="1">
              <a:solidFill>
                <a:schemeClr val="tx1"/>
              </a:solidFill>
              <a:latin typeface="Arial"/>
              <a:cs typeface="Arial"/>
            </a:endParaRPr>
          </a:p>
        </p:txBody>
      </p:sp>
      <p:sp>
        <p:nvSpPr>
          <p:cNvPr id="22" name="TextBox 21">
            <a:extLst>
              <a:ext uri="{FF2B5EF4-FFF2-40B4-BE49-F238E27FC236}">
                <a16:creationId xmlns:a16="http://schemas.microsoft.com/office/drawing/2014/main" id="{63B16549-2AA8-A043-81DE-DD15F72DA570}"/>
              </a:ext>
            </a:extLst>
          </p:cNvPr>
          <p:cNvSpPr txBox="1"/>
          <p:nvPr/>
        </p:nvSpPr>
        <p:spPr>
          <a:xfrm>
            <a:off x="3173820" y="4653517"/>
            <a:ext cx="13786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cs typeface="Calibri"/>
              </a:rPr>
              <a:t>importance</a:t>
            </a:r>
          </a:p>
        </p:txBody>
      </p:sp>
      <p:cxnSp>
        <p:nvCxnSpPr>
          <p:cNvPr id="23" name="Straight Arrow Connector 22">
            <a:extLst>
              <a:ext uri="{FF2B5EF4-FFF2-40B4-BE49-F238E27FC236}">
                <a16:creationId xmlns:a16="http://schemas.microsoft.com/office/drawing/2014/main" id="{617141B2-B5CB-0B68-41AA-CBE9A2D44EC3}"/>
              </a:ext>
            </a:extLst>
          </p:cNvPr>
          <p:cNvCxnSpPr/>
          <p:nvPr/>
        </p:nvCxnSpPr>
        <p:spPr>
          <a:xfrm flipV="1">
            <a:off x="2254102" y="4621620"/>
            <a:ext cx="3005470" cy="7088"/>
          </a:xfrm>
          <a:prstGeom prst="straightConnector1">
            <a:avLst/>
          </a:prstGeom>
          <a:ln>
            <a:solidFill>
              <a:srgbClr val="FF0D5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Espace réservé du numéro de diapositive 23">
            <a:extLst>
              <a:ext uri="{FF2B5EF4-FFF2-40B4-BE49-F238E27FC236}">
                <a16:creationId xmlns:a16="http://schemas.microsoft.com/office/drawing/2014/main" id="{79707E6F-FD82-C7E3-8EC3-D0E87CC93A1F}"/>
              </a:ext>
            </a:extLst>
          </p:cNvPr>
          <p:cNvSpPr>
            <a:spLocks noGrp="1"/>
          </p:cNvSpPr>
          <p:nvPr>
            <p:ph type="sldNum" sz="quarter" idx="12"/>
          </p:nvPr>
        </p:nvSpPr>
        <p:spPr/>
        <p:txBody>
          <a:bodyPr/>
          <a:lstStyle/>
          <a:p>
            <a:fld id="{D3477EFD-F3AF-4AFF-90C6-B83CE9896760}" type="slidenum">
              <a:rPr lang="fr-FR" smtClean="0"/>
              <a:t>18</a:t>
            </a:fld>
            <a:endParaRPr lang="fr-FR"/>
          </a:p>
        </p:txBody>
      </p:sp>
      <p:pic>
        <p:nvPicPr>
          <p:cNvPr id="17" name="Picture 17" descr="Graphical user interface, application&#10;&#10;Description automatically generated">
            <a:extLst>
              <a:ext uri="{FF2B5EF4-FFF2-40B4-BE49-F238E27FC236}">
                <a16:creationId xmlns:a16="http://schemas.microsoft.com/office/drawing/2014/main" id="{807A0048-5E0E-F5B9-AA47-E94C019FC7C6}"/>
              </a:ext>
            </a:extLst>
          </p:cNvPr>
          <p:cNvPicPr>
            <a:picLocks noChangeAspect="1"/>
          </p:cNvPicPr>
          <p:nvPr/>
        </p:nvPicPr>
        <p:blipFill>
          <a:blip r:embed="rId3"/>
          <a:stretch>
            <a:fillRect/>
          </a:stretch>
        </p:blipFill>
        <p:spPr>
          <a:xfrm>
            <a:off x="7518624" y="2005981"/>
            <a:ext cx="4674780" cy="4503779"/>
          </a:xfrm>
          <a:prstGeom prst="rect">
            <a:avLst/>
          </a:prstGeom>
        </p:spPr>
      </p:pic>
    </p:spTree>
    <p:extLst>
      <p:ext uri="{BB962C8B-B14F-4D97-AF65-F5344CB8AC3E}">
        <p14:creationId xmlns:p14="http://schemas.microsoft.com/office/powerpoint/2010/main" val="180972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lIns="91440" tIns="45720" rIns="91440" bIns="45720" rtlCol="0" anchor="t">
                <a:spAutoFit/>
              </a:bodyPr>
              <a:lstStyle/>
              <a:p>
                <a:r>
                  <a:rPr lang="fr-FR" sz="2800">
                    <a:latin typeface="+mj-lt"/>
                    <a:ea typeface="Cambria Math"/>
                  </a:rPr>
                  <a:t>Interprétabilité</a:t>
                </a:r>
                <a:endParaRPr lang="fr-FR" sz="2800">
                  <a:latin typeface="+mj-lt"/>
                  <a:ea typeface="Cambria Math" panose="02040503050406030204" pitchFamily="18" charset="0"/>
                </a:endParaRP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701920"/>
                    </a:solidFill>
                    <a:latin typeface="Century Gothic" panose="020B0502020202020204" pitchFamily="34" charset="0"/>
                    <a:ea typeface="Cambria Math" panose="02040503050406030204" pitchFamily="18" charset="0"/>
                  </a:rPr>
                  <a:t>5</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rgbClr val="701920"/>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BC8D5262-DE7C-B397-97F8-D6F13A2F52E7}"/>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dirty="0">
                <a:solidFill>
                  <a:schemeClr val="tx1">
                    <a:lumMod val="50000"/>
                    <a:lumOff val="50000"/>
                  </a:schemeClr>
                </a:solidFill>
                <a:latin typeface="+mj-lt"/>
                <a:ea typeface="Cambria Math"/>
                <a:cs typeface="Calibri Light"/>
              </a:rPr>
              <a:t>Léa Camusat      </a:t>
            </a:r>
            <a:r>
              <a:rPr lang="fr-FR" b="1" dirty="0">
                <a:latin typeface="+mj-lt"/>
                <a:ea typeface="Cambria Math"/>
                <a:cs typeface="Calibri Light"/>
              </a:rPr>
              <a:t>Flavie Kolb </a:t>
            </a:r>
            <a:r>
              <a:rPr lang="fr-FR" dirty="0">
                <a:solidFill>
                  <a:schemeClr val="tx1">
                    <a:lumMod val="50000"/>
                    <a:lumOff val="50000"/>
                  </a:schemeClr>
                </a:solidFill>
                <a:latin typeface="+mj-lt"/>
                <a:ea typeface="Cambria Math"/>
                <a:cs typeface="Calibri Light"/>
              </a:rPr>
              <a:t>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grpSp>
        <p:nvGrpSpPr>
          <p:cNvPr id="12" name="Groupe 11">
            <a:extLst>
              <a:ext uri="{FF2B5EF4-FFF2-40B4-BE49-F238E27FC236}">
                <a16:creationId xmlns:a16="http://schemas.microsoft.com/office/drawing/2014/main" id="{C380572F-E212-5A2A-4DA0-C63E75ABD73B}"/>
              </a:ext>
            </a:extLst>
          </p:cNvPr>
          <p:cNvGrpSpPr/>
          <p:nvPr/>
        </p:nvGrpSpPr>
        <p:grpSpPr>
          <a:xfrm>
            <a:off x="58492" y="1001929"/>
            <a:ext cx="6348092" cy="446724"/>
            <a:chOff x="488747" y="765217"/>
            <a:chExt cx="6162023" cy="446724"/>
          </a:xfrm>
        </p:grpSpPr>
        <p:sp>
          <p:nvSpPr>
            <p:cNvPr id="13" name="Rectangle : coins arrondis 12">
              <a:extLst>
                <a:ext uri="{FF2B5EF4-FFF2-40B4-BE49-F238E27FC236}">
                  <a16:creationId xmlns:a16="http://schemas.microsoft.com/office/drawing/2014/main" id="{F674E1FD-03AB-6844-2FD2-6F4E61F1D4AF}"/>
                </a:ext>
              </a:extLst>
            </p:cNvPr>
            <p:cNvSpPr/>
            <p:nvPr/>
          </p:nvSpPr>
          <p:spPr>
            <a:xfrm>
              <a:off x="663485" y="765217"/>
              <a:ext cx="5777106" cy="446724"/>
            </a:xfrm>
            <a:prstGeom prst="roundRect">
              <a:avLst/>
            </a:prstGeom>
            <a:solidFill>
              <a:srgbClr val="8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800000"/>
                </a:solidFill>
              </a:endParaRPr>
            </a:p>
          </p:txBody>
        </p:sp>
        <p:sp>
          <p:nvSpPr>
            <p:cNvPr id="14" name="ZoneTexte 13">
              <a:extLst>
                <a:ext uri="{FF2B5EF4-FFF2-40B4-BE49-F238E27FC236}">
                  <a16:creationId xmlns:a16="http://schemas.microsoft.com/office/drawing/2014/main" id="{FEC8A4B2-5174-C6AC-F918-5AE371FA5ABE}"/>
                </a:ext>
              </a:extLst>
            </p:cNvPr>
            <p:cNvSpPr txBox="1"/>
            <p:nvPr/>
          </p:nvSpPr>
          <p:spPr>
            <a:xfrm>
              <a:off x="488747" y="788525"/>
              <a:ext cx="6162023" cy="400110"/>
            </a:xfrm>
            <a:prstGeom prst="rect">
              <a:avLst/>
            </a:prstGeom>
            <a:noFill/>
          </p:spPr>
          <p:txBody>
            <a:bodyPr wrap="square" lIns="91440" tIns="45720" rIns="91440" bIns="45720" rtlCol="0" anchor="t">
              <a:spAutoFit/>
            </a:bodyPr>
            <a:lstStyle/>
            <a:p>
              <a:pPr algn="ctr"/>
              <a:r>
                <a:rPr lang="fr-FR" sz="2000" b="1">
                  <a:solidFill>
                    <a:srgbClr val="800000"/>
                  </a:solidFill>
                  <a:latin typeface="+mj-lt"/>
                  <a:ea typeface="Cambria Math"/>
                  <a:cs typeface="Calibri Light"/>
                </a:rPr>
                <a:t>Local </a:t>
              </a:r>
              <a:r>
                <a:rPr lang="fr-FR" sz="2000" b="1" err="1">
                  <a:solidFill>
                    <a:srgbClr val="800000"/>
                  </a:solidFill>
                  <a:latin typeface="+mj-lt"/>
                  <a:ea typeface="Cambria Math"/>
                  <a:cs typeface="Calibri Light"/>
                </a:rPr>
                <a:t>interpretable</a:t>
              </a:r>
              <a:r>
                <a:rPr lang="fr-FR" sz="2000" b="1">
                  <a:solidFill>
                    <a:srgbClr val="800000"/>
                  </a:solidFill>
                  <a:latin typeface="+mj-lt"/>
                  <a:ea typeface="Cambria Math"/>
                  <a:cs typeface="Calibri Light"/>
                </a:rPr>
                <a:t> model-</a:t>
              </a:r>
              <a:r>
                <a:rPr lang="fr-FR" sz="2000" b="1" err="1">
                  <a:solidFill>
                    <a:srgbClr val="800000"/>
                  </a:solidFill>
                  <a:latin typeface="+mj-lt"/>
                  <a:ea typeface="Cambria Math"/>
                  <a:cs typeface="Calibri Light"/>
                </a:rPr>
                <a:t>agnostic</a:t>
              </a:r>
              <a:r>
                <a:rPr lang="fr-FR" sz="2000" b="1">
                  <a:solidFill>
                    <a:srgbClr val="800000"/>
                  </a:solidFill>
                  <a:latin typeface="+mj-lt"/>
                  <a:ea typeface="Cambria Math"/>
                  <a:cs typeface="Calibri Light"/>
                </a:rPr>
                <a:t> </a:t>
              </a:r>
              <a:r>
                <a:rPr lang="fr-FR" sz="2000" b="1" err="1">
                  <a:solidFill>
                    <a:srgbClr val="800000"/>
                  </a:solidFill>
                  <a:latin typeface="+mj-lt"/>
                  <a:ea typeface="Cambria Math"/>
                  <a:cs typeface="Calibri Light"/>
                </a:rPr>
                <a:t>explanations</a:t>
              </a:r>
              <a:r>
                <a:rPr lang="fr-FR" sz="2000" b="1">
                  <a:solidFill>
                    <a:srgbClr val="800000"/>
                  </a:solidFill>
                  <a:latin typeface="+mj-lt"/>
                  <a:ea typeface="Cambria Math"/>
                  <a:cs typeface="Calibri Light"/>
                </a:rPr>
                <a:t> (LIME)</a:t>
              </a:r>
              <a:endParaRPr lang="en-US" sz="2000" b="1">
                <a:solidFill>
                  <a:srgbClr val="800000"/>
                </a:solidFill>
                <a:latin typeface="+mj-lt"/>
                <a:ea typeface="Cambria Math"/>
                <a:cs typeface="Calibri Light"/>
              </a:endParaRPr>
            </a:p>
          </p:txBody>
        </p:sp>
      </p:grpSp>
      <p:pic>
        <p:nvPicPr>
          <p:cNvPr id="18" name="Image 17">
            <a:extLst>
              <a:ext uri="{FF2B5EF4-FFF2-40B4-BE49-F238E27FC236}">
                <a16:creationId xmlns:a16="http://schemas.microsoft.com/office/drawing/2014/main" id="{4B606853-65F4-B2AA-1FB8-551733893434}"/>
              </a:ext>
            </a:extLst>
          </p:cNvPr>
          <p:cNvPicPr>
            <a:picLocks noChangeAspect="1"/>
          </p:cNvPicPr>
          <p:nvPr/>
        </p:nvPicPr>
        <p:blipFill rotWithShape="1">
          <a:blip r:embed="rId2">
            <a:extLst>
              <a:ext uri="{28A0092B-C50C-407E-A947-70E740481C1C}">
                <a14:useLocalDpi xmlns:a14="http://schemas.microsoft.com/office/drawing/2010/main" val="0"/>
              </a:ext>
            </a:extLst>
          </a:blip>
          <a:srcRect l="237" t="11259" r="-237" b="-11259"/>
          <a:stretch/>
        </p:blipFill>
        <p:spPr>
          <a:xfrm>
            <a:off x="20086" y="1969378"/>
            <a:ext cx="12191941" cy="4464781"/>
          </a:xfrm>
          <a:prstGeom prst="rect">
            <a:avLst/>
          </a:prstGeom>
        </p:spPr>
      </p:pic>
      <p:sp>
        <p:nvSpPr>
          <p:cNvPr id="20" name="Rectangle: Rounded Corners 19">
            <a:extLst>
              <a:ext uri="{FF2B5EF4-FFF2-40B4-BE49-F238E27FC236}">
                <a16:creationId xmlns:a16="http://schemas.microsoft.com/office/drawing/2014/main" id="{C1B58C49-9B94-10EF-E385-A6F3B2E33DBE}"/>
              </a:ext>
            </a:extLst>
          </p:cNvPr>
          <p:cNvSpPr/>
          <p:nvPr/>
        </p:nvSpPr>
        <p:spPr>
          <a:xfrm>
            <a:off x="6344093" y="540489"/>
            <a:ext cx="5679557" cy="1373372"/>
          </a:xfrm>
          <a:prstGeom prst="roundRect">
            <a:avLst/>
          </a:prstGeom>
          <a:noFill/>
          <a:ln w="28575">
            <a:solidFill>
              <a:srgbClr val="CC33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cs typeface="Calibri"/>
              </a:rPr>
              <a:t>METHODE LOCALE</a:t>
            </a:r>
          </a:p>
          <a:p>
            <a:pPr algn="ctr"/>
            <a:r>
              <a:rPr lang="en-US">
                <a:solidFill>
                  <a:schemeClr val="tx1"/>
                </a:solidFill>
                <a:cs typeface="Calibri"/>
              </a:rPr>
              <a:t>BUT : </a:t>
            </a:r>
            <a:r>
              <a:rPr lang="en-US" err="1">
                <a:solidFill>
                  <a:schemeClr val="tx1"/>
                </a:solidFill>
                <a:cs typeface="Calibri"/>
              </a:rPr>
              <a:t>expliquer</a:t>
            </a:r>
            <a:r>
              <a:rPr lang="en-US">
                <a:solidFill>
                  <a:schemeClr val="tx1"/>
                </a:solidFill>
                <a:cs typeface="Calibri"/>
              </a:rPr>
              <a:t> la variable de sortie prix</a:t>
            </a:r>
          </a:p>
          <a:p>
            <a:pPr marL="342900" indent="-342900" algn="ctr">
              <a:buAutoNum type="arabicParenR"/>
            </a:pPr>
            <a:r>
              <a:rPr lang="en-US" err="1">
                <a:solidFill>
                  <a:schemeClr val="tx1"/>
                </a:solidFill>
                <a:ea typeface="+mn-lt"/>
                <a:cs typeface="+mn-lt"/>
              </a:rPr>
              <a:t>Sélection</a:t>
            </a:r>
            <a:r>
              <a:rPr lang="en-US">
                <a:solidFill>
                  <a:schemeClr val="tx1"/>
                </a:solidFill>
                <a:ea typeface="+mn-lt"/>
                <a:cs typeface="+mn-lt"/>
              </a:rPr>
              <a:t> de </a:t>
            </a:r>
            <a:r>
              <a:rPr lang="en-US" err="1">
                <a:solidFill>
                  <a:schemeClr val="tx1"/>
                </a:solidFill>
                <a:ea typeface="+mn-lt"/>
                <a:cs typeface="+mn-lt"/>
              </a:rPr>
              <a:t>l'individu</a:t>
            </a:r>
            <a:r>
              <a:rPr lang="en-US">
                <a:solidFill>
                  <a:schemeClr val="tx1"/>
                </a:solidFill>
                <a:ea typeface="+mn-lt"/>
                <a:cs typeface="+mn-lt"/>
              </a:rPr>
              <a:t> qui a un prix</a:t>
            </a:r>
          </a:p>
          <a:p>
            <a:pPr marL="342900" indent="-342900" algn="ctr">
              <a:buAutoNum type="arabicParenR"/>
            </a:pPr>
            <a:r>
              <a:rPr lang="en-US">
                <a:solidFill>
                  <a:schemeClr val="tx1"/>
                </a:solidFill>
                <a:ea typeface="+mn-lt"/>
                <a:cs typeface="+mn-lt"/>
              </a:rPr>
              <a:t>Perturbation de </a:t>
            </a:r>
            <a:r>
              <a:rPr lang="en-US" err="1">
                <a:solidFill>
                  <a:schemeClr val="tx1"/>
                </a:solidFill>
                <a:ea typeface="+mn-lt"/>
                <a:cs typeface="+mn-lt"/>
              </a:rPr>
              <a:t>cette</a:t>
            </a:r>
            <a:r>
              <a:rPr lang="en-US">
                <a:solidFill>
                  <a:schemeClr val="tx1"/>
                </a:solidFill>
                <a:ea typeface="+mn-lt"/>
                <a:cs typeface="+mn-lt"/>
              </a:rPr>
              <a:t> instance </a:t>
            </a:r>
          </a:p>
          <a:p>
            <a:pPr marL="342900" indent="-342900" algn="ctr">
              <a:buAutoNum type="arabicParenR"/>
            </a:pPr>
            <a:r>
              <a:rPr lang="en-US">
                <a:solidFill>
                  <a:schemeClr val="tx1"/>
                </a:solidFill>
                <a:ea typeface="+mn-lt"/>
                <a:cs typeface="+mn-lt"/>
              </a:rPr>
              <a:t>Construction d'un </a:t>
            </a:r>
            <a:r>
              <a:rPr lang="en-US" err="1">
                <a:solidFill>
                  <a:schemeClr val="tx1"/>
                </a:solidFill>
                <a:ea typeface="+mn-lt"/>
                <a:cs typeface="+mn-lt"/>
              </a:rPr>
              <a:t>modèle</a:t>
            </a:r>
            <a:r>
              <a:rPr lang="en-US">
                <a:solidFill>
                  <a:schemeClr val="tx1"/>
                </a:solidFill>
                <a:ea typeface="+mn-lt"/>
                <a:cs typeface="+mn-lt"/>
              </a:rPr>
              <a:t> local (</a:t>
            </a:r>
            <a:r>
              <a:rPr lang="en-US" err="1">
                <a:solidFill>
                  <a:schemeClr val="tx1"/>
                </a:solidFill>
                <a:ea typeface="+mn-lt"/>
                <a:cs typeface="+mn-lt"/>
              </a:rPr>
              <a:t>régression</a:t>
            </a:r>
            <a:r>
              <a:rPr lang="en-US">
                <a:solidFill>
                  <a:schemeClr val="tx1"/>
                </a:solidFill>
                <a:ea typeface="+mn-lt"/>
                <a:cs typeface="+mn-lt"/>
              </a:rPr>
              <a:t>) </a:t>
            </a:r>
            <a:endParaRPr lang="en-US">
              <a:solidFill>
                <a:schemeClr val="tx1"/>
              </a:solidFill>
              <a:cs typeface="Calibri"/>
            </a:endParaRPr>
          </a:p>
        </p:txBody>
      </p:sp>
      <p:sp>
        <p:nvSpPr>
          <p:cNvPr id="21" name="Espace réservé du numéro de diapositive 20">
            <a:extLst>
              <a:ext uri="{FF2B5EF4-FFF2-40B4-BE49-F238E27FC236}">
                <a16:creationId xmlns:a16="http://schemas.microsoft.com/office/drawing/2014/main" id="{47E55CE3-5934-C69F-1EE8-32724C1DBAF9}"/>
              </a:ext>
            </a:extLst>
          </p:cNvPr>
          <p:cNvSpPr>
            <a:spLocks noGrp="1"/>
          </p:cNvSpPr>
          <p:nvPr>
            <p:ph type="sldNum" sz="quarter" idx="12"/>
          </p:nvPr>
        </p:nvSpPr>
        <p:spPr/>
        <p:txBody>
          <a:bodyPr/>
          <a:lstStyle/>
          <a:p>
            <a:fld id="{D3477EFD-F3AF-4AFF-90C6-B83CE9896760}" type="slidenum">
              <a:rPr lang="fr-FR" smtClean="0"/>
              <a:t>19</a:t>
            </a:fld>
            <a:endParaRPr lang="fr-FR"/>
          </a:p>
        </p:txBody>
      </p:sp>
      <p:sp>
        <p:nvSpPr>
          <p:cNvPr id="23" name="TextBox 22">
            <a:extLst>
              <a:ext uri="{FF2B5EF4-FFF2-40B4-BE49-F238E27FC236}">
                <a16:creationId xmlns:a16="http://schemas.microsoft.com/office/drawing/2014/main" id="{F21C507A-CC46-0710-4CDB-BAB22134E61F}"/>
              </a:ext>
            </a:extLst>
          </p:cNvPr>
          <p:cNvSpPr txBox="1"/>
          <p:nvPr/>
        </p:nvSpPr>
        <p:spPr>
          <a:xfrm>
            <a:off x="115186" y="3366976"/>
            <a:ext cx="25783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cs typeface="Calibri"/>
              </a:rPr>
              <a:t>moyenne</a:t>
            </a:r>
            <a:r>
              <a:rPr lang="en-US" sz="1600">
                <a:cs typeface="Calibri"/>
              </a:rPr>
              <a:t> de la </a:t>
            </a:r>
            <a:r>
              <a:rPr lang="en-US" sz="1600" err="1">
                <a:cs typeface="Calibri"/>
              </a:rPr>
              <a:t>prédiction</a:t>
            </a:r>
            <a:r>
              <a:rPr lang="en-US" sz="1600">
                <a:cs typeface="Calibri"/>
              </a:rPr>
              <a:t> du prix de 86</a:t>
            </a:r>
            <a:r>
              <a:rPr lang="en-US" sz="1600">
                <a:ea typeface="+mn-lt"/>
                <a:cs typeface="+mn-lt"/>
              </a:rPr>
              <a:t>€</a:t>
            </a:r>
            <a:endParaRPr lang="en-US" sz="1600">
              <a:cs typeface="Calibri"/>
            </a:endParaRPr>
          </a:p>
        </p:txBody>
      </p:sp>
      <p:sp>
        <p:nvSpPr>
          <p:cNvPr id="29" name="TextBox 28">
            <a:extLst>
              <a:ext uri="{FF2B5EF4-FFF2-40B4-BE49-F238E27FC236}">
                <a16:creationId xmlns:a16="http://schemas.microsoft.com/office/drawing/2014/main" id="{F8D1AAF3-DEF2-EE40-7AAA-2773A962E134}"/>
              </a:ext>
            </a:extLst>
          </p:cNvPr>
          <p:cNvSpPr txBox="1"/>
          <p:nvPr/>
        </p:nvSpPr>
        <p:spPr>
          <a:xfrm>
            <a:off x="9312348" y="5847906"/>
            <a:ext cx="308344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err="1">
                <a:cs typeface="Calibri"/>
              </a:rPr>
              <a:t>valeurs</a:t>
            </a:r>
            <a:r>
              <a:rPr lang="en-US" sz="1600">
                <a:cs typeface="Calibri"/>
              </a:rPr>
              <a:t> des features de </a:t>
            </a:r>
            <a:r>
              <a:rPr lang="en-US" sz="1600" err="1">
                <a:cs typeface="Calibri"/>
              </a:rPr>
              <a:t>l'individu</a:t>
            </a:r>
            <a:endParaRPr lang="en-US" sz="1600">
              <a:cs typeface="Calibri"/>
            </a:endParaRPr>
          </a:p>
        </p:txBody>
      </p:sp>
      <p:sp>
        <p:nvSpPr>
          <p:cNvPr id="25" name="TextBox 24">
            <a:extLst>
              <a:ext uri="{FF2B5EF4-FFF2-40B4-BE49-F238E27FC236}">
                <a16:creationId xmlns:a16="http://schemas.microsoft.com/office/drawing/2014/main" id="{ED512358-6CE1-2403-D929-4168CF1557A3}"/>
              </a:ext>
            </a:extLst>
          </p:cNvPr>
          <p:cNvSpPr txBox="1"/>
          <p:nvPr/>
        </p:nvSpPr>
        <p:spPr>
          <a:xfrm>
            <a:off x="3005470" y="4299098"/>
            <a:ext cx="5387163" cy="58477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coefficients de la </a:t>
            </a:r>
            <a:r>
              <a:rPr lang="en-US" sz="1600" dirty="0" err="1"/>
              <a:t>régressions</a:t>
            </a:r>
            <a:r>
              <a:rPr lang="en-US" sz="1600" dirty="0"/>
              <a:t> ~ importance des variables dans la </a:t>
            </a:r>
            <a:r>
              <a:rPr lang="en-US" sz="1600" dirty="0" err="1"/>
              <a:t>prédiction</a:t>
            </a:r>
            <a:r>
              <a:rPr lang="en-US" sz="1600" dirty="0"/>
              <a:t> locale </a:t>
            </a:r>
            <a:r>
              <a:rPr lang="en-US" sz="1600" dirty="0" err="1"/>
              <a:t>autour</a:t>
            </a:r>
            <a:r>
              <a:rPr lang="en-US" sz="1600" dirty="0"/>
              <a:t> de </a:t>
            </a:r>
            <a:r>
              <a:rPr lang="en-US" sz="1600" dirty="0" err="1"/>
              <a:t>l'individu</a:t>
            </a:r>
            <a:r>
              <a:rPr lang="en-US" sz="1600" dirty="0"/>
              <a:t>​</a:t>
            </a:r>
            <a:endParaRPr lang="en-US" sz="1600" dirty="0">
              <a:cs typeface="Calibri"/>
            </a:endParaRPr>
          </a:p>
        </p:txBody>
      </p:sp>
      <p:sp>
        <p:nvSpPr>
          <p:cNvPr id="26" name="Oval 25">
            <a:extLst>
              <a:ext uri="{FF2B5EF4-FFF2-40B4-BE49-F238E27FC236}">
                <a16:creationId xmlns:a16="http://schemas.microsoft.com/office/drawing/2014/main" id="{B8E81B41-0A37-9127-706B-8CD3A9FC9AD0}"/>
              </a:ext>
            </a:extLst>
          </p:cNvPr>
          <p:cNvSpPr/>
          <p:nvPr/>
        </p:nvSpPr>
        <p:spPr>
          <a:xfrm>
            <a:off x="2835348" y="2755605"/>
            <a:ext cx="256954" cy="301255"/>
          </a:xfrm>
          <a:prstGeom prst="ellipse">
            <a:avLst/>
          </a:prstGeom>
          <a:noFill/>
          <a:ln w="38100">
            <a:solidFill>
              <a:srgbClr val="881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C8470D23-B7AD-5A35-114D-D23135C0A6E0}"/>
              </a:ext>
            </a:extLst>
          </p:cNvPr>
          <p:cNvCxnSpPr/>
          <p:nvPr/>
        </p:nvCxnSpPr>
        <p:spPr>
          <a:xfrm flipH="1" flipV="1">
            <a:off x="3010122" y="3027844"/>
            <a:ext cx="458970" cy="1265274"/>
          </a:xfrm>
          <a:prstGeom prst="straightConnector1">
            <a:avLst/>
          </a:prstGeom>
          <a:ln>
            <a:solidFill>
              <a:srgbClr val="88101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F61F3E0-1206-F7EE-A990-E08ACDA174BB}"/>
              </a:ext>
            </a:extLst>
          </p:cNvPr>
          <p:cNvSpPr/>
          <p:nvPr/>
        </p:nvSpPr>
        <p:spPr>
          <a:xfrm>
            <a:off x="2959394" y="4306187"/>
            <a:ext cx="5387163" cy="602513"/>
          </a:xfrm>
          <a:prstGeom prst="roundRect">
            <a:avLst/>
          </a:prstGeom>
          <a:noFill/>
          <a:ln w="28575">
            <a:solidFill>
              <a:srgbClr val="88101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cs typeface="Calibri"/>
            </a:endParaRPr>
          </a:p>
        </p:txBody>
      </p:sp>
      <p:cxnSp>
        <p:nvCxnSpPr>
          <p:cNvPr id="30" name="Straight Arrow Connector 29">
            <a:extLst>
              <a:ext uri="{FF2B5EF4-FFF2-40B4-BE49-F238E27FC236}">
                <a16:creationId xmlns:a16="http://schemas.microsoft.com/office/drawing/2014/main" id="{58AFA9AE-2C5D-0935-90B2-28ABD294CD83}"/>
              </a:ext>
            </a:extLst>
          </p:cNvPr>
          <p:cNvCxnSpPr>
            <a:cxnSpLocks/>
          </p:cNvCxnSpPr>
          <p:nvPr/>
        </p:nvCxnSpPr>
        <p:spPr>
          <a:xfrm flipV="1">
            <a:off x="3504533" y="3267076"/>
            <a:ext cx="551123" cy="999461"/>
          </a:xfrm>
          <a:prstGeom prst="straightConnector1">
            <a:avLst/>
          </a:prstGeom>
          <a:ln>
            <a:solidFill>
              <a:srgbClr val="88101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8F3D063-9462-0AC4-A54A-57D896086BC2}"/>
              </a:ext>
            </a:extLst>
          </p:cNvPr>
          <p:cNvCxnSpPr>
            <a:cxnSpLocks/>
          </p:cNvCxnSpPr>
          <p:nvPr/>
        </p:nvCxnSpPr>
        <p:spPr>
          <a:xfrm flipH="1" flipV="1">
            <a:off x="4888539" y="4144262"/>
            <a:ext cx="529854" cy="157717"/>
          </a:xfrm>
          <a:prstGeom prst="straightConnector1">
            <a:avLst/>
          </a:prstGeom>
          <a:ln>
            <a:solidFill>
              <a:srgbClr val="881010"/>
            </a:solidFill>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3C283C4F-45AE-86FF-FB64-C625DEB68529}"/>
              </a:ext>
            </a:extLst>
          </p:cNvPr>
          <p:cNvSpPr/>
          <p:nvPr/>
        </p:nvSpPr>
        <p:spPr>
          <a:xfrm>
            <a:off x="3907464" y="3118884"/>
            <a:ext cx="318977" cy="194930"/>
          </a:xfrm>
          <a:prstGeom prst="ellipse">
            <a:avLst/>
          </a:prstGeom>
          <a:noFill/>
          <a:ln w="38100">
            <a:solidFill>
              <a:srgbClr val="881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D299F248-112F-0835-45D6-D7C110085D34}"/>
              </a:ext>
            </a:extLst>
          </p:cNvPr>
          <p:cNvSpPr/>
          <p:nvPr/>
        </p:nvSpPr>
        <p:spPr>
          <a:xfrm>
            <a:off x="4580859" y="4004930"/>
            <a:ext cx="318977" cy="194930"/>
          </a:xfrm>
          <a:prstGeom prst="ellipse">
            <a:avLst/>
          </a:prstGeom>
          <a:noFill/>
          <a:ln w="38100">
            <a:solidFill>
              <a:srgbClr val="88101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06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8" grpId="0" animBg="1"/>
      <p:bldP spid="32"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278971E-89DE-8E04-B59B-B60F95B3FE92}"/>
              </a:ext>
            </a:extLst>
          </p:cNvPr>
          <p:cNvSpPr txBox="1"/>
          <p:nvPr/>
        </p:nvSpPr>
        <p:spPr>
          <a:xfrm>
            <a:off x="2988649" y="891493"/>
            <a:ext cx="3730008" cy="523220"/>
          </a:xfrm>
          <a:prstGeom prst="rect">
            <a:avLst/>
          </a:prstGeom>
          <a:noFill/>
        </p:spPr>
        <p:txBody>
          <a:bodyPr wrap="square" rtlCol="0">
            <a:spAutoFit/>
          </a:bodyPr>
          <a:lstStyle/>
          <a:p>
            <a:r>
              <a:rPr lang="fr-FR" sz="2800">
                <a:latin typeface="+mj-lt"/>
                <a:ea typeface="Cambria Math" panose="02040503050406030204" pitchFamily="18" charset="0"/>
                <a:cs typeface="Calibri Light" panose="020F0302020204030204" pitchFamily="34" charset="0"/>
              </a:rPr>
              <a:t>Stratégie de Requêtage</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388355" y="693035"/>
            <a:ext cx="606058" cy="861774"/>
          </a:xfrm>
          <a:prstGeom prst="rect">
            <a:avLst/>
          </a:prstGeom>
          <a:noFill/>
        </p:spPr>
        <p:txBody>
          <a:bodyPr wrap="square" rtlCol="0">
            <a:spAutoFit/>
          </a:bodyPr>
          <a:lstStyle/>
          <a:p>
            <a:r>
              <a:rPr lang="fr-FR" sz="5000">
                <a:solidFill>
                  <a:schemeClr val="accent1"/>
                </a:solidFill>
                <a:latin typeface="Century Gothic" panose="020B0502020202020204" pitchFamily="34" charset="0"/>
                <a:ea typeface="Cambria Math" panose="02040503050406030204" pitchFamily="18" charset="0"/>
              </a:rPr>
              <a:t>1</a:t>
            </a:r>
          </a:p>
        </p:txBody>
      </p:sp>
      <p:sp>
        <p:nvSpPr>
          <p:cNvPr id="7" name="Rectangle 6">
            <a:extLst>
              <a:ext uri="{FF2B5EF4-FFF2-40B4-BE49-F238E27FC236}">
                <a16:creationId xmlns:a16="http://schemas.microsoft.com/office/drawing/2014/main" id="{36C29BA0-2FAE-AFAE-75B1-967F0FBCA32B}"/>
              </a:ext>
            </a:extLst>
          </p:cNvPr>
          <p:cNvSpPr/>
          <p:nvPr/>
        </p:nvSpPr>
        <p:spPr>
          <a:xfrm>
            <a:off x="682500" y="0"/>
            <a:ext cx="539839" cy="6880802"/>
          </a:xfrm>
          <a:prstGeom prst="rect">
            <a:avLst/>
          </a:prstGeom>
          <a:solidFill>
            <a:srgbClr val="DBE1ED">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8" name="Groupe 7">
            <a:extLst>
              <a:ext uri="{FF2B5EF4-FFF2-40B4-BE49-F238E27FC236}">
                <a16:creationId xmlns:a16="http://schemas.microsoft.com/office/drawing/2014/main" id="{A813D3FE-5E56-15B3-7990-27D0C0FF1632}"/>
              </a:ext>
            </a:extLst>
          </p:cNvPr>
          <p:cNvGrpSpPr/>
          <p:nvPr/>
        </p:nvGrpSpPr>
        <p:grpSpPr>
          <a:xfrm rot="16200000">
            <a:off x="1166843" y="305618"/>
            <a:ext cx="598303" cy="1654288"/>
            <a:chOff x="1492471" y="3191540"/>
            <a:chExt cx="598303" cy="1654288"/>
          </a:xfrm>
        </p:grpSpPr>
        <p:sp>
          <p:nvSpPr>
            <p:cNvPr id="9" name="Ellipse 8">
              <a:extLst>
                <a:ext uri="{FF2B5EF4-FFF2-40B4-BE49-F238E27FC236}">
                  <a16:creationId xmlns:a16="http://schemas.microsoft.com/office/drawing/2014/main" id="{6C34870B-C1BD-298F-3C36-E45A55E115C5}"/>
                </a:ext>
              </a:extLst>
            </p:cNvPr>
            <p:cNvSpPr/>
            <p:nvPr/>
          </p:nvSpPr>
          <p:spPr>
            <a:xfrm>
              <a:off x="1492471" y="3191540"/>
              <a:ext cx="598303" cy="606056"/>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E4101A58-BD7D-92EF-AF88-23AD6903048F}"/>
                </a:ext>
              </a:extLst>
            </p:cNvPr>
            <p:cNvSpPr/>
            <p:nvPr/>
          </p:nvSpPr>
          <p:spPr>
            <a:xfrm>
              <a:off x="1568670" y="3267740"/>
              <a:ext cx="445903" cy="453656"/>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CAB20592-9730-902C-58E2-EAE123BED965}"/>
                </a:ext>
              </a:extLst>
            </p:cNvPr>
            <p:cNvSpPr/>
            <p:nvPr/>
          </p:nvSpPr>
          <p:spPr>
            <a:xfrm>
              <a:off x="1644869" y="3343940"/>
              <a:ext cx="293503" cy="301256"/>
            </a:xfrm>
            <a:prstGeom prst="ellipse">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11">
              <a:extLst>
                <a:ext uri="{FF2B5EF4-FFF2-40B4-BE49-F238E27FC236}">
                  <a16:creationId xmlns:a16="http://schemas.microsoft.com/office/drawing/2014/main" id="{8583A62E-7FBD-5588-6BA8-FD4ED30D0657}"/>
                </a:ext>
              </a:extLst>
            </p:cNvPr>
            <p:cNvCxnSpPr>
              <a:stCxn id="11" idx="4"/>
            </p:cNvCxnSpPr>
            <p:nvPr/>
          </p:nvCxnSpPr>
          <p:spPr>
            <a:xfrm flipH="1">
              <a:off x="1791620" y="3645196"/>
              <a:ext cx="1" cy="11305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F5A7983D-3D90-4447-3FE1-DC8BC5EF3AFB}"/>
                </a:ext>
              </a:extLst>
            </p:cNvPr>
            <p:cNvSpPr/>
            <p:nvPr/>
          </p:nvSpPr>
          <p:spPr>
            <a:xfrm>
              <a:off x="1750942" y="4766857"/>
              <a:ext cx="81355" cy="78971"/>
            </a:xfrm>
            <a:prstGeom prst="ellipse">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 name="Groupe 18">
            <a:extLst>
              <a:ext uri="{FF2B5EF4-FFF2-40B4-BE49-F238E27FC236}">
                <a16:creationId xmlns:a16="http://schemas.microsoft.com/office/drawing/2014/main" id="{9F34D772-EBEC-7C5B-913B-6B5C02C5C7E2}"/>
              </a:ext>
            </a:extLst>
          </p:cNvPr>
          <p:cNvGrpSpPr/>
          <p:nvPr/>
        </p:nvGrpSpPr>
        <p:grpSpPr>
          <a:xfrm rot="5400000">
            <a:off x="1166843" y="1133003"/>
            <a:ext cx="598303" cy="1654288"/>
            <a:chOff x="3784821" y="2164385"/>
            <a:chExt cx="598303" cy="1654288"/>
          </a:xfrm>
        </p:grpSpPr>
        <p:sp>
          <p:nvSpPr>
            <p:cNvPr id="14" name="Ellipse 13">
              <a:extLst>
                <a:ext uri="{FF2B5EF4-FFF2-40B4-BE49-F238E27FC236}">
                  <a16:creationId xmlns:a16="http://schemas.microsoft.com/office/drawing/2014/main" id="{3F2958DF-BC34-D625-AC01-CC7D3230F7FC}"/>
                </a:ext>
              </a:extLst>
            </p:cNvPr>
            <p:cNvSpPr/>
            <p:nvPr/>
          </p:nvSpPr>
          <p:spPr>
            <a:xfrm rot="10800000">
              <a:off x="3784821" y="3212617"/>
              <a:ext cx="598303" cy="606056"/>
            </a:xfrm>
            <a:prstGeom prst="ellipse">
              <a:avLst/>
            </a:prstGeom>
            <a:no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420C974D-72AD-4F9E-A0AC-DE9A196CF93B}"/>
                </a:ext>
              </a:extLst>
            </p:cNvPr>
            <p:cNvSpPr/>
            <p:nvPr/>
          </p:nvSpPr>
          <p:spPr>
            <a:xfrm rot="10800000">
              <a:off x="3861022" y="3288817"/>
              <a:ext cx="445903" cy="453656"/>
            </a:xfrm>
            <a:prstGeom prst="ellipse">
              <a:avLst/>
            </a:prstGeom>
            <a:no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ADA00ABF-203B-5030-7AB0-B991EA9F8E50}"/>
                </a:ext>
              </a:extLst>
            </p:cNvPr>
            <p:cNvSpPr/>
            <p:nvPr/>
          </p:nvSpPr>
          <p:spPr>
            <a:xfrm rot="10800000">
              <a:off x="3937223" y="3365017"/>
              <a:ext cx="293503" cy="301256"/>
            </a:xfrm>
            <a:prstGeom prst="ellipse">
              <a:avLst/>
            </a:prstGeom>
            <a:solidFill>
              <a:srgbClr val="008000"/>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7" name="Connecteur droit 16">
              <a:extLst>
                <a:ext uri="{FF2B5EF4-FFF2-40B4-BE49-F238E27FC236}">
                  <a16:creationId xmlns:a16="http://schemas.microsoft.com/office/drawing/2014/main" id="{414D4313-3239-1966-CAD5-0F1CFD2E7F33}"/>
                </a:ext>
              </a:extLst>
            </p:cNvPr>
            <p:cNvCxnSpPr>
              <a:stCxn id="16" idx="4"/>
            </p:cNvCxnSpPr>
            <p:nvPr/>
          </p:nvCxnSpPr>
          <p:spPr>
            <a:xfrm rot="10800000" flipH="1">
              <a:off x="4083974" y="2234422"/>
              <a:ext cx="1" cy="1130595"/>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sp>
          <p:nvSpPr>
            <p:cNvPr id="18" name="Ellipse 17">
              <a:extLst>
                <a:ext uri="{FF2B5EF4-FFF2-40B4-BE49-F238E27FC236}">
                  <a16:creationId xmlns:a16="http://schemas.microsoft.com/office/drawing/2014/main" id="{DCD795EB-AB93-C91A-3A6F-155595457E83}"/>
                </a:ext>
              </a:extLst>
            </p:cNvPr>
            <p:cNvSpPr/>
            <p:nvPr/>
          </p:nvSpPr>
          <p:spPr>
            <a:xfrm rot="10800000">
              <a:off x="4043298" y="2164385"/>
              <a:ext cx="81355" cy="78971"/>
            </a:xfrm>
            <a:prstGeom prst="ellipse">
              <a:avLst/>
            </a:prstGeom>
            <a:solidFill>
              <a:srgbClr val="008000"/>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ZoneTexte 19">
            <a:extLst>
              <a:ext uri="{FF2B5EF4-FFF2-40B4-BE49-F238E27FC236}">
                <a16:creationId xmlns:a16="http://schemas.microsoft.com/office/drawing/2014/main" id="{87456B17-04D0-B01E-A795-D3BBCE85C234}"/>
              </a:ext>
            </a:extLst>
          </p:cNvPr>
          <p:cNvSpPr txBox="1"/>
          <p:nvPr/>
        </p:nvSpPr>
        <p:spPr>
          <a:xfrm>
            <a:off x="2970760" y="1667079"/>
            <a:ext cx="3862955" cy="523220"/>
          </a:xfrm>
          <a:prstGeom prst="rect">
            <a:avLst/>
          </a:prstGeom>
          <a:noFill/>
        </p:spPr>
        <p:txBody>
          <a:bodyPr wrap="square" rtlCol="0">
            <a:spAutoFit/>
          </a:bodyPr>
          <a:lstStyle/>
          <a:p>
            <a:r>
              <a:rPr lang="fr-FR" sz="2800">
                <a:latin typeface="+mj-lt"/>
                <a:ea typeface="Cambria Math" panose="02040503050406030204" pitchFamily="18" charset="0"/>
              </a:rPr>
              <a:t>Organisation des fichiers</a:t>
            </a:r>
          </a:p>
        </p:txBody>
      </p:sp>
      <p:sp>
        <p:nvSpPr>
          <p:cNvPr id="21" name="ZoneTexte 20">
            <a:extLst>
              <a:ext uri="{FF2B5EF4-FFF2-40B4-BE49-F238E27FC236}">
                <a16:creationId xmlns:a16="http://schemas.microsoft.com/office/drawing/2014/main" id="{D6E1A3E9-9419-65CE-51DE-67389D764616}"/>
              </a:ext>
            </a:extLst>
          </p:cNvPr>
          <p:cNvSpPr txBox="1"/>
          <p:nvPr/>
        </p:nvSpPr>
        <p:spPr>
          <a:xfrm>
            <a:off x="2395639" y="1430606"/>
            <a:ext cx="606057" cy="861774"/>
          </a:xfrm>
          <a:prstGeom prst="rect">
            <a:avLst/>
          </a:prstGeom>
          <a:noFill/>
        </p:spPr>
        <p:txBody>
          <a:bodyPr wrap="square" rtlCol="0">
            <a:spAutoFit/>
          </a:bodyPr>
          <a:lstStyle/>
          <a:p>
            <a:r>
              <a:rPr lang="fr-FR" sz="5000">
                <a:solidFill>
                  <a:srgbClr val="008000"/>
                </a:solidFill>
                <a:latin typeface="Century Gothic" panose="020B0502020202020204" pitchFamily="34" charset="0"/>
                <a:ea typeface="Cambria Math" panose="02040503050406030204" pitchFamily="18" charset="0"/>
              </a:rPr>
              <a:t>2</a:t>
            </a:r>
            <a:endParaRPr lang="fr-FR" sz="5000">
              <a:latin typeface="Century Gothic" panose="020B0502020202020204" pitchFamily="34" charset="0"/>
              <a:ea typeface="Cambria Math" panose="02040503050406030204" pitchFamily="18" charset="0"/>
            </a:endParaRPr>
          </a:p>
        </p:txBody>
      </p:sp>
      <p:sp>
        <p:nvSpPr>
          <p:cNvPr id="24" name="ZoneTexte 23">
            <a:extLst>
              <a:ext uri="{FF2B5EF4-FFF2-40B4-BE49-F238E27FC236}">
                <a16:creationId xmlns:a16="http://schemas.microsoft.com/office/drawing/2014/main" id="{BBCC3BAD-F0DA-0591-3B63-78D76A577EF7}"/>
              </a:ext>
            </a:extLst>
          </p:cNvPr>
          <p:cNvSpPr txBox="1"/>
          <p:nvPr/>
        </p:nvSpPr>
        <p:spPr>
          <a:xfrm>
            <a:off x="2995668" y="4270342"/>
            <a:ext cx="4568914" cy="523220"/>
          </a:xfrm>
          <a:prstGeom prst="rect">
            <a:avLst/>
          </a:prstGeom>
          <a:noFill/>
        </p:spPr>
        <p:txBody>
          <a:bodyPr wrap="square" rtlCol="0">
            <a:spAutoFit/>
          </a:bodyPr>
          <a:lstStyle/>
          <a:p>
            <a:r>
              <a:rPr lang="fr-FR" sz="2800">
                <a:latin typeface="+mj-lt"/>
                <a:ea typeface="Cambria Math" panose="02040503050406030204" pitchFamily="18" charset="0"/>
              </a:rPr>
              <a:t>Interprétabilité</a:t>
            </a:r>
          </a:p>
        </p:txBody>
      </p:sp>
      <p:sp>
        <p:nvSpPr>
          <p:cNvPr id="25" name="ZoneTexte 24">
            <a:extLst>
              <a:ext uri="{FF2B5EF4-FFF2-40B4-BE49-F238E27FC236}">
                <a16:creationId xmlns:a16="http://schemas.microsoft.com/office/drawing/2014/main" id="{D3D19523-56F7-0E43-34BF-ED9436EE3D96}"/>
              </a:ext>
            </a:extLst>
          </p:cNvPr>
          <p:cNvSpPr txBox="1"/>
          <p:nvPr/>
        </p:nvSpPr>
        <p:spPr>
          <a:xfrm>
            <a:off x="3004529" y="5069130"/>
            <a:ext cx="1539759" cy="523220"/>
          </a:xfrm>
          <a:prstGeom prst="rect">
            <a:avLst/>
          </a:prstGeom>
          <a:noFill/>
        </p:spPr>
        <p:txBody>
          <a:bodyPr wrap="square" rtlCol="0">
            <a:spAutoFit/>
          </a:bodyPr>
          <a:lstStyle/>
          <a:p>
            <a:r>
              <a:rPr lang="fr-FR" sz="2800" dirty="0">
                <a:latin typeface="+mj-lt"/>
                <a:ea typeface="Cambria Math" panose="02040503050406030204" pitchFamily="18" charset="0"/>
              </a:rPr>
              <a:t>Résultats</a:t>
            </a:r>
          </a:p>
        </p:txBody>
      </p:sp>
      <p:sp>
        <p:nvSpPr>
          <p:cNvPr id="26" name="ZoneTexte 25">
            <a:extLst>
              <a:ext uri="{FF2B5EF4-FFF2-40B4-BE49-F238E27FC236}">
                <a16:creationId xmlns:a16="http://schemas.microsoft.com/office/drawing/2014/main" id="{1CE5E7F9-6D4F-6F80-E64A-99E43093A7A7}"/>
              </a:ext>
            </a:extLst>
          </p:cNvPr>
          <p:cNvSpPr txBox="1"/>
          <p:nvPr/>
        </p:nvSpPr>
        <p:spPr>
          <a:xfrm>
            <a:off x="2975215" y="5931298"/>
            <a:ext cx="2743200" cy="523220"/>
          </a:xfrm>
          <a:prstGeom prst="rect">
            <a:avLst/>
          </a:prstGeom>
          <a:noFill/>
        </p:spPr>
        <p:txBody>
          <a:bodyPr wrap="square" rtlCol="0">
            <a:spAutoFit/>
          </a:bodyPr>
          <a:lstStyle/>
          <a:p>
            <a:r>
              <a:rPr lang="fr-FR" sz="2800" dirty="0">
                <a:latin typeface="+mj-lt"/>
                <a:ea typeface="Cambria Math" panose="02040503050406030204" pitchFamily="18" charset="0"/>
              </a:rPr>
              <a:t>Docker &amp; </a:t>
            </a:r>
            <a:r>
              <a:rPr lang="fr-FR" sz="2800" dirty="0" err="1">
                <a:latin typeface="+mj-lt"/>
                <a:ea typeface="Cambria Math" panose="02040503050406030204" pitchFamily="18" charset="0"/>
              </a:rPr>
              <a:t>Gradio</a:t>
            </a:r>
            <a:endParaRPr lang="fr-FR" sz="2800" dirty="0">
              <a:latin typeface="+mj-lt"/>
              <a:ea typeface="Cambria Math" panose="02040503050406030204" pitchFamily="18" charset="0"/>
            </a:endParaRPr>
          </a:p>
        </p:txBody>
      </p:sp>
      <p:grpSp>
        <p:nvGrpSpPr>
          <p:cNvPr id="32" name="Groupe 31">
            <a:extLst>
              <a:ext uri="{FF2B5EF4-FFF2-40B4-BE49-F238E27FC236}">
                <a16:creationId xmlns:a16="http://schemas.microsoft.com/office/drawing/2014/main" id="{F971388F-3801-6358-BD95-D95B3CF977A0}"/>
              </a:ext>
            </a:extLst>
          </p:cNvPr>
          <p:cNvGrpSpPr/>
          <p:nvPr/>
        </p:nvGrpSpPr>
        <p:grpSpPr>
          <a:xfrm rot="16200000">
            <a:off x="1166844" y="1964855"/>
            <a:ext cx="598303" cy="1654288"/>
            <a:chOff x="5816120" y="3191540"/>
            <a:chExt cx="598303" cy="1654288"/>
          </a:xfrm>
        </p:grpSpPr>
        <p:sp>
          <p:nvSpPr>
            <p:cNvPr id="27" name="Ellipse 26">
              <a:extLst>
                <a:ext uri="{FF2B5EF4-FFF2-40B4-BE49-F238E27FC236}">
                  <a16:creationId xmlns:a16="http://schemas.microsoft.com/office/drawing/2014/main" id="{B0141587-8DD8-B02B-8F9F-6B63BD2D9FC4}"/>
                </a:ext>
              </a:extLst>
            </p:cNvPr>
            <p:cNvSpPr/>
            <p:nvPr/>
          </p:nvSpPr>
          <p:spPr>
            <a:xfrm>
              <a:off x="5816120" y="3191540"/>
              <a:ext cx="598303" cy="606056"/>
            </a:xfrm>
            <a:prstGeom prst="ellipse">
              <a:avLst/>
            </a:prstGeom>
            <a:no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0A3B384E-4F18-F95A-4451-CC0DC65C9AB5}"/>
                </a:ext>
              </a:extLst>
            </p:cNvPr>
            <p:cNvSpPr/>
            <p:nvPr/>
          </p:nvSpPr>
          <p:spPr>
            <a:xfrm>
              <a:off x="5892319" y="3267740"/>
              <a:ext cx="445903" cy="453656"/>
            </a:xfrm>
            <a:prstGeom prst="ellipse">
              <a:avLst/>
            </a:prstGeom>
            <a:no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94B31A93-DF72-F34E-A886-852EA1416E95}"/>
                </a:ext>
              </a:extLst>
            </p:cNvPr>
            <p:cNvSpPr/>
            <p:nvPr/>
          </p:nvSpPr>
          <p:spPr>
            <a:xfrm>
              <a:off x="5968518" y="3343940"/>
              <a:ext cx="293503" cy="301256"/>
            </a:xfrm>
            <a:prstGeom prst="ellipse">
              <a:avLst/>
            </a:prstGeom>
            <a:solidFill>
              <a:srgbClr val="FF6600"/>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0" name="Connecteur droit 29">
              <a:extLst>
                <a:ext uri="{FF2B5EF4-FFF2-40B4-BE49-F238E27FC236}">
                  <a16:creationId xmlns:a16="http://schemas.microsoft.com/office/drawing/2014/main" id="{E80B1ED3-19C4-DB69-69A8-A88B6B211C85}"/>
                </a:ext>
              </a:extLst>
            </p:cNvPr>
            <p:cNvCxnSpPr>
              <a:stCxn id="29" idx="4"/>
            </p:cNvCxnSpPr>
            <p:nvPr/>
          </p:nvCxnSpPr>
          <p:spPr>
            <a:xfrm flipH="1">
              <a:off x="6115269" y="3645196"/>
              <a:ext cx="1" cy="113059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1" name="Ellipse 30">
              <a:extLst>
                <a:ext uri="{FF2B5EF4-FFF2-40B4-BE49-F238E27FC236}">
                  <a16:creationId xmlns:a16="http://schemas.microsoft.com/office/drawing/2014/main" id="{90AEADD8-EA69-9323-39A3-C2410B282A61}"/>
                </a:ext>
              </a:extLst>
            </p:cNvPr>
            <p:cNvSpPr/>
            <p:nvPr/>
          </p:nvSpPr>
          <p:spPr>
            <a:xfrm>
              <a:off x="6074591" y="4766857"/>
              <a:ext cx="81355" cy="78971"/>
            </a:xfrm>
            <a:prstGeom prst="ellipse">
              <a:avLst/>
            </a:prstGeom>
            <a:solidFill>
              <a:srgbClr val="FF6600"/>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3" name="ZoneTexte 22">
            <a:extLst>
              <a:ext uri="{FF2B5EF4-FFF2-40B4-BE49-F238E27FC236}">
                <a16:creationId xmlns:a16="http://schemas.microsoft.com/office/drawing/2014/main" id="{9DEE8A8D-758A-559B-5EFF-D95285B5BE05}"/>
              </a:ext>
            </a:extLst>
          </p:cNvPr>
          <p:cNvSpPr txBox="1"/>
          <p:nvPr/>
        </p:nvSpPr>
        <p:spPr>
          <a:xfrm>
            <a:off x="2970760" y="3362999"/>
            <a:ext cx="1573529" cy="523220"/>
          </a:xfrm>
          <a:prstGeom prst="rect">
            <a:avLst/>
          </a:prstGeom>
          <a:noFill/>
        </p:spPr>
        <p:txBody>
          <a:bodyPr wrap="square" rtlCol="0">
            <a:spAutoFit/>
          </a:bodyPr>
          <a:lstStyle/>
          <a:p>
            <a:r>
              <a:rPr lang="fr-FR" sz="2800">
                <a:latin typeface="+mj-lt"/>
                <a:ea typeface="Cambria Math" panose="02040503050406030204" pitchFamily="18" charset="0"/>
              </a:rPr>
              <a:t>Modèles</a:t>
            </a:r>
          </a:p>
        </p:txBody>
      </p:sp>
      <p:sp>
        <p:nvSpPr>
          <p:cNvPr id="33" name="ZoneTexte 32">
            <a:extLst>
              <a:ext uri="{FF2B5EF4-FFF2-40B4-BE49-F238E27FC236}">
                <a16:creationId xmlns:a16="http://schemas.microsoft.com/office/drawing/2014/main" id="{3BBDA19C-7200-0739-17E1-ADECAEFFC405}"/>
              </a:ext>
            </a:extLst>
          </p:cNvPr>
          <p:cNvSpPr txBox="1"/>
          <p:nvPr/>
        </p:nvSpPr>
        <p:spPr>
          <a:xfrm>
            <a:off x="2393534" y="3193295"/>
            <a:ext cx="782441" cy="861774"/>
          </a:xfrm>
          <a:prstGeom prst="rect">
            <a:avLst/>
          </a:prstGeom>
          <a:noFill/>
        </p:spPr>
        <p:txBody>
          <a:bodyPr wrap="square" rtlCol="0">
            <a:spAutoFit/>
          </a:bodyPr>
          <a:lstStyle/>
          <a:p>
            <a:r>
              <a:rPr lang="fr-FR" sz="5000">
                <a:solidFill>
                  <a:srgbClr val="CC0000"/>
                </a:solidFill>
                <a:latin typeface="Century Gothic" panose="020B0502020202020204" pitchFamily="34" charset="0"/>
                <a:ea typeface="Cambria Math" panose="02040503050406030204" pitchFamily="18" charset="0"/>
              </a:rPr>
              <a:t>4</a:t>
            </a:r>
          </a:p>
        </p:txBody>
      </p:sp>
      <p:grpSp>
        <p:nvGrpSpPr>
          <p:cNvPr id="34" name="Groupe 33">
            <a:extLst>
              <a:ext uri="{FF2B5EF4-FFF2-40B4-BE49-F238E27FC236}">
                <a16:creationId xmlns:a16="http://schemas.microsoft.com/office/drawing/2014/main" id="{630BD174-4B98-9D12-93EC-B444AA1AD9F1}"/>
              </a:ext>
            </a:extLst>
          </p:cNvPr>
          <p:cNvGrpSpPr/>
          <p:nvPr/>
        </p:nvGrpSpPr>
        <p:grpSpPr>
          <a:xfrm rot="5400000">
            <a:off x="1158124" y="2831003"/>
            <a:ext cx="598303" cy="1654288"/>
            <a:chOff x="7974415" y="2164386"/>
            <a:chExt cx="598303" cy="1654288"/>
          </a:xfrm>
        </p:grpSpPr>
        <p:sp>
          <p:nvSpPr>
            <p:cNvPr id="35" name="Ellipse 34">
              <a:extLst>
                <a:ext uri="{FF2B5EF4-FFF2-40B4-BE49-F238E27FC236}">
                  <a16:creationId xmlns:a16="http://schemas.microsoft.com/office/drawing/2014/main" id="{91A530BC-76FB-C4B8-7EC9-D3B1B05B8F4A}"/>
                </a:ext>
              </a:extLst>
            </p:cNvPr>
            <p:cNvSpPr/>
            <p:nvPr/>
          </p:nvSpPr>
          <p:spPr>
            <a:xfrm rot="10800000">
              <a:off x="7974415" y="3212618"/>
              <a:ext cx="598303" cy="606056"/>
            </a:xfrm>
            <a:prstGeom prst="ellipse">
              <a:avLst/>
            </a:prstGeom>
            <a:no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a:extLst>
                <a:ext uri="{FF2B5EF4-FFF2-40B4-BE49-F238E27FC236}">
                  <a16:creationId xmlns:a16="http://schemas.microsoft.com/office/drawing/2014/main" id="{11C1279A-40B9-29F5-6A84-E441487EA528}"/>
                </a:ext>
              </a:extLst>
            </p:cNvPr>
            <p:cNvSpPr/>
            <p:nvPr/>
          </p:nvSpPr>
          <p:spPr>
            <a:xfrm rot="10800000">
              <a:off x="8050616" y="3288818"/>
              <a:ext cx="445903" cy="453656"/>
            </a:xfrm>
            <a:prstGeom prst="ellipse">
              <a:avLst/>
            </a:prstGeom>
            <a:no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A9AE8F59-84B1-817E-2695-09294EFF2794}"/>
                </a:ext>
              </a:extLst>
            </p:cNvPr>
            <p:cNvSpPr/>
            <p:nvPr/>
          </p:nvSpPr>
          <p:spPr>
            <a:xfrm rot="10800000">
              <a:off x="8126817" y="3365018"/>
              <a:ext cx="293503" cy="301256"/>
            </a:xfrm>
            <a:prstGeom prst="ellipse">
              <a:avLst/>
            </a:prstGeom>
            <a:solidFill>
              <a:srgbClr val="CC0000"/>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a:extLst>
                <a:ext uri="{FF2B5EF4-FFF2-40B4-BE49-F238E27FC236}">
                  <a16:creationId xmlns:a16="http://schemas.microsoft.com/office/drawing/2014/main" id="{A661D21F-28D2-030D-6B6B-918B1694C907}"/>
                </a:ext>
              </a:extLst>
            </p:cNvPr>
            <p:cNvCxnSpPr>
              <a:stCxn id="37" idx="4"/>
            </p:cNvCxnSpPr>
            <p:nvPr/>
          </p:nvCxnSpPr>
          <p:spPr>
            <a:xfrm rot="10800000" flipH="1">
              <a:off x="8273568" y="2234423"/>
              <a:ext cx="1" cy="1130595"/>
            </a:xfrm>
            <a:prstGeom prst="line">
              <a:avLst/>
            </a:prstGeom>
            <a:ln>
              <a:solidFill>
                <a:srgbClr val="CC0000"/>
              </a:solidFill>
            </a:ln>
          </p:spPr>
          <p:style>
            <a:lnRef idx="1">
              <a:schemeClr val="accent1"/>
            </a:lnRef>
            <a:fillRef idx="0">
              <a:schemeClr val="accent1"/>
            </a:fillRef>
            <a:effectRef idx="0">
              <a:schemeClr val="accent1"/>
            </a:effectRef>
            <a:fontRef idx="minor">
              <a:schemeClr val="tx1"/>
            </a:fontRef>
          </p:style>
        </p:cxnSp>
        <p:sp>
          <p:nvSpPr>
            <p:cNvPr id="39" name="Ellipse 38">
              <a:extLst>
                <a:ext uri="{FF2B5EF4-FFF2-40B4-BE49-F238E27FC236}">
                  <a16:creationId xmlns:a16="http://schemas.microsoft.com/office/drawing/2014/main" id="{CE86F8CC-2BFD-38C0-0CB1-8A0B3DF6947B}"/>
                </a:ext>
              </a:extLst>
            </p:cNvPr>
            <p:cNvSpPr/>
            <p:nvPr/>
          </p:nvSpPr>
          <p:spPr>
            <a:xfrm rot="10800000">
              <a:off x="8232892" y="2164386"/>
              <a:ext cx="81355" cy="78971"/>
            </a:xfrm>
            <a:prstGeom prst="ellipse">
              <a:avLst/>
            </a:prstGeom>
            <a:solidFill>
              <a:srgbClr val="CC0000"/>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 name="ZoneTexte 21">
            <a:extLst>
              <a:ext uri="{FF2B5EF4-FFF2-40B4-BE49-F238E27FC236}">
                <a16:creationId xmlns:a16="http://schemas.microsoft.com/office/drawing/2014/main" id="{B954E55C-BC5B-A61E-F30B-9283F6CF262B}"/>
              </a:ext>
            </a:extLst>
          </p:cNvPr>
          <p:cNvSpPr txBox="1"/>
          <p:nvPr/>
        </p:nvSpPr>
        <p:spPr>
          <a:xfrm>
            <a:off x="2984075" y="2511680"/>
            <a:ext cx="4135279" cy="523220"/>
          </a:xfrm>
          <a:prstGeom prst="rect">
            <a:avLst/>
          </a:prstGeom>
          <a:noFill/>
        </p:spPr>
        <p:txBody>
          <a:bodyPr wrap="square" rtlCol="0">
            <a:spAutoFit/>
          </a:bodyPr>
          <a:lstStyle/>
          <a:p>
            <a:r>
              <a:rPr lang="fr-FR" sz="2800">
                <a:latin typeface="+mj-lt"/>
                <a:ea typeface="Cambria Math" panose="02040503050406030204" pitchFamily="18" charset="0"/>
              </a:rPr>
              <a:t>Prétraitement des données</a:t>
            </a:r>
          </a:p>
        </p:txBody>
      </p:sp>
      <p:sp>
        <p:nvSpPr>
          <p:cNvPr id="40" name="ZoneTexte 39">
            <a:extLst>
              <a:ext uri="{FF2B5EF4-FFF2-40B4-BE49-F238E27FC236}">
                <a16:creationId xmlns:a16="http://schemas.microsoft.com/office/drawing/2014/main" id="{B0A73082-D43A-41C5-4F70-BE802E1D28C8}"/>
              </a:ext>
            </a:extLst>
          </p:cNvPr>
          <p:cNvSpPr txBox="1"/>
          <p:nvPr/>
        </p:nvSpPr>
        <p:spPr>
          <a:xfrm>
            <a:off x="2402468" y="2364828"/>
            <a:ext cx="651421" cy="861774"/>
          </a:xfrm>
          <a:prstGeom prst="rect">
            <a:avLst/>
          </a:prstGeom>
          <a:noFill/>
        </p:spPr>
        <p:txBody>
          <a:bodyPr wrap="square" rtlCol="0">
            <a:spAutoFit/>
          </a:bodyPr>
          <a:lstStyle/>
          <a:p>
            <a:r>
              <a:rPr lang="fr-FR" sz="5000">
                <a:solidFill>
                  <a:srgbClr val="FF6600"/>
                </a:solidFill>
                <a:latin typeface="Century Gothic" panose="020B0502020202020204" pitchFamily="34" charset="0"/>
                <a:ea typeface="Cambria Math" panose="02040503050406030204" pitchFamily="18" charset="0"/>
              </a:rPr>
              <a:t>3</a:t>
            </a:r>
            <a:endParaRPr lang="fr-FR" sz="5000">
              <a:latin typeface="Century Gothic" panose="020B0502020202020204" pitchFamily="34" charset="0"/>
              <a:ea typeface="Cambria Math" panose="02040503050406030204" pitchFamily="18" charset="0"/>
            </a:endParaRPr>
          </a:p>
        </p:txBody>
      </p:sp>
      <p:grpSp>
        <p:nvGrpSpPr>
          <p:cNvPr id="46" name="Groupe 45">
            <a:extLst>
              <a:ext uri="{FF2B5EF4-FFF2-40B4-BE49-F238E27FC236}">
                <a16:creationId xmlns:a16="http://schemas.microsoft.com/office/drawing/2014/main" id="{E7962ADA-AB0B-1613-A934-6C676EF02B02}"/>
              </a:ext>
            </a:extLst>
          </p:cNvPr>
          <p:cNvGrpSpPr/>
          <p:nvPr/>
        </p:nvGrpSpPr>
        <p:grpSpPr>
          <a:xfrm rot="16200000">
            <a:off x="1165485" y="3710396"/>
            <a:ext cx="598303" cy="1654288"/>
            <a:chOff x="10031113" y="3191540"/>
            <a:chExt cx="598303" cy="1654288"/>
          </a:xfrm>
        </p:grpSpPr>
        <p:sp>
          <p:nvSpPr>
            <p:cNvPr id="41" name="Ellipse 40">
              <a:extLst>
                <a:ext uri="{FF2B5EF4-FFF2-40B4-BE49-F238E27FC236}">
                  <a16:creationId xmlns:a16="http://schemas.microsoft.com/office/drawing/2014/main" id="{24127963-30A7-591D-2178-7EFB6874A8DC}"/>
                </a:ext>
              </a:extLst>
            </p:cNvPr>
            <p:cNvSpPr/>
            <p:nvPr/>
          </p:nvSpPr>
          <p:spPr>
            <a:xfrm>
              <a:off x="10031113" y="3191540"/>
              <a:ext cx="598303" cy="606056"/>
            </a:xfrm>
            <a:prstGeom prst="ellipse">
              <a:avLst/>
            </a:prstGeom>
            <a:no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a:extLst>
                <a:ext uri="{FF2B5EF4-FFF2-40B4-BE49-F238E27FC236}">
                  <a16:creationId xmlns:a16="http://schemas.microsoft.com/office/drawing/2014/main" id="{B81D6438-D2A4-92D1-A655-C2A801B2C411}"/>
                </a:ext>
              </a:extLst>
            </p:cNvPr>
            <p:cNvSpPr/>
            <p:nvPr/>
          </p:nvSpPr>
          <p:spPr>
            <a:xfrm>
              <a:off x="10107312" y="3267740"/>
              <a:ext cx="445903" cy="453656"/>
            </a:xfrm>
            <a:prstGeom prst="ellipse">
              <a:avLst/>
            </a:prstGeom>
            <a:no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a:extLst>
                <a:ext uri="{FF2B5EF4-FFF2-40B4-BE49-F238E27FC236}">
                  <a16:creationId xmlns:a16="http://schemas.microsoft.com/office/drawing/2014/main" id="{E8BC0D0E-DD31-5989-BD55-F12C9A3C2DE6}"/>
                </a:ext>
              </a:extLst>
            </p:cNvPr>
            <p:cNvSpPr/>
            <p:nvPr/>
          </p:nvSpPr>
          <p:spPr>
            <a:xfrm>
              <a:off x="10183511" y="3343940"/>
              <a:ext cx="293503" cy="301256"/>
            </a:xfrm>
            <a:prstGeom prst="ellipse">
              <a:avLst/>
            </a:prstGeom>
            <a:solidFill>
              <a:srgbClr val="701920"/>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4" name="Connecteur droit 43">
              <a:extLst>
                <a:ext uri="{FF2B5EF4-FFF2-40B4-BE49-F238E27FC236}">
                  <a16:creationId xmlns:a16="http://schemas.microsoft.com/office/drawing/2014/main" id="{3BC56C5D-53CA-2B25-3976-1832A6FCDC81}"/>
                </a:ext>
              </a:extLst>
            </p:cNvPr>
            <p:cNvCxnSpPr>
              <a:stCxn id="43" idx="4"/>
            </p:cNvCxnSpPr>
            <p:nvPr/>
          </p:nvCxnSpPr>
          <p:spPr>
            <a:xfrm flipH="1">
              <a:off x="10330262" y="3645196"/>
              <a:ext cx="1" cy="1130595"/>
            </a:xfrm>
            <a:prstGeom prst="line">
              <a:avLst/>
            </a:prstGeom>
            <a:ln>
              <a:solidFill>
                <a:srgbClr val="701920"/>
              </a:solidFill>
            </a:ln>
          </p:spPr>
          <p:style>
            <a:lnRef idx="1">
              <a:schemeClr val="accent1"/>
            </a:lnRef>
            <a:fillRef idx="0">
              <a:schemeClr val="accent1"/>
            </a:fillRef>
            <a:effectRef idx="0">
              <a:schemeClr val="accent1"/>
            </a:effectRef>
            <a:fontRef idx="minor">
              <a:schemeClr val="tx1"/>
            </a:fontRef>
          </p:style>
        </p:cxnSp>
        <p:sp>
          <p:nvSpPr>
            <p:cNvPr id="45" name="Ellipse 44">
              <a:extLst>
                <a:ext uri="{FF2B5EF4-FFF2-40B4-BE49-F238E27FC236}">
                  <a16:creationId xmlns:a16="http://schemas.microsoft.com/office/drawing/2014/main" id="{294C041C-58BC-F301-690E-CC34BC41170C}"/>
                </a:ext>
              </a:extLst>
            </p:cNvPr>
            <p:cNvSpPr/>
            <p:nvPr/>
          </p:nvSpPr>
          <p:spPr>
            <a:xfrm>
              <a:off x="10289584" y="4766857"/>
              <a:ext cx="81355" cy="78971"/>
            </a:xfrm>
            <a:prstGeom prst="ellipse">
              <a:avLst/>
            </a:prstGeom>
            <a:solidFill>
              <a:srgbClr val="701920"/>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7" name="ZoneTexte 46">
            <a:extLst>
              <a:ext uri="{FF2B5EF4-FFF2-40B4-BE49-F238E27FC236}">
                <a16:creationId xmlns:a16="http://schemas.microsoft.com/office/drawing/2014/main" id="{3D5EA3A3-419C-07D4-A7E3-247F0BADD497}"/>
              </a:ext>
            </a:extLst>
          </p:cNvPr>
          <p:cNvSpPr txBox="1"/>
          <p:nvPr/>
        </p:nvSpPr>
        <p:spPr>
          <a:xfrm>
            <a:off x="2396572" y="4109278"/>
            <a:ext cx="560332" cy="861774"/>
          </a:xfrm>
          <a:prstGeom prst="rect">
            <a:avLst/>
          </a:prstGeom>
          <a:noFill/>
        </p:spPr>
        <p:txBody>
          <a:bodyPr wrap="square" rtlCol="0">
            <a:spAutoFit/>
          </a:bodyPr>
          <a:lstStyle/>
          <a:p>
            <a:r>
              <a:rPr lang="fr-FR" sz="5000">
                <a:solidFill>
                  <a:srgbClr val="701920"/>
                </a:solidFill>
                <a:latin typeface="Century Gothic" panose="020B0502020202020204" pitchFamily="34" charset="0"/>
                <a:ea typeface="Cambria Math" panose="02040503050406030204" pitchFamily="18" charset="0"/>
              </a:rPr>
              <a:t>5</a:t>
            </a:r>
          </a:p>
        </p:txBody>
      </p:sp>
      <p:grpSp>
        <p:nvGrpSpPr>
          <p:cNvPr id="48" name="Groupe 47">
            <a:extLst>
              <a:ext uri="{FF2B5EF4-FFF2-40B4-BE49-F238E27FC236}">
                <a16:creationId xmlns:a16="http://schemas.microsoft.com/office/drawing/2014/main" id="{9AE4B58C-D0B8-813E-0582-182A738E7285}"/>
              </a:ext>
            </a:extLst>
          </p:cNvPr>
          <p:cNvGrpSpPr/>
          <p:nvPr/>
        </p:nvGrpSpPr>
        <p:grpSpPr>
          <a:xfrm rot="16200000">
            <a:off x="1179460" y="4498631"/>
            <a:ext cx="598303" cy="1654288"/>
            <a:chOff x="10031113" y="3191540"/>
            <a:chExt cx="598303" cy="1654288"/>
          </a:xfrm>
        </p:grpSpPr>
        <p:sp>
          <p:nvSpPr>
            <p:cNvPr id="49" name="Ellipse 48">
              <a:extLst>
                <a:ext uri="{FF2B5EF4-FFF2-40B4-BE49-F238E27FC236}">
                  <a16:creationId xmlns:a16="http://schemas.microsoft.com/office/drawing/2014/main" id="{46D59456-98EB-3314-F201-62833998D43F}"/>
                </a:ext>
              </a:extLst>
            </p:cNvPr>
            <p:cNvSpPr/>
            <p:nvPr/>
          </p:nvSpPr>
          <p:spPr>
            <a:xfrm>
              <a:off x="10031113" y="3191540"/>
              <a:ext cx="598303" cy="606056"/>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2608A0AD-67CD-2834-5158-FC122920218B}"/>
                </a:ext>
              </a:extLst>
            </p:cNvPr>
            <p:cNvSpPr/>
            <p:nvPr/>
          </p:nvSpPr>
          <p:spPr>
            <a:xfrm>
              <a:off x="10107312" y="3267740"/>
              <a:ext cx="445903" cy="453656"/>
            </a:xfrm>
            <a:prstGeom prst="ellipse">
              <a:avLst/>
            </a:prstGeom>
            <a:no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AF41D1DA-0B7F-0259-031E-7D2165E6FE41}"/>
                </a:ext>
              </a:extLst>
            </p:cNvPr>
            <p:cNvSpPr/>
            <p:nvPr/>
          </p:nvSpPr>
          <p:spPr>
            <a:xfrm>
              <a:off x="10183511" y="3343940"/>
              <a:ext cx="293503" cy="301256"/>
            </a:xfrm>
            <a:prstGeom prst="ellipse">
              <a:avLst/>
            </a:prstGeom>
            <a:solidFill>
              <a:srgbClr val="FFC000"/>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2" name="Connecteur droit 51">
              <a:extLst>
                <a:ext uri="{FF2B5EF4-FFF2-40B4-BE49-F238E27FC236}">
                  <a16:creationId xmlns:a16="http://schemas.microsoft.com/office/drawing/2014/main" id="{CA9A7CEE-C789-C424-E010-B927B901E8E0}"/>
                </a:ext>
              </a:extLst>
            </p:cNvPr>
            <p:cNvCxnSpPr>
              <a:stCxn id="51" idx="4"/>
            </p:cNvCxnSpPr>
            <p:nvPr/>
          </p:nvCxnSpPr>
          <p:spPr>
            <a:xfrm flipH="1">
              <a:off x="10330262" y="3645196"/>
              <a:ext cx="1" cy="1130595"/>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53" name="Ellipse 52">
              <a:extLst>
                <a:ext uri="{FF2B5EF4-FFF2-40B4-BE49-F238E27FC236}">
                  <a16:creationId xmlns:a16="http://schemas.microsoft.com/office/drawing/2014/main" id="{4AC1C1B0-ED09-B331-D6F6-21C839ED9792}"/>
                </a:ext>
              </a:extLst>
            </p:cNvPr>
            <p:cNvSpPr/>
            <p:nvPr/>
          </p:nvSpPr>
          <p:spPr>
            <a:xfrm>
              <a:off x="10289584" y="4766857"/>
              <a:ext cx="81355" cy="78971"/>
            </a:xfrm>
            <a:prstGeom prst="ellipse">
              <a:avLst/>
            </a:prstGeom>
            <a:solidFill>
              <a:srgbClr val="FFC000"/>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4" name="Groupe 53">
            <a:extLst>
              <a:ext uri="{FF2B5EF4-FFF2-40B4-BE49-F238E27FC236}">
                <a16:creationId xmlns:a16="http://schemas.microsoft.com/office/drawing/2014/main" id="{3BEE398B-99D5-DAFD-767A-610477578D6B}"/>
              </a:ext>
            </a:extLst>
          </p:cNvPr>
          <p:cNvGrpSpPr/>
          <p:nvPr/>
        </p:nvGrpSpPr>
        <p:grpSpPr>
          <a:xfrm rot="16200000">
            <a:off x="1158639" y="5345043"/>
            <a:ext cx="598303" cy="1654288"/>
            <a:chOff x="10031113" y="3191540"/>
            <a:chExt cx="598303" cy="1654288"/>
          </a:xfrm>
        </p:grpSpPr>
        <p:sp>
          <p:nvSpPr>
            <p:cNvPr id="55" name="Ellipse 54">
              <a:extLst>
                <a:ext uri="{FF2B5EF4-FFF2-40B4-BE49-F238E27FC236}">
                  <a16:creationId xmlns:a16="http://schemas.microsoft.com/office/drawing/2014/main" id="{68E56DCF-E7CE-81A5-C609-CC172E1762CC}"/>
                </a:ext>
              </a:extLst>
            </p:cNvPr>
            <p:cNvSpPr/>
            <p:nvPr/>
          </p:nvSpPr>
          <p:spPr>
            <a:xfrm>
              <a:off x="10031113" y="3191540"/>
              <a:ext cx="598303" cy="606056"/>
            </a:xfrm>
            <a:prstGeom prst="ellipse">
              <a:avLst/>
            </a:prstGeom>
            <a:no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sp>
          <p:nvSpPr>
            <p:cNvPr id="56" name="Ellipse 55">
              <a:extLst>
                <a:ext uri="{FF2B5EF4-FFF2-40B4-BE49-F238E27FC236}">
                  <a16:creationId xmlns:a16="http://schemas.microsoft.com/office/drawing/2014/main" id="{B96D9E61-968E-1AFB-0CF4-A606BE5143EE}"/>
                </a:ext>
              </a:extLst>
            </p:cNvPr>
            <p:cNvSpPr/>
            <p:nvPr/>
          </p:nvSpPr>
          <p:spPr>
            <a:xfrm>
              <a:off x="10107312" y="3267740"/>
              <a:ext cx="445903" cy="453656"/>
            </a:xfrm>
            <a:prstGeom prst="ellipse">
              <a:avLst/>
            </a:prstGeom>
            <a:no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sp>
          <p:nvSpPr>
            <p:cNvPr id="57" name="Ellipse 56">
              <a:extLst>
                <a:ext uri="{FF2B5EF4-FFF2-40B4-BE49-F238E27FC236}">
                  <a16:creationId xmlns:a16="http://schemas.microsoft.com/office/drawing/2014/main" id="{19F999CB-FFF1-EB66-B14F-B2D4ADEA4191}"/>
                </a:ext>
              </a:extLst>
            </p:cNvPr>
            <p:cNvSpPr/>
            <p:nvPr/>
          </p:nvSpPr>
          <p:spPr>
            <a:xfrm>
              <a:off x="10183511" y="3343940"/>
              <a:ext cx="293503" cy="301256"/>
            </a:xfrm>
            <a:prstGeom prst="ellipse">
              <a:avLst/>
            </a:prstGeom>
            <a:solidFill>
              <a:srgbClr val="CC0099"/>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cxnSp>
          <p:nvCxnSpPr>
            <p:cNvPr id="58" name="Connecteur droit 57">
              <a:extLst>
                <a:ext uri="{FF2B5EF4-FFF2-40B4-BE49-F238E27FC236}">
                  <a16:creationId xmlns:a16="http://schemas.microsoft.com/office/drawing/2014/main" id="{0F014355-8376-DDCD-8F59-6C5D3FA6BCC7}"/>
                </a:ext>
              </a:extLst>
            </p:cNvPr>
            <p:cNvCxnSpPr>
              <a:stCxn id="57" idx="4"/>
            </p:cNvCxnSpPr>
            <p:nvPr/>
          </p:nvCxnSpPr>
          <p:spPr>
            <a:xfrm flipH="1">
              <a:off x="10330262" y="3645196"/>
              <a:ext cx="1" cy="1130595"/>
            </a:xfrm>
            <a:prstGeom prst="line">
              <a:avLst/>
            </a:prstGeom>
            <a:ln>
              <a:solidFill>
                <a:srgbClr val="CC0099"/>
              </a:solidFill>
            </a:ln>
          </p:spPr>
          <p:style>
            <a:lnRef idx="1">
              <a:schemeClr val="accent1"/>
            </a:lnRef>
            <a:fillRef idx="0">
              <a:schemeClr val="accent1"/>
            </a:fillRef>
            <a:effectRef idx="0">
              <a:schemeClr val="accent1"/>
            </a:effectRef>
            <a:fontRef idx="minor">
              <a:schemeClr val="tx1"/>
            </a:fontRef>
          </p:style>
        </p:cxnSp>
        <p:sp>
          <p:nvSpPr>
            <p:cNvPr id="59" name="Ellipse 58">
              <a:extLst>
                <a:ext uri="{FF2B5EF4-FFF2-40B4-BE49-F238E27FC236}">
                  <a16:creationId xmlns:a16="http://schemas.microsoft.com/office/drawing/2014/main" id="{7BFDB072-57DA-52DB-AE0E-231C41451BBE}"/>
                </a:ext>
              </a:extLst>
            </p:cNvPr>
            <p:cNvSpPr/>
            <p:nvPr/>
          </p:nvSpPr>
          <p:spPr>
            <a:xfrm>
              <a:off x="10289584" y="4766857"/>
              <a:ext cx="81355" cy="78971"/>
            </a:xfrm>
            <a:prstGeom prst="ellipse">
              <a:avLst/>
            </a:prstGeom>
            <a:solidFill>
              <a:srgbClr val="CC0099"/>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60" name="ZoneTexte 59">
            <a:extLst>
              <a:ext uri="{FF2B5EF4-FFF2-40B4-BE49-F238E27FC236}">
                <a16:creationId xmlns:a16="http://schemas.microsoft.com/office/drawing/2014/main" id="{9FA38AAD-047E-515E-74D9-43E6035C1ECE}"/>
              </a:ext>
            </a:extLst>
          </p:cNvPr>
          <p:cNvSpPr txBox="1"/>
          <p:nvPr/>
        </p:nvSpPr>
        <p:spPr>
          <a:xfrm>
            <a:off x="2419823" y="4854887"/>
            <a:ext cx="560332" cy="861774"/>
          </a:xfrm>
          <a:prstGeom prst="rect">
            <a:avLst/>
          </a:prstGeom>
          <a:noFill/>
        </p:spPr>
        <p:txBody>
          <a:bodyPr wrap="square" lIns="91440" tIns="45720" rIns="91440" bIns="45720" rtlCol="0" anchor="t">
            <a:spAutoFit/>
          </a:bodyPr>
          <a:lstStyle/>
          <a:p>
            <a:r>
              <a:rPr lang="fr-FR" sz="5000" dirty="0">
                <a:solidFill>
                  <a:srgbClr val="FFC000"/>
                </a:solidFill>
                <a:latin typeface="Century Gothic" panose="020B0502020202020204" pitchFamily="34" charset="0"/>
                <a:ea typeface="Cambria Math" panose="02040503050406030204" pitchFamily="18" charset="0"/>
              </a:rPr>
              <a:t>6</a:t>
            </a:r>
          </a:p>
        </p:txBody>
      </p:sp>
      <p:sp>
        <p:nvSpPr>
          <p:cNvPr id="61" name="ZoneTexte 60">
            <a:extLst>
              <a:ext uri="{FF2B5EF4-FFF2-40B4-BE49-F238E27FC236}">
                <a16:creationId xmlns:a16="http://schemas.microsoft.com/office/drawing/2014/main" id="{51AADF03-447D-2CEF-B0B1-ADB74CCA79BA}"/>
              </a:ext>
            </a:extLst>
          </p:cNvPr>
          <p:cNvSpPr txBox="1"/>
          <p:nvPr/>
        </p:nvSpPr>
        <p:spPr>
          <a:xfrm>
            <a:off x="2387057" y="5756972"/>
            <a:ext cx="560332" cy="861774"/>
          </a:xfrm>
          <a:prstGeom prst="rect">
            <a:avLst/>
          </a:prstGeom>
          <a:noFill/>
        </p:spPr>
        <p:txBody>
          <a:bodyPr wrap="square" lIns="91440" tIns="45720" rIns="91440" bIns="45720" rtlCol="0" anchor="t">
            <a:spAutoFit/>
          </a:bodyPr>
          <a:lstStyle/>
          <a:p>
            <a:r>
              <a:rPr lang="fr-FR" sz="5000" dirty="0">
                <a:solidFill>
                  <a:srgbClr val="CC0099"/>
                </a:solidFill>
                <a:latin typeface="Century Gothic" panose="020B0502020202020204" pitchFamily="34" charset="0"/>
                <a:ea typeface="Cambria Math" panose="02040503050406030204" pitchFamily="18" charset="0"/>
              </a:rPr>
              <a:t>7</a:t>
            </a:r>
          </a:p>
        </p:txBody>
      </p:sp>
      <p:sp>
        <p:nvSpPr>
          <p:cNvPr id="62" name="Rectangle 61">
            <a:extLst>
              <a:ext uri="{FF2B5EF4-FFF2-40B4-BE49-F238E27FC236}">
                <a16:creationId xmlns:a16="http://schemas.microsoft.com/office/drawing/2014/main" id="{EA0545EB-4DA6-4F73-908E-5B6CBE584850}"/>
              </a:ext>
            </a:extLst>
          </p:cNvPr>
          <p:cNvSpPr/>
          <p:nvPr/>
        </p:nvSpPr>
        <p:spPr>
          <a:xfrm rot="5400000" flipV="1">
            <a:off x="-3076556" y="3340684"/>
            <a:ext cx="6858002" cy="176632"/>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3" name="Connecteur droit 62">
            <a:extLst>
              <a:ext uri="{FF2B5EF4-FFF2-40B4-BE49-F238E27FC236}">
                <a16:creationId xmlns:a16="http://schemas.microsoft.com/office/drawing/2014/main" id="{5D942535-8713-D8F5-6A71-53B8890FC498}"/>
              </a:ext>
            </a:extLst>
          </p:cNvPr>
          <p:cNvCxnSpPr>
            <a:cxnSpLocks/>
          </p:cNvCxnSpPr>
          <p:nvPr/>
        </p:nvCxnSpPr>
        <p:spPr>
          <a:xfrm>
            <a:off x="511129" y="-1"/>
            <a:ext cx="0" cy="6858001"/>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73" name="Groupe 72">
            <a:extLst>
              <a:ext uri="{FF2B5EF4-FFF2-40B4-BE49-F238E27FC236}">
                <a16:creationId xmlns:a16="http://schemas.microsoft.com/office/drawing/2014/main" id="{7F7C01E3-C307-074C-0A1A-92C3FCD09C5C}"/>
              </a:ext>
            </a:extLst>
          </p:cNvPr>
          <p:cNvGrpSpPr/>
          <p:nvPr/>
        </p:nvGrpSpPr>
        <p:grpSpPr>
          <a:xfrm>
            <a:off x="1366428" y="-6372"/>
            <a:ext cx="2356881" cy="584775"/>
            <a:chOff x="1354969" y="-68753"/>
            <a:chExt cx="2356881" cy="584775"/>
          </a:xfrm>
        </p:grpSpPr>
        <p:sp>
          <p:nvSpPr>
            <p:cNvPr id="66" name="ZoneTexte 65">
              <a:extLst>
                <a:ext uri="{FF2B5EF4-FFF2-40B4-BE49-F238E27FC236}">
                  <a16:creationId xmlns:a16="http://schemas.microsoft.com/office/drawing/2014/main" id="{E3580F25-FA86-0758-B741-CC5F65CF7D7F}"/>
                </a:ext>
              </a:extLst>
            </p:cNvPr>
            <p:cNvSpPr txBox="1"/>
            <p:nvPr/>
          </p:nvSpPr>
          <p:spPr>
            <a:xfrm>
              <a:off x="1354969" y="-68753"/>
              <a:ext cx="1038565" cy="584775"/>
            </a:xfrm>
            <a:prstGeom prst="rect">
              <a:avLst/>
            </a:prstGeom>
            <a:noFill/>
          </p:spPr>
          <p:txBody>
            <a:bodyPr wrap="square" rtlCol="0">
              <a:spAutoFit/>
            </a:bodyPr>
            <a:lstStyle/>
            <a:p>
              <a:r>
                <a:rPr lang="fr-FR" sz="3200">
                  <a:latin typeface="+mj-lt"/>
                  <a:ea typeface="Cambria Math" panose="02040503050406030204" pitchFamily="18" charset="0"/>
                  <a:cs typeface="Calibri Light" panose="020F0302020204030204" pitchFamily="34" charset="0"/>
                </a:rPr>
                <a:t>Plan</a:t>
              </a:r>
            </a:p>
          </p:txBody>
        </p:sp>
        <p:sp>
          <p:nvSpPr>
            <p:cNvPr id="72" name="Rectangle 71">
              <a:extLst>
                <a:ext uri="{FF2B5EF4-FFF2-40B4-BE49-F238E27FC236}">
                  <a16:creationId xmlns:a16="http://schemas.microsoft.com/office/drawing/2014/main" id="{BAB91CFD-849F-B851-EE39-682BA6459A7C}"/>
                </a:ext>
              </a:extLst>
            </p:cNvPr>
            <p:cNvSpPr/>
            <p:nvPr/>
          </p:nvSpPr>
          <p:spPr>
            <a:xfrm rot="5400000" flipV="1">
              <a:off x="2549798" y="-665107"/>
              <a:ext cx="58072" cy="2266033"/>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Espace réservé du numéro de diapositive 1">
            <a:extLst>
              <a:ext uri="{FF2B5EF4-FFF2-40B4-BE49-F238E27FC236}">
                <a16:creationId xmlns:a16="http://schemas.microsoft.com/office/drawing/2014/main" id="{64E03592-6054-46F1-A3E0-26167E5E1426}"/>
              </a:ext>
            </a:extLst>
          </p:cNvPr>
          <p:cNvSpPr>
            <a:spLocks noGrp="1"/>
          </p:cNvSpPr>
          <p:nvPr>
            <p:ph type="sldNum" sz="quarter" idx="12"/>
          </p:nvPr>
        </p:nvSpPr>
        <p:spPr/>
        <p:txBody>
          <a:bodyPr/>
          <a:lstStyle/>
          <a:p>
            <a:fld id="{D3477EFD-F3AF-4AFF-90C6-B83CE9896760}" type="slidenum">
              <a:rPr lang="fr-FR" smtClean="0"/>
              <a:t>2</a:t>
            </a:fld>
            <a:endParaRPr lang="fr-FR"/>
          </a:p>
        </p:txBody>
      </p:sp>
    </p:spTree>
    <p:extLst>
      <p:ext uri="{BB962C8B-B14F-4D97-AF65-F5344CB8AC3E}">
        <p14:creationId xmlns:p14="http://schemas.microsoft.com/office/powerpoint/2010/main" val="3580304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F13FA95E-6BAF-86F4-C046-23DB4A04F4D5}"/>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b="1" dirty="0">
                <a:latin typeface="+mj-lt"/>
                <a:ea typeface="Cambria Math"/>
                <a:cs typeface="Calibri Light"/>
              </a:rPr>
              <a:t>Léa Camusat </a:t>
            </a:r>
            <a:r>
              <a:rPr lang="fr-FR" dirty="0">
                <a:solidFill>
                  <a:schemeClr val="tx1">
                    <a:lumMod val="50000"/>
                    <a:lumOff val="50000"/>
                  </a:schemeClr>
                </a:solidFill>
                <a:latin typeface="+mj-lt"/>
                <a:ea typeface="Cambria Math"/>
                <a:cs typeface="Calibri Light"/>
              </a:rPr>
              <a:t>     Flavie Kolb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sp>
        <p:nvSpPr>
          <p:cNvPr id="2" name="Espace réservé du numéro de diapositive 1">
            <a:extLst>
              <a:ext uri="{FF2B5EF4-FFF2-40B4-BE49-F238E27FC236}">
                <a16:creationId xmlns:a16="http://schemas.microsoft.com/office/drawing/2014/main" id="{498EC327-CF47-B767-0D40-A1810A162B67}"/>
              </a:ext>
            </a:extLst>
          </p:cNvPr>
          <p:cNvSpPr>
            <a:spLocks noGrp="1"/>
          </p:cNvSpPr>
          <p:nvPr>
            <p:ph type="sldNum" sz="quarter" idx="12"/>
          </p:nvPr>
        </p:nvSpPr>
        <p:spPr/>
        <p:txBody>
          <a:bodyPr/>
          <a:lstStyle/>
          <a:p>
            <a:fld id="{D3477EFD-F3AF-4AFF-90C6-B83CE9896760}" type="slidenum">
              <a:rPr lang="fr-FR" smtClean="0"/>
              <a:t>20</a:t>
            </a:fld>
            <a:endParaRPr lang="fr-FR"/>
          </a:p>
        </p:txBody>
      </p:sp>
      <p:graphicFrame>
        <p:nvGraphicFramePr>
          <p:cNvPr id="3" name="Tableau 3">
            <a:extLst>
              <a:ext uri="{FF2B5EF4-FFF2-40B4-BE49-F238E27FC236}">
                <a16:creationId xmlns:a16="http://schemas.microsoft.com/office/drawing/2014/main" id="{E5CC3071-D58B-8B9D-7529-4878CA582A0E}"/>
              </a:ext>
            </a:extLst>
          </p:cNvPr>
          <p:cNvGraphicFramePr>
            <a:graphicFrameLocks noGrp="1"/>
          </p:cNvGraphicFramePr>
          <p:nvPr>
            <p:extLst>
              <p:ext uri="{D42A27DB-BD31-4B8C-83A1-F6EECF244321}">
                <p14:modId xmlns:p14="http://schemas.microsoft.com/office/powerpoint/2010/main" val="726451372"/>
              </p:ext>
            </p:extLst>
          </p:nvPr>
        </p:nvGraphicFramePr>
        <p:xfrm>
          <a:off x="1317172" y="762000"/>
          <a:ext cx="9594671" cy="2340961"/>
        </p:xfrm>
        <a:graphic>
          <a:graphicData uri="http://schemas.openxmlformats.org/drawingml/2006/table">
            <a:tbl>
              <a:tblPr firstRow="1" bandRow="1">
                <a:tableStyleId>{00A15C55-8517-42AA-B614-E9B94910E393}</a:tableStyleId>
              </a:tblPr>
              <a:tblGrid>
                <a:gridCol w="3072134">
                  <a:extLst>
                    <a:ext uri="{9D8B030D-6E8A-4147-A177-3AD203B41FA5}">
                      <a16:colId xmlns:a16="http://schemas.microsoft.com/office/drawing/2014/main" val="2972209619"/>
                    </a:ext>
                  </a:extLst>
                </a:gridCol>
                <a:gridCol w="6522537">
                  <a:extLst>
                    <a:ext uri="{9D8B030D-6E8A-4147-A177-3AD203B41FA5}">
                      <a16:colId xmlns:a16="http://schemas.microsoft.com/office/drawing/2014/main" val="2355991511"/>
                    </a:ext>
                  </a:extLst>
                </a:gridCol>
              </a:tblGrid>
              <a:tr h="1218057">
                <a:tc>
                  <a:txBody>
                    <a:bodyPr/>
                    <a:lstStyle/>
                    <a:p>
                      <a:pPr algn="ctr"/>
                      <a:r>
                        <a:rPr lang="fr-FR" dirty="0">
                          <a:solidFill>
                            <a:schemeClr val="tx1"/>
                          </a:solidFill>
                        </a:rPr>
                        <a:t>One Hot </a:t>
                      </a:r>
                      <a:r>
                        <a:rPr lang="fr-FR" dirty="0" err="1">
                          <a:solidFill>
                            <a:schemeClr val="tx1"/>
                          </a:solidFill>
                        </a:rPr>
                        <a:t>Encoding</a:t>
                      </a:r>
                    </a:p>
                  </a:txBody>
                  <a:tcPr anchor="ctr">
                    <a:solidFill>
                      <a:schemeClr val="accent2">
                        <a:lumMod val="20000"/>
                        <a:lumOff val="80000"/>
                      </a:schemeClr>
                    </a:solidFill>
                  </a:tcPr>
                </a:tc>
                <a:tc>
                  <a:txBody>
                    <a:bodyPr/>
                    <a:lstStyle/>
                    <a:p>
                      <a:pPr marL="285750" indent="-285750">
                        <a:buFont typeface="Wingdings"/>
                        <a:buChar char="§"/>
                      </a:pPr>
                      <a:r>
                        <a:rPr lang="fr-FR" sz="1400" b="0" dirty="0" err="1">
                          <a:solidFill>
                            <a:schemeClr val="tx1"/>
                          </a:solidFill>
                        </a:rPr>
                        <a:t>Xgboost</a:t>
                      </a:r>
                      <a:r>
                        <a:rPr lang="fr-FR" sz="1400" b="0" dirty="0">
                          <a:solidFill>
                            <a:schemeClr val="tx1"/>
                          </a:solidFill>
                        </a:rPr>
                        <a:t>, 2000 arbres : bons résultats</a:t>
                      </a:r>
                      <a:endParaRPr lang="fr-FR" dirty="0"/>
                    </a:p>
                    <a:p>
                      <a:pPr marL="285750" lvl="0" indent="-285750">
                        <a:buFont typeface="Wingdings"/>
                        <a:buChar char="§"/>
                      </a:pPr>
                      <a:r>
                        <a:rPr lang="fr-FR" sz="1400" b="0" dirty="0">
                          <a:solidFill>
                            <a:schemeClr val="tx1"/>
                          </a:solidFill>
                        </a:rPr>
                        <a:t>Dégradation des résultats avec l'augmentation du nombre de données</a:t>
                      </a:r>
                    </a:p>
                    <a:p>
                      <a:pPr marL="285750" lvl="0" indent="-285750">
                        <a:buFont typeface="Wingdings"/>
                        <a:buChar char="§"/>
                      </a:pPr>
                      <a:r>
                        <a:rPr lang="fr-FR" sz="1400" b="0" dirty="0">
                          <a:solidFill>
                            <a:schemeClr val="tx1"/>
                          </a:solidFill>
                        </a:rPr>
                        <a:t>Amélioration des prédictions sur </a:t>
                      </a:r>
                      <a:r>
                        <a:rPr lang="fr-FR" sz="1400" b="0" dirty="0" err="1">
                          <a:solidFill>
                            <a:schemeClr val="tx1"/>
                          </a:solidFill>
                        </a:rPr>
                        <a:t>Kaggle</a:t>
                      </a:r>
                      <a:r>
                        <a:rPr lang="fr-FR" sz="1400" b="0" dirty="0">
                          <a:solidFill>
                            <a:schemeClr val="tx1"/>
                          </a:solidFill>
                        </a:rPr>
                        <a:t> en moyennant les prédictions de plusieurs modèles, avec 5 modèles entre 18.3 et 19.5 on obtient une erreur de 17.2.</a:t>
                      </a:r>
                    </a:p>
                  </a:txBody>
                  <a:tcPr anchor="ctr">
                    <a:solidFill>
                      <a:schemeClr val="accent2">
                        <a:lumMod val="20000"/>
                        <a:lumOff val="80000"/>
                      </a:schemeClr>
                    </a:solidFill>
                  </a:tcPr>
                </a:tc>
                <a:extLst>
                  <a:ext uri="{0D108BD9-81ED-4DB2-BD59-A6C34878D82A}">
                    <a16:rowId xmlns:a16="http://schemas.microsoft.com/office/drawing/2014/main" val="4021111422"/>
                  </a:ext>
                </a:extLst>
              </a:tr>
              <a:tr h="1122904">
                <a:tc>
                  <a:txBody>
                    <a:bodyPr/>
                    <a:lstStyle/>
                    <a:p>
                      <a:pPr algn="ctr"/>
                      <a:r>
                        <a:rPr lang="fr-FR" sz="1800" b="1" kern="1200" dirty="0">
                          <a:solidFill>
                            <a:schemeClr val="tx1"/>
                          </a:solidFill>
                          <a:latin typeface="+mn-lt"/>
                          <a:ea typeface="+mn-ea"/>
                          <a:cs typeface="+mn-cs"/>
                        </a:rPr>
                        <a:t>Target and </a:t>
                      </a:r>
                      <a:r>
                        <a:rPr lang="fr-FR" sz="1800" b="1" kern="1200" dirty="0" err="1">
                          <a:solidFill>
                            <a:schemeClr val="tx1"/>
                          </a:solidFill>
                          <a:latin typeface="+mn-lt"/>
                          <a:ea typeface="+mn-ea"/>
                          <a:cs typeface="+mn-cs"/>
                        </a:rPr>
                        <a:t>frequency</a:t>
                      </a:r>
                      <a:r>
                        <a:rPr lang="fr-FR" sz="1800" b="1" kern="1200" dirty="0">
                          <a:solidFill>
                            <a:schemeClr val="tx1"/>
                          </a:solidFill>
                          <a:latin typeface="+mn-lt"/>
                          <a:ea typeface="+mn-ea"/>
                          <a:cs typeface="+mn-cs"/>
                        </a:rPr>
                        <a:t> </a:t>
                      </a:r>
                      <a:r>
                        <a:rPr lang="fr-FR" sz="1800" b="1" kern="1200" dirty="0" err="1">
                          <a:solidFill>
                            <a:schemeClr val="tx1"/>
                          </a:solidFill>
                          <a:latin typeface="+mn-lt"/>
                          <a:ea typeface="+mn-ea"/>
                          <a:cs typeface="+mn-cs"/>
                        </a:rPr>
                        <a:t>encoding</a:t>
                      </a:r>
                    </a:p>
                  </a:txBody>
                  <a:tcPr anchor="ctr"/>
                </a:tc>
                <a:tc>
                  <a:txBody>
                    <a:bodyPr/>
                    <a:lstStyle/>
                    <a:p>
                      <a:pPr marL="285750" indent="-285750">
                        <a:buFont typeface="Wingdings"/>
                        <a:buChar char="§"/>
                      </a:pPr>
                      <a:r>
                        <a:rPr lang="fr-FR" sz="1400" b="0" kern="1200" dirty="0" err="1">
                          <a:solidFill>
                            <a:schemeClr val="tx1"/>
                          </a:solidFill>
                          <a:latin typeface="+mn-lt"/>
                          <a:ea typeface="+mn-ea"/>
                          <a:cs typeface="+mn-cs"/>
                        </a:rPr>
                        <a:t>Adversarial</a:t>
                      </a:r>
                      <a:r>
                        <a:rPr lang="fr-FR" sz="1400" b="0" kern="1200" dirty="0">
                          <a:solidFill>
                            <a:schemeClr val="tx1"/>
                          </a:solidFill>
                          <a:latin typeface="+mn-lt"/>
                          <a:ea typeface="+mn-ea"/>
                          <a:cs typeface="+mn-cs"/>
                        </a:rPr>
                        <a:t> validation : amélioration des résultats</a:t>
                      </a:r>
                    </a:p>
                    <a:p>
                      <a:pPr marL="285750" lvl="0" indent="-285750">
                        <a:buFont typeface="Wingdings"/>
                        <a:buChar char="§"/>
                      </a:pPr>
                      <a:r>
                        <a:rPr lang="fr-FR" sz="1400" b="0" kern="1200" dirty="0">
                          <a:solidFill>
                            <a:schemeClr val="tx1"/>
                          </a:solidFill>
                          <a:latin typeface="+mn-lt"/>
                          <a:ea typeface="+mn-ea"/>
                          <a:cs typeface="+mn-cs"/>
                        </a:rPr>
                        <a:t>Drop duplicate</a:t>
                      </a:r>
                    </a:p>
                    <a:p>
                      <a:pPr marL="285750" lvl="0" indent="-285750">
                        <a:buFont typeface="Wingdings"/>
                        <a:buChar char="§"/>
                      </a:pPr>
                      <a:r>
                        <a:rPr lang="fr-FR" sz="1400" b="0" kern="1200" dirty="0">
                          <a:solidFill>
                            <a:schemeClr val="tx1"/>
                          </a:solidFill>
                          <a:latin typeface="+mn-lt"/>
                          <a:ea typeface="+mn-ea"/>
                          <a:cs typeface="+mn-cs"/>
                        </a:rPr>
                        <a:t>Cat boost : meilleurs résultats (moins de sur-apprentissage)</a:t>
                      </a:r>
                    </a:p>
                    <a:p>
                      <a:pPr marL="285750" lvl="0" indent="-285750">
                        <a:buFont typeface="Wingdings"/>
                        <a:buChar char="§"/>
                      </a:pPr>
                      <a:r>
                        <a:rPr lang="fr-FR" sz="1400" b="0" kern="1200" dirty="0">
                          <a:solidFill>
                            <a:schemeClr val="tx1"/>
                          </a:solidFill>
                          <a:latin typeface="+mn-lt"/>
                          <a:ea typeface="+mn-ea"/>
                          <a:cs typeface="+mn-cs"/>
                        </a:rPr>
                        <a:t>Meilleur score </a:t>
                      </a:r>
                      <a:r>
                        <a:rPr lang="fr-FR" sz="1400" b="0" kern="1200" dirty="0" err="1">
                          <a:solidFill>
                            <a:schemeClr val="tx1"/>
                          </a:solidFill>
                          <a:latin typeface="+mn-lt"/>
                          <a:ea typeface="+mn-ea"/>
                          <a:cs typeface="+mn-cs"/>
                        </a:rPr>
                        <a:t>Kaggle</a:t>
                      </a:r>
                      <a:r>
                        <a:rPr lang="fr-FR" sz="1400" b="0" kern="1200" dirty="0">
                          <a:solidFill>
                            <a:schemeClr val="tx1"/>
                          </a:solidFill>
                          <a:latin typeface="+mn-lt"/>
                          <a:ea typeface="+mn-ea"/>
                          <a:cs typeface="+mn-cs"/>
                        </a:rPr>
                        <a:t> obtenu : 20</a:t>
                      </a:r>
                    </a:p>
                  </a:txBody>
                  <a:tcPr anchor="ctr"/>
                </a:tc>
                <a:extLst>
                  <a:ext uri="{0D108BD9-81ED-4DB2-BD59-A6C34878D82A}">
                    <a16:rowId xmlns:a16="http://schemas.microsoft.com/office/drawing/2014/main" val="2479452500"/>
                  </a:ext>
                </a:extLst>
              </a:tr>
            </a:tbl>
          </a:graphicData>
        </a:graphic>
      </p:graphicFrame>
      <p:sp>
        <p:nvSpPr>
          <p:cNvPr id="5" name="ZoneTexte 4">
            <a:extLst>
              <a:ext uri="{FF2B5EF4-FFF2-40B4-BE49-F238E27FC236}">
                <a16:creationId xmlns:a16="http://schemas.microsoft.com/office/drawing/2014/main" id="{79D5906E-5C20-AB87-7D1C-138FD07F12E5}"/>
              </a:ext>
            </a:extLst>
          </p:cNvPr>
          <p:cNvSpPr txBox="1"/>
          <p:nvPr/>
        </p:nvSpPr>
        <p:spPr>
          <a:xfrm>
            <a:off x="140674" y="-90217"/>
            <a:ext cx="606058" cy="861774"/>
          </a:xfrm>
          <a:prstGeom prst="rect">
            <a:avLst/>
          </a:prstGeom>
          <a:noFill/>
        </p:spPr>
        <p:txBody>
          <a:bodyPr wrap="square" lIns="91440" tIns="45720" rIns="91440" bIns="45720" rtlCol="0" anchor="t">
            <a:spAutoFit/>
          </a:bodyPr>
          <a:lstStyle/>
          <a:p>
            <a:r>
              <a:rPr lang="fr-FR" sz="5000">
                <a:solidFill>
                  <a:schemeClr val="accent4"/>
                </a:solidFill>
                <a:latin typeface="Century Gothic"/>
                <a:ea typeface="Cambria Math"/>
              </a:rPr>
              <a:t>6</a:t>
            </a:r>
          </a:p>
        </p:txBody>
      </p:sp>
      <p:sp>
        <p:nvSpPr>
          <p:cNvPr id="9" name="ZoneTexte 8">
            <a:extLst>
              <a:ext uri="{FF2B5EF4-FFF2-40B4-BE49-F238E27FC236}">
                <a16:creationId xmlns:a16="http://schemas.microsoft.com/office/drawing/2014/main" id="{1B09D0E3-454C-4C42-F67D-A154188E48F5}"/>
              </a:ext>
            </a:extLst>
          </p:cNvPr>
          <p:cNvSpPr txBox="1"/>
          <p:nvPr/>
        </p:nvSpPr>
        <p:spPr>
          <a:xfrm>
            <a:off x="572703" y="28831"/>
            <a:ext cx="4165552" cy="523220"/>
          </a:xfrm>
          <a:prstGeom prst="rect">
            <a:avLst/>
          </a:prstGeom>
          <a:noFill/>
        </p:spPr>
        <p:txBody>
          <a:bodyPr wrap="square" lIns="91440" tIns="45720" rIns="91440" bIns="45720" rtlCol="0" anchor="t">
            <a:spAutoFit/>
          </a:bodyPr>
          <a:lstStyle/>
          <a:p>
            <a:r>
              <a:rPr lang="fr-FR" sz="2800">
                <a:latin typeface="+mj-lt"/>
                <a:ea typeface="Cambria Math"/>
              </a:rPr>
              <a:t>Résultats</a:t>
            </a:r>
            <a:endParaRPr lang="fr-FR" sz="2800">
              <a:latin typeface="+mj-lt"/>
              <a:ea typeface="Cambria Math" panose="02040503050406030204" pitchFamily="18" charset="0"/>
            </a:endParaRPr>
          </a:p>
        </p:txBody>
      </p:sp>
      <p:sp>
        <p:nvSpPr>
          <p:cNvPr id="11" name="Rectangle 10">
            <a:extLst>
              <a:ext uri="{FF2B5EF4-FFF2-40B4-BE49-F238E27FC236}">
                <a16:creationId xmlns:a16="http://schemas.microsoft.com/office/drawing/2014/main" id="{1E1F0E71-DFC6-C178-F532-B0D17431DDA2}"/>
              </a:ext>
            </a:extLst>
          </p:cNvPr>
          <p:cNvSpPr/>
          <p:nvPr/>
        </p:nvSpPr>
        <p:spPr>
          <a:xfrm rot="5400000" flipV="1">
            <a:off x="2286464" y="-1071302"/>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3AF5236-32A5-2CC5-146A-98B213A512B4}"/>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4" name="Groupe 23">
            <a:extLst>
              <a:ext uri="{FF2B5EF4-FFF2-40B4-BE49-F238E27FC236}">
                <a16:creationId xmlns:a16="http://schemas.microsoft.com/office/drawing/2014/main" id="{359DF11A-D082-D799-7B6C-86F076442789}"/>
              </a:ext>
            </a:extLst>
          </p:cNvPr>
          <p:cNvGrpSpPr/>
          <p:nvPr/>
        </p:nvGrpSpPr>
        <p:grpSpPr>
          <a:xfrm rot="16200000">
            <a:off x="10703726" y="-828704"/>
            <a:ext cx="295074" cy="2229427"/>
            <a:chOff x="7785230" y="646187"/>
            <a:chExt cx="295074" cy="2229427"/>
          </a:xfrm>
        </p:grpSpPr>
        <p:sp>
          <p:nvSpPr>
            <p:cNvPr id="16" name="Ellipse 15">
              <a:extLst>
                <a:ext uri="{FF2B5EF4-FFF2-40B4-BE49-F238E27FC236}">
                  <a16:creationId xmlns:a16="http://schemas.microsoft.com/office/drawing/2014/main" id="{609F0FF7-1BF2-0D27-93CD-5D30260B5AC4}"/>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1BF84CF3-AE5F-9486-F90C-860024F1083E}"/>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ACC45A1D-2E47-8EBF-A4D6-8EFD16B492B8}"/>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218B4DCC-F96B-28B7-FB49-7F53EBF8597A}"/>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383D82A3-E612-B35B-5DCB-0DFB4A3D1D5E}"/>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7CE43054-450B-8CC6-EA0D-733EF7C19EDA}"/>
                </a:ext>
              </a:extLst>
            </p:cNvPr>
            <p:cNvSpPr/>
            <p:nvPr/>
          </p:nvSpPr>
          <p:spPr>
            <a:xfrm rot="16200000">
              <a:off x="7801340" y="2275453"/>
              <a:ext cx="275327" cy="282600"/>
            </a:xfrm>
            <a:prstGeom prst="ellipse">
              <a:avLst/>
            </a:prstGeom>
            <a:solidFill>
              <a:schemeClr val="accent4"/>
            </a:solid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C9C4000D-2C9B-13DF-C937-3E76C8FDE627}"/>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pic>
        <p:nvPicPr>
          <p:cNvPr id="6" name="Image 6">
            <a:extLst>
              <a:ext uri="{FF2B5EF4-FFF2-40B4-BE49-F238E27FC236}">
                <a16:creationId xmlns:a16="http://schemas.microsoft.com/office/drawing/2014/main" id="{AC0BC5DF-D410-673E-1C36-9F4641AEE9AB}"/>
              </a:ext>
            </a:extLst>
          </p:cNvPr>
          <p:cNvPicPr>
            <a:picLocks noChangeAspect="1"/>
          </p:cNvPicPr>
          <p:nvPr/>
        </p:nvPicPr>
        <p:blipFill>
          <a:blip r:embed="rId2"/>
          <a:stretch>
            <a:fillRect/>
          </a:stretch>
        </p:blipFill>
        <p:spPr>
          <a:xfrm>
            <a:off x="681206" y="3235279"/>
            <a:ext cx="4989094" cy="2992364"/>
          </a:xfrm>
          <a:prstGeom prst="rect">
            <a:avLst/>
          </a:prstGeom>
        </p:spPr>
      </p:pic>
      <p:pic>
        <p:nvPicPr>
          <p:cNvPr id="7" name="Image 7">
            <a:extLst>
              <a:ext uri="{FF2B5EF4-FFF2-40B4-BE49-F238E27FC236}">
                <a16:creationId xmlns:a16="http://schemas.microsoft.com/office/drawing/2014/main" id="{2E869504-C540-8892-6EB6-C3A2AC45FB4A}"/>
              </a:ext>
            </a:extLst>
          </p:cNvPr>
          <p:cNvPicPr>
            <a:picLocks noChangeAspect="1"/>
          </p:cNvPicPr>
          <p:nvPr/>
        </p:nvPicPr>
        <p:blipFill>
          <a:blip r:embed="rId3"/>
          <a:stretch>
            <a:fillRect/>
          </a:stretch>
        </p:blipFill>
        <p:spPr>
          <a:xfrm>
            <a:off x="5856704" y="3235279"/>
            <a:ext cx="4989094" cy="2992364"/>
          </a:xfrm>
          <a:prstGeom prst="rect">
            <a:avLst/>
          </a:prstGeom>
        </p:spPr>
      </p:pic>
      <p:sp>
        <p:nvSpPr>
          <p:cNvPr id="4" name="ZoneTexte 3">
            <a:extLst>
              <a:ext uri="{FF2B5EF4-FFF2-40B4-BE49-F238E27FC236}">
                <a16:creationId xmlns:a16="http://schemas.microsoft.com/office/drawing/2014/main" id="{3587FB88-7CC9-9A13-F01F-BBC9617CB095}"/>
              </a:ext>
            </a:extLst>
          </p:cNvPr>
          <p:cNvSpPr txBox="1"/>
          <p:nvPr/>
        </p:nvSpPr>
        <p:spPr>
          <a:xfrm>
            <a:off x="894348" y="6167477"/>
            <a:ext cx="10403304" cy="369332"/>
          </a:xfrm>
          <a:prstGeom prst="rect">
            <a:avLst/>
          </a:prstGeom>
          <a:noFill/>
        </p:spPr>
        <p:txBody>
          <a:bodyPr wrap="square" rtlCol="0">
            <a:spAutoFit/>
          </a:bodyPr>
          <a:lstStyle/>
          <a:p>
            <a:pPr algn="ctr"/>
            <a:r>
              <a:rPr lang="fr-FR" dirty="0"/>
              <a:t>Résultats </a:t>
            </a:r>
            <a:r>
              <a:rPr lang="fr-FR" u="sng" dirty="0"/>
              <a:t>Target</a:t>
            </a:r>
            <a:r>
              <a:rPr lang="fr-FR" dirty="0"/>
              <a:t> </a:t>
            </a:r>
            <a:r>
              <a:rPr lang="fr-FR" dirty="0" err="1"/>
              <a:t>Encoding</a:t>
            </a:r>
            <a:endParaRPr lang="fr-FR" dirty="0"/>
          </a:p>
        </p:txBody>
      </p:sp>
      <p:sp>
        <p:nvSpPr>
          <p:cNvPr id="8" name="ZoneTexte 7">
            <a:extLst>
              <a:ext uri="{FF2B5EF4-FFF2-40B4-BE49-F238E27FC236}">
                <a16:creationId xmlns:a16="http://schemas.microsoft.com/office/drawing/2014/main" id="{F1D9ED17-45C1-1569-5C56-568C5D006D7A}"/>
              </a:ext>
            </a:extLst>
          </p:cNvPr>
          <p:cNvSpPr txBox="1"/>
          <p:nvPr/>
        </p:nvSpPr>
        <p:spPr>
          <a:xfrm>
            <a:off x="8832768" y="3335456"/>
            <a:ext cx="1049572" cy="307777"/>
          </a:xfrm>
          <a:prstGeom prst="rect">
            <a:avLst/>
          </a:prstGeom>
          <a:noFill/>
        </p:spPr>
        <p:txBody>
          <a:bodyPr wrap="square" rtlCol="0">
            <a:spAutoFit/>
          </a:bodyPr>
          <a:lstStyle/>
          <a:p>
            <a:r>
              <a:rPr lang="fr-FR" sz="1400" dirty="0">
                <a:solidFill>
                  <a:schemeClr val="bg2">
                    <a:lumMod val="50000"/>
                  </a:schemeClr>
                </a:solidFill>
              </a:rPr>
              <a:t>(RMSE)</a:t>
            </a:r>
          </a:p>
        </p:txBody>
      </p:sp>
      <p:graphicFrame>
        <p:nvGraphicFramePr>
          <p:cNvPr id="17" name="Tableau 24">
            <a:extLst>
              <a:ext uri="{FF2B5EF4-FFF2-40B4-BE49-F238E27FC236}">
                <a16:creationId xmlns:a16="http://schemas.microsoft.com/office/drawing/2014/main" id="{39118B51-59B8-34AD-1FFF-CA8C10999D48}"/>
              </a:ext>
            </a:extLst>
          </p:cNvPr>
          <p:cNvGraphicFramePr>
            <a:graphicFrameLocks noGrp="1"/>
          </p:cNvGraphicFramePr>
          <p:nvPr>
            <p:extLst>
              <p:ext uri="{D42A27DB-BD31-4B8C-83A1-F6EECF244321}">
                <p14:modId xmlns:p14="http://schemas.microsoft.com/office/powerpoint/2010/main" val="1777370413"/>
              </p:ext>
            </p:extLst>
          </p:nvPr>
        </p:nvGraphicFramePr>
        <p:xfrm>
          <a:off x="10858313" y="3298342"/>
          <a:ext cx="659242" cy="2614622"/>
        </p:xfrm>
        <a:graphic>
          <a:graphicData uri="http://schemas.openxmlformats.org/drawingml/2006/table">
            <a:tbl>
              <a:tblPr firstRow="1" bandRow="1">
                <a:tableStyleId>{00A15C55-8517-42AA-B614-E9B94910E393}</a:tableStyleId>
              </a:tblPr>
              <a:tblGrid>
                <a:gridCol w="659242">
                  <a:extLst>
                    <a:ext uri="{9D8B030D-6E8A-4147-A177-3AD203B41FA5}">
                      <a16:colId xmlns:a16="http://schemas.microsoft.com/office/drawing/2014/main" val="1577666810"/>
                    </a:ext>
                  </a:extLst>
                </a:gridCol>
              </a:tblGrid>
              <a:tr h="429870">
                <a:tc>
                  <a:txBody>
                    <a:bodyPr/>
                    <a:lstStyle/>
                    <a:p>
                      <a:pPr algn="ctr"/>
                      <a:r>
                        <a:rPr lang="fr-FR" sz="1400" b="0" dirty="0">
                          <a:solidFill>
                            <a:srgbClr val="5D5D5D"/>
                          </a:solidFill>
                        </a:rPr>
                        <a:t>Final</a:t>
                      </a:r>
                    </a:p>
                    <a:p>
                      <a:pPr algn="ctr"/>
                      <a:endParaRPr lang="fr-FR" sz="900" b="0" dirty="0">
                        <a:solidFill>
                          <a:schemeClr val="tx1"/>
                        </a:solidFill>
                      </a:endParaRPr>
                    </a:p>
                  </a:txBody>
                  <a:tcPr marL="0" marR="0"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0740635"/>
                  </a:ext>
                </a:extLst>
              </a:tr>
              <a:tr h="273094">
                <a:tc>
                  <a:txBody>
                    <a:bodyPr/>
                    <a:lstStyle/>
                    <a:p>
                      <a:pPr algn="ctr"/>
                      <a:r>
                        <a:rPr lang="fr-FR" sz="1200" dirty="0"/>
                        <a:t>28.55</a:t>
                      </a:r>
                    </a:p>
                  </a:txBody>
                  <a:tcPr marL="0" marR="0" marT="0" marB="0" anchor="ctr">
                    <a:lnT w="12700" cap="flat" cmpd="sng" algn="ctr">
                      <a:solidFill>
                        <a:schemeClr val="tx1"/>
                      </a:solidFill>
                      <a:prstDash val="solid"/>
                      <a:round/>
                      <a:headEnd type="none" w="med" len="med"/>
                      <a:tailEnd type="none" w="med" len="med"/>
                    </a:lnT>
                    <a:solidFill>
                      <a:srgbClr val="FFE699"/>
                    </a:solidFill>
                  </a:tcPr>
                </a:tc>
                <a:extLst>
                  <a:ext uri="{0D108BD9-81ED-4DB2-BD59-A6C34878D82A}">
                    <a16:rowId xmlns:a16="http://schemas.microsoft.com/office/drawing/2014/main" val="1568535916"/>
                  </a:ext>
                </a:extLst>
              </a:tr>
              <a:tr h="273094">
                <a:tc>
                  <a:txBody>
                    <a:bodyPr/>
                    <a:lstStyle/>
                    <a:p>
                      <a:pPr algn="ctr"/>
                      <a:r>
                        <a:rPr lang="fr-FR" sz="1200" b="1" dirty="0"/>
                        <a:t>24.06</a:t>
                      </a:r>
                    </a:p>
                  </a:txBody>
                  <a:tcPr marL="0" marR="0" marT="0" marB="0" anchor="ctr">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3075326111"/>
                  </a:ext>
                </a:extLst>
              </a:tr>
              <a:tr h="273094">
                <a:tc>
                  <a:txBody>
                    <a:bodyPr/>
                    <a:lstStyle/>
                    <a:p>
                      <a:pPr algn="ctr"/>
                      <a:r>
                        <a:rPr lang="fr-FR" sz="1200" dirty="0"/>
                        <a:t>28.08</a:t>
                      </a:r>
                    </a:p>
                  </a:txBody>
                  <a:tcPr marL="0" marR="0" marT="0" marB="0" anchor="ctr">
                    <a:lnT w="12700" cap="flat" cmpd="sng" algn="ctr">
                      <a:solidFill>
                        <a:schemeClr val="tx1"/>
                      </a:solidFill>
                      <a:prstDash val="solid"/>
                      <a:round/>
                      <a:headEnd type="none" w="med" len="med"/>
                      <a:tailEnd type="none" w="med" len="med"/>
                    </a:lnT>
                    <a:solidFill>
                      <a:srgbClr val="FFE699"/>
                    </a:solidFill>
                  </a:tcPr>
                </a:tc>
                <a:extLst>
                  <a:ext uri="{0D108BD9-81ED-4DB2-BD59-A6C34878D82A}">
                    <a16:rowId xmlns:a16="http://schemas.microsoft.com/office/drawing/2014/main" val="2377264547"/>
                  </a:ext>
                </a:extLst>
              </a:tr>
              <a:tr h="273094">
                <a:tc>
                  <a:txBody>
                    <a:bodyPr/>
                    <a:lstStyle/>
                    <a:p>
                      <a:pPr algn="ctr"/>
                      <a:r>
                        <a:rPr lang="fr-FR" sz="1200" dirty="0"/>
                        <a:t>29.36</a:t>
                      </a:r>
                    </a:p>
                  </a:txBody>
                  <a:tcPr marL="0" marR="0" marT="0" marB="0" anchor="ctr">
                    <a:lnB w="12700" cap="flat" cmpd="sng" algn="ctr">
                      <a:solidFill>
                        <a:schemeClr val="tx1"/>
                      </a:solidFill>
                      <a:prstDash val="solid"/>
                      <a:round/>
                      <a:headEnd type="none" w="med" len="med"/>
                      <a:tailEnd type="none" w="med" len="med"/>
                    </a:lnB>
                    <a:solidFill>
                      <a:srgbClr val="FFE699"/>
                    </a:solidFill>
                  </a:tcPr>
                </a:tc>
                <a:extLst>
                  <a:ext uri="{0D108BD9-81ED-4DB2-BD59-A6C34878D82A}">
                    <a16:rowId xmlns:a16="http://schemas.microsoft.com/office/drawing/2014/main" val="1728569912"/>
                  </a:ext>
                </a:extLst>
              </a:tr>
              <a:tr h="273094">
                <a:tc>
                  <a:txBody>
                    <a:bodyPr/>
                    <a:lstStyle/>
                    <a:p>
                      <a:pPr algn="ctr"/>
                      <a:r>
                        <a:rPr lang="fr-FR" sz="1200" dirty="0"/>
                        <a:t>34.37</a:t>
                      </a:r>
                    </a:p>
                  </a:txBody>
                  <a:tcPr marL="0" marR="0" marT="0" marB="0" anchor="ctr">
                    <a:lnT w="12700" cap="flat" cmpd="sng" algn="ctr">
                      <a:solidFill>
                        <a:schemeClr val="tx1"/>
                      </a:solidFill>
                      <a:prstDash val="solid"/>
                      <a:round/>
                      <a:headEnd type="none" w="med" len="med"/>
                      <a:tailEnd type="none" w="med" len="med"/>
                    </a:lnT>
                    <a:solidFill>
                      <a:srgbClr val="FFE699"/>
                    </a:solidFill>
                  </a:tcPr>
                </a:tc>
                <a:extLst>
                  <a:ext uri="{0D108BD9-81ED-4DB2-BD59-A6C34878D82A}">
                    <a16:rowId xmlns:a16="http://schemas.microsoft.com/office/drawing/2014/main" val="745584366"/>
                  </a:ext>
                </a:extLst>
              </a:tr>
              <a:tr h="273094">
                <a:tc>
                  <a:txBody>
                    <a:bodyPr/>
                    <a:lstStyle/>
                    <a:p>
                      <a:pPr algn="ctr"/>
                      <a:r>
                        <a:rPr lang="fr-FR" sz="1200" dirty="0"/>
                        <a:t>30.88</a:t>
                      </a:r>
                    </a:p>
                  </a:txBody>
                  <a:tcPr marL="0" marR="0" marT="0" marB="0" anchor="ctr">
                    <a:lnB w="12700" cap="flat" cmpd="sng" algn="ctr">
                      <a:solidFill>
                        <a:schemeClr val="tx1"/>
                      </a:solidFill>
                      <a:prstDash val="solid"/>
                      <a:round/>
                      <a:headEnd type="none" w="med" len="med"/>
                      <a:tailEnd type="none" w="med" len="med"/>
                    </a:lnB>
                    <a:solidFill>
                      <a:srgbClr val="FFE699"/>
                    </a:solidFill>
                  </a:tcPr>
                </a:tc>
                <a:extLst>
                  <a:ext uri="{0D108BD9-81ED-4DB2-BD59-A6C34878D82A}">
                    <a16:rowId xmlns:a16="http://schemas.microsoft.com/office/drawing/2014/main" val="3158867954"/>
                  </a:ext>
                </a:extLst>
              </a:tr>
              <a:tr h="273094">
                <a:tc>
                  <a:txBody>
                    <a:bodyPr/>
                    <a:lstStyle/>
                    <a:p>
                      <a:pPr algn="ctr"/>
                      <a:r>
                        <a:rPr lang="fr-FR" sz="1200" dirty="0"/>
                        <a:t>32.65</a:t>
                      </a:r>
                    </a:p>
                  </a:txBody>
                  <a:tcPr marL="0" marR="0" marT="0" marB="0" anchor="ctr">
                    <a:lnT w="12700" cap="flat" cmpd="sng" algn="ctr">
                      <a:solidFill>
                        <a:schemeClr val="tx1"/>
                      </a:solidFill>
                      <a:prstDash val="solid"/>
                      <a:round/>
                      <a:headEnd type="none" w="med" len="med"/>
                      <a:tailEnd type="none" w="med" len="med"/>
                    </a:lnT>
                    <a:solidFill>
                      <a:srgbClr val="FFE699"/>
                    </a:solidFill>
                  </a:tcPr>
                </a:tc>
                <a:extLst>
                  <a:ext uri="{0D108BD9-81ED-4DB2-BD59-A6C34878D82A}">
                    <a16:rowId xmlns:a16="http://schemas.microsoft.com/office/drawing/2014/main" val="2432662265"/>
                  </a:ext>
                </a:extLst>
              </a:tr>
              <a:tr h="273094">
                <a:tc>
                  <a:txBody>
                    <a:bodyPr/>
                    <a:lstStyle/>
                    <a:p>
                      <a:pPr algn="ctr"/>
                      <a:r>
                        <a:rPr lang="fr-FR" sz="1200" dirty="0"/>
                        <a:t>29.34</a:t>
                      </a:r>
                    </a:p>
                  </a:txBody>
                  <a:tcPr marL="0" marR="0" marT="0" marB="0" anchor="ctr">
                    <a:solidFill>
                      <a:srgbClr val="FFE699"/>
                    </a:solidFill>
                  </a:tcPr>
                </a:tc>
                <a:extLst>
                  <a:ext uri="{0D108BD9-81ED-4DB2-BD59-A6C34878D82A}">
                    <a16:rowId xmlns:a16="http://schemas.microsoft.com/office/drawing/2014/main" val="118552136"/>
                  </a:ext>
                </a:extLst>
              </a:tr>
            </a:tbl>
          </a:graphicData>
        </a:graphic>
      </p:graphicFrame>
    </p:spTree>
    <p:extLst>
      <p:ext uri="{BB962C8B-B14F-4D97-AF65-F5344CB8AC3E}">
        <p14:creationId xmlns:p14="http://schemas.microsoft.com/office/powerpoint/2010/main" val="2890507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rtlCol="0">
                <a:spAutoFit/>
              </a:bodyPr>
              <a:lstStyle/>
              <a:p>
                <a:r>
                  <a:rPr lang="fr-FR" sz="2800">
                    <a:latin typeface="+mj-lt"/>
                    <a:ea typeface="Cambria Math" panose="02040503050406030204" pitchFamily="18" charset="0"/>
                  </a:rPr>
                  <a:t>Docker</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lIns="91440" tIns="45720" rIns="91440" bIns="45720" rtlCol="0" anchor="t">
                <a:spAutoFit/>
              </a:bodyPr>
              <a:lstStyle/>
              <a:p>
                <a:r>
                  <a:rPr lang="fr-FR" sz="5000" dirty="0">
                    <a:solidFill>
                      <a:srgbClr val="CC0099"/>
                    </a:solidFill>
                    <a:latin typeface="Century Gothic"/>
                    <a:ea typeface="Cambria Math"/>
                  </a:rPr>
                  <a:t>6</a:t>
                </a:r>
                <a:endParaRPr lang="fr-FR" sz="5000" dirty="0">
                  <a:solidFill>
                    <a:srgbClr val="CC0099"/>
                  </a:solidFill>
                  <a:latin typeface="Century Gothic" panose="020B0502020202020204" pitchFamily="34" charset="0"/>
                  <a:ea typeface="Cambria Math" panose="02040503050406030204" pitchFamily="18" charset="0"/>
                </a:endParaRP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7044" y="-840883"/>
            <a:ext cx="303935" cy="2244928"/>
            <a:chOff x="7785230" y="646187"/>
            <a:chExt cx="303935" cy="2244928"/>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10201" y="2612152"/>
              <a:ext cx="275327" cy="282600"/>
            </a:xfrm>
            <a:prstGeom prst="ellipse">
              <a:avLst/>
            </a:prstGeom>
            <a:solidFill>
              <a:srgbClr val="CC0099"/>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286536"/>
              <a:ext cx="275326" cy="282599"/>
            </a:xfrm>
            <a:prstGeom prst="ellipse">
              <a:avLst/>
            </a:prstGeom>
            <a:solidFill>
              <a:srgbClr val="D9D9D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C0099"/>
                </a:solidFill>
              </a:endParaRPr>
            </a:p>
          </p:txBody>
        </p:sp>
      </p:grpSp>
      <p:sp>
        <p:nvSpPr>
          <p:cNvPr id="12" name="ZoneTexte 11">
            <a:extLst>
              <a:ext uri="{FF2B5EF4-FFF2-40B4-BE49-F238E27FC236}">
                <a16:creationId xmlns:a16="http://schemas.microsoft.com/office/drawing/2014/main" id="{2667F0AE-DF81-A954-E95B-67238B400B91}"/>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b="1" dirty="0">
                <a:latin typeface="+mj-lt"/>
                <a:ea typeface="Cambria Math"/>
                <a:cs typeface="Calibri Light"/>
              </a:rPr>
              <a:t>Léa Camusat </a:t>
            </a:r>
            <a:r>
              <a:rPr lang="fr-FR" dirty="0">
                <a:solidFill>
                  <a:schemeClr val="tx1">
                    <a:lumMod val="50000"/>
                    <a:lumOff val="50000"/>
                  </a:schemeClr>
                </a:solidFill>
                <a:latin typeface="+mj-lt"/>
                <a:ea typeface="Cambria Math"/>
                <a:cs typeface="Calibri Light"/>
              </a:rPr>
              <a:t>     Flavie Kolb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grpSp>
        <p:nvGrpSpPr>
          <p:cNvPr id="14" name="Groupe 13">
            <a:extLst>
              <a:ext uri="{FF2B5EF4-FFF2-40B4-BE49-F238E27FC236}">
                <a16:creationId xmlns:a16="http://schemas.microsoft.com/office/drawing/2014/main" id="{9DED7673-135C-507C-ADA6-5446369C3700}"/>
              </a:ext>
            </a:extLst>
          </p:cNvPr>
          <p:cNvGrpSpPr/>
          <p:nvPr/>
        </p:nvGrpSpPr>
        <p:grpSpPr>
          <a:xfrm>
            <a:off x="-165102" y="817107"/>
            <a:ext cx="2059630" cy="446724"/>
            <a:chOff x="378693" y="765217"/>
            <a:chExt cx="2059630" cy="446724"/>
          </a:xfrm>
        </p:grpSpPr>
        <p:sp>
          <p:nvSpPr>
            <p:cNvPr id="15" name="Rectangle : coins arrondis 14">
              <a:extLst>
                <a:ext uri="{FF2B5EF4-FFF2-40B4-BE49-F238E27FC236}">
                  <a16:creationId xmlns:a16="http://schemas.microsoft.com/office/drawing/2014/main" id="{DE28BEB2-F59A-EADB-412F-B2112641B222}"/>
                </a:ext>
              </a:extLst>
            </p:cNvPr>
            <p:cNvSpPr/>
            <p:nvPr/>
          </p:nvSpPr>
          <p:spPr>
            <a:xfrm>
              <a:off x="681205" y="765217"/>
              <a:ext cx="1428995" cy="446724"/>
            </a:xfrm>
            <a:prstGeom prst="roundRect">
              <a:avLst/>
            </a:prstGeom>
            <a:solidFill>
              <a:srgbClr val="CC009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A57CA0A9-7764-C8D5-FE29-247E8563F8B4}"/>
                </a:ext>
              </a:extLst>
            </p:cNvPr>
            <p:cNvSpPr txBox="1"/>
            <p:nvPr/>
          </p:nvSpPr>
          <p:spPr>
            <a:xfrm>
              <a:off x="378693" y="772681"/>
              <a:ext cx="2059630" cy="400110"/>
            </a:xfrm>
            <a:prstGeom prst="rect">
              <a:avLst/>
            </a:prstGeom>
            <a:noFill/>
          </p:spPr>
          <p:txBody>
            <a:bodyPr wrap="square" rtlCol="0">
              <a:spAutoFit/>
            </a:bodyPr>
            <a:lstStyle/>
            <a:p>
              <a:pPr algn="ctr"/>
              <a:r>
                <a:rPr lang="fr-FR" sz="2000" b="1" err="1">
                  <a:solidFill>
                    <a:srgbClr val="CC0099"/>
                  </a:solidFill>
                  <a:latin typeface="+mj-lt"/>
                  <a:ea typeface="Cambria Math" panose="02040503050406030204" pitchFamily="18" charset="0"/>
                  <a:cs typeface="Calibri Light" panose="020F0302020204030204" pitchFamily="34" charset="0"/>
                </a:rPr>
                <a:t>Dockerfile</a:t>
              </a:r>
              <a:r>
                <a:rPr lang="fr-FR" sz="2000" b="1">
                  <a:solidFill>
                    <a:srgbClr val="CC0099"/>
                  </a:solidFill>
                  <a:latin typeface="+mj-lt"/>
                  <a:ea typeface="Cambria Math" panose="02040503050406030204" pitchFamily="18" charset="0"/>
                  <a:cs typeface="Calibri Light" panose="020F0302020204030204" pitchFamily="34" charset="0"/>
                </a:rPr>
                <a:t> :</a:t>
              </a:r>
            </a:p>
          </p:txBody>
        </p:sp>
      </p:grpSp>
      <p:grpSp>
        <p:nvGrpSpPr>
          <p:cNvPr id="19" name="Groupe 18">
            <a:extLst>
              <a:ext uri="{FF2B5EF4-FFF2-40B4-BE49-F238E27FC236}">
                <a16:creationId xmlns:a16="http://schemas.microsoft.com/office/drawing/2014/main" id="{B00EB629-9CDB-B8B5-E3D8-97380A25C17E}"/>
              </a:ext>
            </a:extLst>
          </p:cNvPr>
          <p:cNvGrpSpPr/>
          <p:nvPr/>
        </p:nvGrpSpPr>
        <p:grpSpPr>
          <a:xfrm>
            <a:off x="82365" y="1413397"/>
            <a:ext cx="5165414" cy="4986667"/>
            <a:chOff x="203547" y="1538052"/>
            <a:chExt cx="5165414" cy="4986667"/>
          </a:xfrm>
        </p:grpSpPr>
        <p:sp>
          <p:nvSpPr>
            <p:cNvPr id="18" name="Rectangle 17">
              <a:extLst>
                <a:ext uri="{FF2B5EF4-FFF2-40B4-BE49-F238E27FC236}">
                  <a16:creationId xmlns:a16="http://schemas.microsoft.com/office/drawing/2014/main" id="{403A0922-8A0C-7E24-2B23-D9F11820F553}"/>
                </a:ext>
              </a:extLst>
            </p:cNvPr>
            <p:cNvSpPr/>
            <p:nvPr/>
          </p:nvSpPr>
          <p:spPr>
            <a:xfrm>
              <a:off x="203547" y="1538052"/>
              <a:ext cx="5126159" cy="4986667"/>
            </a:xfrm>
            <a:prstGeom prst="rect">
              <a:avLst/>
            </a:prstGeom>
            <a:solidFill>
              <a:srgbClr val="ECB2B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61267332-E01A-7502-0B7D-72108CB3BDB8}"/>
                </a:ext>
              </a:extLst>
            </p:cNvPr>
            <p:cNvSpPr txBox="1"/>
            <p:nvPr/>
          </p:nvSpPr>
          <p:spPr>
            <a:xfrm>
              <a:off x="242802" y="1609961"/>
              <a:ext cx="5126159" cy="4893647"/>
            </a:xfrm>
            <a:prstGeom prst="rect">
              <a:avLst/>
            </a:prstGeom>
            <a:noFill/>
          </p:spPr>
          <p:txBody>
            <a:bodyPr wrap="square" rtlCol="0">
              <a:spAutoFit/>
            </a:bodyPr>
            <a:lstStyle/>
            <a:p>
              <a:r>
                <a:rPr lang="fr-FR" sz="1300" b="1">
                  <a:solidFill>
                    <a:srgbClr val="CC0099"/>
                  </a:solidFill>
                  <a:latin typeface="Consolas" panose="020B0609020204030204" pitchFamily="49" charset="0"/>
                  <a:ea typeface="Cambria Math" panose="02040503050406030204" pitchFamily="18" charset="0"/>
                  <a:cs typeface="Calibri Light" panose="020F0302020204030204" pitchFamily="34" charset="0"/>
                </a:rPr>
                <a:t># Utilisation d’une image Ubuntu</a:t>
              </a:r>
            </a:p>
            <a:p>
              <a:r>
                <a:rPr lang="fr-FR" sz="1300">
                  <a:latin typeface="Consolas" panose="020B0609020204030204" pitchFamily="49" charset="0"/>
                  <a:ea typeface="Cambria Math" panose="02040503050406030204" pitchFamily="18" charset="0"/>
                  <a:cs typeface="Calibri Light" panose="020F0302020204030204" pitchFamily="34" charset="0"/>
                </a:rPr>
                <a:t>FROM </a:t>
              </a:r>
              <a:r>
                <a:rPr lang="fr-FR" sz="1300" b="1" err="1">
                  <a:latin typeface="Consolas" panose="020B0609020204030204" pitchFamily="49" charset="0"/>
                  <a:ea typeface="Cambria Math" panose="02040503050406030204" pitchFamily="18" charset="0"/>
                  <a:cs typeface="Calibri Light" panose="020F0302020204030204" pitchFamily="34" charset="0"/>
                </a:rPr>
                <a:t>ubuntu</a:t>
              </a:r>
              <a:r>
                <a:rPr lang="fr-FR" sz="1300" err="1">
                  <a:latin typeface="Consolas" panose="020B0609020204030204" pitchFamily="49" charset="0"/>
                  <a:ea typeface="Cambria Math" panose="02040503050406030204" pitchFamily="18" charset="0"/>
                  <a:cs typeface="Calibri Light" panose="020F0302020204030204" pitchFamily="34" charset="0"/>
                </a:rPr>
                <a:t>:latest</a:t>
              </a:r>
              <a:endParaRPr lang="fr-FR" sz="1300">
                <a:latin typeface="Consolas" panose="020B0609020204030204" pitchFamily="49" charset="0"/>
                <a:ea typeface="Cambria Math" panose="02040503050406030204" pitchFamily="18" charset="0"/>
                <a:cs typeface="Calibri Light" panose="020F0302020204030204" pitchFamily="34" charset="0"/>
              </a:endParaRPr>
            </a:p>
            <a:p>
              <a:endParaRPr lang="fr-FR" sz="1300">
                <a:latin typeface="Consolas" panose="020B0609020204030204" pitchFamily="49" charset="0"/>
                <a:ea typeface="Cambria Math" panose="02040503050406030204" pitchFamily="18" charset="0"/>
                <a:cs typeface="Calibri Light" panose="020F0302020204030204" pitchFamily="34" charset="0"/>
              </a:endParaRPr>
            </a:p>
            <a:p>
              <a:r>
                <a:rPr lang="fr-FR" sz="1300" b="1">
                  <a:solidFill>
                    <a:srgbClr val="CC0099"/>
                  </a:solidFill>
                  <a:latin typeface="Consolas" panose="020B0609020204030204" pitchFamily="49" charset="0"/>
                  <a:ea typeface="Cambria Math" panose="02040503050406030204" pitchFamily="18" charset="0"/>
                  <a:cs typeface="Calibri Light" panose="020F0302020204030204" pitchFamily="34" charset="0"/>
                </a:rPr>
                <a:t># Fuseau horaire</a:t>
              </a:r>
            </a:p>
            <a:p>
              <a:r>
                <a:rPr lang="fr-FR" sz="1300">
                  <a:latin typeface="Consolas" panose="020B0609020204030204" pitchFamily="49" charset="0"/>
                  <a:ea typeface="Cambria Math" panose="02040503050406030204" pitchFamily="18" charset="0"/>
                  <a:cs typeface="Calibri Light" panose="020F0302020204030204" pitchFamily="34" charset="0"/>
                </a:rPr>
                <a:t>ENV TZ=Europe/</a:t>
              </a:r>
              <a:r>
                <a:rPr lang="fr-FR" sz="1300" err="1">
                  <a:latin typeface="Consolas" panose="020B0609020204030204" pitchFamily="49" charset="0"/>
                  <a:ea typeface="Cambria Math" panose="02040503050406030204" pitchFamily="18" charset="0"/>
                  <a:cs typeface="Calibri Light" panose="020F0302020204030204" pitchFamily="34" charset="0"/>
                </a:rPr>
                <a:t>ParisRUN</a:t>
              </a:r>
              <a:r>
                <a:rPr lang="fr-FR" sz="1300">
                  <a:latin typeface="Consolas" panose="020B0609020204030204" pitchFamily="49" charset="0"/>
                  <a:ea typeface="Cambria Math" panose="02040503050406030204" pitchFamily="18" charset="0"/>
                  <a:cs typeface="Calibri Light" panose="020F0302020204030204" pitchFamily="34" charset="0"/>
                </a:rPr>
                <a:t> ln -</a:t>
              </a:r>
              <a:r>
                <a:rPr lang="fr-FR" sz="1300" err="1">
                  <a:latin typeface="Consolas" panose="020B0609020204030204" pitchFamily="49" charset="0"/>
                  <a:ea typeface="Cambria Math" panose="02040503050406030204" pitchFamily="18" charset="0"/>
                  <a:cs typeface="Calibri Light" panose="020F0302020204030204" pitchFamily="34" charset="0"/>
                </a:rPr>
                <a:t>snf</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usr</a:t>
              </a:r>
              <a:r>
                <a:rPr lang="fr-FR" sz="1300">
                  <a:latin typeface="Consolas" panose="020B0609020204030204" pitchFamily="49" charset="0"/>
                  <a:ea typeface="Cambria Math" panose="02040503050406030204" pitchFamily="18" charset="0"/>
                  <a:cs typeface="Calibri Light" panose="020F0302020204030204" pitchFamily="34" charset="0"/>
                </a:rPr>
                <a:t>/</a:t>
              </a:r>
              <a:r>
                <a:rPr lang="fr-FR" sz="1300" err="1">
                  <a:latin typeface="Consolas" panose="020B0609020204030204" pitchFamily="49" charset="0"/>
                  <a:ea typeface="Cambria Math" panose="02040503050406030204" pitchFamily="18" charset="0"/>
                  <a:cs typeface="Calibri Light" panose="020F0302020204030204" pitchFamily="34" charset="0"/>
                </a:rPr>
                <a:t>share</a:t>
              </a:r>
              <a:r>
                <a:rPr lang="fr-FR" sz="1300">
                  <a:latin typeface="Consolas" panose="020B0609020204030204" pitchFamily="49" charset="0"/>
                  <a:ea typeface="Cambria Math" panose="02040503050406030204" pitchFamily="18" charset="0"/>
                  <a:cs typeface="Calibri Light" panose="020F0302020204030204" pitchFamily="34" charset="0"/>
                </a:rPr>
                <a:t>/</a:t>
              </a:r>
              <a:r>
                <a:rPr lang="fr-FR" sz="1300" err="1">
                  <a:latin typeface="Consolas" panose="020B0609020204030204" pitchFamily="49" charset="0"/>
                  <a:ea typeface="Cambria Math" panose="02040503050406030204" pitchFamily="18" charset="0"/>
                  <a:cs typeface="Calibri Light" panose="020F0302020204030204" pitchFamily="34" charset="0"/>
                </a:rPr>
                <a:t>zoneinfo</a:t>
              </a:r>
              <a:r>
                <a:rPr lang="fr-FR" sz="1300">
                  <a:latin typeface="Consolas" panose="020B0609020204030204" pitchFamily="49" charset="0"/>
                  <a:ea typeface="Cambria Math" panose="02040503050406030204" pitchFamily="18" charset="0"/>
                  <a:cs typeface="Calibri Light" panose="020F0302020204030204" pitchFamily="34" charset="0"/>
                </a:rPr>
                <a:t>/$TZ /</a:t>
              </a:r>
              <a:r>
                <a:rPr lang="fr-FR" sz="1300" err="1">
                  <a:latin typeface="Consolas" panose="020B0609020204030204" pitchFamily="49" charset="0"/>
                  <a:ea typeface="Cambria Math" panose="02040503050406030204" pitchFamily="18" charset="0"/>
                  <a:cs typeface="Calibri Light" panose="020F0302020204030204" pitchFamily="34" charset="0"/>
                </a:rPr>
                <a:t>etc</a:t>
              </a:r>
              <a:r>
                <a:rPr lang="fr-FR" sz="1300">
                  <a:latin typeface="Consolas" panose="020B0609020204030204" pitchFamily="49" charset="0"/>
                  <a:ea typeface="Cambria Math" panose="02040503050406030204" pitchFamily="18" charset="0"/>
                  <a:cs typeface="Calibri Light" panose="020F0302020204030204" pitchFamily="34" charset="0"/>
                </a:rPr>
                <a:t>/</a:t>
              </a:r>
              <a:r>
                <a:rPr lang="fr-FR" sz="1300" err="1">
                  <a:latin typeface="Consolas" panose="020B0609020204030204" pitchFamily="49" charset="0"/>
                  <a:ea typeface="Cambria Math" panose="02040503050406030204" pitchFamily="18" charset="0"/>
                  <a:cs typeface="Calibri Light" panose="020F0302020204030204" pitchFamily="34" charset="0"/>
                </a:rPr>
                <a:t>localtime</a:t>
              </a:r>
              <a:r>
                <a:rPr lang="fr-FR" sz="1300">
                  <a:latin typeface="Consolas" panose="020B0609020204030204" pitchFamily="49" charset="0"/>
                  <a:ea typeface="Cambria Math" panose="02040503050406030204" pitchFamily="18" charset="0"/>
                  <a:cs typeface="Calibri Light" panose="020F0302020204030204" pitchFamily="34" charset="0"/>
                </a:rPr>
                <a:t> &amp;&amp; </a:t>
              </a:r>
              <a:r>
                <a:rPr lang="fr-FR" sz="1300" err="1">
                  <a:latin typeface="Consolas" panose="020B0609020204030204" pitchFamily="49" charset="0"/>
                  <a:ea typeface="Cambria Math" panose="02040503050406030204" pitchFamily="18" charset="0"/>
                  <a:cs typeface="Calibri Light" panose="020F0302020204030204" pitchFamily="34" charset="0"/>
                </a:rPr>
                <a:t>echo</a:t>
              </a:r>
              <a:r>
                <a:rPr lang="fr-FR" sz="1300">
                  <a:latin typeface="Consolas" panose="020B0609020204030204" pitchFamily="49" charset="0"/>
                  <a:ea typeface="Cambria Math" panose="02040503050406030204" pitchFamily="18" charset="0"/>
                  <a:cs typeface="Calibri Light" panose="020F0302020204030204" pitchFamily="34" charset="0"/>
                </a:rPr>
                <a:t> $TZ &gt; /</a:t>
              </a:r>
              <a:r>
                <a:rPr lang="fr-FR" sz="1300" err="1">
                  <a:latin typeface="Consolas" panose="020B0609020204030204" pitchFamily="49" charset="0"/>
                  <a:ea typeface="Cambria Math" panose="02040503050406030204" pitchFamily="18" charset="0"/>
                  <a:cs typeface="Calibri Light" panose="020F0302020204030204" pitchFamily="34" charset="0"/>
                </a:rPr>
                <a:t>etc</a:t>
              </a:r>
              <a:r>
                <a:rPr lang="fr-FR" sz="1300">
                  <a:latin typeface="Consolas" panose="020B0609020204030204" pitchFamily="49" charset="0"/>
                  <a:ea typeface="Cambria Math" panose="02040503050406030204" pitchFamily="18" charset="0"/>
                  <a:cs typeface="Calibri Light" panose="020F0302020204030204" pitchFamily="34" charset="0"/>
                </a:rPr>
                <a:t>/</a:t>
              </a:r>
              <a:r>
                <a:rPr lang="fr-FR" sz="1300" err="1">
                  <a:latin typeface="Consolas" panose="020B0609020204030204" pitchFamily="49" charset="0"/>
                  <a:ea typeface="Cambria Math" panose="02040503050406030204" pitchFamily="18" charset="0"/>
                  <a:cs typeface="Calibri Light" panose="020F0302020204030204" pitchFamily="34" charset="0"/>
                </a:rPr>
                <a:t>timezone</a:t>
              </a:r>
              <a:endParaRPr lang="fr-FR" sz="1300">
                <a:latin typeface="Consolas" panose="020B0609020204030204" pitchFamily="49" charset="0"/>
                <a:ea typeface="Cambria Math" panose="02040503050406030204" pitchFamily="18" charset="0"/>
                <a:cs typeface="Calibri Light" panose="020F0302020204030204" pitchFamily="34" charset="0"/>
              </a:endParaRPr>
            </a:p>
            <a:p>
              <a:endParaRPr lang="fr-FR" sz="1300">
                <a:latin typeface="Consolas" panose="020B0609020204030204" pitchFamily="49" charset="0"/>
                <a:ea typeface="Cambria Math" panose="02040503050406030204" pitchFamily="18" charset="0"/>
                <a:cs typeface="Calibri Light" panose="020F0302020204030204" pitchFamily="34" charset="0"/>
              </a:endParaRPr>
            </a:p>
            <a:p>
              <a:r>
                <a:rPr lang="fr-FR" sz="1300" b="1">
                  <a:solidFill>
                    <a:srgbClr val="CC0099"/>
                  </a:solidFill>
                  <a:latin typeface="Consolas" panose="020B0609020204030204" pitchFamily="49" charset="0"/>
                  <a:ea typeface="Cambria Math" panose="02040503050406030204" pitchFamily="18" charset="0"/>
                  <a:cs typeface="Calibri Light" panose="020F0302020204030204" pitchFamily="34" charset="0"/>
                </a:rPr>
                <a:t># Installation de python</a:t>
              </a:r>
            </a:p>
            <a:p>
              <a:r>
                <a:rPr lang="fr-FR" sz="1300">
                  <a:latin typeface="Consolas" panose="020B0609020204030204" pitchFamily="49" charset="0"/>
                  <a:ea typeface="Cambria Math" panose="02040503050406030204" pitchFamily="18" charset="0"/>
                  <a:cs typeface="Calibri Light" panose="020F0302020204030204" pitchFamily="34" charset="0"/>
                </a:rPr>
                <a:t>RUN apt-get update &amp;&amp; apt-get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-y </a:t>
              </a:r>
              <a:r>
                <a:rPr lang="fr-FR" sz="1300" b="1">
                  <a:latin typeface="Consolas" panose="020B0609020204030204" pitchFamily="49" charset="0"/>
                  <a:ea typeface="Cambria Math" panose="02040503050406030204" pitchFamily="18" charset="0"/>
                  <a:cs typeface="Calibri Light" panose="020F0302020204030204" pitchFamily="34" charset="0"/>
                </a:rPr>
                <a:t>python3-pip</a:t>
              </a:r>
            </a:p>
            <a:p>
              <a:endParaRPr lang="fr-FR" sz="1300">
                <a:latin typeface="Consolas" panose="020B0609020204030204" pitchFamily="49" charset="0"/>
                <a:ea typeface="Cambria Math" panose="02040503050406030204" pitchFamily="18" charset="0"/>
                <a:cs typeface="Calibri Light" panose="020F0302020204030204" pitchFamily="34" charset="0"/>
              </a:endParaRPr>
            </a:p>
            <a:p>
              <a:r>
                <a:rPr lang="fr-FR" sz="1300" b="1">
                  <a:solidFill>
                    <a:srgbClr val="CC0099"/>
                  </a:solidFill>
                  <a:latin typeface="Consolas" panose="020B0609020204030204" pitchFamily="49" charset="0"/>
                  <a:ea typeface="Cambria Math" panose="02040503050406030204" pitchFamily="18" charset="0"/>
                  <a:cs typeface="Calibri Light" panose="020F0302020204030204" pitchFamily="34" charset="0"/>
                </a:rPr>
                <a:t># Installations de </a:t>
              </a:r>
              <a:r>
                <a:rPr lang="fr-FR" sz="1300" b="1" err="1">
                  <a:solidFill>
                    <a:srgbClr val="CC0099"/>
                  </a:solidFill>
                  <a:latin typeface="Consolas" panose="020B0609020204030204" pitchFamily="49" charset="0"/>
                  <a:ea typeface="Cambria Math" panose="02040503050406030204" pitchFamily="18" charset="0"/>
                  <a:cs typeface="Calibri Light" panose="020F0302020204030204" pitchFamily="34" charset="0"/>
                </a:rPr>
                <a:t>libraries</a:t>
              </a:r>
              <a:r>
                <a:rPr lang="fr-FR" sz="1300" b="1">
                  <a:solidFill>
                    <a:srgbClr val="CC0099"/>
                  </a:solidFill>
                  <a:latin typeface="Consolas" panose="020B0609020204030204" pitchFamily="49" charset="0"/>
                  <a:ea typeface="Cambria Math" panose="02040503050406030204" pitchFamily="18" charset="0"/>
                  <a:cs typeface="Calibri Light" panose="020F0302020204030204" pitchFamily="34" charset="0"/>
                </a:rPr>
                <a:t> nécessaires</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gradio</a:t>
              </a:r>
              <a:r>
                <a:rPr lang="fr-FR" sz="1300">
                  <a:latin typeface="Consolas" panose="020B0609020204030204" pitchFamily="49" charset="0"/>
                  <a:ea typeface="Cambria Math" panose="02040503050406030204" pitchFamily="18" charset="0"/>
                  <a:cs typeface="Calibri Light" panose="020F0302020204030204" pitchFamily="34" charset="0"/>
                </a:rPr>
                <a:t>==3.4</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xgboost</a:t>
              </a:r>
              <a:r>
                <a:rPr lang="fr-FR" sz="1300">
                  <a:latin typeface="Consolas" panose="020B0609020204030204" pitchFamily="49" charset="0"/>
                  <a:ea typeface="Cambria Math" panose="02040503050406030204" pitchFamily="18" charset="0"/>
                  <a:cs typeface="Calibri Light" panose="020F0302020204030204" pitchFamily="34" charset="0"/>
                </a:rPr>
                <a:t>==1.0.1</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numpy</a:t>
              </a:r>
              <a:r>
                <a:rPr lang="fr-FR" sz="1300">
                  <a:latin typeface="Consolas" panose="020B0609020204030204" pitchFamily="49" charset="0"/>
                  <a:ea typeface="Cambria Math" panose="02040503050406030204" pitchFamily="18" charset="0"/>
                  <a:cs typeface="Calibri Light" panose="020F0302020204030204" pitchFamily="34" charset="0"/>
                </a:rPr>
                <a:t>==1.23.3</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a:latin typeface="Consolas" panose="020B0609020204030204" pitchFamily="49" charset="0"/>
                  <a:ea typeface="Cambria Math" panose="02040503050406030204" pitchFamily="18" charset="0"/>
                  <a:cs typeface="Calibri Light" panose="020F0302020204030204" pitchFamily="34" charset="0"/>
                </a:rPr>
                <a:t>pandas</a:t>
              </a:r>
              <a:r>
                <a:rPr lang="fr-FR" sz="1300">
                  <a:latin typeface="Consolas" panose="020B0609020204030204" pitchFamily="49" charset="0"/>
                  <a:ea typeface="Cambria Math" panose="02040503050406030204" pitchFamily="18" charset="0"/>
                  <a:cs typeface="Calibri Light" panose="020F0302020204030204" pitchFamily="34" charset="0"/>
                </a:rPr>
                <a:t>==1.5.0</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scikit-learn</a:t>
              </a:r>
              <a:r>
                <a:rPr lang="fr-FR" sz="1300">
                  <a:latin typeface="Consolas" panose="020B0609020204030204" pitchFamily="49" charset="0"/>
                  <a:ea typeface="Cambria Math" panose="02040503050406030204" pitchFamily="18" charset="0"/>
                  <a:cs typeface="Calibri Light" panose="020F0302020204030204" pitchFamily="34" charset="0"/>
                </a:rPr>
                <a:t>==1.1.2</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seaborn</a:t>
              </a:r>
              <a:r>
                <a:rPr lang="fr-FR" sz="1300">
                  <a:latin typeface="Consolas" panose="020B0609020204030204" pitchFamily="49" charset="0"/>
                  <a:ea typeface="Cambria Math" panose="02040503050406030204" pitchFamily="18" charset="0"/>
                  <a:cs typeface="Calibri Light" panose="020F0302020204030204" pitchFamily="34" charset="0"/>
                </a:rPr>
                <a:t>==0.12.1</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sklearn</a:t>
              </a:r>
              <a:r>
                <a:rPr lang="fr-FR" sz="1300">
                  <a:latin typeface="Consolas" panose="020B0609020204030204" pitchFamily="49" charset="0"/>
                  <a:ea typeface="Cambria Math" panose="02040503050406030204" pitchFamily="18" charset="0"/>
                  <a:cs typeface="Calibri Light" panose="020F0302020204030204" pitchFamily="34" charset="0"/>
                </a:rPr>
                <a:t>==0.0</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category-encoders</a:t>
              </a:r>
              <a:r>
                <a:rPr lang="fr-FR" sz="1300">
                  <a:latin typeface="Consolas" panose="020B0609020204030204" pitchFamily="49" charset="0"/>
                  <a:ea typeface="Cambria Math" panose="02040503050406030204" pitchFamily="18" charset="0"/>
                  <a:cs typeface="Calibri Light" panose="020F0302020204030204" pitchFamily="34" charset="0"/>
                </a:rPr>
                <a:t>==2.5.1.post0</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matplotlib</a:t>
              </a:r>
              <a:r>
                <a:rPr lang="fr-FR" sz="1300">
                  <a:latin typeface="Consolas" panose="020B0609020204030204" pitchFamily="49" charset="0"/>
                  <a:ea typeface="Cambria Math" panose="02040503050406030204" pitchFamily="18" charset="0"/>
                  <a:cs typeface="Calibri Light" panose="020F0302020204030204" pitchFamily="34" charset="0"/>
                </a:rPr>
                <a:t>==3.6.0</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scipy</a:t>
              </a:r>
              <a:r>
                <a:rPr lang="fr-FR" sz="1300">
                  <a:latin typeface="Consolas" panose="020B0609020204030204" pitchFamily="49" charset="0"/>
                  <a:ea typeface="Cambria Math" panose="02040503050406030204" pitchFamily="18" charset="0"/>
                  <a:cs typeface="Calibri Light" panose="020F0302020204030204" pitchFamily="34" charset="0"/>
                </a:rPr>
                <a:t>==1.9.1</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a:latin typeface="Consolas" panose="020B0609020204030204" pitchFamily="49" charset="0"/>
                  <a:ea typeface="Cambria Math" panose="02040503050406030204" pitchFamily="18" charset="0"/>
                  <a:cs typeface="Calibri Light" panose="020F0302020204030204" pitchFamily="34" charset="0"/>
                </a:rPr>
                <a:t>pickle5</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xgboost</a:t>
              </a:r>
              <a:r>
                <a:rPr lang="fr-FR" sz="1300">
                  <a:latin typeface="Consolas" panose="020B0609020204030204" pitchFamily="49" charset="0"/>
                  <a:ea typeface="Cambria Math" panose="02040503050406030204" pitchFamily="18" charset="0"/>
                  <a:cs typeface="Calibri Light" panose="020F0302020204030204" pitchFamily="34" charset="0"/>
                </a:rPr>
                <a:t>==1.0.1</a:t>
              </a:r>
            </a:p>
            <a:p>
              <a:r>
                <a:rPr lang="fr-FR" sz="1300">
                  <a:latin typeface="Consolas" panose="020B0609020204030204" pitchFamily="49" charset="0"/>
                  <a:ea typeface="Cambria Math" panose="02040503050406030204" pitchFamily="18" charset="0"/>
                  <a:cs typeface="Calibri Light" panose="020F0302020204030204" pitchFamily="34" charset="0"/>
                </a:rPr>
                <a:t>RUN </a:t>
              </a:r>
              <a:r>
                <a:rPr lang="fr-FR" sz="1300" err="1">
                  <a:latin typeface="Consolas" panose="020B0609020204030204" pitchFamily="49" charset="0"/>
                  <a:ea typeface="Cambria Math" panose="02040503050406030204" pitchFamily="18" charset="0"/>
                  <a:cs typeface="Calibri Light" panose="020F0302020204030204" pitchFamily="34" charset="0"/>
                </a:rPr>
                <a:t>pip</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err="1">
                  <a:latin typeface="Consolas" panose="020B0609020204030204" pitchFamily="49" charset="0"/>
                  <a:ea typeface="Cambria Math" panose="02040503050406030204" pitchFamily="18" charset="0"/>
                  <a:cs typeface="Calibri Light" panose="020F0302020204030204" pitchFamily="34" charset="0"/>
                </a:rPr>
                <a:t>install</a:t>
              </a:r>
              <a:r>
                <a:rPr lang="fr-FR" sz="1300">
                  <a:latin typeface="Consolas" panose="020B0609020204030204" pitchFamily="49" charset="0"/>
                  <a:ea typeface="Cambria Math" panose="02040503050406030204" pitchFamily="18" charset="0"/>
                  <a:cs typeface="Calibri Light" panose="020F0302020204030204" pitchFamily="34" charset="0"/>
                </a:rPr>
                <a:t> </a:t>
              </a:r>
              <a:r>
                <a:rPr lang="fr-FR" sz="1300" b="1" err="1">
                  <a:latin typeface="Consolas" panose="020B0609020204030204" pitchFamily="49" charset="0"/>
                  <a:ea typeface="Cambria Math" panose="02040503050406030204" pitchFamily="18" charset="0"/>
                  <a:cs typeface="Calibri Light" panose="020F0302020204030204" pitchFamily="34" charset="0"/>
                </a:rPr>
                <a:t>catboost</a:t>
              </a:r>
              <a:endParaRPr lang="fr-FR" sz="1300" b="1">
                <a:latin typeface="Consolas" panose="020B0609020204030204" pitchFamily="49" charset="0"/>
                <a:ea typeface="Cambria Math" panose="02040503050406030204" pitchFamily="18" charset="0"/>
                <a:cs typeface="Calibri Light" panose="020F0302020204030204" pitchFamily="34" charset="0"/>
              </a:endParaRPr>
            </a:p>
          </p:txBody>
        </p:sp>
      </p:grpSp>
      <p:grpSp>
        <p:nvGrpSpPr>
          <p:cNvPr id="48" name="Groupe 47">
            <a:extLst>
              <a:ext uri="{FF2B5EF4-FFF2-40B4-BE49-F238E27FC236}">
                <a16:creationId xmlns:a16="http://schemas.microsoft.com/office/drawing/2014/main" id="{E48365A4-29DD-8F2C-BFDB-B3E8DE80C051}"/>
              </a:ext>
            </a:extLst>
          </p:cNvPr>
          <p:cNvGrpSpPr/>
          <p:nvPr/>
        </p:nvGrpSpPr>
        <p:grpSpPr>
          <a:xfrm>
            <a:off x="5598892" y="2523526"/>
            <a:ext cx="5705954" cy="369332"/>
            <a:chOff x="5304978" y="2460026"/>
            <a:chExt cx="5705954" cy="369332"/>
          </a:xfrm>
        </p:grpSpPr>
        <p:sp>
          <p:nvSpPr>
            <p:cNvPr id="24" name="ZoneTexte 23">
              <a:extLst>
                <a:ext uri="{FF2B5EF4-FFF2-40B4-BE49-F238E27FC236}">
                  <a16:creationId xmlns:a16="http://schemas.microsoft.com/office/drawing/2014/main" id="{95D449E7-9954-5EBF-D43C-F7015480DD86}"/>
                </a:ext>
              </a:extLst>
            </p:cNvPr>
            <p:cNvSpPr txBox="1"/>
            <p:nvPr/>
          </p:nvSpPr>
          <p:spPr>
            <a:xfrm>
              <a:off x="5304978" y="2460026"/>
              <a:ext cx="2697911" cy="369332"/>
            </a:xfrm>
            <a:prstGeom prst="rect">
              <a:avLst/>
            </a:prstGeom>
            <a:noFill/>
          </p:spPr>
          <p:txBody>
            <a:bodyPr wrap="square" rtlCol="0">
              <a:spAutoFit/>
            </a:bodyPr>
            <a:lstStyle/>
            <a:p>
              <a:pPr marL="285750" indent="-285750">
                <a:buFont typeface="Wingdings" panose="05000000000000000000" pitchFamily="2" charset="2"/>
                <a:buChar char="§"/>
              </a:pPr>
              <a:r>
                <a:rPr lang="fr-FR">
                  <a:latin typeface="+mj-lt"/>
                  <a:ea typeface="Cambria Math" panose="02040503050406030204" pitchFamily="18" charset="0"/>
                  <a:cs typeface="Calibri Light" panose="020F0302020204030204" pitchFamily="34" charset="0"/>
                </a:rPr>
                <a:t>Créer une </a:t>
              </a:r>
              <a:r>
                <a:rPr lang="fr-FR" b="1">
                  <a:solidFill>
                    <a:srgbClr val="CC0099"/>
                  </a:solidFill>
                  <a:latin typeface="+mj-lt"/>
                  <a:ea typeface="Cambria Math" panose="02040503050406030204" pitchFamily="18" charset="0"/>
                  <a:cs typeface="Calibri Light" panose="020F0302020204030204" pitchFamily="34" charset="0"/>
                </a:rPr>
                <a:t>image</a:t>
              </a:r>
              <a:r>
                <a:rPr lang="fr-FR">
                  <a:latin typeface="+mj-lt"/>
                  <a:ea typeface="Cambria Math" panose="02040503050406030204" pitchFamily="18" charset="0"/>
                  <a:cs typeface="Calibri Light" panose="020F0302020204030204" pitchFamily="34" charset="0"/>
                </a:rPr>
                <a:t> docker </a:t>
              </a:r>
              <a:endParaRPr lang="fr-FR" b="1">
                <a:solidFill>
                  <a:srgbClr val="FF3300"/>
                </a:solidFill>
                <a:latin typeface="+mj-lt"/>
                <a:ea typeface="Cambria Math" panose="02040503050406030204" pitchFamily="18" charset="0"/>
                <a:cs typeface="Calibri Light" panose="020F0302020204030204" pitchFamily="34" charset="0"/>
              </a:endParaRPr>
            </a:p>
          </p:txBody>
        </p:sp>
        <p:sp>
          <p:nvSpPr>
            <p:cNvPr id="25" name="ZoneTexte 24">
              <a:extLst>
                <a:ext uri="{FF2B5EF4-FFF2-40B4-BE49-F238E27FC236}">
                  <a16:creationId xmlns:a16="http://schemas.microsoft.com/office/drawing/2014/main" id="{0A29A3C9-0C2B-77E4-9076-280A8B26222C}"/>
                </a:ext>
              </a:extLst>
            </p:cNvPr>
            <p:cNvSpPr txBox="1"/>
            <p:nvPr/>
          </p:nvSpPr>
          <p:spPr>
            <a:xfrm>
              <a:off x="8085488" y="2482505"/>
              <a:ext cx="2925444" cy="307777"/>
            </a:xfrm>
            <a:prstGeom prst="rect">
              <a:avLst/>
            </a:prstGeom>
            <a:solidFill>
              <a:schemeClr val="bg1">
                <a:lumMod val="75000"/>
                <a:alpha val="30000"/>
              </a:schemeClr>
            </a:solidFill>
          </p:spPr>
          <p:txBody>
            <a:bodyPr wrap="square" rtlCol="0">
              <a:spAutoFit/>
            </a:bodyPr>
            <a:lstStyle/>
            <a:p>
              <a:r>
                <a:rPr lang="fr-FR" sz="1400" err="1">
                  <a:latin typeface="Consolas" panose="020B0609020204030204" pitchFamily="49" charset="0"/>
                  <a:ea typeface="Cambria Math" panose="02040503050406030204" pitchFamily="18" charset="0"/>
                  <a:cs typeface="Calibri Light" panose="020F0302020204030204" pitchFamily="34" charset="0"/>
                </a:rPr>
                <a:t>sudo</a:t>
              </a:r>
              <a:r>
                <a:rPr lang="fr-FR" sz="1400">
                  <a:latin typeface="Consolas" panose="020B0609020204030204" pitchFamily="49" charset="0"/>
                  <a:ea typeface="Cambria Math" panose="02040503050406030204" pitchFamily="18" charset="0"/>
                  <a:cs typeface="Calibri Light" panose="020F0302020204030204" pitchFamily="34" charset="0"/>
                </a:rPr>
                <a:t> docker </a:t>
              </a:r>
              <a:r>
                <a:rPr lang="fr-FR" sz="1400" err="1">
                  <a:latin typeface="Consolas" panose="020B0609020204030204" pitchFamily="49" charset="0"/>
                  <a:ea typeface="Cambria Math" panose="02040503050406030204" pitchFamily="18" charset="0"/>
                  <a:cs typeface="Calibri Light" panose="020F0302020204030204" pitchFamily="34" charset="0"/>
                </a:rPr>
                <a:t>build</a:t>
              </a:r>
              <a:r>
                <a:rPr lang="fr-FR" sz="1400">
                  <a:latin typeface="Consolas" panose="020B0609020204030204" pitchFamily="49" charset="0"/>
                  <a:ea typeface="Cambria Math" panose="02040503050406030204" pitchFamily="18" charset="0"/>
                  <a:cs typeface="Calibri Light" panose="020F0302020204030204" pitchFamily="34" charset="0"/>
                </a:rPr>
                <a:t> –t image1</a:t>
              </a:r>
              <a:endParaRPr lang="fr-FR" sz="1400" b="1">
                <a:solidFill>
                  <a:srgbClr val="FF3300"/>
                </a:solidFill>
                <a:latin typeface="Consolas" panose="020B0609020204030204" pitchFamily="49" charset="0"/>
                <a:ea typeface="Cambria Math" panose="02040503050406030204" pitchFamily="18" charset="0"/>
                <a:cs typeface="Calibri Light" panose="020F0302020204030204" pitchFamily="34" charset="0"/>
              </a:endParaRPr>
            </a:p>
          </p:txBody>
        </p:sp>
      </p:grpSp>
      <p:grpSp>
        <p:nvGrpSpPr>
          <p:cNvPr id="46" name="Groupe 45">
            <a:extLst>
              <a:ext uri="{FF2B5EF4-FFF2-40B4-BE49-F238E27FC236}">
                <a16:creationId xmlns:a16="http://schemas.microsoft.com/office/drawing/2014/main" id="{43DE8C22-8DE7-7735-6D1D-6B9C03F1B7E2}"/>
              </a:ext>
            </a:extLst>
          </p:cNvPr>
          <p:cNvGrpSpPr/>
          <p:nvPr/>
        </p:nvGrpSpPr>
        <p:grpSpPr>
          <a:xfrm>
            <a:off x="5594944" y="1412269"/>
            <a:ext cx="6333514" cy="369332"/>
            <a:chOff x="5315544" y="1437669"/>
            <a:chExt cx="6333514" cy="369332"/>
          </a:xfrm>
        </p:grpSpPr>
        <p:sp>
          <p:nvSpPr>
            <p:cNvPr id="26" name="ZoneTexte 25">
              <a:extLst>
                <a:ext uri="{FF2B5EF4-FFF2-40B4-BE49-F238E27FC236}">
                  <a16:creationId xmlns:a16="http://schemas.microsoft.com/office/drawing/2014/main" id="{E1706FCA-1AA2-3734-6A03-B475B79A1368}"/>
                </a:ext>
              </a:extLst>
            </p:cNvPr>
            <p:cNvSpPr txBox="1"/>
            <p:nvPr/>
          </p:nvSpPr>
          <p:spPr>
            <a:xfrm>
              <a:off x="5315544" y="1437669"/>
              <a:ext cx="3487956" cy="369332"/>
            </a:xfrm>
            <a:prstGeom prst="rect">
              <a:avLst/>
            </a:prstGeom>
            <a:noFill/>
          </p:spPr>
          <p:txBody>
            <a:bodyPr wrap="square" rtlCol="0">
              <a:spAutoFit/>
            </a:bodyPr>
            <a:lstStyle/>
            <a:p>
              <a:pPr marL="285750" indent="-285750">
                <a:buFont typeface="Wingdings" panose="05000000000000000000" pitchFamily="2" charset="2"/>
                <a:buChar char="§"/>
              </a:pPr>
              <a:r>
                <a:rPr lang="fr-FR">
                  <a:latin typeface="+mj-lt"/>
                  <a:ea typeface="Cambria Math" panose="02040503050406030204" pitchFamily="18" charset="0"/>
                  <a:cs typeface="Calibri Light" panose="020F0302020204030204" pitchFamily="34" charset="0"/>
                </a:rPr>
                <a:t>Se placer dans le bon </a:t>
              </a:r>
              <a:r>
                <a:rPr lang="fr-FR" b="1">
                  <a:solidFill>
                    <a:srgbClr val="CC0099"/>
                  </a:solidFill>
                  <a:latin typeface="+mj-lt"/>
                  <a:ea typeface="Cambria Math" panose="02040503050406030204" pitchFamily="18" charset="0"/>
                  <a:cs typeface="Calibri Light" panose="020F0302020204030204" pitchFamily="34" charset="0"/>
                </a:rPr>
                <a:t>répertoire</a:t>
              </a:r>
            </a:p>
          </p:txBody>
        </p:sp>
        <p:sp>
          <p:nvSpPr>
            <p:cNvPr id="27" name="ZoneTexte 26">
              <a:extLst>
                <a:ext uri="{FF2B5EF4-FFF2-40B4-BE49-F238E27FC236}">
                  <a16:creationId xmlns:a16="http://schemas.microsoft.com/office/drawing/2014/main" id="{BC1E6436-45F1-2AD9-AA1B-6F7D238FCD44}"/>
                </a:ext>
              </a:extLst>
            </p:cNvPr>
            <p:cNvSpPr txBox="1"/>
            <p:nvPr/>
          </p:nvSpPr>
          <p:spPr>
            <a:xfrm>
              <a:off x="8890259" y="1454499"/>
              <a:ext cx="2758799" cy="307777"/>
            </a:xfrm>
            <a:prstGeom prst="rect">
              <a:avLst/>
            </a:prstGeom>
            <a:solidFill>
              <a:schemeClr val="bg1">
                <a:lumMod val="75000"/>
                <a:alpha val="30000"/>
              </a:schemeClr>
            </a:solidFill>
          </p:spPr>
          <p:txBody>
            <a:bodyPr wrap="square" rtlCol="0">
              <a:spAutoFit/>
            </a:bodyPr>
            <a:lstStyle/>
            <a:p>
              <a:r>
                <a:rPr lang="fr-FR" sz="1400">
                  <a:latin typeface="Consolas" panose="020B0609020204030204" pitchFamily="49" charset="0"/>
                  <a:ea typeface="Cambria Math" panose="02040503050406030204" pitchFamily="18" charset="0"/>
                  <a:cs typeface="Calibri Light" panose="020F0302020204030204" pitchFamily="34" charset="0"/>
                </a:rPr>
                <a:t>cd …/</a:t>
              </a:r>
              <a:r>
                <a:rPr lang="fr-FR" sz="1400" err="1">
                  <a:latin typeface="Consolas" panose="020B0609020204030204" pitchFamily="49" charset="0"/>
                  <a:ea typeface="Cambria Math" panose="02040503050406030204" pitchFamily="18" charset="0"/>
                  <a:cs typeface="Calibri Light" panose="020F0302020204030204" pitchFamily="34" charset="0"/>
                </a:rPr>
                <a:t>Defi</a:t>
              </a:r>
              <a:r>
                <a:rPr lang="fr-FR" sz="1400">
                  <a:latin typeface="Consolas" panose="020B0609020204030204" pitchFamily="49" charset="0"/>
                  <a:ea typeface="Cambria Math" panose="02040503050406030204" pitchFamily="18" charset="0"/>
                  <a:cs typeface="Calibri Light" panose="020F0302020204030204" pitchFamily="34" charset="0"/>
                </a:rPr>
                <a:t>-IA-</a:t>
              </a:r>
              <a:r>
                <a:rPr lang="fr-FR" sz="1400" err="1">
                  <a:latin typeface="Consolas" panose="020B0609020204030204" pitchFamily="49" charset="0"/>
                  <a:ea typeface="Cambria Math" panose="02040503050406030204" pitchFamily="18" charset="0"/>
                  <a:cs typeface="Calibri Light" panose="020F0302020204030204" pitchFamily="34" charset="0"/>
                </a:rPr>
                <a:t>bedbugs</a:t>
              </a:r>
              <a:endParaRPr lang="fr-FR" sz="1400" b="1">
                <a:solidFill>
                  <a:srgbClr val="FF3300"/>
                </a:solidFill>
                <a:latin typeface="Consolas" panose="020B0609020204030204" pitchFamily="49" charset="0"/>
                <a:ea typeface="Cambria Math" panose="02040503050406030204" pitchFamily="18" charset="0"/>
                <a:cs typeface="Calibri Light" panose="020F0302020204030204" pitchFamily="34" charset="0"/>
              </a:endParaRPr>
            </a:p>
          </p:txBody>
        </p:sp>
      </p:grpSp>
      <p:grpSp>
        <p:nvGrpSpPr>
          <p:cNvPr id="45" name="Groupe 44">
            <a:extLst>
              <a:ext uri="{FF2B5EF4-FFF2-40B4-BE49-F238E27FC236}">
                <a16:creationId xmlns:a16="http://schemas.microsoft.com/office/drawing/2014/main" id="{3343273A-1CE6-2F82-9207-9DB3E335BF31}"/>
              </a:ext>
            </a:extLst>
          </p:cNvPr>
          <p:cNvGrpSpPr/>
          <p:nvPr/>
        </p:nvGrpSpPr>
        <p:grpSpPr>
          <a:xfrm>
            <a:off x="5598892" y="917663"/>
            <a:ext cx="3411910" cy="369332"/>
            <a:chOff x="5304978" y="975719"/>
            <a:chExt cx="3411910" cy="369332"/>
          </a:xfrm>
        </p:grpSpPr>
        <p:sp>
          <p:nvSpPr>
            <p:cNvPr id="29" name="ZoneTexte 28">
              <a:extLst>
                <a:ext uri="{FF2B5EF4-FFF2-40B4-BE49-F238E27FC236}">
                  <a16:creationId xmlns:a16="http://schemas.microsoft.com/office/drawing/2014/main" id="{B5A64D2E-995B-83D5-5CDC-45B6F3418995}"/>
                </a:ext>
              </a:extLst>
            </p:cNvPr>
            <p:cNvSpPr txBox="1"/>
            <p:nvPr/>
          </p:nvSpPr>
          <p:spPr>
            <a:xfrm>
              <a:off x="5304978" y="975719"/>
              <a:ext cx="2391090" cy="369332"/>
            </a:xfrm>
            <a:prstGeom prst="rect">
              <a:avLst/>
            </a:prstGeom>
            <a:noFill/>
          </p:spPr>
          <p:txBody>
            <a:bodyPr wrap="square" rtlCol="0">
              <a:spAutoFit/>
            </a:bodyPr>
            <a:lstStyle/>
            <a:p>
              <a:pPr marL="285750" indent="-285750">
                <a:buFont typeface="Wingdings" panose="05000000000000000000" pitchFamily="2" charset="2"/>
                <a:buChar char="§"/>
              </a:pPr>
              <a:r>
                <a:rPr lang="fr-FR">
                  <a:latin typeface="+mj-lt"/>
                  <a:ea typeface="Cambria Math" panose="02040503050406030204" pitchFamily="18" charset="0"/>
                  <a:cs typeface="Calibri Light" panose="020F0302020204030204" pitchFamily="34" charset="0"/>
                </a:rPr>
                <a:t>Télécharger le </a:t>
              </a:r>
              <a:r>
                <a:rPr lang="fr-FR" b="1">
                  <a:solidFill>
                    <a:srgbClr val="CC0099"/>
                  </a:solidFill>
                  <a:latin typeface="+mj-lt"/>
                  <a:ea typeface="Cambria Math" panose="02040503050406030204" pitchFamily="18" charset="0"/>
                  <a:cs typeface="Calibri Light" panose="020F0302020204030204" pitchFamily="34" charset="0"/>
                </a:rPr>
                <a:t>git</a:t>
              </a:r>
              <a:r>
                <a:rPr lang="fr-FR">
                  <a:latin typeface="+mj-lt"/>
                  <a:ea typeface="Cambria Math" panose="02040503050406030204" pitchFamily="18" charset="0"/>
                  <a:cs typeface="Calibri Light" panose="020F0302020204030204" pitchFamily="34" charset="0"/>
                </a:rPr>
                <a:t> </a:t>
              </a:r>
              <a:endParaRPr lang="fr-FR" b="1">
                <a:solidFill>
                  <a:srgbClr val="FF3300"/>
                </a:solidFill>
                <a:latin typeface="+mj-lt"/>
                <a:ea typeface="Cambria Math" panose="02040503050406030204" pitchFamily="18" charset="0"/>
                <a:cs typeface="Calibri Light" panose="020F0302020204030204" pitchFamily="34" charset="0"/>
              </a:endParaRPr>
            </a:p>
          </p:txBody>
        </p:sp>
        <p:sp>
          <p:nvSpPr>
            <p:cNvPr id="30" name="ZoneTexte 29">
              <a:extLst>
                <a:ext uri="{FF2B5EF4-FFF2-40B4-BE49-F238E27FC236}">
                  <a16:creationId xmlns:a16="http://schemas.microsoft.com/office/drawing/2014/main" id="{90ED07B9-6B13-4387-B1C8-39C6A04D62D0}"/>
                </a:ext>
              </a:extLst>
            </p:cNvPr>
            <p:cNvSpPr txBox="1"/>
            <p:nvPr/>
          </p:nvSpPr>
          <p:spPr>
            <a:xfrm>
              <a:off x="7511501" y="1004022"/>
              <a:ext cx="1205387" cy="307777"/>
            </a:xfrm>
            <a:prstGeom prst="rect">
              <a:avLst/>
            </a:prstGeom>
            <a:solidFill>
              <a:schemeClr val="bg1">
                <a:lumMod val="75000"/>
                <a:alpha val="30000"/>
              </a:schemeClr>
            </a:solidFill>
          </p:spPr>
          <p:txBody>
            <a:bodyPr wrap="square" rtlCol="0">
              <a:spAutoFit/>
            </a:bodyPr>
            <a:lstStyle/>
            <a:p>
              <a:r>
                <a:rPr lang="fr-FR" sz="1400">
                  <a:latin typeface="Consolas" panose="020B0609020204030204" pitchFamily="49" charset="0"/>
                  <a:ea typeface="Cambria Math" panose="02040503050406030204" pitchFamily="18" charset="0"/>
                  <a:cs typeface="Calibri Light" panose="020F0302020204030204" pitchFamily="34" charset="0"/>
                </a:rPr>
                <a:t>git clone…</a:t>
              </a:r>
              <a:endParaRPr lang="fr-FR" sz="1400" b="1">
                <a:solidFill>
                  <a:srgbClr val="FF3300"/>
                </a:solidFill>
                <a:latin typeface="Consolas" panose="020B0609020204030204" pitchFamily="49" charset="0"/>
                <a:ea typeface="Cambria Math" panose="02040503050406030204" pitchFamily="18" charset="0"/>
                <a:cs typeface="Calibri Light" panose="020F0302020204030204" pitchFamily="34" charset="0"/>
              </a:endParaRPr>
            </a:p>
          </p:txBody>
        </p:sp>
      </p:grpSp>
      <p:grpSp>
        <p:nvGrpSpPr>
          <p:cNvPr id="47" name="Groupe 46">
            <a:extLst>
              <a:ext uri="{FF2B5EF4-FFF2-40B4-BE49-F238E27FC236}">
                <a16:creationId xmlns:a16="http://schemas.microsoft.com/office/drawing/2014/main" id="{77291849-50FD-6296-3AFF-08943EA96047}"/>
              </a:ext>
            </a:extLst>
          </p:cNvPr>
          <p:cNvGrpSpPr/>
          <p:nvPr/>
        </p:nvGrpSpPr>
        <p:grpSpPr>
          <a:xfrm>
            <a:off x="5598892" y="1943602"/>
            <a:ext cx="6013337" cy="369332"/>
            <a:chOff x="5304978" y="2109745"/>
            <a:chExt cx="6013337" cy="369332"/>
          </a:xfrm>
        </p:grpSpPr>
        <p:sp>
          <p:nvSpPr>
            <p:cNvPr id="31" name="ZoneTexte 30">
              <a:extLst>
                <a:ext uri="{FF2B5EF4-FFF2-40B4-BE49-F238E27FC236}">
                  <a16:creationId xmlns:a16="http://schemas.microsoft.com/office/drawing/2014/main" id="{C6053EC9-825D-99C7-B37C-BC7DD291922B}"/>
                </a:ext>
              </a:extLst>
            </p:cNvPr>
            <p:cNvSpPr txBox="1"/>
            <p:nvPr/>
          </p:nvSpPr>
          <p:spPr>
            <a:xfrm>
              <a:off x="5304978" y="2109745"/>
              <a:ext cx="3455440" cy="369332"/>
            </a:xfrm>
            <a:prstGeom prst="rect">
              <a:avLst/>
            </a:prstGeom>
            <a:noFill/>
          </p:spPr>
          <p:txBody>
            <a:bodyPr wrap="square" rtlCol="0">
              <a:spAutoFit/>
            </a:bodyPr>
            <a:lstStyle/>
            <a:p>
              <a:pPr marL="285750" indent="-285750">
                <a:buFont typeface="Wingdings" panose="05000000000000000000" pitchFamily="2" charset="2"/>
                <a:buChar char="§"/>
              </a:pPr>
              <a:r>
                <a:rPr lang="fr-FR">
                  <a:latin typeface="+mj-lt"/>
                  <a:ea typeface="Cambria Math" panose="02040503050406030204" pitchFamily="18" charset="0"/>
                  <a:cs typeface="Calibri Light" panose="020F0302020204030204" pitchFamily="34" charset="0"/>
                </a:rPr>
                <a:t>Télécharger les </a:t>
              </a:r>
              <a:r>
                <a:rPr lang="fr-FR" b="1">
                  <a:solidFill>
                    <a:srgbClr val="CC0099"/>
                  </a:solidFill>
                  <a:latin typeface="+mj-lt"/>
                  <a:ea typeface="Cambria Math" panose="02040503050406030204" pitchFamily="18" charset="0"/>
                  <a:cs typeface="Calibri Light" panose="020F0302020204030204" pitchFamily="34" charset="0"/>
                </a:rPr>
                <a:t>poids du modèle</a:t>
              </a:r>
            </a:p>
          </p:txBody>
        </p:sp>
        <p:sp>
          <p:nvSpPr>
            <p:cNvPr id="32" name="ZoneTexte 31">
              <a:extLst>
                <a:ext uri="{FF2B5EF4-FFF2-40B4-BE49-F238E27FC236}">
                  <a16:creationId xmlns:a16="http://schemas.microsoft.com/office/drawing/2014/main" id="{D7C4A4E1-B648-7E7A-4D0F-AF24C3C41207}"/>
                </a:ext>
              </a:extLst>
            </p:cNvPr>
            <p:cNvSpPr txBox="1"/>
            <p:nvPr/>
          </p:nvSpPr>
          <p:spPr>
            <a:xfrm>
              <a:off x="8890259" y="2140522"/>
              <a:ext cx="2428056" cy="307777"/>
            </a:xfrm>
            <a:prstGeom prst="rect">
              <a:avLst/>
            </a:prstGeom>
            <a:solidFill>
              <a:schemeClr val="bg1">
                <a:lumMod val="75000"/>
                <a:alpha val="30000"/>
              </a:schemeClr>
            </a:solidFill>
          </p:spPr>
          <p:txBody>
            <a:bodyPr wrap="square" rtlCol="0">
              <a:spAutoFit/>
            </a:bodyPr>
            <a:lstStyle/>
            <a:p>
              <a:r>
                <a:rPr lang="fr-FR" sz="1400" err="1">
                  <a:latin typeface="Consolas" panose="020B0609020204030204" pitchFamily="49" charset="0"/>
                  <a:ea typeface="Cambria Math" panose="02040503050406030204" pitchFamily="18" charset="0"/>
                  <a:cs typeface="Calibri Light" panose="020F0302020204030204" pitchFamily="34" charset="0"/>
                </a:rPr>
                <a:t>wget</a:t>
              </a:r>
              <a:r>
                <a:rPr lang="fr-FR" sz="1400">
                  <a:latin typeface="Consolas" panose="020B0609020204030204" pitchFamily="49" charset="0"/>
                  <a:ea typeface="Cambria Math" panose="02040503050406030204" pitchFamily="18" charset="0"/>
                  <a:cs typeface="Calibri Light" panose="020F0302020204030204" pitchFamily="34" charset="0"/>
                </a:rPr>
                <a:t> ''http://drive…''</a:t>
              </a:r>
              <a:endParaRPr lang="fr-FR" sz="1400" b="1">
                <a:solidFill>
                  <a:srgbClr val="FF3300"/>
                </a:solidFill>
                <a:latin typeface="Consolas" panose="020B0609020204030204" pitchFamily="49" charset="0"/>
                <a:ea typeface="Cambria Math" panose="02040503050406030204" pitchFamily="18" charset="0"/>
                <a:cs typeface="Calibri Light" panose="020F0302020204030204" pitchFamily="34" charset="0"/>
              </a:endParaRPr>
            </a:p>
          </p:txBody>
        </p:sp>
      </p:grpSp>
      <p:grpSp>
        <p:nvGrpSpPr>
          <p:cNvPr id="49" name="Groupe 48">
            <a:extLst>
              <a:ext uri="{FF2B5EF4-FFF2-40B4-BE49-F238E27FC236}">
                <a16:creationId xmlns:a16="http://schemas.microsoft.com/office/drawing/2014/main" id="{E904DC15-1FCD-6896-3E8F-9E8A21CEA5A9}"/>
              </a:ext>
            </a:extLst>
          </p:cNvPr>
          <p:cNvGrpSpPr/>
          <p:nvPr/>
        </p:nvGrpSpPr>
        <p:grpSpPr>
          <a:xfrm>
            <a:off x="5613406" y="3110503"/>
            <a:ext cx="6484378" cy="989764"/>
            <a:chOff x="5304978" y="3037933"/>
            <a:chExt cx="6484378" cy="989764"/>
          </a:xfrm>
        </p:grpSpPr>
        <p:sp>
          <p:nvSpPr>
            <p:cNvPr id="28" name="ZoneTexte 27">
              <a:extLst>
                <a:ext uri="{FF2B5EF4-FFF2-40B4-BE49-F238E27FC236}">
                  <a16:creationId xmlns:a16="http://schemas.microsoft.com/office/drawing/2014/main" id="{17FA9130-AD84-7B34-44CC-5E76EA522DE3}"/>
                </a:ext>
              </a:extLst>
            </p:cNvPr>
            <p:cNvSpPr txBox="1"/>
            <p:nvPr/>
          </p:nvSpPr>
          <p:spPr>
            <a:xfrm>
              <a:off x="5304978" y="3037933"/>
              <a:ext cx="5811343" cy="646331"/>
            </a:xfrm>
            <a:prstGeom prst="rect">
              <a:avLst/>
            </a:prstGeom>
            <a:noFill/>
          </p:spPr>
          <p:txBody>
            <a:bodyPr wrap="square" rtlCol="0">
              <a:spAutoFit/>
            </a:bodyPr>
            <a:lstStyle/>
            <a:p>
              <a:pPr marL="285750" indent="-285750">
                <a:buFont typeface="Wingdings" panose="05000000000000000000" pitchFamily="2" charset="2"/>
                <a:buChar char="§"/>
              </a:pPr>
              <a:r>
                <a:rPr lang="fr-FR">
                  <a:latin typeface="+mj-lt"/>
                  <a:ea typeface="Cambria Math" panose="02040503050406030204" pitchFamily="18" charset="0"/>
                  <a:cs typeface="Calibri Light" panose="020F0302020204030204" pitchFamily="34" charset="0"/>
                </a:rPr>
                <a:t>Créer un </a:t>
              </a:r>
              <a:r>
                <a:rPr lang="fr-FR" b="1">
                  <a:solidFill>
                    <a:srgbClr val="CC0099"/>
                  </a:solidFill>
                  <a:latin typeface="+mj-lt"/>
                  <a:ea typeface="Cambria Math" panose="02040503050406030204" pitchFamily="18" charset="0"/>
                  <a:cs typeface="Calibri Light" panose="020F0302020204030204" pitchFamily="34" charset="0"/>
                </a:rPr>
                <a:t>conteneur</a:t>
              </a:r>
              <a:r>
                <a:rPr lang="fr-FR">
                  <a:latin typeface="+mj-lt"/>
                  <a:ea typeface="Cambria Math" panose="02040503050406030204" pitchFamily="18" charset="0"/>
                  <a:cs typeface="Calibri Light" panose="020F0302020204030204" pitchFamily="34" charset="0"/>
                </a:rPr>
                <a:t> avec le </a:t>
              </a:r>
              <a:r>
                <a:rPr lang="fr-FR" b="1">
                  <a:solidFill>
                    <a:srgbClr val="CC0099"/>
                  </a:solidFill>
                  <a:latin typeface="+mj-lt"/>
                  <a:ea typeface="Cambria Math" panose="02040503050406030204" pitchFamily="18" charset="0"/>
                  <a:cs typeface="Calibri Light" panose="020F0302020204030204" pitchFamily="34" charset="0"/>
                </a:rPr>
                <a:t>volume</a:t>
              </a:r>
              <a:r>
                <a:rPr lang="fr-FR">
                  <a:latin typeface="+mj-lt"/>
                  <a:ea typeface="Cambria Math" panose="02040503050406030204" pitchFamily="18" charset="0"/>
                  <a:cs typeface="Calibri Light" panose="020F0302020204030204" pitchFamily="34" charset="0"/>
                </a:rPr>
                <a:t> du git à l’intérieur du répertoire mnt</a:t>
              </a:r>
              <a:endParaRPr lang="fr-FR" b="1">
                <a:solidFill>
                  <a:srgbClr val="FF3300"/>
                </a:solidFill>
                <a:latin typeface="+mj-lt"/>
                <a:ea typeface="Cambria Math" panose="02040503050406030204" pitchFamily="18" charset="0"/>
                <a:cs typeface="Calibri Light" panose="020F0302020204030204" pitchFamily="34" charset="0"/>
              </a:endParaRPr>
            </a:p>
          </p:txBody>
        </p:sp>
        <p:sp>
          <p:nvSpPr>
            <p:cNvPr id="35" name="Rectangle 2">
              <a:extLst>
                <a:ext uri="{FF2B5EF4-FFF2-40B4-BE49-F238E27FC236}">
                  <a16:creationId xmlns:a16="http://schemas.microsoft.com/office/drawing/2014/main" id="{062FCDED-E1EB-365B-6F90-7E1DE3BA24B8}"/>
                </a:ext>
              </a:extLst>
            </p:cNvPr>
            <p:cNvSpPr>
              <a:spLocks noChangeArrowheads="1"/>
            </p:cNvSpPr>
            <p:nvPr/>
          </p:nvSpPr>
          <p:spPr bwMode="auto">
            <a:xfrm>
              <a:off x="5568282" y="3719920"/>
              <a:ext cx="6221074" cy="307777"/>
            </a:xfrm>
            <a:prstGeom prst="rect">
              <a:avLst/>
            </a:prstGeom>
            <a:solidFill>
              <a:schemeClr val="bg1">
                <a:lumMod val="75000"/>
                <a:alpha val="3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err="1">
                  <a:ln>
                    <a:noFill/>
                  </a:ln>
                  <a:solidFill>
                    <a:schemeClr val="tx1"/>
                  </a:solidFill>
                  <a:effectLst/>
                  <a:latin typeface="Consolas" panose="020B0609020204030204" pitchFamily="49" charset="0"/>
                </a:rPr>
                <a:t>sudo</a:t>
              </a:r>
              <a:r>
                <a:rPr kumimoji="0" lang="fr-FR" altLang="fr-FR" sz="1400" b="0" i="0" u="none" strike="noStrike" cap="none" normalizeH="0" baseline="0">
                  <a:ln>
                    <a:noFill/>
                  </a:ln>
                  <a:solidFill>
                    <a:schemeClr val="tx1"/>
                  </a:solidFill>
                  <a:effectLst/>
                  <a:latin typeface="Consolas" panose="020B0609020204030204" pitchFamily="49" charset="0"/>
                </a:rPr>
                <a:t> docker run -</a:t>
              </a:r>
              <a:r>
                <a:rPr kumimoji="0" lang="fr-FR" altLang="fr-FR" sz="1400" b="0" i="0" u="none" strike="noStrike" cap="none" normalizeH="0" baseline="0" err="1">
                  <a:ln>
                    <a:noFill/>
                  </a:ln>
                  <a:solidFill>
                    <a:schemeClr val="tx1"/>
                  </a:solidFill>
                  <a:effectLst/>
                  <a:latin typeface="Consolas" panose="020B0609020204030204" pitchFamily="49" charset="0"/>
                </a:rPr>
                <a:t>it</a:t>
              </a:r>
              <a:r>
                <a:rPr kumimoji="0" lang="fr-FR" altLang="fr-FR" sz="1400" b="0" i="0" u="none" strike="noStrike" cap="none" normalizeH="0" baseline="0">
                  <a:ln>
                    <a:noFill/>
                  </a:ln>
                  <a:solidFill>
                    <a:schemeClr val="tx1"/>
                  </a:solidFill>
                  <a:effectLst/>
                  <a:latin typeface="Consolas" panose="020B0609020204030204" pitchFamily="49" charset="0"/>
                </a:rPr>
                <a:t> --</a:t>
              </a:r>
              <a:r>
                <a:rPr kumimoji="0" lang="fr-FR" altLang="fr-FR" sz="1400" b="0" i="0" u="none" strike="noStrike" cap="none" normalizeH="0" baseline="0" err="1">
                  <a:ln>
                    <a:noFill/>
                  </a:ln>
                  <a:solidFill>
                    <a:schemeClr val="tx1"/>
                  </a:solidFill>
                  <a:effectLst/>
                  <a:latin typeface="Consolas" panose="020B0609020204030204" pitchFamily="49" charset="0"/>
                </a:rPr>
                <a:t>name</a:t>
              </a:r>
              <a:r>
                <a:rPr kumimoji="0" lang="fr-FR" altLang="fr-FR" sz="1400" b="0" i="0" u="none" strike="noStrike" cap="none" normalizeH="0" baseline="0">
                  <a:ln>
                    <a:noFill/>
                  </a:ln>
                  <a:solidFill>
                    <a:schemeClr val="tx1"/>
                  </a:solidFill>
                  <a:effectLst/>
                  <a:latin typeface="Consolas" panose="020B0609020204030204" pitchFamily="49" charset="0"/>
                </a:rPr>
                <a:t> container1 -v "$(</a:t>
              </a:r>
              <a:r>
                <a:rPr kumimoji="0" lang="fr-FR" altLang="fr-FR" sz="1400" b="0" i="0" u="none" strike="noStrike" cap="none" normalizeH="0" baseline="0" err="1">
                  <a:ln>
                    <a:noFill/>
                  </a:ln>
                  <a:solidFill>
                    <a:schemeClr val="tx1"/>
                  </a:solidFill>
                  <a:effectLst/>
                  <a:latin typeface="Consolas" panose="020B0609020204030204" pitchFamily="49" charset="0"/>
                </a:rPr>
                <a:t>pwd</a:t>
              </a:r>
              <a:r>
                <a:rPr kumimoji="0" lang="fr-FR" altLang="fr-FR" sz="1400" b="0" i="0" u="none" strike="noStrike" cap="none" normalizeH="0" baseline="0">
                  <a:ln>
                    <a:noFill/>
                  </a:ln>
                  <a:solidFill>
                    <a:schemeClr val="tx1"/>
                  </a:solidFill>
                  <a:effectLst/>
                  <a:latin typeface="Consolas" panose="020B0609020204030204" pitchFamily="49" charset="0"/>
                </a:rPr>
                <a:t>)":/mnt image1 </a:t>
              </a:r>
            </a:p>
          </p:txBody>
        </p:sp>
      </p:grpSp>
      <p:grpSp>
        <p:nvGrpSpPr>
          <p:cNvPr id="50" name="Groupe 49">
            <a:extLst>
              <a:ext uri="{FF2B5EF4-FFF2-40B4-BE49-F238E27FC236}">
                <a16:creationId xmlns:a16="http://schemas.microsoft.com/office/drawing/2014/main" id="{D7803FC5-7A7D-4469-16C3-00018F5211F0}"/>
              </a:ext>
            </a:extLst>
          </p:cNvPr>
          <p:cNvGrpSpPr/>
          <p:nvPr/>
        </p:nvGrpSpPr>
        <p:grpSpPr>
          <a:xfrm>
            <a:off x="5600781" y="4368083"/>
            <a:ext cx="6101233" cy="369332"/>
            <a:chOff x="5292353" y="4295513"/>
            <a:chExt cx="6101233" cy="369332"/>
          </a:xfrm>
        </p:grpSpPr>
        <p:sp>
          <p:nvSpPr>
            <p:cNvPr id="36" name="ZoneTexte 35">
              <a:extLst>
                <a:ext uri="{FF2B5EF4-FFF2-40B4-BE49-F238E27FC236}">
                  <a16:creationId xmlns:a16="http://schemas.microsoft.com/office/drawing/2014/main" id="{91E9B03B-601D-CA60-46FB-4664AABFF065}"/>
                </a:ext>
              </a:extLst>
            </p:cNvPr>
            <p:cNvSpPr txBox="1"/>
            <p:nvPr/>
          </p:nvSpPr>
          <p:spPr>
            <a:xfrm>
              <a:off x="5292353" y="4295513"/>
              <a:ext cx="4320761" cy="369332"/>
            </a:xfrm>
            <a:prstGeom prst="rect">
              <a:avLst/>
            </a:prstGeom>
            <a:noFill/>
          </p:spPr>
          <p:txBody>
            <a:bodyPr wrap="square" rtlCol="0">
              <a:spAutoFit/>
            </a:bodyPr>
            <a:lstStyle/>
            <a:p>
              <a:pPr marL="285750" indent="-285750">
                <a:buFont typeface="Wingdings" panose="05000000000000000000" pitchFamily="2" charset="2"/>
                <a:buChar char="§"/>
              </a:pPr>
              <a:r>
                <a:rPr lang="fr-FR">
                  <a:latin typeface="+mj-lt"/>
                  <a:ea typeface="Cambria Math" panose="02040503050406030204" pitchFamily="18" charset="0"/>
                  <a:cs typeface="Calibri Light" panose="020F0302020204030204" pitchFamily="34" charset="0"/>
                </a:rPr>
                <a:t>Dans le conteneur, se placer dans </a:t>
              </a:r>
              <a:r>
                <a:rPr lang="fr-FR" b="1">
                  <a:solidFill>
                    <a:srgbClr val="CC0099"/>
                  </a:solidFill>
                  <a:latin typeface="+mj-lt"/>
                  <a:ea typeface="Cambria Math" panose="02040503050406030204" pitchFamily="18" charset="0"/>
                  <a:cs typeface="Calibri Light" panose="020F0302020204030204" pitchFamily="34" charset="0"/>
                </a:rPr>
                <a:t>utilities</a:t>
              </a:r>
            </a:p>
          </p:txBody>
        </p:sp>
        <p:sp>
          <p:nvSpPr>
            <p:cNvPr id="37" name="ZoneTexte 36">
              <a:extLst>
                <a:ext uri="{FF2B5EF4-FFF2-40B4-BE49-F238E27FC236}">
                  <a16:creationId xmlns:a16="http://schemas.microsoft.com/office/drawing/2014/main" id="{FD6922D7-D488-FBC2-CDB2-0346DB6778BF}"/>
                </a:ext>
              </a:extLst>
            </p:cNvPr>
            <p:cNvSpPr txBox="1"/>
            <p:nvPr/>
          </p:nvSpPr>
          <p:spPr>
            <a:xfrm>
              <a:off x="9627628" y="4351236"/>
              <a:ext cx="1765958" cy="307777"/>
            </a:xfrm>
            <a:prstGeom prst="rect">
              <a:avLst/>
            </a:prstGeom>
            <a:solidFill>
              <a:schemeClr val="bg1">
                <a:lumMod val="75000"/>
                <a:alpha val="30000"/>
              </a:schemeClr>
            </a:solidFill>
          </p:spPr>
          <p:txBody>
            <a:bodyPr wrap="square" rtlCol="0">
              <a:spAutoFit/>
            </a:bodyPr>
            <a:lstStyle/>
            <a:p>
              <a:r>
                <a:rPr lang="fr-FR" sz="1400">
                  <a:latin typeface="Consolas" panose="020B0609020204030204" pitchFamily="49" charset="0"/>
                  <a:ea typeface="Cambria Math" panose="02040503050406030204" pitchFamily="18" charset="0"/>
                  <a:cs typeface="Calibri Light" panose="020F0302020204030204" pitchFamily="34" charset="0"/>
                </a:rPr>
                <a:t>cd mnt/utilities</a:t>
              </a:r>
              <a:endParaRPr lang="fr-FR" sz="1400" b="1">
                <a:solidFill>
                  <a:srgbClr val="FF3300"/>
                </a:solidFill>
                <a:latin typeface="Consolas" panose="020B0609020204030204" pitchFamily="49" charset="0"/>
                <a:ea typeface="Cambria Math" panose="02040503050406030204" pitchFamily="18" charset="0"/>
                <a:cs typeface="Calibri Light" panose="020F0302020204030204" pitchFamily="34" charset="0"/>
              </a:endParaRPr>
            </a:p>
          </p:txBody>
        </p:sp>
      </p:grpSp>
      <p:grpSp>
        <p:nvGrpSpPr>
          <p:cNvPr id="40" name="Groupe 39">
            <a:extLst>
              <a:ext uri="{FF2B5EF4-FFF2-40B4-BE49-F238E27FC236}">
                <a16:creationId xmlns:a16="http://schemas.microsoft.com/office/drawing/2014/main" id="{9E55A56D-221B-29B3-9E3B-560FB1B740C4}"/>
              </a:ext>
            </a:extLst>
          </p:cNvPr>
          <p:cNvGrpSpPr/>
          <p:nvPr/>
        </p:nvGrpSpPr>
        <p:grpSpPr>
          <a:xfrm>
            <a:off x="5366617" y="197716"/>
            <a:ext cx="2059630" cy="446724"/>
            <a:chOff x="438945" y="765217"/>
            <a:chExt cx="2059630" cy="446724"/>
          </a:xfrm>
        </p:grpSpPr>
        <p:sp>
          <p:nvSpPr>
            <p:cNvPr id="41" name="Rectangle : coins arrondis 40">
              <a:extLst>
                <a:ext uri="{FF2B5EF4-FFF2-40B4-BE49-F238E27FC236}">
                  <a16:creationId xmlns:a16="http://schemas.microsoft.com/office/drawing/2014/main" id="{C2715F9C-F90D-B6EA-4FFA-B02CC2E522BC}"/>
                </a:ext>
              </a:extLst>
            </p:cNvPr>
            <p:cNvSpPr/>
            <p:nvPr/>
          </p:nvSpPr>
          <p:spPr>
            <a:xfrm>
              <a:off x="681205" y="765217"/>
              <a:ext cx="1575110" cy="446724"/>
            </a:xfrm>
            <a:prstGeom prst="roundRect">
              <a:avLst/>
            </a:prstGeom>
            <a:solidFill>
              <a:srgbClr val="CC009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5FCBEAF2-9038-F31C-F14B-1C9A5A7DC643}"/>
                </a:ext>
              </a:extLst>
            </p:cNvPr>
            <p:cNvSpPr txBox="1"/>
            <p:nvPr/>
          </p:nvSpPr>
          <p:spPr>
            <a:xfrm>
              <a:off x="438945" y="795029"/>
              <a:ext cx="2059630" cy="400110"/>
            </a:xfrm>
            <a:prstGeom prst="rect">
              <a:avLst/>
            </a:prstGeom>
            <a:noFill/>
          </p:spPr>
          <p:txBody>
            <a:bodyPr wrap="square" rtlCol="0">
              <a:spAutoFit/>
            </a:bodyPr>
            <a:lstStyle/>
            <a:p>
              <a:pPr algn="ctr"/>
              <a:r>
                <a:rPr lang="fr-FR" sz="2000" b="1">
                  <a:solidFill>
                    <a:srgbClr val="CC0099"/>
                  </a:solidFill>
                  <a:latin typeface="+mj-lt"/>
                  <a:ea typeface="Cambria Math" panose="02040503050406030204" pitchFamily="18" charset="0"/>
                  <a:cs typeface="Calibri Light" panose="020F0302020204030204" pitchFamily="34" charset="0"/>
                </a:rPr>
                <a:t>Instructions :</a:t>
              </a:r>
            </a:p>
          </p:txBody>
        </p:sp>
      </p:grpSp>
      <p:grpSp>
        <p:nvGrpSpPr>
          <p:cNvPr id="52" name="Groupe 51">
            <a:extLst>
              <a:ext uri="{FF2B5EF4-FFF2-40B4-BE49-F238E27FC236}">
                <a16:creationId xmlns:a16="http://schemas.microsoft.com/office/drawing/2014/main" id="{919C3795-89EA-CA08-5A26-0B97FD5EE3DA}"/>
              </a:ext>
            </a:extLst>
          </p:cNvPr>
          <p:cNvGrpSpPr/>
          <p:nvPr/>
        </p:nvGrpSpPr>
        <p:grpSpPr>
          <a:xfrm>
            <a:off x="5477326" y="4970738"/>
            <a:ext cx="6702102" cy="382032"/>
            <a:chOff x="5208812" y="5021538"/>
            <a:chExt cx="6702102" cy="382032"/>
          </a:xfrm>
        </p:grpSpPr>
        <p:sp>
          <p:nvSpPr>
            <p:cNvPr id="38" name="ZoneTexte 37">
              <a:extLst>
                <a:ext uri="{FF2B5EF4-FFF2-40B4-BE49-F238E27FC236}">
                  <a16:creationId xmlns:a16="http://schemas.microsoft.com/office/drawing/2014/main" id="{BE569B3C-51B5-0AE0-B4DF-1875B2DE9A4F}"/>
                </a:ext>
              </a:extLst>
            </p:cNvPr>
            <p:cNvSpPr txBox="1"/>
            <p:nvPr/>
          </p:nvSpPr>
          <p:spPr>
            <a:xfrm>
              <a:off x="5208812" y="5021538"/>
              <a:ext cx="2490988" cy="369332"/>
            </a:xfrm>
            <a:prstGeom prst="rect">
              <a:avLst/>
            </a:prstGeom>
            <a:noFill/>
          </p:spPr>
          <p:txBody>
            <a:bodyPr wrap="square" rtlCol="0">
              <a:spAutoFit/>
            </a:bodyPr>
            <a:lstStyle/>
            <a:p>
              <a:pPr marL="285750" indent="-285750" algn="ctr">
                <a:buFont typeface="Wingdings" panose="05000000000000000000" pitchFamily="2" charset="2"/>
                <a:buChar char="§"/>
              </a:pPr>
              <a:r>
                <a:rPr lang="fr-FR" b="1">
                  <a:solidFill>
                    <a:srgbClr val="CC0099"/>
                  </a:solidFill>
                  <a:latin typeface="+mj-lt"/>
                  <a:ea typeface="Cambria Math" panose="02040503050406030204" pitchFamily="18" charset="0"/>
                  <a:cs typeface="Calibri Light" panose="020F0302020204030204" pitchFamily="34" charset="0"/>
                </a:rPr>
                <a:t>Entrainer</a:t>
              </a:r>
              <a:r>
                <a:rPr lang="fr-FR">
                  <a:latin typeface="+mj-lt"/>
                  <a:ea typeface="Cambria Math" panose="02040503050406030204" pitchFamily="18" charset="0"/>
                  <a:cs typeface="Calibri Light" panose="020F0302020204030204" pitchFamily="34" charset="0"/>
                </a:rPr>
                <a:t> le modèle </a:t>
              </a:r>
            </a:p>
          </p:txBody>
        </p:sp>
        <p:sp>
          <p:nvSpPr>
            <p:cNvPr id="39" name="ZoneTexte 38">
              <a:extLst>
                <a:ext uri="{FF2B5EF4-FFF2-40B4-BE49-F238E27FC236}">
                  <a16:creationId xmlns:a16="http://schemas.microsoft.com/office/drawing/2014/main" id="{507B381F-8031-7D73-C4F8-32A7B7C567CF}"/>
                </a:ext>
              </a:extLst>
            </p:cNvPr>
            <p:cNvSpPr txBox="1"/>
            <p:nvPr/>
          </p:nvSpPr>
          <p:spPr>
            <a:xfrm>
              <a:off x="8126391" y="5034238"/>
              <a:ext cx="3784523" cy="369332"/>
            </a:xfrm>
            <a:prstGeom prst="rect">
              <a:avLst/>
            </a:prstGeom>
            <a:noFill/>
          </p:spPr>
          <p:txBody>
            <a:bodyPr wrap="square" rtlCol="0">
              <a:spAutoFit/>
            </a:bodyPr>
            <a:lstStyle/>
            <a:p>
              <a:pPr marL="285750" indent="-285750" algn="ctr">
                <a:buFont typeface="Wingdings" panose="05000000000000000000" pitchFamily="2" charset="2"/>
                <a:buChar char="§"/>
              </a:pPr>
              <a:r>
                <a:rPr lang="fr-FR" b="1">
                  <a:solidFill>
                    <a:srgbClr val="CC0099"/>
                  </a:solidFill>
                  <a:latin typeface="+mj-lt"/>
                  <a:ea typeface="Cambria Math" panose="02040503050406030204" pitchFamily="18" charset="0"/>
                  <a:cs typeface="Calibri Light" panose="020F0302020204030204" pitchFamily="34" charset="0"/>
                </a:rPr>
                <a:t>Récupérer</a:t>
              </a:r>
              <a:r>
                <a:rPr lang="fr-FR">
                  <a:latin typeface="+mj-lt"/>
                  <a:ea typeface="Cambria Math" panose="02040503050406030204" pitchFamily="18" charset="0"/>
                  <a:cs typeface="Calibri Light" panose="020F0302020204030204" pitchFamily="34" charset="0"/>
                </a:rPr>
                <a:t> un modèle déjà entrainé </a:t>
              </a:r>
            </a:p>
          </p:txBody>
        </p:sp>
        <p:sp>
          <p:nvSpPr>
            <p:cNvPr id="51" name="ZoneTexte 50">
              <a:extLst>
                <a:ext uri="{FF2B5EF4-FFF2-40B4-BE49-F238E27FC236}">
                  <a16:creationId xmlns:a16="http://schemas.microsoft.com/office/drawing/2014/main" id="{61090475-88E0-5FA4-FD63-5C689CABCD32}"/>
                </a:ext>
              </a:extLst>
            </p:cNvPr>
            <p:cNvSpPr txBox="1"/>
            <p:nvPr/>
          </p:nvSpPr>
          <p:spPr>
            <a:xfrm>
              <a:off x="7568112" y="5025101"/>
              <a:ext cx="615079" cy="369332"/>
            </a:xfrm>
            <a:prstGeom prst="rect">
              <a:avLst/>
            </a:prstGeom>
            <a:noFill/>
          </p:spPr>
          <p:txBody>
            <a:bodyPr wrap="square" rtlCol="0">
              <a:spAutoFit/>
            </a:bodyPr>
            <a:lstStyle/>
            <a:p>
              <a:pPr algn="ctr"/>
              <a:r>
                <a:rPr lang="fr-FR" b="1" u="sng">
                  <a:solidFill>
                    <a:srgbClr val="CC0099"/>
                  </a:solidFill>
                  <a:latin typeface="+mj-lt"/>
                  <a:ea typeface="Cambria Math" panose="02040503050406030204" pitchFamily="18" charset="0"/>
                  <a:cs typeface="Calibri Light" panose="020F0302020204030204" pitchFamily="34" charset="0"/>
                </a:rPr>
                <a:t>ou</a:t>
              </a:r>
              <a:r>
                <a:rPr lang="fr-FR">
                  <a:latin typeface="+mj-lt"/>
                  <a:ea typeface="Cambria Math" panose="02040503050406030204" pitchFamily="18" charset="0"/>
                  <a:cs typeface="Calibri Light" panose="020F0302020204030204" pitchFamily="34" charset="0"/>
                </a:rPr>
                <a:t> </a:t>
              </a:r>
            </a:p>
          </p:txBody>
        </p:sp>
      </p:grpSp>
      <p:grpSp>
        <p:nvGrpSpPr>
          <p:cNvPr id="57" name="Groupe 56">
            <a:extLst>
              <a:ext uri="{FF2B5EF4-FFF2-40B4-BE49-F238E27FC236}">
                <a16:creationId xmlns:a16="http://schemas.microsoft.com/office/drawing/2014/main" id="{BF33213C-7E61-3323-0377-266F10F063F6}"/>
              </a:ext>
            </a:extLst>
          </p:cNvPr>
          <p:cNvGrpSpPr/>
          <p:nvPr/>
        </p:nvGrpSpPr>
        <p:grpSpPr>
          <a:xfrm>
            <a:off x="5600781" y="5480307"/>
            <a:ext cx="2134484" cy="432192"/>
            <a:chOff x="5306867" y="5569207"/>
            <a:chExt cx="2134484" cy="432192"/>
          </a:xfrm>
        </p:grpSpPr>
        <p:sp>
          <p:nvSpPr>
            <p:cNvPr id="53" name="ZoneTexte 52">
              <a:extLst>
                <a:ext uri="{FF2B5EF4-FFF2-40B4-BE49-F238E27FC236}">
                  <a16:creationId xmlns:a16="http://schemas.microsoft.com/office/drawing/2014/main" id="{D2ABE2B3-4C34-8C3E-0CEB-0679A2C8DB2A}"/>
                </a:ext>
              </a:extLst>
            </p:cNvPr>
            <p:cNvSpPr txBox="1"/>
            <p:nvPr/>
          </p:nvSpPr>
          <p:spPr>
            <a:xfrm>
              <a:off x="5306867" y="5581072"/>
              <a:ext cx="1195533" cy="369332"/>
            </a:xfrm>
            <a:prstGeom prst="rect">
              <a:avLst/>
            </a:prstGeom>
            <a:noFill/>
          </p:spPr>
          <p:txBody>
            <a:bodyPr wrap="square" rtlCol="0">
              <a:spAutoFit/>
            </a:bodyPr>
            <a:lstStyle/>
            <a:p>
              <a:pPr marL="285750" indent="-285750">
                <a:buFont typeface="Wingdings" panose="05000000000000000000" pitchFamily="2" charset="2"/>
                <a:buChar char="§"/>
              </a:pPr>
              <a:r>
                <a:rPr lang="fr-FR">
                  <a:latin typeface="+mj-lt"/>
                  <a:ea typeface="Cambria Math" panose="02040503050406030204" pitchFamily="18" charset="0"/>
                  <a:cs typeface="Calibri Light" panose="020F0302020204030204" pitchFamily="34" charset="0"/>
                </a:rPr>
                <a:t>Lancer </a:t>
              </a:r>
            </a:p>
          </p:txBody>
        </p:sp>
        <p:grpSp>
          <p:nvGrpSpPr>
            <p:cNvPr id="56" name="Groupe 55">
              <a:extLst>
                <a:ext uri="{FF2B5EF4-FFF2-40B4-BE49-F238E27FC236}">
                  <a16:creationId xmlns:a16="http://schemas.microsoft.com/office/drawing/2014/main" id="{19821681-6C31-AB15-15B7-7D78F2F21041}"/>
                </a:ext>
              </a:extLst>
            </p:cNvPr>
            <p:cNvGrpSpPr/>
            <p:nvPr/>
          </p:nvGrpSpPr>
          <p:grpSpPr>
            <a:xfrm>
              <a:off x="6441414" y="5569207"/>
              <a:ext cx="999937" cy="432192"/>
              <a:chOff x="7911148" y="5872395"/>
              <a:chExt cx="999937" cy="432192"/>
            </a:xfrm>
          </p:grpSpPr>
          <p:sp>
            <p:nvSpPr>
              <p:cNvPr id="55" name="Rectangle 54">
                <a:extLst>
                  <a:ext uri="{FF2B5EF4-FFF2-40B4-BE49-F238E27FC236}">
                    <a16:creationId xmlns:a16="http://schemas.microsoft.com/office/drawing/2014/main" id="{86C4B8C2-3DC3-16F5-D9BF-2F25EBF67F28}"/>
                  </a:ext>
                </a:extLst>
              </p:cNvPr>
              <p:cNvSpPr/>
              <p:nvPr/>
            </p:nvSpPr>
            <p:spPr>
              <a:xfrm>
                <a:off x="7962914" y="5872395"/>
                <a:ext cx="901946" cy="432192"/>
              </a:xfrm>
              <a:prstGeom prst="rect">
                <a:avLst/>
              </a:prstGeom>
              <a:solidFill>
                <a:srgbClr val="ECB2B2">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ZoneTexte 53">
                <a:extLst>
                  <a:ext uri="{FF2B5EF4-FFF2-40B4-BE49-F238E27FC236}">
                    <a16:creationId xmlns:a16="http://schemas.microsoft.com/office/drawing/2014/main" id="{C80E36DF-296A-EA29-404B-369C8A4400F3}"/>
                  </a:ext>
                </a:extLst>
              </p:cNvPr>
              <p:cNvSpPr txBox="1"/>
              <p:nvPr/>
            </p:nvSpPr>
            <p:spPr>
              <a:xfrm>
                <a:off x="7911148" y="5875958"/>
                <a:ext cx="999937" cy="369332"/>
              </a:xfrm>
              <a:prstGeom prst="rect">
                <a:avLst/>
              </a:prstGeom>
              <a:noFill/>
            </p:spPr>
            <p:txBody>
              <a:bodyPr wrap="square" rtlCol="0">
                <a:spAutoFit/>
              </a:bodyPr>
              <a:lstStyle/>
              <a:p>
                <a:pPr algn="ctr"/>
                <a:r>
                  <a:rPr lang="fr-FR" b="1" err="1">
                    <a:solidFill>
                      <a:srgbClr val="CC0099"/>
                    </a:solidFill>
                    <a:latin typeface="+mj-lt"/>
                    <a:ea typeface="Cambria Math" panose="02040503050406030204" pitchFamily="18" charset="0"/>
                    <a:cs typeface="Calibri Light" panose="020F0302020204030204" pitchFamily="34" charset="0"/>
                  </a:rPr>
                  <a:t>Gradio</a:t>
                </a:r>
                <a:endParaRPr lang="fr-FR" b="1">
                  <a:solidFill>
                    <a:srgbClr val="CC0099"/>
                  </a:solidFill>
                  <a:latin typeface="+mj-lt"/>
                  <a:ea typeface="Cambria Math" panose="02040503050406030204" pitchFamily="18" charset="0"/>
                  <a:cs typeface="Calibri Light" panose="020F0302020204030204" pitchFamily="34" charset="0"/>
                </a:endParaRPr>
              </a:p>
            </p:txBody>
          </p:sp>
        </p:grpSp>
      </p:grpSp>
      <p:sp>
        <p:nvSpPr>
          <p:cNvPr id="60" name="Flèche : bas 59">
            <a:extLst>
              <a:ext uri="{FF2B5EF4-FFF2-40B4-BE49-F238E27FC236}">
                <a16:creationId xmlns:a16="http://schemas.microsoft.com/office/drawing/2014/main" id="{FC30820E-AE87-FF82-60E2-1C812A9F583A}"/>
              </a:ext>
            </a:extLst>
          </p:cNvPr>
          <p:cNvSpPr/>
          <p:nvPr/>
        </p:nvSpPr>
        <p:spPr>
          <a:xfrm>
            <a:off x="5571277" y="798339"/>
            <a:ext cx="336449" cy="5322229"/>
          </a:xfrm>
          <a:prstGeom prst="downArrow">
            <a:avLst/>
          </a:prstGeom>
          <a:solidFill>
            <a:srgbClr val="CC009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space réservé du numéro de diapositive 19">
            <a:extLst>
              <a:ext uri="{FF2B5EF4-FFF2-40B4-BE49-F238E27FC236}">
                <a16:creationId xmlns:a16="http://schemas.microsoft.com/office/drawing/2014/main" id="{7A6E5979-C419-AAD6-8EFA-7875B87C1081}"/>
              </a:ext>
            </a:extLst>
          </p:cNvPr>
          <p:cNvSpPr>
            <a:spLocks noGrp="1"/>
          </p:cNvSpPr>
          <p:nvPr>
            <p:ph type="sldNum" sz="quarter" idx="12"/>
          </p:nvPr>
        </p:nvSpPr>
        <p:spPr/>
        <p:txBody>
          <a:bodyPr/>
          <a:lstStyle/>
          <a:p>
            <a:fld id="{D3477EFD-F3AF-4AFF-90C6-B83CE9896760}" type="slidenum">
              <a:rPr lang="fr-FR" smtClean="0"/>
              <a:t>21</a:t>
            </a:fld>
            <a:endParaRPr lang="fr-FR"/>
          </a:p>
        </p:txBody>
      </p:sp>
    </p:spTree>
    <p:extLst>
      <p:ext uri="{BB962C8B-B14F-4D97-AF65-F5344CB8AC3E}">
        <p14:creationId xmlns:p14="http://schemas.microsoft.com/office/powerpoint/2010/main" val="400406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rtlCol="0">
                <a:spAutoFit/>
              </a:bodyPr>
              <a:lstStyle/>
              <a:p>
                <a:r>
                  <a:rPr lang="fr-FR" sz="2800" err="1">
                    <a:latin typeface="+mj-lt"/>
                    <a:ea typeface="Cambria Math" panose="02040503050406030204" pitchFamily="18" charset="0"/>
                  </a:rPr>
                  <a:t>Gradio</a:t>
                </a:r>
                <a:endParaRPr lang="fr-FR" sz="2800">
                  <a:latin typeface="+mj-lt"/>
                  <a:ea typeface="Cambria Math" panose="02040503050406030204" pitchFamily="18" charset="0"/>
                </a:endParaRP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lIns="91440" tIns="45720" rIns="91440" bIns="45720" rtlCol="0" anchor="t">
                <a:spAutoFit/>
              </a:bodyPr>
              <a:lstStyle/>
              <a:p>
                <a:r>
                  <a:rPr lang="fr-FR" sz="5000" dirty="0">
                    <a:solidFill>
                      <a:srgbClr val="CC0099"/>
                    </a:solidFill>
                    <a:latin typeface="Century Gothic"/>
                    <a:ea typeface="Cambria Math"/>
                  </a:rPr>
                  <a:t>6</a:t>
                </a:r>
                <a:endParaRPr lang="fr-FR" sz="5000" dirty="0">
                  <a:solidFill>
                    <a:srgbClr val="CC0099"/>
                  </a:solidFill>
                  <a:latin typeface="Century Gothic" panose="020B0502020202020204" pitchFamily="34" charset="0"/>
                  <a:ea typeface="Cambria Math" panose="02040503050406030204" pitchFamily="18" charset="0"/>
                </a:endParaRP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11922" y="-836899"/>
            <a:ext cx="295074" cy="2245824"/>
            <a:chOff x="7785230" y="646187"/>
            <a:chExt cx="295074" cy="2245824"/>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613048"/>
              <a:ext cx="275327" cy="282600"/>
            </a:xfrm>
            <a:prstGeom prst="ellipse">
              <a:avLst/>
            </a:prstGeom>
            <a:solidFill>
              <a:srgbClr val="CC0099"/>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287993"/>
              <a:ext cx="275326" cy="282599"/>
            </a:xfrm>
            <a:prstGeom prst="ellipse">
              <a:avLst/>
            </a:prstGeom>
            <a:solidFill>
              <a:srgbClr val="D9D9D9"/>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2" name="ZoneTexte 11">
            <a:extLst>
              <a:ext uri="{FF2B5EF4-FFF2-40B4-BE49-F238E27FC236}">
                <a16:creationId xmlns:a16="http://schemas.microsoft.com/office/drawing/2014/main" id="{F13FA95E-6BAF-86F4-C046-23DB4A04F4D5}"/>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b="1" dirty="0">
                <a:latin typeface="+mj-lt"/>
                <a:ea typeface="Cambria Math"/>
                <a:cs typeface="Calibri Light"/>
              </a:rPr>
              <a:t>Léa Camusat </a:t>
            </a:r>
            <a:r>
              <a:rPr lang="fr-FR" dirty="0">
                <a:solidFill>
                  <a:schemeClr val="tx1">
                    <a:lumMod val="50000"/>
                    <a:lumOff val="50000"/>
                  </a:schemeClr>
                </a:solidFill>
                <a:latin typeface="+mj-lt"/>
                <a:ea typeface="Cambria Math"/>
                <a:cs typeface="Calibri Light"/>
              </a:rPr>
              <a:t>     Flavie Kolb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grpSp>
        <p:nvGrpSpPr>
          <p:cNvPr id="14" name="Groupe 13">
            <a:extLst>
              <a:ext uri="{FF2B5EF4-FFF2-40B4-BE49-F238E27FC236}">
                <a16:creationId xmlns:a16="http://schemas.microsoft.com/office/drawing/2014/main" id="{CCA40C1C-F644-EAA7-C2DC-7B69792386FB}"/>
              </a:ext>
            </a:extLst>
          </p:cNvPr>
          <p:cNvGrpSpPr/>
          <p:nvPr/>
        </p:nvGrpSpPr>
        <p:grpSpPr>
          <a:xfrm>
            <a:off x="552205" y="771557"/>
            <a:ext cx="4846759" cy="446724"/>
            <a:chOff x="681205" y="765217"/>
            <a:chExt cx="4846759" cy="446724"/>
          </a:xfrm>
        </p:grpSpPr>
        <p:sp>
          <p:nvSpPr>
            <p:cNvPr id="15" name="Rectangle : coins arrondis 14">
              <a:extLst>
                <a:ext uri="{FF2B5EF4-FFF2-40B4-BE49-F238E27FC236}">
                  <a16:creationId xmlns:a16="http://schemas.microsoft.com/office/drawing/2014/main" id="{8D8D5D05-B1C0-D0A5-1119-C0F900904985}"/>
                </a:ext>
              </a:extLst>
            </p:cNvPr>
            <p:cNvSpPr/>
            <p:nvPr/>
          </p:nvSpPr>
          <p:spPr>
            <a:xfrm>
              <a:off x="681205" y="765217"/>
              <a:ext cx="4846759" cy="446724"/>
            </a:xfrm>
            <a:prstGeom prst="roundRect">
              <a:avLst/>
            </a:prstGeom>
            <a:solidFill>
              <a:schemeClr val="bg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C6D660EE-3BA1-5AD8-C6F6-7BE3F782BD65}"/>
                </a:ext>
              </a:extLst>
            </p:cNvPr>
            <p:cNvSpPr txBox="1"/>
            <p:nvPr/>
          </p:nvSpPr>
          <p:spPr>
            <a:xfrm>
              <a:off x="2074769" y="788524"/>
              <a:ext cx="2059630" cy="400110"/>
            </a:xfrm>
            <a:prstGeom prst="rect">
              <a:avLst/>
            </a:prstGeom>
            <a:noFill/>
          </p:spPr>
          <p:txBody>
            <a:bodyPr wrap="square" rtlCol="0">
              <a:spAutoFit/>
            </a:bodyPr>
            <a:lstStyle/>
            <a:p>
              <a:pPr algn="ctr"/>
              <a:r>
                <a:rPr lang="fr-FR" sz="2000" b="1">
                  <a:solidFill>
                    <a:srgbClr val="595959"/>
                  </a:solidFill>
                  <a:latin typeface="+mj-lt"/>
                  <a:ea typeface="Cambria Math" panose="02040503050406030204" pitchFamily="18" charset="0"/>
                  <a:cs typeface="Calibri Light" panose="020F0302020204030204" pitchFamily="34" charset="0"/>
                </a:rPr>
                <a:t>Démo</a:t>
              </a:r>
            </a:p>
          </p:txBody>
        </p:sp>
      </p:grpSp>
      <p:sp>
        <p:nvSpPr>
          <p:cNvPr id="19" name="ZoneTexte 18">
            <a:extLst>
              <a:ext uri="{FF2B5EF4-FFF2-40B4-BE49-F238E27FC236}">
                <a16:creationId xmlns:a16="http://schemas.microsoft.com/office/drawing/2014/main" id="{0D9AA996-100F-BFD8-C677-AD6053357E1F}"/>
              </a:ext>
            </a:extLst>
          </p:cNvPr>
          <p:cNvSpPr txBox="1"/>
          <p:nvPr/>
        </p:nvSpPr>
        <p:spPr>
          <a:xfrm>
            <a:off x="486346" y="1583652"/>
            <a:ext cx="4912618" cy="707886"/>
          </a:xfrm>
          <a:prstGeom prst="rect">
            <a:avLst/>
          </a:prstGeom>
          <a:noFill/>
        </p:spPr>
        <p:txBody>
          <a:bodyPr wrap="square" lIns="91440" tIns="45720" rIns="91440" bIns="45720" rtlCol="0" anchor="t">
            <a:spAutoFit/>
          </a:bodyPr>
          <a:lstStyle/>
          <a:p>
            <a:pPr algn="ctr"/>
            <a:r>
              <a:rPr lang="fr-FR" sz="2000" b="1">
                <a:solidFill>
                  <a:srgbClr val="595959"/>
                </a:solidFill>
                <a:latin typeface="+mj-lt"/>
                <a:ea typeface="Cambria Math"/>
                <a:cs typeface="Calibri Light"/>
              </a:rPr>
              <a:t>Récupération des dictionnaires pour transformations </a:t>
            </a:r>
            <a:r>
              <a:rPr lang="fr-FR" sz="2000" b="1" err="1">
                <a:solidFill>
                  <a:srgbClr val="595959"/>
                </a:solidFill>
                <a:latin typeface="+mj-lt"/>
                <a:ea typeface="Cambria Math"/>
                <a:cs typeface="Calibri Light"/>
              </a:rPr>
              <a:t>target</a:t>
            </a:r>
            <a:r>
              <a:rPr lang="fr-FR" sz="2000" b="1">
                <a:solidFill>
                  <a:srgbClr val="595959"/>
                </a:solidFill>
                <a:latin typeface="+mj-lt"/>
                <a:ea typeface="Cambria Math"/>
                <a:cs typeface="Calibri Light"/>
              </a:rPr>
              <a:t>/ </a:t>
            </a:r>
            <a:r>
              <a:rPr lang="fr-FR" sz="2000" b="1" err="1">
                <a:solidFill>
                  <a:srgbClr val="595959"/>
                </a:solidFill>
                <a:latin typeface="+mj-lt"/>
                <a:ea typeface="Cambria Math"/>
                <a:cs typeface="Calibri Light"/>
              </a:rPr>
              <a:t>frequency</a:t>
            </a:r>
            <a:r>
              <a:rPr lang="fr-FR" sz="2000" b="1">
                <a:solidFill>
                  <a:srgbClr val="595959"/>
                </a:solidFill>
                <a:latin typeface="+mj-lt"/>
                <a:ea typeface="Cambria Math"/>
                <a:cs typeface="Calibri Light"/>
              </a:rPr>
              <a:t> </a:t>
            </a:r>
            <a:r>
              <a:rPr lang="fr-FR" sz="2000" b="1" err="1">
                <a:solidFill>
                  <a:srgbClr val="595959"/>
                </a:solidFill>
                <a:latin typeface="+mj-lt"/>
                <a:ea typeface="Cambria Math"/>
                <a:cs typeface="Calibri Light"/>
              </a:rPr>
              <a:t>encoding</a:t>
            </a:r>
            <a:r>
              <a:rPr lang="fr-FR" sz="2000" b="1">
                <a:solidFill>
                  <a:srgbClr val="595959"/>
                </a:solidFill>
                <a:latin typeface="+mj-lt"/>
                <a:ea typeface="Cambria Math"/>
                <a:cs typeface="Calibri Light"/>
              </a:rPr>
              <a:t> </a:t>
            </a:r>
            <a:endParaRPr lang="fr-FR" sz="2000" b="1">
              <a:solidFill>
                <a:srgbClr val="595959"/>
              </a:solidFill>
              <a:latin typeface="+mj-lt"/>
              <a:ea typeface="Cambria Math" panose="02040503050406030204" pitchFamily="18" charset="0"/>
              <a:cs typeface="Calibri Light" panose="020F0302020204030204" pitchFamily="34" charset="0"/>
            </a:endParaRPr>
          </a:p>
        </p:txBody>
      </p:sp>
      <p:sp>
        <p:nvSpPr>
          <p:cNvPr id="20" name="Espace réservé du numéro de diapositive 19">
            <a:extLst>
              <a:ext uri="{FF2B5EF4-FFF2-40B4-BE49-F238E27FC236}">
                <a16:creationId xmlns:a16="http://schemas.microsoft.com/office/drawing/2014/main" id="{44C437BE-6ECF-47A1-D5F7-64D45AD31DFF}"/>
              </a:ext>
            </a:extLst>
          </p:cNvPr>
          <p:cNvSpPr>
            <a:spLocks noGrp="1"/>
          </p:cNvSpPr>
          <p:nvPr>
            <p:ph type="sldNum" sz="quarter" idx="12"/>
          </p:nvPr>
        </p:nvSpPr>
        <p:spPr/>
        <p:txBody>
          <a:bodyPr/>
          <a:lstStyle/>
          <a:p>
            <a:fld id="{D3477EFD-F3AF-4AFF-90C6-B83CE9896760}" type="slidenum">
              <a:rPr lang="fr-FR" smtClean="0"/>
              <a:t>22</a:t>
            </a:fld>
            <a:endParaRPr lang="fr-FR"/>
          </a:p>
        </p:txBody>
      </p:sp>
      <p:pic>
        <p:nvPicPr>
          <p:cNvPr id="13" name="Picture 16" descr="Graphical user interface, application&#10;&#10;Description automatically generated">
            <a:extLst>
              <a:ext uri="{FF2B5EF4-FFF2-40B4-BE49-F238E27FC236}">
                <a16:creationId xmlns:a16="http://schemas.microsoft.com/office/drawing/2014/main" id="{8BF4478C-2013-8424-E6E4-BA47B46BFE51}"/>
              </a:ext>
            </a:extLst>
          </p:cNvPr>
          <p:cNvPicPr>
            <a:picLocks noChangeAspect="1"/>
          </p:cNvPicPr>
          <p:nvPr/>
        </p:nvPicPr>
        <p:blipFill>
          <a:blip r:embed="rId3"/>
          <a:stretch>
            <a:fillRect/>
          </a:stretch>
        </p:blipFill>
        <p:spPr>
          <a:xfrm>
            <a:off x="6113361" y="440369"/>
            <a:ext cx="4990617" cy="6054426"/>
          </a:xfrm>
          <a:prstGeom prst="rect">
            <a:avLst/>
          </a:prstGeom>
        </p:spPr>
      </p:pic>
      <p:sp>
        <p:nvSpPr>
          <p:cNvPr id="17" name="TextBox 16">
            <a:extLst>
              <a:ext uri="{FF2B5EF4-FFF2-40B4-BE49-F238E27FC236}">
                <a16:creationId xmlns:a16="http://schemas.microsoft.com/office/drawing/2014/main" id="{B6CF7B33-995D-786D-E8B0-B1AD202D8598}"/>
              </a:ext>
            </a:extLst>
          </p:cNvPr>
          <p:cNvSpPr txBox="1"/>
          <p:nvPr/>
        </p:nvSpPr>
        <p:spPr>
          <a:xfrm>
            <a:off x="75236" y="2911033"/>
            <a:ext cx="5955174" cy="369332"/>
          </a:xfrm>
          <a:prstGeom prst="rect">
            <a:avLst/>
          </a:prstGeom>
          <a:solidFill>
            <a:schemeClr val="bg2"/>
          </a:solidFill>
          <a:ln>
            <a:solidFill>
              <a:schemeClr val="bg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python3 gradio_defiIA.py</a:t>
            </a:r>
            <a:r>
              <a:rPr lang="en-US"/>
              <a:t> </a:t>
            </a:r>
            <a:r>
              <a:rPr lang="en-US" b="1"/>
              <a:t>--</a:t>
            </a:r>
            <a:r>
              <a:rPr lang="en-US" b="1" err="1"/>
              <a:t>model_name</a:t>
            </a:r>
            <a:r>
              <a:rPr lang="en-US" b="1"/>
              <a:t> "</a:t>
            </a:r>
            <a:r>
              <a:rPr lang="en-US" b="1" err="1"/>
              <a:t>modele_best.sav</a:t>
            </a:r>
            <a:r>
              <a:rPr lang="en-US" b="1"/>
              <a:t>"</a:t>
            </a:r>
          </a:p>
        </p:txBody>
      </p:sp>
    </p:spTree>
    <p:extLst>
      <p:ext uri="{BB962C8B-B14F-4D97-AF65-F5344CB8AC3E}">
        <p14:creationId xmlns:p14="http://schemas.microsoft.com/office/powerpoint/2010/main" val="3771016287"/>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F13FA95E-6BAF-86F4-C046-23DB4A04F4D5}"/>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b="1" dirty="0">
                <a:latin typeface="+mj-lt"/>
                <a:ea typeface="Cambria Math"/>
                <a:cs typeface="Calibri Light"/>
              </a:rPr>
              <a:t>Léa Camusat </a:t>
            </a:r>
            <a:r>
              <a:rPr lang="fr-FR" dirty="0">
                <a:solidFill>
                  <a:schemeClr val="tx1">
                    <a:lumMod val="50000"/>
                    <a:lumOff val="50000"/>
                  </a:schemeClr>
                </a:solidFill>
                <a:latin typeface="+mj-lt"/>
                <a:ea typeface="Cambria Math"/>
                <a:cs typeface="Calibri Light"/>
              </a:rPr>
              <a:t>     Flavie Kolb      </a:t>
            </a:r>
            <a:r>
              <a:rPr lang="fr-FR" dirty="0">
                <a:solidFill>
                  <a:schemeClr val="bg1">
                    <a:lumMod val="50000"/>
                  </a:schemeClr>
                </a:solidFill>
                <a:latin typeface="+mj-lt"/>
                <a:ea typeface="Cambria Math"/>
                <a:cs typeface="Calibri Light"/>
              </a:rPr>
              <a:t>Lila Roig </a:t>
            </a:r>
            <a:endParaRPr lang="fr-FR">
              <a:solidFill>
                <a:schemeClr val="bg1">
                  <a:lumMod val="50000"/>
                </a:schemeClr>
              </a:solidFill>
              <a:latin typeface="+mj-lt"/>
              <a:ea typeface="Cambria Math" panose="02040503050406030204" pitchFamily="18" charset="0"/>
              <a:cs typeface="Calibri Light" panose="020F0302020204030204" pitchFamily="34" charset="0"/>
            </a:endParaRPr>
          </a:p>
        </p:txBody>
      </p:sp>
      <p:sp>
        <p:nvSpPr>
          <p:cNvPr id="2" name="Espace réservé du numéro de diapositive 1">
            <a:extLst>
              <a:ext uri="{FF2B5EF4-FFF2-40B4-BE49-F238E27FC236}">
                <a16:creationId xmlns:a16="http://schemas.microsoft.com/office/drawing/2014/main" id="{498EC327-CF47-B767-0D40-A1810A162B67}"/>
              </a:ext>
            </a:extLst>
          </p:cNvPr>
          <p:cNvSpPr>
            <a:spLocks noGrp="1"/>
          </p:cNvSpPr>
          <p:nvPr>
            <p:ph type="sldNum" sz="quarter" idx="12"/>
          </p:nvPr>
        </p:nvSpPr>
        <p:spPr/>
        <p:txBody>
          <a:bodyPr/>
          <a:lstStyle/>
          <a:p>
            <a:fld id="{D3477EFD-F3AF-4AFF-90C6-B83CE9896760}" type="slidenum">
              <a:rPr lang="fr-FR" smtClean="0"/>
              <a:t>23</a:t>
            </a:fld>
            <a:endParaRPr lang="fr-FR"/>
          </a:p>
        </p:txBody>
      </p:sp>
      <p:graphicFrame>
        <p:nvGraphicFramePr>
          <p:cNvPr id="3" name="Tableau 3">
            <a:extLst>
              <a:ext uri="{FF2B5EF4-FFF2-40B4-BE49-F238E27FC236}">
                <a16:creationId xmlns:a16="http://schemas.microsoft.com/office/drawing/2014/main" id="{E5CC3071-D58B-8B9D-7529-4878CA582A0E}"/>
              </a:ext>
            </a:extLst>
          </p:cNvPr>
          <p:cNvGraphicFramePr>
            <a:graphicFrameLocks noGrp="1"/>
          </p:cNvGraphicFramePr>
          <p:nvPr/>
        </p:nvGraphicFramePr>
        <p:xfrm>
          <a:off x="1317172" y="762000"/>
          <a:ext cx="9594671" cy="2340961"/>
        </p:xfrm>
        <a:graphic>
          <a:graphicData uri="http://schemas.openxmlformats.org/drawingml/2006/table">
            <a:tbl>
              <a:tblPr firstRow="1" bandRow="1">
                <a:tableStyleId>{00A15C55-8517-42AA-B614-E9B94910E393}</a:tableStyleId>
              </a:tblPr>
              <a:tblGrid>
                <a:gridCol w="3072134">
                  <a:extLst>
                    <a:ext uri="{9D8B030D-6E8A-4147-A177-3AD203B41FA5}">
                      <a16:colId xmlns:a16="http://schemas.microsoft.com/office/drawing/2014/main" val="2972209619"/>
                    </a:ext>
                  </a:extLst>
                </a:gridCol>
                <a:gridCol w="6522537">
                  <a:extLst>
                    <a:ext uri="{9D8B030D-6E8A-4147-A177-3AD203B41FA5}">
                      <a16:colId xmlns:a16="http://schemas.microsoft.com/office/drawing/2014/main" val="2355991511"/>
                    </a:ext>
                  </a:extLst>
                </a:gridCol>
              </a:tblGrid>
              <a:tr h="1218057">
                <a:tc>
                  <a:txBody>
                    <a:bodyPr/>
                    <a:lstStyle/>
                    <a:p>
                      <a:pPr algn="ctr"/>
                      <a:r>
                        <a:rPr lang="fr-FR" dirty="0">
                          <a:solidFill>
                            <a:schemeClr val="tx1"/>
                          </a:solidFill>
                        </a:rPr>
                        <a:t>One Hot </a:t>
                      </a:r>
                      <a:r>
                        <a:rPr lang="fr-FR" dirty="0" err="1">
                          <a:solidFill>
                            <a:schemeClr val="tx1"/>
                          </a:solidFill>
                        </a:rPr>
                        <a:t>Encoding</a:t>
                      </a:r>
                    </a:p>
                  </a:txBody>
                  <a:tcPr anchor="ctr">
                    <a:solidFill>
                      <a:schemeClr val="accent2">
                        <a:lumMod val="20000"/>
                        <a:lumOff val="80000"/>
                      </a:schemeClr>
                    </a:solidFill>
                  </a:tcPr>
                </a:tc>
                <a:tc>
                  <a:txBody>
                    <a:bodyPr/>
                    <a:lstStyle/>
                    <a:p>
                      <a:pPr marL="285750" indent="-285750">
                        <a:buFont typeface="Wingdings"/>
                        <a:buChar char="§"/>
                      </a:pPr>
                      <a:r>
                        <a:rPr lang="fr-FR" sz="1400" b="0" dirty="0" err="1">
                          <a:solidFill>
                            <a:schemeClr val="tx1"/>
                          </a:solidFill>
                        </a:rPr>
                        <a:t>Xgboost</a:t>
                      </a:r>
                      <a:r>
                        <a:rPr lang="fr-FR" sz="1400" b="0" dirty="0">
                          <a:solidFill>
                            <a:schemeClr val="tx1"/>
                          </a:solidFill>
                        </a:rPr>
                        <a:t>, 2000 arbres : bons résultats</a:t>
                      </a:r>
                      <a:endParaRPr lang="fr-FR" dirty="0"/>
                    </a:p>
                    <a:p>
                      <a:pPr marL="285750" lvl="0" indent="-285750">
                        <a:buFont typeface="Wingdings"/>
                        <a:buChar char="§"/>
                      </a:pPr>
                      <a:r>
                        <a:rPr lang="fr-FR" sz="1400" b="0" dirty="0">
                          <a:solidFill>
                            <a:schemeClr val="tx1"/>
                          </a:solidFill>
                        </a:rPr>
                        <a:t>Dégradation des résultats avec l'augmentation du nombre de données</a:t>
                      </a:r>
                    </a:p>
                    <a:p>
                      <a:pPr marL="285750" lvl="0" indent="-285750">
                        <a:buFont typeface="Wingdings"/>
                        <a:buChar char="§"/>
                      </a:pPr>
                      <a:r>
                        <a:rPr lang="fr-FR" sz="1400" b="0" dirty="0">
                          <a:solidFill>
                            <a:schemeClr val="tx1"/>
                          </a:solidFill>
                        </a:rPr>
                        <a:t>Amélioration des prédictions sur </a:t>
                      </a:r>
                      <a:r>
                        <a:rPr lang="fr-FR" sz="1400" b="0" dirty="0" err="1">
                          <a:solidFill>
                            <a:schemeClr val="tx1"/>
                          </a:solidFill>
                        </a:rPr>
                        <a:t>Kaggle</a:t>
                      </a:r>
                      <a:r>
                        <a:rPr lang="fr-FR" sz="1400" b="0" dirty="0">
                          <a:solidFill>
                            <a:schemeClr val="tx1"/>
                          </a:solidFill>
                        </a:rPr>
                        <a:t> en moyennant les prédictions de plusieurs modèles, avec 5 modèles entre 18.3 et 19.5 on obtient une erreur de 17.2.</a:t>
                      </a:r>
                    </a:p>
                  </a:txBody>
                  <a:tcPr anchor="ctr">
                    <a:solidFill>
                      <a:schemeClr val="accent2">
                        <a:lumMod val="20000"/>
                        <a:lumOff val="80000"/>
                      </a:schemeClr>
                    </a:solidFill>
                  </a:tcPr>
                </a:tc>
                <a:extLst>
                  <a:ext uri="{0D108BD9-81ED-4DB2-BD59-A6C34878D82A}">
                    <a16:rowId xmlns:a16="http://schemas.microsoft.com/office/drawing/2014/main" val="4021111422"/>
                  </a:ext>
                </a:extLst>
              </a:tr>
              <a:tr h="1122904">
                <a:tc>
                  <a:txBody>
                    <a:bodyPr/>
                    <a:lstStyle/>
                    <a:p>
                      <a:pPr algn="ctr"/>
                      <a:r>
                        <a:rPr lang="fr-FR" sz="1800" b="1" kern="1200" dirty="0">
                          <a:solidFill>
                            <a:schemeClr val="tx1"/>
                          </a:solidFill>
                          <a:latin typeface="+mn-lt"/>
                          <a:ea typeface="+mn-ea"/>
                          <a:cs typeface="+mn-cs"/>
                        </a:rPr>
                        <a:t>Target and </a:t>
                      </a:r>
                      <a:r>
                        <a:rPr lang="fr-FR" sz="1800" b="1" kern="1200" dirty="0" err="1">
                          <a:solidFill>
                            <a:schemeClr val="tx1"/>
                          </a:solidFill>
                          <a:latin typeface="+mn-lt"/>
                          <a:ea typeface="+mn-ea"/>
                          <a:cs typeface="+mn-cs"/>
                        </a:rPr>
                        <a:t>frequency</a:t>
                      </a:r>
                      <a:r>
                        <a:rPr lang="fr-FR" sz="1800" b="1" kern="1200" dirty="0">
                          <a:solidFill>
                            <a:schemeClr val="tx1"/>
                          </a:solidFill>
                          <a:latin typeface="+mn-lt"/>
                          <a:ea typeface="+mn-ea"/>
                          <a:cs typeface="+mn-cs"/>
                        </a:rPr>
                        <a:t> </a:t>
                      </a:r>
                      <a:r>
                        <a:rPr lang="fr-FR" sz="1800" b="1" kern="1200" dirty="0" err="1">
                          <a:solidFill>
                            <a:schemeClr val="tx1"/>
                          </a:solidFill>
                          <a:latin typeface="+mn-lt"/>
                          <a:ea typeface="+mn-ea"/>
                          <a:cs typeface="+mn-cs"/>
                        </a:rPr>
                        <a:t>encoding</a:t>
                      </a:r>
                    </a:p>
                  </a:txBody>
                  <a:tcPr anchor="ctr"/>
                </a:tc>
                <a:tc>
                  <a:txBody>
                    <a:bodyPr/>
                    <a:lstStyle/>
                    <a:p>
                      <a:pPr marL="285750" indent="-285750">
                        <a:buFont typeface="Wingdings"/>
                        <a:buChar char="§"/>
                      </a:pPr>
                      <a:r>
                        <a:rPr lang="fr-FR" sz="1400" b="0" kern="1200" dirty="0" err="1">
                          <a:solidFill>
                            <a:schemeClr val="tx1"/>
                          </a:solidFill>
                          <a:latin typeface="+mn-lt"/>
                          <a:ea typeface="+mn-ea"/>
                          <a:cs typeface="+mn-cs"/>
                        </a:rPr>
                        <a:t>Adversarial</a:t>
                      </a:r>
                      <a:r>
                        <a:rPr lang="fr-FR" sz="1400" b="0" kern="1200" dirty="0">
                          <a:solidFill>
                            <a:schemeClr val="tx1"/>
                          </a:solidFill>
                          <a:latin typeface="+mn-lt"/>
                          <a:ea typeface="+mn-ea"/>
                          <a:cs typeface="+mn-cs"/>
                        </a:rPr>
                        <a:t> validation : amélioration des résultats</a:t>
                      </a:r>
                    </a:p>
                    <a:p>
                      <a:pPr marL="285750" lvl="0" indent="-285750">
                        <a:buFont typeface="Wingdings"/>
                        <a:buChar char="§"/>
                      </a:pPr>
                      <a:r>
                        <a:rPr lang="fr-FR" sz="1400" b="0" kern="1200">
                          <a:solidFill>
                            <a:schemeClr val="tx1"/>
                          </a:solidFill>
                          <a:latin typeface="+mn-lt"/>
                          <a:ea typeface="+mn-ea"/>
                          <a:cs typeface="+mn-cs"/>
                        </a:rPr>
                        <a:t>Drop duplicate</a:t>
                      </a:r>
                    </a:p>
                    <a:p>
                      <a:pPr marL="285750" lvl="0" indent="-285750">
                        <a:buFont typeface="Wingdings"/>
                        <a:buChar char="§"/>
                      </a:pPr>
                      <a:r>
                        <a:rPr lang="fr-FR" sz="1400" b="0" kern="1200" dirty="0">
                          <a:solidFill>
                            <a:schemeClr val="tx1"/>
                          </a:solidFill>
                          <a:latin typeface="+mn-lt"/>
                          <a:ea typeface="+mn-ea"/>
                          <a:cs typeface="+mn-cs"/>
                        </a:rPr>
                        <a:t>Cat boost : meilleurs résultats (moins de sur-apprentissage)</a:t>
                      </a:r>
                    </a:p>
                    <a:p>
                      <a:pPr marL="285750" lvl="0" indent="-285750">
                        <a:buFont typeface="Wingdings"/>
                        <a:buChar char="§"/>
                      </a:pPr>
                      <a:r>
                        <a:rPr lang="fr-FR" sz="1400" b="0" kern="1200" dirty="0">
                          <a:solidFill>
                            <a:schemeClr val="tx1"/>
                          </a:solidFill>
                          <a:latin typeface="+mn-lt"/>
                          <a:ea typeface="+mn-ea"/>
                          <a:cs typeface="+mn-cs"/>
                        </a:rPr>
                        <a:t>Meilleur score </a:t>
                      </a:r>
                      <a:r>
                        <a:rPr lang="fr-FR" sz="1400" b="0" kern="1200" dirty="0" err="1">
                          <a:solidFill>
                            <a:schemeClr val="tx1"/>
                          </a:solidFill>
                          <a:latin typeface="+mn-lt"/>
                          <a:ea typeface="+mn-ea"/>
                          <a:cs typeface="+mn-cs"/>
                        </a:rPr>
                        <a:t>Kaggle</a:t>
                      </a:r>
                      <a:r>
                        <a:rPr lang="fr-FR" sz="1400" b="0" kern="1200" dirty="0">
                          <a:solidFill>
                            <a:schemeClr val="tx1"/>
                          </a:solidFill>
                          <a:latin typeface="+mn-lt"/>
                          <a:ea typeface="+mn-ea"/>
                          <a:cs typeface="+mn-cs"/>
                        </a:rPr>
                        <a:t> obtenu : 20</a:t>
                      </a:r>
                    </a:p>
                  </a:txBody>
                  <a:tcPr anchor="ctr"/>
                </a:tc>
                <a:extLst>
                  <a:ext uri="{0D108BD9-81ED-4DB2-BD59-A6C34878D82A}">
                    <a16:rowId xmlns:a16="http://schemas.microsoft.com/office/drawing/2014/main" val="2479452500"/>
                  </a:ext>
                </a:extLst>
              </a:tr>
            </a:tbl>
          </a:graphicData>
        </a:graphic>
      </p:graphicFrame>
      <p:sp>
        <p:nvSpPr>
          <p:cNvPr id="5" name="ZoneTexte 4">
            <a:extLst>
              <a:ext uri="{FF2B5EF4-FFF2-40B4-BE49-F238E27FC236}">
                <a16:creationId xmlns:a16="http://schemas.microsoft.com/office/drawing/2014/main" id="{79D5906E-5C20-AB87-7D1C-138FD07F12E5}"/>
              </a:ext>
            </a:extLst>
          </p:cNvPr>
          <p:cNvSpPr txBox="1"/>
          <p:nvPr/>
        </p:nvSpPr>
        <p:spPr>
          <a:xfrm>
            <a:off x="140674" y="-90217"/>
            <a:ext cx="606058" cy="861774"/>
          </a:xfrm>
          <a:prstGeom prst="rect">
            <a:avLst/>
          </a:prstGeom>
          <a:noFill/>
        </p:spPr>
        <p:txBody>
          <a:bodyPr wrap="square" lIns="91440" tIns="45720" rIns="91440" bIns="45720" rtlCol="0" anchor="t">
            <a:spAutoFit/>
          </a:bodyPr>
          <a:lstStyle/>
          <a:p>
            <a:r>
              <a:rPr lang="fr-FR" sz="5000">
                <a:solidFill>
                  <a:schemeClr val="accent4"/>
                </a:solidFill>
                <a:latin typeface="Century Gothic"/>
                <a:ea typeface="Cambria Math"/>
              </a:rPr>
              <a:t>6</a:t>
            </a:r>
          </a:p>
        </p:txBody>
      </p:sp>
      <p:sp>
        <p:nvSpPr>
          <p:cNvPr id="9" name="ZoneTexte 8">
            <a:extLst>
              <a:ext uri="{FF2B5EF4-FFF2-40B4-BE49-F238E27FC236}">
                <a16:creationId xmlns:a16="http://schemas.microsoft.com/office/drawing/2014/main" id="{1B09D0E3-454C-4C42-F67D-A154188E48F5}"/>
              </a:ext>
            </a:extLst>
          </p:cNvPr>
          <p:cNvSpPr txBox="1"/>
          <p:nvPr/>
        </p:nvSpPr>
        <p:spPr>
          <a:xfrm>
            <a:off x="572703" y="28831"/>
            <a:ext cx="4165552" cy="523220"/>
          </a:xfrm>
          <a:prstGeom prst="rect">
            <a:avLst/>
          </a:prstGeom>
          <a:noFill/>
        </p:spPr>
        <p:txBody>
          <a:bodyPr wrap="square" lIns="91440" tIns="45720" rIns="91440" bIns="45720" rtlCol="0" anchor="t">
            <a:spAutoFit/>
          </a:bodyPr>
          <a:lstStyle/>
          <a:p>
            <a:r>
              <a:rPr lang="fr-FR" sz="2800">
                <a:latin typeface="+mj-lt"/>
                <a:ea typeface="Cambria Math"/>
              </a:rPr>
              <a:t>Résultats</a:t>
            </a:r>
            <a:endParaRPr lang="fr-FR" sz="2800">
              <a:latin typeface="+mj-lt"/>
              <a:ea typeface="Cambria Math" panose="02040503050406030204" pitchFamily="18" charset="0"/>
            </a:endParaRPr>
          </a:p>
        </p:txBody>
      </p:sp>
      <p:sp>
        <p:nvSpPr>
          <p:cNvPr id="11" name="Rectangle 10">
            <a:extLst>
              <a:ext uri="{FF2B5EF4-FFF2-40B4-BE49-F238E27FC236}">
                <a16:creationId xmlns:a16="http://schemas.microsoft.com/office/drawing/2014/main" id="{1E1F0E71-DFC6-C178-F532-B0D17431DDA2}"/>
              </a:ext>
            </a:extLst>
          </p:cNvPr>
          <p:cNvSpPr/>
          <p:nvPr/>
        </p:nvSpPr>
        <p:spPr>
          <a:xfrm rot="5400000" flipV="1">
            <a:off x="2286464" y="-1071302"/>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F3AF5236-32A5-2CC5-146A-98B213A512B4}"/>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4" name="Groupe 23">
            <a:extLst>
              <a:ext uri="{FF2B5EF4-FFF2-40B4-BE49-F238E27FC236}">
                <a16:creationId xmlns:a16="http://schemas.microsoft.com/office/drawing/2014/main" id="{359DF11A-D082-D799-7B6C-86F076442789}"/>
              </a:ext>
            </a:extLst>
          </p:cNvPr>
          <p:cNvGrpSpPr/>
          <p:nvPr/>
        </p:nvGrpSpPr>
        <p:grpSpPr>
          <a:xfrm rot="16200000">
            <a:off x="10703723" y="-828701"/>
            <a:ext cx="295074" cy="2229427"/>
            <a:chOff x="7785230" y="646187"/>
            <a:chExt cx="295074" cy="2229427"/>
          </a:xfrm>
        </p:grpSpPr>
        <p:sp>
          <p:nvSpPr>
            <p:cNvPr id="16" name="Ellipse 15">
              <a:extLst>
                <a:ext uri="{FF2B5EF4-FFF2-40B4-BE49-F238E27FC236}">
                  <a16:creationId xmlns:a16="http://schemas.microsoft.com/office/drawing/2014/main" id="{609F0FF7-1BF2-0D27-93CD-5D30260B5AC4}"/>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1BF84CF3-AE5F-9486-F90C-860024F1083E}"/>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ACC45A1D-2E47-8EBF-A4D6-8EFD16B492B8}"/>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218B4DCC-F96B-28B7-FB49-7F53EBF8597A}"/>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383D82A3-E612-B35B-5DCB-0DFB4A3D1D5E}"/>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7CE43054-450B-8CC6-EA0D-733EF7C19EDA}"/>
                </a:ext>
              </a:extLst>
            </p:cNvPr>
            <p:cNvSpPr/>
            <p:nvPr/>
          </p:nvSpPr>
          <p:spPr>
            <a:xfrm rot="16200000">
              <a:off x="7801340" y="2275453"/>
              <a:ext cx="275327" cy="282600"/>
            </a:xfrm>
            <a:prstGeom prst="ellipse">
              <a:avLst/>
            </a:prstGeom>
            <a:solidFill>
              <a:schemeClr val="tx1">
                <a:lumMod val="65000"/>
                <a:lumOff val="35000"/>
              </a:schemeClr>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C9C4000D-2C9B-13DF-C937-3E76C8FDE627}"/>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pic>
        <p:nvPicPr>
          <p:cNvPr id="6" name="Image 6">
            <a:extLst>
              <a:ext uri="{FF2B5EF4-FFF2-40B4-BE49-F238E27FC236}">
                <a16:creationId xmlns:a16="http://schemas.microsoft.com/office/drawing/2014/main" id="{AC0BC5DF-D410-673E-1C36-9F4641AEE9AB}"/>
              </a:ext>
            </a:extLst>
          </p:cNvPr>
          <p:cNvPicPr>
            <a:picLocks noChangeAspect="1"/>
          </p:cNvPicPr>
          <p:nvPr/>
        </p:nvPicPr>
        <p:blipFill>
          <a:blip r:embed="rId2"/>
          <a:stretch>
            <a:fillRect/>
          </a:stretch>
        </p:blipFill>
        <p:spPr>
          <a:xfrm>
            <a:off x="954506" y="3366581"/>
            <a:ext cx="4989094" cy="2992364"/>
          </a:xfrm>
          <a:prstGeom prst="rect">
            <a:avLst/>
          </a:prstGeom>
        </p:spPr>
      </p:pic>
      <p:pic>
        <p:nvPicPr>
          <p:cNvPr id="7" name="Image 7">
            <a:extLst>
              <a:ext uri="{FF2B5EF4-FFF2-40B4-BE49-F238E27FC236}">
                <a16:creationId xmlns:a16="http://schemas.microsoft.com/office/drawing/2014/main" id="{2E869504-C540-8892-6EB6-C3A2AC45FB4A}"/>
              </a:ext>
            </a:extLst>
          </p:cNvPr>
          <p:cNvPicPr>
            <a:picLocks noChangeAspect="1"/>
          </p:cNvPicPr>
          <p:nvPr/>
        </p:nvPicPr>
        <p:blipFill>
          <a:blip r:embed="rId3"/>
          <a:stretch>
            <a:fillRect/>
          </a:stretch>
        </p:blipFill>
        <p:spPr>
          <a:xfrm>
            <a:off x="6308558" y="3356555"/>
            <a:ext cx="4989094" cy="2992364"/>
          </a:xfrm>
          <a:prstGeom prst="rect">
            <a:avLst/>
          </a:prstGeom>
        </p:spPr>
      </p:pic>
    </p:spTree>
    <p:extLst>
      <p:ext uri="{BB962C8B-B14F-4D97-AF65-F5344CB8AC3E}">
        <p14:creationId xmlns:p14="http://schemas.microsoft.com/office/powerpoint/2010/main" val="211207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7" name="Groupe 106">
            <a:extLst>
              <a:ext uri="{FF2B5EF4-FFF2-40B4-BE49-F238E27FC236}">
                <a16:creationId xmlns:a16="http://schemas.microsoft.com/office/drawing/2014/main" id="{90720ABF-1C44-EBB4-C8CB-D1AA670C1A31}"/>
              </a:ext>
            </a:extLst>
          </p:cNvPr>
          <p:cNvGrpSpPr/>
          <p:nvPr/>
        </p:nvGrpSpPr>
        <p:grpSpPr>
          <a:xfrm rot="16200000">
            <a:off x="10703724" y="-828702"/>
            <a:ext cx="295074" cy="2229427"/>
            <a:chOff x="7785230" y="646187"/>
            <a:chExt cx="295074" cy="2229427"/>
          </a:xfrm>
        </p:grpSpPr>
        <p:sp>
          <p:nvSpPr>
            <p:cNvPr id="64" name="Ellipse 63">
              <a:extLst>
                <a:ext uri="{FF2B5EF4-FFF2-40B4-BE49-F238E27FC236}">
                  <a16:creationId xmlns:a16="http://schemas.microsoft.com/office/drawing/2014/main" id="{191D445E-8EF6-EAF2-68B3-6660AED3D3A7}"/>
                </a:ext>
              </a:extLst>
            </p:cNvPr>
            <p:cNvSpPr/>
            <p:nvPr/>
          </p:nvSpPr>
          <p:spPr>
            <a:xfrm rot="16200000">
              <a:off x="7797585" y="642551"/>
              <a:ext cx="275327" cy="282600"/>
            </a:xfrm>
            <a:prstGeom prst="ellipse">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0">
              <a:extLst>
                <a:ext uri="{FF2B5EF4-FFF2-40B4-BE49-F238E27FC236}">
                  <a16:creationId xmlns:a16="http://schemas.microsoft.com/office/drawing/2014/main" id="{D9BF4AF7-3FE7-A775-F8C4-122808DB89C0}"/>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Ellipse 78">
              <a:extLst>
                <a:ext uri="{FF2B5EF4-FFF2-40B4-BE49-F238E27FC236}">
                  <a16:creationId xmlns:a16="http://schemas.microsoft.com/office/drawing/2014/main" id="{D9FDEDDA-2BF9-9F6E-8800-EF6F7FA8E638}"/>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5" name="Ellipse 84">
              <a:extLst>
                <a:ext uri="{FF2B5EF4-FFF2-40B4-BE49-F238E27FC236}">
                  <a16:creationId xmlns:a16="http://schemas.microsoft.com/office/drawing/2014/main" id="{6F0E2141-A7C9-480D-8FAC-933ABD786897}"/>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1" name="Ellipse 90">
              <a:extLst>
                <a:ext uri="{FF2B5EF4-FFF2-40B4-BE49-F238E27FC236}">
                  <a16:creationId xmlns:a16="http://schemas.microsoft.com/office/drawing/2014/main" id="{647A8FBF-B7B6-E153-32BC-F0F1586ED201}"/>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7" name="Ellipse 96">
              <a:extLst>
                <a:ext uri="{FF2B5EF4-FFF2-40B4-BE49-F238E27FC236}">
                  <a16:creationId xmlns:a16="http://schemas.microsoft.com/office/drawing/2014/main" id="{86B064E1-E2C0-DEC4-3C34-5D02E6DE931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3" name="Ellipse 102">
              <a:extLst>
                <a:ext uri="{FF2B5EF4-FFF2-40B4-BE49-F238E27FC236}">
                  <a16:creationId xmlns:a16="http://schemas.microsoft.com/office/drawing/2014/main" id="{244FC26C-5E53-AB9B-7A1E-C55735C0889F}"/>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C0099"/>
                </a:solidFill>
              </a:endParaRPr>
            </a:p>
          </p:txBody>
        </p:sp>
      </p:gr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162037" cy="861774"/>
            <a:chOff x="168538" y="40420"/>
            <a:chExt cx="4162037"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162037" cy="861774"/>
              <a:chOff x="2444084" y="743264"/>
              <a:chExt cx="4162037"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3730008" cy="523220"/>
              </a:xfrm>
              <a:prstGeom prst="rect">
                <a:avLst/>
              </a:prstGeom>
              <a:noFill/>
            </p:spPr>
            <p:txBody>
              <a:bodyPr wrap="square" rtlCol="0">
                <a:spAutoFit/>
              </a:bodyPr>
              <a:lstStyle/>
              <a:p>
                <a:r>
                  <a:rPr lang="fr-FR" sz="2800">
                    <a:latin typeface="+mj-lt"/>
                    <a:ea typeface="Cambria Math" panose="02040503050406030204" pitchFamily="18" charset="0"/>
                    <a:cs typeface="Calibri Light" panose="020F0302020204030204" pitchFamily="34" charset="0"/>
                  </a:rPr>
                  <a:t>Stratégie de Requêtage</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chemeClr val="accent1"/>
                    </a:solidFill>
                    <a:latin typeface="Century Gothic" panose="020B0502020202020204" pitchFamily="34" charset="0"/>
                    <a:ea typeface="Cambria Math" panose="02040503050406030204" pitchFamily="18" charset="0"/>
                  </a:rPr>
                  <a:t>1</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44" name="Groupe 143">
            <a:extLst>
              <a:ext uri="{FF2B5EF4-FFF2-40B4-BE49-F238E27FC236}">
                <a16:creationId xmlns:a16="http://schemas.microsoft.com/office/drawing/2014/main" id="{F8983380-4418-07CC-6BE4-DACABD9099F3}"/>
              </a:ext>
            </a:extLst>
          </p:cNvPr>
          <p:cNvGrpSpPr/>
          <p:nvPr/>
        </p:nvGrpSpPr>
        <p:grpSpPr>
          <a:xfrm>
            <a:off x="369146" y="739550"/>
            <a:ext cx="7322275" cy="532533"/>
            <a:chOff x="369146" y="1004140"/>
            <a:chExt cx="7322275" cy="532533"/>
          </a:xfrm>
        </p:grpSpPr>
        <p:sp>
          <p:nvSpPr>
            <p:cNvPr id="141" name="Rectangle : coins arrondis 140">
              <a:extLst>
                <a:ext uri="{FF2B5EF4-FFF2-40B4-BE49-F238E27FC236}">
                  <a16:creationId xmlns:a16="http://schemas.microsoft.com/office/drawing/2014/main" id="{518FA431-3E98-D66D-5C78-9EC8366A1346}"/>
                </a:ext>
              </a:extLst>
            </p:cNvPr>
            <p:cNvSpPr/>
            <p:nvPr/>
          </p:nvSpPr>
          <p:spPr>
            <a:xfrm>
              <a:off x="369146" y="1004140"/>
              <a:ext cx="7255752" cy="53253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9" name="ZoneTexte 128">
              <a:extLst>
                <a:ext uri="{FF2B5EF4-FFF2-40B4-BE49-F238E27FC236}">
                  <a16:creationId xmlns:a16="http://schemas.microsoft.com/office/drawing/2014/main" id="{C74C99A4-C23F-2A3F-D9CE-475E4D131EB8}"/>
                </a:ext>
              </a:extLst>
            </p:cNvPr>
            <p:cNvSpPr txBox="1"/>
            <p:nvPr/>
          </p:nvSpPr>
          <p:spPr>
            <a:xfrm>
              <a:off x="435669" y="1063118"/>
              <a:ext cx="7255752"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Création d’une matrice contenant toutes les </a:t>
              </a:r>
              <a:r>
                <a:rPr lang="fr-FR" sz="2000" b="1">
                  <a:solidFill>
                    <a:srgbClr val="0070C0"/>
                  </a:solidFill>
                  <a:latin typeface="+mj-lt"/>
                  <a:ea typeface="Cambria Math" panose="02040503050406030204" pitchFamily="18" charset="0"/>
                  <a:cs typeface="Calibri Light" panose="020F0302020204030204" pitchFamily="34" charset="0"/>
                </a:rPr>
                <a:t>combinaisons</a:t>
              </a:r>
              <a:r>
                <a:rPr lang="fr-FR" sz="2000">
                  <a:solidFill>
                    <a:srgbClr val="0070C0"/>
                  </a:solidFill>
                  <a:latin typeface="+mj-lt"/>
                  <a:ea typeface="Cambria Math" panose="02040503050406030204" pitchFamily="18" charset="0"/>
                  <a:cs typeface="Calibri Light" panose="020F0302020204030204" pitchFamily="34" charset="0"/>
                </a:rPr>
                <a:t> </a:t>
              </a:r>
              <a:r>
                <a:rPr lang="fr-FR" sz="2000" b="1">
                  <a:solidFill>
                    <a:srgbClr val="0070C0"/>
                  </a:solidFill>
                  <a:latin typeface="+mj-lt"/>
                  <a:ea typeface="Cambria Math" panose="02040503050406030204" pitchFamily="18" charset="0"/>
                  <a:cs typeface="Calibri Light" panose="020F0302020204030204" pitchFamily="34" charset="0"/>
                </a:rPr>
                <a:t>possibles</a:t>
              </a:r>
            </a:p>
          </p:txBody>
        </p:sp>
      </p:grpSp>
      <p:graphicFrame>
        <p:nvGraphicFramePr>
          <p:cNvPr id="131" name="Tableau 131">
            <a:extLst>
              <a:ext uri="{FF2B5EF4-FFF2-40B4-BE49-F238E27FC236}">
                <a16:creationId xmlns:a16="http://schemas.microsoft.com/office/drawing/2014/main" id="{8171B6BB-9E65-04D4-AE7E-089F540407BF}"/>
              </a:ext>
            </a:extLst>
          </p:cNvPr>
          <p:cNvGraphicFramePr>
            <a:graphicFrameLocks noGrp="1"/>
          </p:cNvGraphicFramePr>
          <p:nvPr>
            <p:extLst>
              <p:ext uri="{D42A27DB-BD31-4B8C-83A1-F6EECF244321}">
                <p14:modId xmlns:p14="http://schemas.microsoft.com/office/powerpoint/2010/main" val="175448223"/>
              </p:ext>
            </p:extLst>
          </p:nvPr>
        </p:nvGraphicFramePr>
        <p:xfrm>
          <a:off x="2118381" y="1472278"/>
          <a:ext cx="2339223" cy="1468120"/>
        </p:xfrm>
        <a:graphic>
          <a:graphicData uri="http://schemas.openxmlformats.org/drawingml/2006/table">
            <a:tbl>
              <a:tblPr firstRow="1" bandRow="1">
                <a:tableStyleId>{5C22544A-7EE6-4342-B048-85BDC9FD1C3A}</a:tableStyleId>
              </a:tblPr>
              <a:tblGrid>
                <a:gridCol w="810259">
                  <a:extLst>
                    <a:ext uri="{9D8B030D-6E8A-4147-A177-3AD203B41FA5}">
                      <a16:colId xmlns:a16="http://schemas.microsoft.com/office/drawing/2014/main" val="887439300"/>
                    </a:ext>
                  </a:extLst>
                </a:gridCol>
                <a:gridCol w="991567">
                  <a:extLst>
                    <a:ext uri="{9D8B030D-6E8A-4147-A177-3AD203B41FA5}">
                      <a16:colId xmlns:a16="http://schemas.microsoft.com/office/drawing/2014/main" val="3436179142"/>
                    </a:ext>
                  </a:extLst>
                </a:gridCol>
                <a:gridCol w="537397">
                  <a:extLst>
                    <a:ext uri="{9D8B030D-6E8A-4147-A177-3AD203B41FA5}">
                      <a16:colId xmlns:a16="http://schemas.microsoft.com/office/drawing/2014/main" val="516455287"/>
                    </a:ext>
                  </a:extLst>
                </a:gridCol>
              </a:tblGrid>
              <a:tr h="370840">
                <a:tc>
                  <a:txBody>
                    <a:bodyPr/>
                    <a:lstStyle/>
                    <a:p>
                      <a:r>
                        <a:rPr lang="fr-FR" sz="1600" b="0" i="1">
                          <a:solidFill>
                            <a:schemeClr val="tx1"/>
                          </a:solidFill>
                        </a:rPr>
                        <a:t>mobile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600" b="0" i="1" err="1">
                          <a:solidFill>
                            <a:schemeClr val="tx1"/>
                          </a:solidFill>
                        </a:rPr>
                        <a:t>language</a:t>
                      </a:r>
                      <a:endParaRPr lang="fr-FR" sz="1600" b="0" i="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fr-FR" sz="1600" b="0" i="1">
                          <a:solidFill>
                            <a:schemeClr val="tx1"/>
                          </a:solidFill>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98074778"/>
                  </a:ext>
                </a:extLst>
              </a:tr>
              <a:tr h="126142">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40207622"/>
                  </a:ext>
                </a:extLst>
              </a:tr>
              <a:tr h="244681">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90412783"/>
                  </a:ext>
                </a:extLst>
              </a:tr>
              <a:tr h="1989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fr-FR" sz="1200" b="1"/>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200" b="1"/>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0886196"/>
                  </a:ext>
                </a:extLst>
              </a:tr>
              <a:tr h="208789">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fr-FR"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99930052"/>
                  </a:ext>
                </a:extLst>
              </a:tr>
            </a:tbl>
          </a:graphicData>
        </a:graphic>
      </p:graphicFrame>
      <p:cxnSp>
        <p:nvCxnSpPr>
          <p:cNvPr id="133" name="Connecteur droit avec flèche 132">
            <a:extLst>
              <a:ext uri="{FF2B5EF4-FFF2-40B4-BE49-F238E27FC236}">
                <a16:creationId xmlns:a16="http://schemas.microsoft.com/office/drawing/2014/main" id="{EFFC48A4-C4BD-8299-D7EC-35CE4736FBCB}"/>
              </a:ext>
            </a:extLst>
          </p:cNvPr>
          <p:cNvCxnSpPr>
            <a:cxnSpLocks/>
          </p:cNvCxnSpPr>
          <p:nvPr/>
        </p:nvCxnSpPr>
        <p:spPr>
          <a:xfrm>
            <a:off x="1883572" y="1398394"/>
            <a:ext cx="120" cy="15360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34" name="ZoneTexte 133">
            <a:extLst>
              <a:ext uri="{FF2B5EF4-FFF2-40B4-BE49-F238E27FC236}">
                <a16:creationId xmlns:a16="http://schemas.microsoft.com/office/drawing/2014/main" id="{EE37975A-524E-873A-4F52-639D6BC0B0B9}"/>
              </a:ext>
            </a:extLst>
          </p:cNvPr>
          <p:cNvSpPr txBox="1"/>
          <p:nvPr/>
        </p:nvSpPr>
        <p:spPr>
          <a:xfrm>
            <a:off x="326889" y="1932638"/>
            <a:ext cx="1556803" cy="646331"/>
          </a:xfrm>
          <a:prstGeom prst="rect">
            <a:avLst/>
          </a:prstGeom>
          <a:noFill/>
        </p:spPr>
        <p:txBody>
          <a:bodyPr wrap="square" rtlCol="0">
            <a:spAutoFit/>
          </a:bodyPr>
          <a:lstStyle/>
          <a:p>
            <a:pPr algn="ctr"/>
            <a:r>
              <a:rPr lang="fr-FR">
                <a:latin typeface="+mj-lt"/>
                <a:ea typeface="Cambria Math" panose="02040503050406030204" pitchFamily="18" charset="0"/>
                <a:cs typeface="Calibri Light" panose="020F0302020204030204" pitchFamily="34" charset="0"/>
              </a:rPr>
              <a:t>486 </a:t>
            </a:r>
          </a:p>
          <a:p>
            <a:pPr algn="ctr"/>
            <a:r>
              <a:rPr lang="fr-FR">
                <a:latin typeface="+mj-lt"/>
                <a:ea typeface="Cambria Math" panose="02040503050406030204" pitchFamily="18" charset="0"/>
                <a:cs typeface="Calibri Light" panose="020F0302020204030204" pitchFamily="34" charset="0"/>
              </a:rPr>
              <a:t>combinaisons</a:t>
            </a:r>
          </a:p>
        </p:txBody>
      </p:sp>
      <p:grpSp>
        <p:nvGrpSpPr>
          <p:cNvPr id="157" name="Groupe 156">
            <a:extLst>
              <a:ext uri="{FF2B5EF4-FFF2-40B4-BE49-F238E27FC236}">
                <a16:creationId xmlns:a16="http://schemas.microsoft.com/office/drawing/2014/main" id="{09AA03DA-36D5-3F76-B08F-0719D2EE1798}"/>
              </a:ext>
            </a:extLst>
          </p:cNvPr>
          <p:cNvGrpSpPr/>
          <p:nvPr/>
        </p:nvGrpSpPr>
        <p:grpSpPr>
          <a:xfrm>
            <a:off x="4864639" y="1411264"/>
            <a:ext cx="5845566" cy="707886"/>
            <a:chOff x="5000232" y="2096580"/>
            <a:chExt cx="5845566" cy="707886"/>
          </a:xfrm>
        </p:grpSpPr>
        <p:sp>
          <p:nvSpPr>
            <p:cNvPr id="135" name="ZoneTexte 134">
              <a:extLst>
                <a:ext uri="{FF2B5EF4-FFF2-40B4-BE49-F238E27FC236}">
                  <a16:creationId xmlns:a16="http://schemas.microsoft.com/office/drawing/2014/main" id="{04CA5654-6DBA-63F3-D01A-2E48C7785BD1}"/>
                </a:ext>
              </a:extLst>
            </p:cNvPr>
            <p:cNvSpPr txBox="1"/>
            <p:nvPr/>
          </p:nvSpPr>
          <p:spPr>
            <a:xfrm>
              <a:off x="5724671" y="2096580"/>
              <a:ext cx="5121127" cy="707886"/>
            </a:xfrm>
            <a:prstGeom prst="rect">
              <a:avLst/>
            </a:prstGeom>
            <a:noFill/>
          </p:spPr>
          <p:txBody>
            <a:bodyPr wrap="square" rtlCol="0">
              <a:spAutoFit/>
            </a:bodyPr>
            <a:lstStyle/>
            <a:p>
              <a:pPr algn="ctr"/>
              <a:r>
                <a:rPr lang="fr-FR" sz="2000" b="1">
                  <a:solidFill>
                    <a:srgbClr val="0070C0"/>
                  </a:solidFill>
                  <a:latin typeface="+mj-lt"/>
                  <a:ea typeface="Cambria Math" panose="02040503050406030204" pitchFamily="18" charset="0"/>
                  <a:cs typeface="Calibri Light" panose="020F0302020204030204" pitchFamily="34" charset="0"/>
                </a:rPr>
                <a:t>Parcourt</a:t>
              </a:r>
              <a:r>
                <a:rPr lang="fr-FR" sz="2000">
                  <a:latin typeface="+mj-lt"/>
                  <a:ea typeface="Cambria Math" panose="02040503050406030204" pitchFamily="18" charset="0"/>
                  <a:cs typeface="Calibri Light" panose="020F0302020204030204" pitchFamily="34" charset="0"/>
                </a:rPr>
                <a:t> 2 fois cette </a:t>
              </a:r>
              <a:r>
                <a:rPr lang="fr-FR" sz="2000" b="1">
                  <a:solidFill>
                    <a:srgbClr val="0070C0"/>
                  </a:solidFill>
                  <a:latin typeface="+mj-lt"/>
                  <a:ea typeface="Cambria Math" panose="02040503050406030204" pitchFamily="18" charset="0"/>
                  <a:cs typeface="Calibri Light" panose="020F0302020204030204" pitchFamily="34" charset="0"/>
                </a:rPr>
                <a:t>matrice      +</a:t>
              </a:r>
              <a:r>
                <a:rPr lang="fr-FR" sz="2000">
                  <a:latin typeface="+mj-lt"/>
                  <a:ea typeface="Cambria Math" panose="02040503050406030204" pitchFamily="18" charset="0"/>
                  <a:cs typeface="Calibri Light" panose="020F0302020204030204" pitchFamily="34" charset="0"/>
                </a:rPr>
                <a:t> </a:t>
              </a:r>
            </a:p>
            <a:p>
              <a:pPr algn="ctr"/>
              <a:r>
                <a:rPr lang="fr-FR" sz="2000">
                  <a:latin typeface="+mj-lt"/>
                  <a:ea typeface="Cambria Math" panose="02040503050406030204" pitchFamily="18" charset="0"/>
                  <a:cs typeface="Calibri Light" panose="020F0302020204030204" pitchFamily="34" charset="0"/>
                </a:rPr>
                <a:t>Tire une </a:t>
              </a:r>
              <a:r>
                <a:rPr lang="fr-FR" sz="2000" b="1">
                  <a:solidFill>
                    <a:srgbClr val="0070C0"/>
                  </a:solidFill>
                  <a:latin typeface="+mj-lt"/>
                  <a:ea typeface="Cambria Math" panose="02040503050406030204" pitchFamily="18" charset="0"/>
                  <a:cs typeface="Calibri Light" panose="020F0302020204030204" pitchFamily="34" charset="0"/>
                </a:rPr>
                <a:t>date</a:t>
              </a:r>
              <a:r>
                <a:rPr lang="fr-FR" sz="2000">
                  <a:latin typeface="+mj-lt"/>
                  <a:ea typeface="Cambria Math" panose="02040503050406030204" pitchFamily="18" charset="0"/>
                  <a:cs typeface="Calibri Light" panose="020F0302020204030204" pitchFamily="34" charset="0"/>
                </a:rPr>
                <a:t> au hasard parmi les </a:t>
              </a:r>
              <a:r>
                <a:rPr lang="fr-FR" sz="2000" b="1">
                  <a:solidFill>
                    <a:srgbClr val="0070C0"/>
                  </a:solidFill>
                  <a:latin typeface="+mj-lt"/>
                  <a:ea typeface="Cambria Math" panose="02040503050406030204" pitchFamily="18" charset="0"/>
                  <a:cs typeface="Calibri Light" panose="020F0302020204030204" pitchFamily="34" charset="0"/>
                </a:rPr>
                <a:t>40</a:t>
              </a:r>
              <a:r>
                <a:rPr lang="fr-FR" sz="2000">
                  <a:latin typeface="+mj-lt"/>
                  <a:ea typeface="Cambria Math" panose="02040503050406030204" pitchFamily="18" charset="0"/>
                  <a:cs typeface="Calibri Light" panose="020F0302020204030204" pitchFamily="34" charset="0"/>
                </a:rPr>
                <a:t> possibles</a:t>
              </a:r>
            </a:p>
          </p:txBody>
        </p:sp>
        <p:sp>
          <p:nvSpPr>
            <p:cNvPr id="136" name="Flèche : droite 135">
              <a:extLst>
                <a:ext uri="{FF2B5EF4-FFF2-40B4-BE49-F238E27FC236}">
                  <a16:creationId xmlns:a16="http://schemas.microsoft.com/office/drawing/2014/main" id="{7D505259-70FF-9566-E901-F215DB3E9B6C}"/>
                </a:ext>
              </a:extLst>
            </p:cNvPr>
            <p:cNvSpPr/>
            <p:nvPr/>
          </p:nvSpPr>
          <p:spPr>
            <a:xfrm>
              <a:off x="5000232" y="2386631"/>
              <a:ext cx="470697" cy="246880"/>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8" name="ZoneTexte 137">
            <a:extLst>
              <a:ext uri="{FF2B5EF4-FFF2-40B4-BE49-F238E27FC236}">
                <a16:creationId xmlns:a16="http://schemas.microsoft.com/office/drawing/2014/main" id="{9C8963B8-6AEE-7033-5423-276F2C7F0C18}"/>
              </a:ext>
            </a:extLst>
          </p:cNvPr>
          <p:cNvSpPr txBox="1"/>
          <p:nvPr/>
        </p:nvSpPr>
        <p:spPr>
          <a:xfrm>
            <a:off x="0" y="6488668"/>
            <a:ext cx="12191997" cy="369332"/>
          </a:xfrm>
          <a:prstGeom prst="rect">
            <a:avLst/>
          </a:prstGeom>
          <a:noFill/>
        </p:spPr>
        <p:txBody>
          <a:bodyPr wrap="square" rtlCol="0">
            <a:spAutoFit/>
          </a:bodyPr>
          <a:lstStyle/>
          <a:p>
            <a:pPr algn="ctr"/>
            <a:r>
              <a:rPr lang="fr-FR">
                <a:solidFill>
                  <a:schemeClr val="tx1">
                    <a:lumMod val="50000"/>
                    <a:lumOff val="50000"/>
                  </a:schemeClr>
                </a:solidFill>
                <a:latin typeface="+mj-lt"/>
                <a:ea typeface="Cambria Math" panose="02040503050406030204" pitchFamily="18" charset="0"/>
                <a:cs typeface="Calibri Light" panose="020F0302020204030204" pitchFamily="34" charset="0"/>
              </a:rPr>
              <a:t>Léa Camusat      Flavie Kolb      </a:t>
            </a:r>
            <a:r>
              <a:rPr lang="fr-FR" b="1">
                <a:latin typeface="+mj-lt"/>
                <a:ea typeface="Cambria Math" panose="02040503050406030204" pitchFamily="18" charset="0"/>
                <a:cs typeface="Calibri Light" panose="020F0302020204030204" pitchFamily="34" charset="0"/>
              </a:rPr>
              <a:t>Lila Roig </a:t>
            </a:r>
          </a:p>
        </p:txBody>
      </p:sp>
      <p:grpSp>
        <p:nvGrpSpPr>
          <p:cNvPr id="145" name="Groupe 144">
            <a:extLst>
              <a:ext uri="{FF2B5EF4-FFF2-40B4-BE49-F238E27FC236}">
                <a16:creationId xmlns:a16="http://schemas.microsoft.com/office/drawing/2014/main" id="{5440E6C9-1915-C449-87AC-20C261398CFB}"/>
              </a:ext>
            </a:extLst>
          </p:cNvPr>
          <p:cNvGrpSpPr/>
          <p:nvPr/>
        </p:nvGrpSpPr>
        <p:grpSpPr>
          <a:xfrm>
            <a:off x="369146" y="3394758"/>
            <a:ext cx="3648912" cy="532533"/>
            <a:chOff x="369147" y="1004140"/>
            <a:chExt cx="3648912" cy="532533"/>
          </a:xfrm>
        </p:grpSpPr>
        <p:sp>
          <p:nvSpPr>
            <p:cNvPr id="146" name="Rectangle : coins arrondis 145">
              <a:extLst>
                <a:ext uri="{FF2B5EF4-FFF2-40B4-BE49-F238E27FC236}">
                  <a16:creationId xmlns:a16="http://schemas.microsoft.com/office/drawing/2014/main" id="{B6A31069-C3C4-841D-CD21-F00DA7AE68C7}"/>
                </a:ext>
              </a:extLst>
            </p:cNvPr>
            <p:cNvSpPr/>
            <p:nvPr/>
          </p:nvSpPr>
          <p:spPr>
            <a:xfrm>
              <a:off x="369147" y="1004140"/>
              <a:ext cx="3648912" cy="53253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7" name="ZoneTexte 146">
              <a:extLst>
                <a:ext uri="{FF2B5EF4-FFF2-40B4-BE49-F238E27FC236}">
                  <a16:creationId xmlns:a16="http://schemas.microsoft.com/office/drawing/2014/main" id="{AD5170BB-7907-CC9A-524B-4AE53827C25E}"/>
                </a:ext>
              </a:extLst>
            </p:cNvPr>
            <p:cNvSpPr txBox="1"/>
            <p:nvPr/>
          </p:nvSpPr>
          <p:spPr>
            <a:xfrm>
              <a:off x="435669" y="1063118"/>
              <a:ext cx="3582389"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Exploration du </a:t>
              </a:r>
              <a:r>
                <a:rPr lang="fr-FR" sz="2000" b="1">
                  <a:solidFill>
                    <a:srgbClr val="0070C0"/>
                  </a:solidFill>
                  <a:latin typeface="+mj-lt"/>
                  <a:ea typeface="Cambria Math" panose="02040503050406030204" pitchFamily="18" charset="0"/>
                  <a:cs typeface="Calibri Light" panose="020F0302020204030204" pitchFamily="34" charset="0"/>
                </a:rPr>
                <a:t>jeu de test </a:t>
              </a:r>
              <a:r>
                <a:rPr lang="fr-FR" sz="2000" b="1" err="1">
                  <a:solidFill>
                    <a:srgbClr val="0070C0"/>
                  </a:solidFill>
                  <a:latin typeface="+mj-lt"/>
                  <a:ea typeface="Cambria Math" panose="02040503050406030204" pitchFamily="18" charset="0"/>
                  <a:cs typeface="Calibri Light" panose="020F0302020204030204" pitchFamily="34" charset="0"/>
                </a:rPr>
                <a:t>Kaggle</a:t>
              </a:r>
              <a:endParaRPr lang="fr-FR" sz="2000" b="1">
                <a:solidFill>
                  <a:srgbClr val="0070C0"/>
                </a:solidFill>
                <a:latin typeface="+mj-lt"/>
                <a:ea typeface="Cambria Math" panose="02040503050406030204" pitchFamily="18" charset="0"/>
                <a:cs typeface="Calibri Light" panose="020F0302020204030204" pitchFamily="34" charset="0"/>
              </a:endParaRPr>
            </a:p>
          </p:txBody>
        </p:sp>
      </p:grpSp>
      <p:sp>
        <p:nvSpPr>
          <p:cNvPr id="149" name="ZoneTexte 148">
            <a:extLst>
              <a:ext uri="{FF2B5EF4-FFF2-40B4-BE49-F238E27FC236}">
                <a16:creationId xmlns:a16="http://schemas.microsoft.com/office/drawing/2014/main" id="{179E9A78-CDD7-5A85-D012-599997B25D8C}"/>
              </a:ext>
            </a:extLst>
          </p:cNvPr>
          <p:cNvSpPr txBox="1"/>
          <p:nvPr/>
        </p:nvSpPr>
        <p:spPr>
          <a:xfrm>
            <a:off x="4302711" y="3438293"/>
            <a:ext cx="6454025" cy="400110"/>
          </a:xfrm>
          <a:prstGeom prst="rect">
            <a:avLst/>
          </a:prstGeom>
          <a:noFill/>
        </p:spPr>
        <p:txBody>
          <a:bodyPr wrap="square" rtlCol="0">
            <a:spAutoFit/>
          </a:bodyPr>
          <a:lstStyle/>
          <a:p>
            <a:pPr algn="ctr"/>
            <a:r>
              <a:rPr lang="fr-FR" sz="2000" b="1" u="sng">
                <a:solidFill>
                  <a:srgbClr val="0070C0"/>
                </a:solidFill>
                <a:latin typeface="+mj-lt"/>
                <a:ea typeface="Cambria Math" panose="02040503050406030204" pitchFamily="18" charset="0"/>
                <a:cs typeface="Calibri Light" panose="020F0302020204030204" pitchFamily="34" charset="0"/>
              </a:rPr>
              <a:t>But</a:t>
            </a:r>
            <a:r>
              <a:rPr lang="fr-FR" sz="2000" b="1">
                <a:solidFill>
                  <a:srgbClr val="0070C0"/>
                </a:solidFill>
                <a:latin typeface="+mj-lt"/>
                <a:ea typeface="Cambria Math" panose="02040503050406030204" pitchFamily="18" charset="0"/>
                <a:cs typeface="Calibri Light" panose="020F0302020204030204" pitchFamily="34" charset="0"/>
              </a:rPr>
              <a:t>:</a:t>
            </a:r>
            <a:r>
              <a:rPr lang="fr-FR" sz="2000" b="1">
                <a:solidFill>
                  <a:srgbClr val="701920"/>
                </a:solidFill>
                <a:latin typeface="+mj-lt"/>
                <a:ea typeface="Cambria Math" panose="02040503050406030204" pitchFamily="18" charset="0"/>
                <a:cs typeface="Calibri Light" panose="020F0302020204030204" pitchFamily="34" charset="0"/>
              </a:rPr>
              <a:t>  </a:t>
            </a:r>
            <a:r>
              <a:rPr lang="fr-FR" sz="2000">
                <a:latin typeface="+mj-lt"/>
                <a:ea typeface="Cambria Math" panose="02040503050406030204" pitchFamily="18" charset="0"/>
                <a:cs typeface="Calibri Light" panose="020F0302020204030204" pitchFamily="34" charset="0"/>
              </a:rPr>
              <a:t>Identifier quels </a:t>
            </a:r>
            <a:r>
              <a:rPr lang="fr-FR" sz="2000" b="1">
                <a:solidFill>
                  <a:srgbClr val="0070C0"/>
                </a:solidFill>
                <a:latin typeface="+mj-lt"/>
                <a:ea typeface="Cambria Math" panose="02040503050406030204" pitchFamily="18" charset="0"/>
                <a:cs typeface="Calibri Light" panose="020F0302020204030204" pitchFamily="34" charset="0"/>
              </a:rPr>
              <a:t>paramètres</a:t>
            </a:r>
            <a:r>
              <a:rPr lang="fr-FR" sz="2000">
                <a:latin typeface="+mj-lt"/>
                <a:ea typeface="Cambria Math" panose="02040503050406030204" pitchFamily="18" charset="0"/>
                <a:cs typeface="Calibri Light" panose="020F0302020204030204" pitchFamily="34" charset="0"/>
              </a:rPr>
              <a:t> </a:t>
            </a:r>
            <a:r>
              <a:rPr lang="fr-FR" sz="2000" b="1">
                <a:solidFill>
                  <a:srgbClr val="0070C0"/>
                </a:solidFill>
                <a:latin typeface="+mj-lt"/>
                <a:ea typeface="Cambria Math" panose="02040503050406030204" pitchFamily="18" charset="0"/>
                <a:cs typeface="Calibri Light" panose="020F0302020204030204" pitchFamily="34" charset="0"/>
              </a:rPr>
              <a:t>à</a:t>
            </a:r>
            <a:r>
              <a:rPr lang="fr-FR" sz="2000">
                <a:latin typeface="+mj-lt"/>
                <a:ea typeface="Cambria Math" panose="02040503050406030204" pitchFamily="18" charset="0"/>
                <a:cs typeface="Calibri Light" panose="020F0302020204030204" pitchFamily="34" charset="0"/>
              </a:rPr>
              <a:t> </a:t>
            </a:r>
            <a:r>
              <a:rPr lang="fr-FR" sz="2000" b="1">
                <a:solidFill>
                  <a:srgbClr val="0070C0"/>
                </a:solidFill>
                <a:latin typeface="+mj-lt"/>
                <a:ea typeface="Cambria Math" panose="02040503050406030204" pitchFamily="18" charset="0"/>
                <a:cs typeface="Calibri Light" panose="020F0302020204030204" pitchFamily="34" charset="0"/>
              </a:rPr>
              <a:t>requêter</a:t>
            </a:r>
            <a:r>
              <a:rPr lang="fr-FR" sz="2000">
                <a:latin typeface="+mj-lt"/>
                <a:ea typeface="Cambria Math" panose="02040503050406030204" pitchFamily="18" charset="0"/>
                <a:cs typeface="Calibri Light" panose="020F0302020204030204" pitchFamily="34" charset="0"/>
              </a:rPr>
              <a:t> de préférence </a:t>
            </a:r>
          </a:p>
        </p:txBody>
      </p:sp>
      <p:grpSp>
        <p:nvGrpSpPr>
          <p:cNvPr id="15" name="Groupe 14">
            <a:extLst>
              <a:ext uri="{FF2B5EF4-FFF2-40B4-BE49-F238E27FC236}">
                <a16:creationId xmlns:a16="http://schemas.microsoft.com/office/drawing/2014/main" id="{F0D75A71-89DA-AFC1-6F2E-00E53920F169}"/>
              </a:ext>
            </a:extLst>
          </p:cNvPr>
          <p:cNvGrpSpPr/>
          <p:nvPr/>
        </p:nvGrpSpPr>
        <p:grpSpPr>
          <a:xfrm>
            <a:off x="331174" y="4173657"/>
            <a:ext cx="9995239" cy="916300"/>
            <a:chOff x="140674" y="4132092"/>
            <a:chExt cx="9995239" cy="916300"/>
          </a:xfrm>
        </p:grpSpPr>
        <p:grpSp>
          <p:nvGrpSpPr>
            <p:cNvPr id="13" name="Groupe 12">
              <a:extLst>
                <a:ext uri="{FF2B5EF4-FFF2-40B4-BE49-F238E27FC236}">
                  <a16:creationId xmlns:a16="http://schemas.microsoft.com/office/drawing/2014/main" id="{CC419943-2784-1D98-0157-9396F8ECB278}"/>
                </a:ext>
              </a:extLst>
            </p:cNvPr>
            <p:cNvGrpSpPr/>
            <p:nvPr/>
          </p:nvGrpSpPr>
          <p:grpSpPr>
            <a:xfrm>
              <a:off x="140674" y="4231722"/>
              <a:ext cx="9448405" cy="754712"/>
              <a:chOff x="140674" y="4231722"/>
              <a:chExt cx="9448405" cy="754712"/>
            </a:xfrm>
          </p:grpSpPr>
          <p:sp>
            <p:nvSpPr>
              <p:cNvPr id="151" name="ZoneTexte 150">
                <a:extLst>
                  <a:ext uri="{FF2B5EF4-FFF2-40B4-BE49-F238E27FC236}">
                    <a16:creationId xmlns:a16="http://schemas.microsoft.com/office/drawing/2014/main" id="{3496A1E4-8067-72C8-6569-AE7FCFE7E846}"/>
                  </a:ext>
                </a:extLst>
              </p:cNvPr>
              <p:cNvSpPr txBox="1"/>
              <p:nvPr/>
            </p:nvSpPr>
            <p:spPr>
              <a:xfrm>
                <a:off x="140674" y="4231722"/>
                <a:ext cx="4673151" cy="707886"/>
              </a:xfrm>
              <a:prstGeom prst="rect">
                <a:avLst/>
              </a:prstGeom>
              <a:noFill/>
            </p:spPr>
            <p:txBody>
              <a:bodyPr wrap="square" rtlCol="0">
                <a:spAutoFit/>
              </a:bodyPr>
              <a:lstStyle/>
              <a:p>
                <a:pPr algn="ctr"/>
                <a:r>
                  <a:rPr lang="fr-FR" sz="2000" b="1">
                    <a:solidFill>
                      <a:srgbClr val="0070C0"/>
                    </a:solidFill>
                    <a:latin typeface="+mj-lt"/>
                    <a:ea typeface="Cambria Math" panose="02040503050406030204" pitchFamily="18" charset="0"/>
                    <a:cs typeface="Calibri Light" panose="020F0302020204030204" pitchFamily="34" charset="0"/>
                  </a:rPr>
                  <a:t>1/3</a:t>
                </a:r>
                <a:r>
                  <a:rPr lang="fr-FR" sz="2000">
                    <a:latin typeface="+mj-lt"/>
                    <a:ea typeface="Cambria Math" panose="02040503050406030204" pitchFamily="18" charset="0"/>
                    <a:cs typeface="Calibri Light" panose="020F0302020204030204" pitchFamily="34" charset="0"/>
                  </a:rPr>
                  <a:t> des utilisateurs ont effectué des requêtes dans </a:t>
                </a:r>
                <a:r>
                  <a:rPr lang="fr-FR" sz="2000" b="1">
                    <a:solidFill>
                      <a:srgbClr val="0070C0"/>
                    </a:solidFill>
                    <a:latin typeface="+mj-lt"/>
                    <a:ea typeface="Cambria Math" panose="02040503050406030204" pitchFamily="18" charset="0"/>
                    <a:cs typeface="Calibri Light" panose="020F0302020204030204" pitchFamily="34" charset="0"/>
                  </a:rPr>
                  <a:t>2 langues différentes</a:t>
                </a:r>
              </a:p>
            </p:txBody>
          </p:sp>
          <p:grpSp>
            <p:nvGrpSpPr>
              <p:cNvPr id="2" name="Groupe 1">
                <a:extLst>
                  <a:ext uri="{FF2B5EF4-FFF2-40B4-BE49-F238E27FC236}">
                    <a16:creationId xmlns:a16="http://schemas.microsoft.com/office/drawing/2014/main" id="{372EF320-C9B8-86DA-2933-61FA3B2B780A}"/>
                  </a:ext>
                </a:extLst>
              </p:cNvPr>
              <p:cNvGrpSpPr/>
              <p:nvPr/>
            </p:nvGrpSpPr>
            <p:grpSpPr>
              <a:xfrm>
                <a:off x="4919848" y="4278548"/>
                <a:ext cx="4669231" cy="707886"/>
                <a:chOff x="1831789" y="4970378"/>
                <a:chExt cx="4669231" cy="707886"/>
              </a:xfrm>
            </p:grpSpPr>
            <p:sp>
              <p:nvSpPr>
                <p:cNvPr id="3" name="ZoneTexte 2">
                  <a:extLst>
                    <a:ext uri="{FF2B5EF4-FFF2-40B4-BE49-F238E27FC236}">
                      <a16:creationId xmlns:a16="http://schemas.microsoft.com/office/drawing/2014/main" id="{A9DA391C-243B-E88A-624F-06A20A471779}"/>
                    </a:ext>
                  </a:extLst>
                </p:cNvPr>
                <p:cNvSpPr txBox="1"/>
                <p:nvPr/>
              </p:nvSpPr>
              <p:spPr>
                <a:xfrm>
                  <a:off x="2451746" y="4970378"/>
                  <a:ext cx="4049274" cy="707886"/>
                </a:xfrm>
                <a:prstGeom prst="rect">
                  <a:avLst/>
                </a:prstGeom>
                <a:noFill/>
              </p:spPr>
              <p:txBody>
                <a:bodyPr wrap="square" rtlCol="0">
                  <a:spAutoFit/>
                </a:bodyPr>
                <a:lstStyle/>
                <a:p>
                  <a:pPr algn="ctr"/>
                  <a:r>
                    <a:rPr lang="fr-FR" sz="2000">
                      <a:latin typeface="+mj-lt"/>
                      <a:ea typeface="Cambria Math" panose="02040503050406030204" pitchFamily="18" charset="0"/>
                      <a:cs typeface="Calibri Light" panose="020F0302020204030204" pitchFamily="34" charset="0"/>
                    </a:rPr>
                    <a:t>Nous requêtons d’abord en </a:t>
                  </a:r>
                  <a:r>
                    <a:rPr lang="fr-FR" sz="2000" b="1">
                      <a:solidFill>
                        <a:srgbClr val="0070C0"/>
                      </a:solidFill>
                      <a:latin typeface="+mj-lt"/>
                      <a:ea typeface="Cambria Math" panose="02040503050406030204" pitchFamily="18" charset="0"/>
                      <a:cs typeface="Calibri Light" panose="020F0302020204030204" pitchFamily="34" charset="0"/>
                    </a:rPr>
                    <a:t>1 langue </a:t>
                  </a:r>
                  <a:r>
                    <a:rPr lang="fr-FR" sz="2000">
                      <a:latin typeface="+mj-lt"/>
                      <a:ea typeface="Cambria Math" panose="02040503050406030204" pitchFamily="18" charset="0"/>
                      <a:cs typeface="Calibri Light" panose="020F0302020204030204" pitchFamily="34" charset="0"/>
                    </a:rPr>
                    <a:t>puis avec </a:t>
                  </a:r>
                  <a:r>
                    <a:rPr lang="fr-FR" sz="2000" b="1">
                      <a:solidFill>
                        <a:srgbClr val="0070C0"/>
                      </a:solidFill>
                      <a:latin typeface="+mj-lt"/>
                      <a:ea typeface="Cambria Math" panose="02040503050406030204" pitchFamily="18" charset="0"/>
                      <a:cs typeface="Calibri Light" panose="020F0302020204030204" pitchFamily="34" charset="0"/>
                    </a:rPr>
                    <a:t>+ ensuite</a:t>
                  </a:r>
                </a:p>
              </p:txBody>
            </p:sp>
            <p:sp>
              <p:nvSpPr>
                <p:cNvPr id="4" name="Flèche : droite 3">
                  <a:extLst>
                    <a:ext uri="{FF2B5EF4-FFF2-40B4-BE49-F238E27FC236}">
                      <a16:creationId xmlns:a16="http://schemas.microsoft.com/office/drawing/2014/main" id="{D9A22F17-E328-6D42-A41A-5EDB2742AC31}"/>
                    </a:ext>
                  </a:extLst>
                </p:cNvPr>
                <p:cNvSpPr/>
                <p:nvPr/>
              </p:nvSpPr>
              <p:spPr>
                <a:xfrm>
                  <a:off x="1831789" y="5156762"/>
                  <a:ext cx="324824" cy="23249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11" name="Rectangle : coins arrondis 10">
              <a:extLst>
                <a:ext uri="{FF2B5EF4-FFF2-40B4-BE49-F238E27FC236}">
                  <a16:creationId xmlns:a16="http://schemas.microsoft.com/office/drawing/2014/main" id="{71903182-CBD1-6C5A-A302-1488A503F7FD}"/>
                </a:ext>
              </a:extLst>
            </p:cNvPr>
            <p:cNvSpPr/>
            <p:nvPr/>
          </p:nvSpPr>
          <p:spPr>
            <a:xfrm>
              <a:off x="211431" y="4132092"/>
              <a:ext cx="9924482" cy="916300"/>
            </a:xfrm>
            <a:prstGeom prst="round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6" name="Groupe 15">
            <a:extLst>
              <a:ext uri="{FF2B5EF4-FFF2-40B4-BE49-F238E27FC236}">
                <a16:creationId xmlns:a16="http://schemas.microsoft.com/office/drawing/2014/main" id="{9FA0B7E4-3076-E584-643D-88C6C012672C}"/>
              </a:ext>
            </a:extLst>
          </p:cNvPr>
          <p:cNvGrpSpPr/>
          <p:nvPr/>
        </p:nvGrpSpPr>
        <p:grpSpPr>
          <a:xfrm>
            <a:off x="421555" y="5295369"/>
            <a:ext cx="9924482" cy="916300"/>
            <a:chOff x="192955" y="5212239"/>
            <a:chExt cx="9924482" cy="916300"/>
          </a:xfrm>
        </p:grpSpPr>
        <p:grpSp>
          <p:nvGrpSpPr>
            <p:cNvPr id="14" name="Groupe 13">
              <a:extLst>
                <a:ext uri="{FF2B5EF4-FFF2-40B4-BE49-F238E27FC236}">
                  <a16:creationId xmlns:a16="http://schemas.microsoft.com/office/drawing/2014/main" id="{74A69EEA-675E-1537-7517-C386A31369B6}"/>
                </a:ext>
              </a:extLst>
            </p:cNvPr>
            <p:cNvGrpSpPr/>
            <p:nvPr/>
          </p:nvGrpSpPr>
          <p:grpSpPr>
            <a:xfrm>
              <a:off x="369146" y="5304027"/>
              <a:ext cx="9162781" cy="724008"/>
              <a:chOff x="369146" y="5304027"/>
              <a:chExt cx="9162781" cy="724008"/>
            </a:xfrm>
          </p:grpSpPr>
          <p:sp>
            <p:nvSpPr>
              <p:cNvPr id="152" name="ZoneTexte 151">
                <a:extLst>
                  <a:ext uri="{FF2B5EF4-FFF2-40B4-BE49-F238E27FC236}">
                    <a16:creationId xmlns:a16="http://schemas.microsoft.com/office/drawing/2014/main" id="{453D5FCA-CCCE-7337-53A1-1B2329E57A56}"/>
                  </a:ext>
                </a:extLst>
              </p:cNvPr>
              <p:cNvSpPr txBox="1"/>
              <p:nvPr/>
            </p:nvSpPr>
            <p:spPr>
              <a:xfrm>
                <a:off x="369146" y="5304027"/>
                <a:ext cx="4414099" cy="707886"/>
              </a:xfrm>
              <a:prstGeom prst="rect">
                <a:avLst/>
              </a:prstGeom>
              <a:noFill/>
            </p:spPr>
            <p:txBody>
              <a:bodyPr wrap="square" rtlCol="0">
                <a:spAutoFit/>
              </a:bodyPr>
              <a:lstStyle/>
              <a:p>
                <a:pPr algn="ctr"/>
                <a:r>
                  <a:rPr lang="fr-FR" sz="2000">
                    <a:latin typeface="+mj-lt"/>
                    <a:ea typeface="Cambria Math" panose="02040503050406030204" pitchFamily="18" charset="0"/>
                    <a:cs typeface="Calibri Light" panose="020F0302020204030204" pitchFamily="34" charset="0"/>
                  </a:rPr>
                  <a:t>La </a:t>
                </a:r>
                <a:r>
                  <a:rPr lang="fr-FR" sz="2000" b="1">
                    <a:solidFill>
                      <a:srgbClr val="0070C0"/>
                    </a:solidFill>
                    <a:latin typeface="+mj-lt"/>
                    <a:ea typeface="Cambria Math" panose="02040503050406030204" pitchFamily="18" charset="0"/>
                    <a:cs typeface="Calibri Light" panose="020F0302020204030204" pitchFamily="34" charset="0"/>
                  </a:rPr>
                  <a:t>moitié</a:t>
                </a:r>
                <a:r>
                  <a:rPr lang="fr-FR" sz="2000">
                    <a:latin typeface="+mj-lt"/>
                    <a:ea typeface="Cambria Math" panose="02040503050406030204" pitchFamily="18" charset="0"/>
                    <a:cs typeface="Calibri Light" panose="020F0302020204030204" pitchFamily="34" charset="0"/>
                  </a:rPr>
                  <a:t> des utilisateurs ont utilisé un </a:t>
                </a:r>
                <a:r>
                  <a:rPr lang="fr-FR" sz="2000" b="1">
                    <a:solidFill>
                      <a:srgbClr val="0070C0"/>
                    </a:solidFill>
                    <a:latin typeface="+mj-lt"/>
                    <a:ea typeface="Cambria Math" panose="02040503050406030204" pitchFamily="18" charset="0"/>
                    <a:cs typeface="Calibri Light" panose="020F0302020204030204" pitchFamily="34" charset="0"/>
                  </a:rPr>
                  <a:t>ordinateur</a:t>
                </a:r>
                <a:r>
                  <a:rPr lang="fr-FR" sz="2000">
                    <a:latin typeface="+mj-lt"/>
                    <a:ea typeface="Cambria Math" panose="02040503050406030204" pitchFamily="18" charset="0"/>
                    <a:cs typeface="Calibri Light" panose="020F0302020204030204" pitchFamily="34" charset="0"/>
                  </a:rPr>
                  <a:t> et l'autre </a:t>
                </a:r>
                <a:r>
                  <a:rPr lang="fr-FR" sz="2000" b="1">
                    <a:solidFill>
                      <a:srgbClr val="0070C0"/>
                    </a:solidFill>
                    <a:latin typeface="+mj-lt"/>
                    <a:ea typeface="Cambria Math" panose="02040503050406030204" pitchFamily="18" charset="0"/>
                    <a:cs typeface="Calibri Light" panose="020F0302020204030204" pitchFamily="34" charset="0"/>
                  </a:rPr>
                  <a:t>moitié</a:t>
                </a:r>
                <a:r>
                  <a:rPr lang="fr-FR" sz="2000">
                    <a:latin typeface="+mj-lt"/>
                    <a:ea typeface="Cambria Math" panose="02040503050406030204" pitchFamily="18" charset="0"/>
                    <a:cs typeface="Calibri Light" panose="020F0302020204030204" pitchFamily="34" charset="0"/>
                  </a:rPr>
                  <a:t> un </a:t>
                </a:r>
                <a:r>
                  <a:rPr lang="fr-FR" sz="2000" b="1">
                    <a:solidFill>
                      <a:srgbClr val="0070C0"/>
                    </a:solidFill>
                    <a:latin typeface="+mj-lt"/>
                    <a:ea typeface="Cambria Math" panose="02040503050406030204" pitchFamily="18" charset="0"/>
                    <a:cs typeface="Calibri Light" panose="020F0302020204030204" pitchFamily="34" charset="0"/>
                  </a:rPr>
                  <a:t>mobile</a:t>
                </a:r>
              </a:p>
            </p:txBody>
          </p:sp>
          <p:grpSp>
            <p:nvGrpSpPr>
              <p:cNvPr id="8" name="Groupe 7">
                <a:extLst>
                  <a:ext uri="{FF2B5EF4-FFF2-40B4-BE49-F238E27FC236}">
                    <a16:creationId xmlns:a16="http://schemas.microsoft.com/office/drawing/2014/main" id="{FA598C67-5CCC-0580-1025-94DE7A33AB72}"/>
                  </a:ext>
                </a:extLst>
              </p:cNvPr>
              <p:cNvGrpSpPr/>
              <p:nvPr/>
            </p:nvGrpSpPr>
            <p:grpSpPr>
              <a:xfrm>
                <a:off x="4919848" y="5320149"/>
                <a:ext cx="4612079" cy="707886"/>
                <a:chOff x="1831789" y="4928524"/>
                <a:chExt cx="4612079" cy="707886"/>
              </a:xfrm>
            </p:grpSpPr>
            <p:sp>
              <p:nvSpPr>
                <p:cNvPr id="9" name="ZoneTexte 8">
                  <a:extLst>
                    <a:ext uri="{FF2B5EF4-FFF2-40B4-BE49-F238E27FC236}">
                      <a16:creationId xmlns:a16="http://schemas.microsoft.com/office/drawing/2014/main" id="{62C3D500-0452-18AC-BB17-B396B1D391D2}"/>
                    </a:ext>
                  </a:extLst>
                </p:cNvPr>
                <p:cNvSpPr txBox="1"/>
                <p:nvPr/>
              </p:nvSpPr>
              <p:spPr>
                <a:xfrm>
                  <a:off x="2362266" y="4928524"/>
                  <a:ext cx="4081602" cy="707886"/>
                </a:xfrm>
                <a:prstGeom prst="rect">
                  <a:avLst/>
                </a:prstGeom>
                <a:noFill/>
              </p:spPr>
              <p:txBody>
                <a:bodyPr wrap="square" rtlCol="0">
                  <a:spAutoFit/>
                </a:bodyPr>
                <a:lstStyle/>
                <a:p>
                  <a:pPr algn="ctr"/>
                  <a:r>
                    <a:rPr lang="fr-FR" sz="2000">
                      <a:latin typeface="+mj-lt"/>
                      <a:ea typeface="Cambria Math" panose="02040503050406030204" pitchFamily="18" charset="0"/>
                      <a:cs typeface="Calibri Light" panose="020F0302020204030204" pitchFamily="34" charset="0"/>
                    </a:rPr>
                    <a:t>Nous requêtons avec un ordinateur un mobile en </a:t>
                  </a:r>
                  <a:r>
                    <a:rPr lang="fr-FR" sz="2000" b="1">
                      <a:solidFill>
                        <a:srgbClr val="0070C0"/>
                      </a:solidFill>
                      <a:latin typeface="+mj-lt"/>
                      <a:ea typeface="Cambria Math" panose="02040503050406030204" pitchFamily="18" charset="0"/>
                      <a:cs typeface="Calibri Light" panose="020F0302020204030204" pitchFamily="34" charset="0"/>
                    </a:rPr>
                    <a:t>proportions</a:t>
                  </a:r>
                  <a:r>
                    <a:rPr lang="fr-FR" sz="2000" b="1">
                      <a:solidFill>
                        <a:srgbClr val="701920"/>
                      </a:solidFill>
                      <a:latin typeface="+mj-lt"/>
                      <a:ea typeface="Cambria Math" panose="02040503050406030204" pitchFamily="18" charset="0"/>
                      <a:cs typeface="Calibri Light" panose="020F0302020204030204" pitchFamily="34" charset="0"/>
                    </a:rPr>
                    <a:t> </a:t>
                  </a:r>
                  <a:r>
                    <a:rPr lang="fr-FR" sz="2000" b="1">
                      <a:solidFill>
                        <a:srgbClr val="0070C0"/>
                      </a:solidFill>
                      <a:latin typeface="+mj-lt"/>
                      <a:ea typeface="Cambria Math" panose="02040503050406030204" pitchFamily="18" charset="0"/>
                      <a:cs typeface="Calibri Light" panose="020F0302020204030204" pitchFamily="34" charset="0"/>
                    </a:rPr>
                    <a:t>égales</a:t>
                  </a:r>
                </a:p>
              </p:txBody>
            </p:sp>
            <p:sp>
              <p:nvSpPr>
                <p:cNvPr id="10" name="Flèche : droite 9">
                  <a:extLst>
                    <a:ext uri="{FF2B5EF4-FFF2-40B4-BE49-F238E27FC236}">
                      <a16:creationId xmlns:a16="http://schemas.microsoft.com/office/drawing/2014/main" id="{1F4E96CA-254B-DF4A-FA95-EE37D5935376}"/>
                    </a:ext>
                  </a:extLst>
                </p:cNvPr>
                <p:cNvSpPr/>
                <p:nvPr/>
              </p:nvSpPr>
              <p:spPr>
                <a:xfrm>
                  <a:off x="1831789" y="5176371"/>
                  <a:ext cx="324824" cy="23249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12" name="Rectangle : coins arrondis 11">
              <a:extLst>
                <a:ext uri="{FF2B5EF4-FFF2-40B4-BE49-F238E27FC236}">
                  <a16:creationId xmlns:a16="http://schemas.microsoft.com/office/drawing/2014/main" id="{AA5C9245-3FD7-7700-0D0F-0FC33076D8E6}"/>
                </a:ext>
              </a:extLst>
            </p:cNvPr>
            <p:cNvSpPr/>
            <p:nvPr/>
          </p:nvSpPr>
          <p:spPr>
            <a:xfrm>
              <a:off x="192955" y="5212239"/>
              <a:ext cx="9924482" cy="916300"/>
            </a:xfrm>
            <a:prstGeom prst="round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8" name="Groupe 27">
            <a:extLst>
              <a:ext uri="{FF2B5EF4-FFF2-40B4-BE49-F238E27FC236}">
                <a16:creationId xmlns:a16="http://schemas.microsoft.com/office/drawing/2014/main" id="{D03CBC8E-E7F4-3E2C-B595-6CC569B3A0A6}"/>
              </a:ext>
            </a:extLst>
          </p:cNvPr>
          <p:cNvGrpSpPr/>
          <p:nvPr/>
        </p:nvGrpSpPr>
        <p:grpSpPr>
          <a:xfrm>
            <a:off x="5730305" y="2293134"/>
            <a:ext cx="4281567" cy="405755"/>
            <a:chOff x="5730305" y="2293134"/>
            <a:chExt cx="4281567" cy="405755"/>
          </a:xfrm>
        </p:grpSpPr>
        <p:sp>
          <p:nvSpPr>
            <p:cNvPr id="20" name="ZoneTexte 19">
              <a:extLst>
                <a:ext uri="{FF2B5EF4-FFF2-40B4-BE49-F238E27FC236}">
                  <a16:creationId xmlns:a16="http://schemas.microsoft.com/office/drawing/2014/main" id="{2166C729-82DE-15AA-5BFD-1AFECEE1AAEC}"/>
                </a:ext>
              </a:extLst>
            </p:cNvPr>
            <p:cNvSpPr txBox="1"/>
            <p:nvPr/>
          </p:nvSpPr>
          <p:spPr>
            <a:xfrm>
              <a:off x="5730305" y="2298779"/>
              <a:ext cx="1717235" cy="400110"/>
            </a:xfrm>
            <a:prstGeom prst="rect">
              <a:avLst/>
            </a:prstGeom>
            <a:solidFill>
              <a:schemeClr val="bg2"/>
            </a:solidFill>
          </p:spPr>
          <p:txBody>
            <a:bodyPr wrap="square">
              <a:spAutoFit/>
            </a:bodyPr>
            <a:lstStyle/>
            <a:p>
              <a:pPr algn="ctr"/>
              <a:r>
                <a:rPr lang="fr-FR" sz="2000">
                  <a:solidFill>
                    <a:srgbClr val="0070C0"/>
                  </a:solidFill>
                  <a:latin typeface="+mj-lt"/>
                </a:rPr>
                <a:t>5 500 requêtes</a:t>
              </a:r>
            </a:p>
          </p:txBody>
        </p:sp>
        <p:sp>
          <p:nvSpPr>
            <p:cNvPr id="26" name="ZoneTexte 25">
              <a:extLst>
                <a:ext uri="{FF2B5EF4-FFF2-40B4-BE49-F238E27FC236}">
                  <a16:creationId xmlns:a16="http://schemas.microsoft.com/office/drawing/2014/main" id="{169D5FD8-BC84-1D72-74AE-B54B7F01FA5A}"/>
                </a:ext>
              </a:extLst>
            </p:cNvPr>
            <p:cNvSpPr txBox="1"/>
            <p:nvPr/>
          </p:nvSpPr>
          <p:spPr>
            <a:xfrm>
              <a:off x="8186868" y="2293134"/>
              <a:ext cx="1825004" cy="400110"/>
            </a:xfrm>
            <a:prstGeom prst="rect">
              <a:avLst/>
            </a:prstGeom>
            <a:solidFill>
              <a:schemeClr val="bg2"/>
            </a:solidFill>
          </p:spPr>
          <p:txBody>
            <a:bodyPr wrap="square">
              <a:spAutoFit/>
            </a:bodyPr>
            <a:lstStyle/>
            <a:p>
              <a:pPr algn="ctr"/>
              <a:r>
                <a:rPr lang="fr-FR" sz="2000">
                  <a:solidFill>
                    <a:srgbClr val="0070C0"/>
                  </a:solidFill>
                  <a:latin typeface="+mj-lt"/>
                </a:rPr>
                <a:t>590 000 lignes</a:t>
              </a:r>
            </a:p>
          </p:txBody>
        </p:sp>
        <p:sp>
          <p:nvSpPr>
            <p:cNvPr id="27" name="Flèche : droite 26">
              <a:extLst>
                <a:ext uri="{FF2B5EF4-FFF2-40B4-BE49-F238E27FC236}">
                  <a16:creationId xmlns:a16="http://schemas.microsoft.com/office/drawing/2014/main" id="{69AE92A7-37F9-375E-F21E-90141098C360}"/>
                </a:ext>
              </a:extLst>
            </p:cNvPr>
            <p:cNvSpPr/>
            <p:nvPr/>
          </p:nvSpPr>
          <p:spPr>
            <a:xfrm>
              <a:off x="7652514" y="2392292"/>
              <a:ext cx="324824" cy="23249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space réservé du numéro de diapositive 6">
            <a:extLst>
              <a:ext uri="{FF2B5EF4-FFF2-40B4-BE49-F238E27FC236}">
                <a16:creationId xmlns:a16="http://schemas.microsoft.com/office/drawing/2014/main" id="{F3EFF3BA-F1C5-0A6E-DAB1-69284548B5FA}"/>
              </a:ext>
            </a:extLst>
          </p:cNvPr>
          <p:cNvSpPr>
            <a:spLocks noGrp="1"/>
          </p:cNvSpPr>
          <p:nvPr>
            <p:ph type="sldNum" sz="quarter" idx="12"/>
          </p:nvPr>
        </p:nvSpPr>
        <p:spPr/>
        <p:txBody>
          <a:bodyPr/>
          <a:lstStyle/>
          <a:p>
            <a:fld id="{D3477EFD-F3AF-4AFF-90C6-B83CE9896760}" type="slidenum">
              <a:rPr lang="fr-FR" smtClean="0"/>
              <a:t>3</a:t>
            </a:fld>
            <a:endParaRPr lang="fr-FR"/>
          </a:p>
        </p:txBody>
      </p:sp>
    </p:spTree>
    <p:extLst>
      <p:ext uri="{BB962C8B-B14F-4D97-AF65-F5344CB8AC3E}">
        <p14:creationId xmlns:p14="http://schemas.microsoft.com/office/powerpoint/2010/main" val="310490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162037" cy="861774"/>
            <a:chOff x="168538" y="40420"/>
            <a:chExt cx="4162037"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162037" cy="861774"/>
              <a:chOff x="2444084" y="743264"/>
              <a:chExt cx="4162037"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3730008" cy="523220"/>
              </a:xfrm>
              <a:prstGeom prst="rect">
                <a:avLst/>
              </a:prstGeom>
              <a:noFill/>
            </p:spPr>
            <p:txBody>
              <a:bodyPr wrap="square" rtlCol="0">
                <a:spAutoFit/>
              </a:bodyPr>
              <a:lstStyle/>
              <a:p>
                <a:r>
                  <a:rPr lang="fr-FR" sz="2800">
                    <a:latin typeface="+mj-lt"/>
                    <a:ea typeface="Cambria Math" panose="02040503050406030204" pitchFamily="18" charset="0"/>
                    <a:cs typeface="Calibri Light" panose="020F0302020204030204" pitchFamily="34" charset="0"/>
                  </a:rPr>
                  <a:t>Stratégie de Requêtage</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chemeClr val="accent1"/>
                    </a:solidFill>
                    <a:latin typeface="Century Gothic" panose="020B0502020202020204" pitchFamily="34" charset="0"/>
                    <a:ea typeface="Cambria Math" panose="02040503050406030204" pitchFamily="18" charset="0"/>
                  </a:rPr>
                  <a:t>1</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8" name="ZoneTexte 137">
            <a:extLst>
              <a:ext uri="{FF2B5EF4-FFF2-40B4-BE49-F238E27FC236}">
                <a16:creationId xmlns:a16="http://schemas.microsoft.com/office/drawing/2014/main" id="{9C8963B8-6AEE-7033-5423-276F2C7F0C18}"/>
              </a:ext>
            </a:extLst>
          </p:cNvPr>
          <p:cNvSpPr txBox="1"/>
          <p:nvPr/>
        </p:nvSpPr>
        <p:spPr>
          <a:xfrm>
            <a:off x="0" y="6488668"/>
            <a:ext cx="12191997" cy="369332"/>
          </a:xfrm>
          <a:prstGeom prst="rect">
            <a:avLst/>
          </a:prstGeom>
          <a:noFill/>
        </p:spPr>
        <p:txBody>
          <a:bodyPr wrap="square" rtlCol="0">
            <a:spAutoFit/>
          </a:bodyPr>
          <a:lstStyle/>
          <a:p>
            <a:pPr algn="ctr"/>
            <a:r>
              <a:rPr lang="fr-FR">
                <a:solidFill>
                  <a:schemeClr val="tx1">
                    <a:lumMod val="50000"/>
                    <a:lumOff val="50000"/>
                  </a:schemeClr>
                </a:solidFill>
                <a:latin typeface="+mj-lt"/>
                <a:ea typeface="Cambria Math" panose="02040503050406030204" pitchFamily="18" charset="0"/>
                <a:cs typeface="Calibri Light" panose="020F0302020204030204" pitchFamily="34" charset="0"/>
              </a:rPr>
              <a:t>Léa Camusat      Flavie Kolb      </a:t>
            </a:r>
            <a:r>
              <a:rPr lang="fr-FR" b="1">
                <a:latin typeface="+mj-lt"/>
                <a:ea typeface="Cambria Math" panose="02040503050406030204" pitchFamily="18" charset="0"/>
                <a:cs typeface="Calibri Light" panose="020F0302020204030204" pitchFamily="34" charset="0"/>
              </a:rPr>
              <a:t>Lila Roig </a:t>
            </a:r>
          </a:p>
        </p:txBody>
      </p:sp>
      <p:pic>
        <p:nvPicPr>
          <p:cNvPr id="3" name="Image 2">
            <a:extLst>
              <a:ext uri="{FF2B5EF4-FFF2-40B4-BE49-F238E27FC236}">
                <a16:creationId xmlns:a16="http://schemas.microsoft.com/office/drawing/2014/main" id="{25C29660-3413-A985-1380-C5D3C3914B3E}"/>
              </a:ext>
            </a:extLst>
          </p:cNvPr>
          <p:cNvPicPr>
            <a:picLocks noChangeAspect="1"/>
          </p:cNvPicPr>
          <p:nvPr/>
        </p:nvPicPr>
        <p:blipFill rotWithShape="1">
          <a:blip r:embed="rId3">
            <a:extLst>
              <a:ext uri="{28A0092B-C50C-407E-A947-70E740481C1C}">
                <a14:useLocalDpi xmlns:a14="http://schemas.microsoft.com/office/drawing/2010/main" val="0"/>
              </a:ext>
            </a:extLst>
          </a:blip>
          <a:srcRect t="49706"/>
          <a:stretch/>
        </p:blipFill>
        <p:spPr>
          <a:xfrm>
            <a:off x="124972" y="787586"/>
            <a:ext cx="5578933" cy="3085094"/>
          </a:xfrm>
          <a:prstGeom prst="rect">
            <a:avLst/>
          </a:prstGeom>
        </p:spPr>
      </p:pic>
      <p:pic>
        <p:nvPicPr>
          <p:cNvPr id="4" name="Image 3">
            <a:extLst>
              <a:ext uri="{FF2B5EF4-FFF2-40B4-BE49-F238E27FC236}">
                <a16:creationId xmlns:a16="http://schemas.microsoft.com/office/drawing/2014/main" id="{85CC00FE-4467-7318-BDFA-E275A39C4CB2}"/>
              </a:ext>
            </a:extLst>
          </p:cNvPr>
          <p:cNvPicPr>
            <a:picLocks noChangeAspect="1"/>
          </p:cNvPicPr>
          <p:nvPr/>
        </p:nvPicPr>
        <p:blipFill rotWithShape="1">
          <a:blip r:embed="rId3">
            <a:extLst>
              <a:ext uri="{28A0092B-C50C-407E-A947-70E740481C1C}">
                <a14:useLocalDpi xmlns:a14="http://schemas.microsoft.com/office/drawing/2010/main" val="0"/>
              </a:ext>
            </a:extLst>
          </a:blip>
          <a:srcRect b="49706"/>
          <a:stretch/>
        </p:blipFill>
        <p:spPr>
          <a:xfrm>
            <a:off x="5533317" y="526877"/>
            <a:ext cx="6518009" cy="3604392"/>
          </a:xfrm>
          <a:prstGeom prst="rect">
            <a:avLst/>
          </a:prstGeom>
        </p:spPr>
      </p:pic>
      <p:pic>
        <p:nvPicPr>
          <p:cNvPr id="8" name="Image 7">
            <a:extLst>
              <a:ext uri="{FF2B5EF4-FFF2-40B4-BE49-F238E27FC236}">
                <a16:creationId xmlns:a16="http://schemas.microsoft.com/office/drawing/2014/main" id="{FABE488F-ED3C-DB9A-4239-41F8057F52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972" y="3912953"/>
            <a:ext cx="3754888" cy="2913793"/>
          </a:xfrm>
          <a:prstGeom prst="rect">
            <a:avLst/>
          </a:prstGeom>
        </p:spPr>
      </p:pic>
      <p:grpSp>
        <p:nvGrpSpPr>
          <p:cNvPr id="19" name="Groupe 18">
            <a:extLst>
              <a:ext uri="{FF2B5EF4-FFF2-40B4-BE49-F238E27FC236}">
                <a16:creationId xmlns:a16="http://schemas.microsoft.com/office/drawing/2014/main" id="{39708F31-AFF9-5F7F-51D6-9362AFDB55F0}"/>
              </a:ext>
            </a:extLst>
          </p:cNvPr>
          <p:cNvGrpSpPr/>
          <p:nvPr/>
        </p:nvGrpSpPr>
        <p:grpSpPr>
          <a:xfrm>
            <a:off x="4515094" y="5492169"/>
            <a:ext cx="7536232" cy="854945"/>
            <a:chOff x="4515094" y="5295126"/>
            <a:chExt cx="7536232" cy="854945"/>
          </a:xfrm>
        </p:grpSpPr>
        <p:sp>
          <p:nvSpPr>
            <p:cNvPr id="10" name="Rectangle : coins arrondis 9">
              <a:extLst>
                <a:ext uri="{FF2B5EF4-FFF2-40B4-BE49-F238E27FC236}">
                  <a16:creationId xmlns:a16="http://schemas.microsoft.com/office/drawing/2014/main" id="{F2DDD71A-7889-152A-AB25-3DF11F3AD909}"/>
                </a:ext>
              </a:extLst>
            </p:cNvPr>
            <p:cNvSpPr/>
            <p:nvPr/>
          </p:nvSpPr>
          <p:spPr>
            <a:xfrm>
              <a:off x="4515094" y="5295126"/>
              <a:ext cx="7090584" cy="854945"/>
            </a:xfrm>
            <a:prstGeom prst="round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7" name="Groupe 16">
              <a:extLst>
                <a:ext uri="{FF2B5EF4-FFF2-40B4-BE49-F238E27FC236}">
                  <a16:creationId xmlns:a16="http://schemas.microsoft.com/office/drawing/2014/main" id="{A1F177EB-E554-36BA-817F-68A30A7A4496}"/>
                </a:ext>
              </a:extLst>
            </p:cNvPr>
            <p:cNvGrpSpPr/>
            <p:nvPr/>
          </p:nvGrpSpPr>
          <p:grpSpPr>
            <a:xfrm>
              <a:off x="4645843" y="5312930"/>
              <a:ext cx="7405483" cy="832589"/>
              <a:chOff x="4645843" y="5205897"/>
              <a:chExt cx="7405483" cy="832589"/>
            </a:xfrm>
          </p:grpSpPr>
          <p:grpSp>
            <p:nvGrpSpPr>
              <p:cNvPr id="12" name="Groupe 11">
                <a:extLst>
                  <a:ext uri="{FF2B5EF4-FFF2-40B4-BE49-F238E27FC236}">
                    <a16:creationId xmlns:a16="http://schemas.microsoft.com/office/drawing/2014/main" id="{BC2BE5B5-52C9-8A0F-C4EB-2EC85B2D9E65}"/>
                  </a:ext>
                </a:extLst>
              </p:cNvPr>
              <p:cNvGrpSpPr/>
              <p:nvPr/>
            </p:nvGrpSpPr>
            <p:grpSpPr>
              <a:xfrm>
                <a:off x="4645843" y="5205897"/>
                <a:ext cx="6904906" cy="764643"/>
                <a:chOff x="1154285" y="4938016"/>
                <a:chExt cx="6904906" cy="764643"/>
              </a:xfrm>
            </p:grpSpPr>
            <p:sp>
              <p:nvSpPr>
                <p:cNvPr id="13" name="ZoneTexte 12">
                  <a:extLst>
                    <a:ext uri="{FF2B5EF4-FFF2-40B4-BE49-F238E27FC236}">
                      <a16:creationId xmlns:a16="http://schemas.microsoft.com/office/drawing/2014/main" id="{58E8E16F-E908-A93F-E161-3FE12C525424}"/>
                    </a:ext>
                  </a:extLst>
                </p:cNvPr>
                <p:cNvSpPr txBox="1"/>
                <p:nvPr/>
              </p:nvSpPr>
              <p:spPr>
                <a:xfrm>
                  <a:off x="1154285" y="4938016"/>
                  <a:ext cx="6904906"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La grande </a:t>
                  </a:r>
                  <a:r>
                    <a:rPr lang="fr-FR" sz="2000" b="1">
                      <a:solidFill>
                        <a:srgbClr val="0070C0"/>
                      </a:solidFill>
                      <a:latin typeface="+mj-lt"/>
                      <a:ea typeface="Cambria Math" panose="02040503050406030204" pitchFamily="18" charset="0"/>
                      <a:cs typeface="Calibri Light" panose="020F0302020204030204" pitchFamily="34" charset="0"/>
                    </a:rPr>
                    <a:t>majorité</a:t>
                  </a:r>
                  <a:r>
                    <a:rPr lang="fr-FR" sz="2000" b="1">
                      <a:solidFill>
                        <a:srgbClr val="701920"/>
                      </a:solidFill>
                      <a:latin typeface="+mj-lt"/>
                      <a:ea typeface="Cambria Math" panose="02040503050406030204" pitchFamily="18" charset="0"/>
                      <a:cs typeface="Calibri Light" panose="020F0302020204030204" pitchFamily="34" charset="0"/>
                    </a:rPr>
                    <a:t> </a:t>
                  </a:r>
                  <a:r>
                    <a:rPr lang="fr-FR" sz="2000">
                      <a:latin typeface="+mj-lt"/>
                      <a:ea typeface="Cambria Math" panose="02040503050406030204" pitchFamily="18" charset="0"/>
                      <a:cs typeface="Calibri Light" panose="020F0302020204030204" pitchFamily="34" charset="0"/>
                    </a:rPr>
                    <a:t>des</a:t>
                  </a:r>
                  <a:r>
                    <a:rPr lang="fr-FR" sz="2000" b="1">
                      <a:solidFill>
                        <a:srgbClr val="701920"/>
                      </a:solidFill>
                      <a:latin typeface="+mj-lt"/>
                      <a:ea typeface="Cambria Math" panose="02040503050406030204" pitchFamily="18" charset="0"/>
                      <a:cs typeface="Calibri Light" panose="020F0302020204030204" pitchFamily="34" charset="0"/>
                    </a:rPr>
                    <a:t> </a:t>
                  </a:r>
                  <a:r>
                    <a:rPr lang="fr-FR" sz="2000" b="1">
                      <a:solidFill>
                        <a:srgbClr val="0070C0"/>
                      </a:solidFill>
                      <a:latin typeface="+mj-lt"/>
                      <a:ea typeface="Cambria Math" panose="02040503050406030204" pitchFamily="18" charset="0"/>
                      <a:cs typeface="Calibri Light" panose="020F0302020204030204" pitchFamily="34" charset="0"/>
                    </a:rPr>
                    <a:t>utilisateurs</a:t>
                  </a:r>
                  <a:r>
                    <a:rPr lang="fr-FR" sz="2000" b="1">
                      <a:solidFill>
                        <a:srgbClr val="701920"/>
                      </a:solidFill>
                      <a:latin typeface="+mj-lt"/>
                      <a:ea typeface="Cambria Math" panose="02040503050406030204" pitchFamily="18" charset="0"/>
                      <a:cs typeface="Calibri Light" panose="020F0302020204030204" pitchFamily="34" charset="0"/>
                    </a:rPr>
                    <a:t> </a:t>
                  </a:r>
                  <a:r>
                    <a:rPr lang="fr-FR" sz="2000">
                      <a:latin typeface="+mj-lt"/>
                      <a:ea typeface="Cambria Math" panose="02040503050406030204" pitchFamily="18" charset="0"/>
                      <a:cs typeface="Calibri Light" panose="020F0302020204030204" pitchFamily="34" charset="0"/>
                    </a:rPr>
                    <a:t>n’ont fait qu’</a:t>
                  </a:r>
                  <a:r>
                    <a:rPr lang="fr-FR" sz="2000" b="1">
                      <a:solidFill>
                        <a:srgbClr val="0070C0"/>
                      </a:solidFill>
                      <a:latin typeface="+mj-lt"/>
                      <a:ea typeface="Cambria Math" panose="02040503050406030204" pitchFamily="18" charset="0"/>
                      <a:cs typeface="Calibri Light" panose="020F0302020204030204" pitchFamily="34" charset="0"/>
                    </a:rPr>
                    <a:t>1</a:t>
                  </a:r>
                  <a:r>
                    <a:rPr lang="fr-FR" sz="2000" b="1">
                      <a:solidFill>
                        <a:srgbClr val="701920"/>
                      </a:solidFill>
                      <a:latin typeface="+mj-lt"/>
                      <a:ea typeface="Cambria Math" panose="02040503050406030204" pitchFamily="18" charset="0"/>
                      <a:cs typeface="Calibri Light" panose="020F0302020204030204" pitchFamily="34" charset="0"/>
                    </a:rPr>
                    <a:t> </a:t>
                  </a:r>
                  <a:r>
                    <a:rPr lang="fr-FR" sz="2000" b="1">
                      <a:solidFill>
                        <a:srgbClr val="0070C0"/>
                      </a:solidFill>
                      <a:latin typeface="+mj-lt"/>
                      <a:ea typeface="Cambria Math" panose="02040503050406030204" pitchFamily="18" charset="0"/>
                      <a:cs typeface="Calibri Light" panose="020F0302020204030204" pitchFamily="34" charset="0"/>
                    </a:rPr>
                    <a:t>requête</a:t>
                  </a:r>
                </a:p>
              </p:txBody>
            </p:sp>
            <p:sp>
              <p:nvSpPr>
                <p:cNvPr id="14" name="Flèche : droite 13">
                  <a:extLst>
                    <a:ext uri="{FF2B5EF4-FFF2-40B4-BE49-F238E27FC236}">
                      <a16:creationId xmlns:a16="http://schemas.microsoft.com/office/drawing/2014/main" id="{98CFBA36-AF41-28DB-0729-9D36AC03212D}"/>
                    </a:ext>
                  </a:extLst>
                </p:cNvPr>
                <p:cNvSpPr/>
                <p:nvPr/>
              </p:nvSpPr>
              <p:spPr>
                <a:xfrm>
                  <a:off x="1238354" y="5470164"/>
                  <a:ext cx="324824" cy="23249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AA0479D6-B205-B0CD-E83D-B87499E97564}"/>
                  </a:ext>
                </a:extLst>
              </p:cNvPr>
              <p:cNvSpPr txBox="1"/>
              <p:nvPr/>
            </p:nvSpPr>
            <p:spPr>
              <a:xfrm>
                <a:off x="5146420" y="5638376"/>
                <a:ext cx="6904906"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On fait d’abord </a:t>
                </a:r>
                <a:r>
                  <a:rPr lang="fr-FR" sz="2000" b="1">
                    <a:solidFill>
                      <a:srgbClr val="0070C0"/>
                    </a:solidFill>
                    <a:latin typeface="+mj-lt"/>
                    <a:ea typeface="Cambria Math" panose="02040503050406030204" pitchFamily="18" charset="0"/>
                    <a:cs typeface="Calibri Light" panose="020F0302020204030204" pitchFamily="34" charset="0"/>
                  </a:rPr>
                  <a:t>1 requête par utilisateur </a:t>
                </a:r>
                <a:r>
                  <a:rPr lang="fr-FR" sz="2000">
                    <a:latin typeface="+mj-lt"/>
                    <a:ea typeface="Cambria Math" panose="02040503050406030204" pitchFamily="18" charset="0"/>
                    <a:cs typeface="Calibri Light" panose="020F0302020204030204" pitchFamily="34" charset="0"/>
                  </a:rPr>
                  <a:t>puis </a:t>
                </a:r>
                <a:r>
                  <a:rPr lang="fr-FR" sz="2000" b="1">
                    <a:solidFill>
                      <a:srgbClr val="0070C0"/>
                    </a:solidFill>
                    <a:latin typeface="+mj-lt"/>
                    <a:ea typeface="Cambria Math" panose="02040503050406030204" pitchFamily="18" charset="0"/>
                    <a:cs typeface="Calibri Light" panose="020F0302020204030204" pitchFamily="34" charset="0"/>
                  </a:rPr>
                  <a:t>+</a:t>
                </a:r>
                <a:r>
                  <a:rPr lang="fr-FR" sz="2000" b="1">
                    <a:solidFill>
                      <a:srgbClr val="701920"/>
                    </a:solidFill>
                    <a:latin typeface="+mj-lt"/>
                    <a:ea typeface="Cambria Math" panose="02040503050406030204" pitchFamily="18" charset="0"/>
                    <a:cs typeface="Calibri Light" panose="020F0302020204030204" pitchFamily="34" charset="0"/>
                  </a:rPr>
                  <a:t> </a:t>
                </a:r>
                <a:r>
                  <a:rPr lang="fr-FR" sz="2000">
                    <a:latin typeface="+mj-lt"/>
                    <a:ea typeface="Cambria Math" panose="02040503050406030204" pitchFamily="18" charset="0"/>
                    <a:cs typeface="Calibri Light" panose="020F0302020204030204" pitchFamily="34" charset="0"/>
                  </a:rPr>
                  <a:t>par la suite</a:t>
                </a:r>
              </a:p>
            </p:txBody>
          </p:sp>
        </p:grpSp>
      </p:grpSp>
      <p:grpSp>
        <p:nvGrpSpPr>
          <p:cNvPr id="20" name="Groupe 19">
            <a:extLst>
              <a:ext uri="{FF2B5EF4-FFF2-40B4-BE49-F238E27FC236}">
                <a16:creationId xmlns:a16="http://schemas.microsoft.com/office/drawing/2014/main" id="{2342238B-76A5-D08C-509B-4E1E63774AC5}"/>
              </a:ext>
            </a:extLst>
          </p:cNvPr>
          <p:cNvGrpSpPr/>
          <p:nvPr/>
        </p:nvGrpSpPr>
        <p:grpSpPr>
          <a:xfrm>
            <a:off x="4515094" y="4156045"/>
            <a:ext cx="7118806" cy="1193611"/>
            <a:chOff x="5008983" y="4410045"/>
            <a:chExt cx="7118806" cy="1193611"/>
          </a:xfrm>
        </p:grpSpPr>
        <p:grpSp>
          <p:nvGrpSpPr>
            <p:cNvPr id="16" name="Groupe 15">
              <a:extLst>
                <a:ext uri="{FF2B5EF4-FFF2-40B4-BE49-F238E27FC236}">
                  <a16:creationId xmlns:a16="http://schemas.microsoft.com/office/drawing/2014/main" id="{B16D4B82-5679-D3C9-5C99-9DCF0700737C}"/>
                </a:ext>
              </a:extLst>
            </p:cNvPr>
            <p:cNvGrpSpPr/>
            <p:nvPr/>
          </p:nvGrpSpPr>
          <p:grpSpPr>
            <a:xfrm>
              <a:off x="5211594" y="4434869"/>
              <a:ext cx="6904906" cy="1125959"/>
              <a:chOff x="5211062" y="4320363"/>
              <a:chExt cx="6904906" cy="1125959"/>
            </a:xfrm>
          </p:grpSpPr>
          <p:grpSp>
            <p:nvGrpSpPr>
              <p:cNvPr id="156" name="Groupe 155">
                <a:extLst>
                  <a:ext uri="{FF2B5EF4-FFF2-40B4-BE49-F238E27FC236}">
                    <a16:creationId xmlns:a16="http://schemas.microsoft.com/office/drawing/2014/main" id="{42F2E155-36B0-680E-1EEA-9E654A8F55B3}"/>
                  </a:ext>
                </a:extLst>
              </p:cNvPr>
              <p:cNvGrpSpPr/>
              <p:nvPr/>
            </p:nvGrpSpPr>
            <p:grpSpPr>
              <a:xfrm>
                <a:off x="5211062" y="4320363"/>
                <a:ext cx="6904906" cy="1057223"/>
                <a:chOff x="1794110" y="5230558"/>
                <a:chExt cx="6904906" cy="1057223"/>
              </a:xfrm>
            </p:grpSpPr>
            <p:sp>
              <p:nvSpPr>
                <p:cNvPr id="151" name="ZoneTexte 150">
                  <a:extLst>
                    <a:ext uri="{FF2B5EF4-FFF2-40B4-BE49-F238E27FC236}">
                      <a16:creationId xmlns:a16="http://schemas.microsoft.com/office/drawing/2014/main" id="{3496A1E4-8067-72C8-6569-AE7FCFE7E846}"/>
                    </a:ext>
                  </a:extLst>
                </p:cNvPr>
                <p:cNvSpPr txBox="1"/>
                <p:nvPr/>
              </p:nvSpPr>
              <p:spPr>
                <a:xfrm>
                  <a:off x="1794110" y="5230558"/>
                  <a:ext cx="6904906" cy="707886"/>
                </a:xfrm>
                <a:prstGeom prst="rect">
                  <a:avLst/>
                </a:prstGeom>
                <a:noFill/>
              </p:spPr>
              <p:txBody>
                <a:bodyPr wrap="square" lIns="91440" tIns="45720" rIns="91440" bIns="45720" rtlCol="0" anchor="t">
                  <a:spAutoFit/>
                </a:bodyPr>
                <a:lstStyle/>
                <a:p>
                  <a:r>
                    <a:rPr lang="fr-FR" sz="2000" dirty="0">
                      <a:latin typeface="+mj-lt"/>
                      <a:ea typeface="Cambria Math"/>
                      <a:cs typeface="Calibri Light"/>
                    </a:rPr>
                    <a:t>Les modalités de </a:t>
                  </a:r>
                  <a:r>
                    <a:rPr lang="fr-FR" sz="2000" b="1" dirty="0">
                      <a:solidFill>
                        <a:srgbClr val="0070C0"/>
                      </a:solidFill>
                      <a:latin typeface="+mj-lt"/>
                      <a:ea typeface="Cambria Math"/>
                      <a:cs typeface="Calibri Light"/>
                    </a:rPr>
                    <a:t>city </a:t>
                  </a:r>
                  <a:r>
                    <a:rPr lang="fr-FR" sz="2000" dirty="0">
                      <a:solidFill>
                        <a:srgbClr val="000000"/>
                      </a:solidFill>
                      <a:latin typeface="+mj-lt"/>
                      <a:ea typeface="Cambria Math"/>
                      <a:cs typeface="Calibri Light"/>
                    </a:rPr>
                    <a:t>sont</a:t>
                  </a:r>
                  <a:r>
                    <a:rPr lang="fr-FR" sz="2000" dirty="0">
                      <a:latin typeface="+mj-lt"/>
                      <a:ea typeface="Cambria Math"/>
                      <a:cs typeface="Calibri Light"/>
                    </a:rPr>
                    <a:t> présentes de façon </a:t>
                  </a:r>
                  <a:r>
                    <a:rPr lang="fr-FR" sz="2000" b="1" dirty="0">
                      <a:solidFill>
                        <a:srgbClr val="0070C0"/>
                      </a:solidFill>
                      <a:latin typeface="+mj-lt"/>
                      <a:ea typeface="Cambria Math"/>
                      <a:cs typeface="Calibri Light"/>
                    </a:rPr>
                    <a:t>homogène </a:t>
                  </a:r>
                  <a:endParaRPr lang="fr-FR" sz="2000" b="1">
                    <a:solidFill>
                      <a:srgbClr val="0070C0"/>
                    </a:solidFill>
                    <a:latin typeface="+mj-lt"/>
                    <a:ea typeface="Cambria Math"/>
                    <a:cs typeface="Calibri Light"/>
                  </a:endParaRPr>
                </a:p>
                <a:p>
                  <a:r>
                    <a:rPr lang="fr-FR" sz="2000" b="1" dirty="0">
                      <a:solidFill>
                        <a:srgbClr val="0070C0"/>
                      </a:solidFill>
                      <a:latin typeface="+mj-lt"/>
                      <a:ea typeface="Cambria Math"/>
                      <a:cs typeface="Calibri Light"/>
                    </a:rPr>
                    <a:t>+ Chi-2 </a:t>
                  </a:r>
                  <a:r>
                    <a:rPr lang="fr-FR" sz="2000" dirty="0" err="1">
                      <a:latin typeface="Calibri Light" panose="020F0302020204030204"/>
                      <a:ea typeface="Cambria Math"/>
                      <a:cs typeface="Calibri Light"/>
                    </a:rPr>
                    <a:t>feature</a:t>
                  </a:r>
                  <a:r>
                    <a:rPr lang="fr-FR" sz="2000" dirty="0">
                      <a:latin typeface="Calibri Light" panose="020F0302020204030204"/>
                      <a:ea typeface="Cambria Math"/>
                      <a:cs typeface="Calibri Light"/>
                    </a:rPr>
                    <a:t> </a:t>
                  </a:r>
                  <a:r>
                    <a:rPr lang="fr-FR" sz="2000" dirty="0" err="1">
                      <a:latin typeface="Calibri Light" panose="020F0302020204030204"/>
                      <a:ea typeface="Cambria Math"/>
                      <a:cs typeface="Calibri Light"/>
                    </a:rPr>
                    <a:t>selection</a:t>
                  </a:r>
                  <a:r>
                    <a:rPr lang="fr-FR" sz="2000" b="1" dirty="0">
                      <a:solidFill>
                        <a:srgbClr val="0070C0"/>
                      </a:solidFill>
                      <a:latin typeface="Calibri Light" panose="020F0302020204030204"/>
                      <a:ea typeface="Cambria Math"/>
                      <a:cs typeface="Calibri Light"/>
                    </a:rPr>
                    <a:t> </a:t>
                  </a:r>
                  <a:r>
                    <a:rPr lang="fr-FR" sz="2000" dirty="0">
                      <a:latin typeface="cambria math"/>
                      <a:ea typeface="cambria math"/>
                      <a:cs typeface="Calibri Light"/>
                    </a:rPr>
                    <a:t>⇒  </a:t>
                  </a:r>
                  <a:r>
                    <a:rPr lang="fr-FR" sz="2000" dirty="0">
                      <a:solidFill>
                        <a:srgbClr val="000000"/>
                      </a:solidFill>
                      <a:latin typeface="Calibri Light"/>
                      <a:ea typeface="cambria math"/>
                      <a:cs typeface="Calibri Light"/>
                    </a:rPr>
                    <a:t>influence de </a:t>
                  </a:r>
                  <a:r>
                    <a:rPr lang="fr-FR" sz="2000" b="1" dirty="0" err="1">
                      <a:solidFill>
                        <a:srgbClr val="0070C0"/>
                      </a:solidFill>
                      <a:latin typeface="Calibri Light"/>
                      <a:ea typeface="cambria math"/>
                      <a:cs typeface="Calibri Light"/>
                    </a:rPr>
                    <a:t>language</a:t>
                  </a:r>
                  <a:r>
                    <a:rPr lang="fr-FR" sz="2000" b="1" dirty="0">
                      <a:solidFill>
                        <a:srgbClr val="0070C0"/>
                      </a:solidFill>
                      <a:latin typeface="Calibri Light"/>
                      <a:ea typeface="cambria math"/>
                      <a:cs typeface="Calibri Light"/>
                    </a:rPr>
                    <a:t> négligeable</a:t>
                  </a:r>
                </a:p>
              </p:txBody>
            </p:sp>
            <p:sp>
              <p:nvSpPr>
                <p:cNvPr id="153" name="Flèche : droite 152">
                  <a:extLst>
                    <a:ext uri="{FF2B5EF4-FFF2-40B4-BE49-F238E27FC236}">
                      <a16:creationId xmlns:a16="http://schemas.microsoft.com/office/drawing/2014/main" id="{0C91A7B4-DEA4-5147-C3FB-AF1FA1DCDD5D}"/>
                    </a:ext>
                  </a:extLst>
                </p:cNvPr>
                <p:cNvSpPr/>
                <p:nvPr/>
              </p:nvSpPr>
              <p:spPr>
                <a:xfrm>
                  <a:off x="1936953" y="6041175"/>
                  <a:ext cx="282491" cy="246606"/>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ZoneTexte 10">
                <a:extLst>
                  <a:ext uri="{FF2B5EF4-FFF2-40B4-BE49-F238E27FC236}">
                    <a16:creationId xmlns:a16="http://schemas.microsoft.com/office/drawing/2014/main" id="{8D2188FD-1626-D12A-9081-5F5E9DE47CCA}"/>
                  </a:ext>
                </a:extLst>
              </p:cNvPr>
              <p:cNvSpPr txBox="1"/>
              <p:nvPr/>
            </p:nvSpPr>
            <p:spPr>
              <a:xfrm>
                <a:off x="5777499" y="5032101"/>
                <a:ext cx="5959462" cy="414221"/>
              </a:xfrm>
              <a:prstGeom prst="rect">
                <a:avLst/>
              </a:prstGeom>
              <a:noFill/>
            </p:spPr>
            <p:txBody>
              <a:bodyPr wrap="square" lIns="91440" tIns="45720" rIns="91440" bIns="45720" rtlCol="0" anchor="t">
                <a:spAutoFit/>
              </a:bodyPr>
              <a:lstStyle/>
              <a:p>
                <a:r>
                  <a:rPr lang="fr-FR" sz="2000" dirty="0">
                    <a:latin typeface="+mj-lt"/>
                    <a:ea typeface="Cambria Math"/>
                    <a:cs typeface="Calibri Light"/>
                  </a:rPr>
                  <a:t>On requête</a:t>
                </a:r>
                <a:r>
                  <a:rPr lang="fr-FR" sz="2000" b="1" dirty="0">
                    <a:latin typeface="+mj-lt"/>
                    <a:ea typeface="Cambria Math"/>
                    <a:cs typeface="Calibri Light"/>
                  </a:rPr>
                  <a:t> </a:t>
                </a:r>
                <a:r>
                  <a:rPr lang="fr-FR" sz="2000" b="1" dirty="0">
                    <a:solidFill>
                      <a:srgbClr val="0070C0"/>
                    </a:solidFill>
                    <a:latin typeface="+mj-lt"/>
                    <a:ea typeface="Cambria Math"/>
                    <a:cs typeface="Calibri Light"/>
                  </a:rPr>
                  <a:t>uniformément</a:t>
                </a:r>
                <a:r>
                  <a:rPr lang="fr-FR" sz="2000" b="1" dirty="0">
                    <a:solidFill>
                      <a:srgbClr val="701920"/>
                    </a:solidFill>
                    <a:latin typeface="+mj-lt"/>
                    <a:ea typeface="Cambria Math"/>
                    <a:cs typeface="Calibri Light"/>
                  </a:rPr>
                  <a:t> </a:t>
                </a:r>
                <a:r>
                  <a:rPr lang="fr-FR" sz="2000" dirty="0">
                    <a:latin typeface="+mj-lt"/>
                    <a:ea typeface="Cambria Math"/>
                    <a:cs typeface="Calibri Light"/>
                  </a:rPr>
                  <a:t>les variables</a:t>
                </a:r>
                <a:r>
                  <a:rPr lang="fr-FR" sz="2000" b="1" dirty="0">
                    <a:latin typeface="+mj-lt"/>
                    <a:ea typeface="Cambria Math"/>
                    <a:cs typeface="Calibri Light"/>
                  </a:rPr>
                  <a:t> </a:t>
                </a:r>
                <a:r>
                  <a:rPr lang="fr-FR" sz="2000" b="1" dirty="0" err="1">
                    <a:solidFill>
                      <a:srgbClr val="0070C0"/>
                    </a:solidFill>
                    <a:latin typeface="+mj-lt"/>
                    <a:ea typeface="Cambria Math"/>
                    <a:cs typeface="Calibri Light"/>
                  </a:rPr>
                  <a:t>language</a:t>
                </a:r>
                <a:r>
                  <a:rPr lang="fr-FR" sz="2000" b="1" dirty="0">
                    <a:solidFill>
                      <a:srgbClr val="0070C0"/>
                    </a:solidFill>
                    <a:latin typeface="+mj-lt"/>
                    <a:ea typeface="Cambria Math"/>
                    <a:cs typeface="Calibri Light"/>
                  </a:rPr>
                  <a:t> </a:t>
                </a:r>
                <a:r>
                  <a:rPr lang="fr-FR" sz="2000" dirty="0">
                    <a:latin typeface="+mj-lt"/>
                    <a:ea typeface="Cambria Math"/>
                    <a:cs typeface="Calibri Light"/>
                  </a:rPr>
                  <a:t>et </a:t>
                </a:r>
                <a:r>
                  <a:rPr lang="fr-FR" sz="2000" b="1" dirty="0">
                    <a:solidFill>
                      <a:srgbClr val="0070C0"/>
                    </a:solidFill>
                    <a:latin typeface="+mj-lt"/>
                    <a:ea typeface="Cambria Math"/>
                    <a:cs typeface="Calibri Light"/>
                  </a:rPr>
                  <a:t>city</a:t>
                </a:r>
                <a:endParaRPr lang="fr-FR" sz="2000" b="1" dirty="0">
                  <a:solidFill>
                    <a:srgbClr val="701920"/>
                  </a:solidFill>
                  <a:latin typeface="+mj-lt"/>
                  <a:ea typeface="Cambria Math"/>
                  <a:cs typeface="Calibri Light"/>
                </a:endParaRPr>
              </a:p>
            </p:txBody>
          </p:sp>
        </p:grpSp>
        <p:sp>
          <p:nvSpPr>
            <p:cNvPr id="18" name="Rectangle : coins arrondis 17">
              <a:extLst>
                <a:ext uri="{FF2B5EF4-FFF2-40B4-BE49-F238E27FC236}">
                  <a16:creationId xmlns:a16="http://schemas.microsoft.com/office/drawing/2014/main" id="{63487FC0-95CC-EC56-F5C8-32ED74DF1CEF}"/>
                </a:ext>
              </a:extLst>
            </p:cNvPr>
            <p:cNvSpPr/>
            <p:nvPr/>
          </p:nvSpPr>
          <p:spPr>
            <a:xfrm>
              <a:off x="5008983" y="4410045"/>
              <a:ext cx="7118806" cy="1193611"/>
            </a:xfrm>
            <a:prstGeom prst="round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1" name="Groupe 20">
            <a:extLst>
              <a:ext uri="{FF2B5EF4-FFF2-40B4-BE49-F238E27FC236}">
                <a16:creationId xmlns:a16="http://schemas.microsoft.com/office/drawing/2014/main" id="{320CC12F-ADF3-E019-BA2B-055F537CFABD}"/>
              </a:ext>
            </a:extLst>
          </p:cNvPr>
          <p:cNvGrpSpPr/>
          <p:nvPr/>
        </p:nvGrpSpPr>
        <p:grpSpPr>
          <a:xfrm rot="16200000">
            <a:off x="10703723" y="-828701"/>
            <a:ext cx="295074" cy="2229427"/>
            <a:chOff x="7785230" y="646187"/>
            <a:chExt cx="295074" cy="2229427"/>
          </a:xfrm>
        </p:grpSpPr>
        <p:sp>
          <p:nvSpPr>
            <p:cNvPr id="22" name="Ellipse 21">
              <a:extLst>
                <a:ext uri="{FF2B5EF4-FFF2-40B4-BE49-F238E27FC236}">
                  <a16:creationId xmlns:a16="http://schemas.microsoft.com/office/drawing/2014/main" id="{E2C8728A-AD9F-EA70-F01A-0C7C66AD25F6}"/>
                </a:ext>
              </a:extLst>
            </p:cNvPr>
            <p:cNvSpPr/>
            <p:nvPr/>
          </p:nvSpPr>
          <p:spPr>
            <a:xfrm rot="16200000">
              <a:off x="7797585" y="642551"/>
              <a:ext cx="275327" cy="282600"/>
            </a:xfrm>
            <a:prstGeom prst="ellipse">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C8F9532C-0AE5-E23D-CA54-D7CDA76C1F55}"/>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996E9731-76B5-2821-1A15-229CEF51026E}"/>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B86D2172-5F3F-AC65-91F9-A0B4B1CFEEF8}"/>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B1C98C05-4A5C-BB92-C24C-94DED75CE22B}"/>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6B28F29F-BE86-EE47-D263-D1EB4F7D26A0}"/>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Ellipse 27">
              <a:extLst>
                <a:ext uri="{FF2B5EF4-FFF2-40B4-BE49-F238E27FC236}">
                  <a16:creationId xmlns:a16="http://schemas.microsoft.com/office/drawing/2014/main" id="{16FE4323-CAAD-EDBF-D752-517C05ADB672}"/>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2" name="Espace réservé du numéro de diapositive 1">
            <a:extLst>
              <a:ext uri="{FF2B5EF4-FFF2-40B4-BE49-F238E27FC236}">
                <a16:creationId xmlns:a16="http://schemas.microsoft.com/office/drawing/2014/main" id="{DED59A85-200E-2B57-F44D-A0D2DCAC373F}"/>
              </a:ext>
            </a:extLst>
          </p:cNvPr>
          <p:cNvSpPr>
            <a:spLocks noGrp="1"/>
          </p:cNvSpPr>
          <p:nvPr>
            <p:ph type="sldNum" sz="quarter" idx="12"/>
          </p:nvPr>
        </p:nvSpPr>
        <p:spPr/>
        <p:txBody>
          <a:bodyPr/>
          <a:lstStyle/>
          <a:p>
            <a:fld id="{D3477EFD-F3AF-4AFF-90C6-B83CE9896760}" type="slidenum">
              <a:rPr lang="fr-FR" smtClean="0"/>
              <a:t>4</a:t>
            </a:fld>
            <a:endParaRPr lang="fr-FR"/>
          </a:p>
        </p:txBody>
      </p:sp>
    </p:spTree>
    <p:extLst>
      <p:ext uri="{BB962C8B-B14F-4D97-AF65-F5344CB8AC3E}">
        <p14:creationId xmlns:p14="http://schemas.microsoft.com/office/powerpoint/2010/main" val="183613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162037" cy="861774"/>
            <a:chOff x="168538" y="40420"/>
            <a:chExt cx="4162037"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162037" cy="861774"/>
              <a:chOff x="2444084" y="743264"/>
              <a:chExt cx="4162037"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3730008" cy="523220"/>
              </a:xfrm>
              <a:prstGeom prst="rect">
                <a:avLst/>
              </a:prstGeom>
              <a:noFill/>
            </p:spPr>
            <p:txBody>
              <a:bodyPr wrap="square" rtlCol="0">
                <a:spAutoFit/>
              </a:bodyPr>
              <a:lstStyle/>
              <a:p>
                <a:r>
                  <a:rPr lang="fr-FR" sz="2800">
                    <a:latin typeface="+mj-lt"/>
                    <a:ea typeface="Cambria Math" panose="02040503050406030204" pitchFamily="18" charset="0"/>
                    <a:cs typeface="Calibri Light" panose="020F0302020204030204" pitchFamily="34" charset="0"/>
                  </a:rPr>
                  <a:t>Stratégie de Requêtage</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chemeClr val="accent1"/>
                    </a:solidFill>
                    <a:latin typeface="Century Gothic" panose="020B0502020202020204" pitchFamily="34" charset="0"/>
                    <a:ea typeface="Cambria Math" panose="02040503050406030204" pitchFamily="18" charset="0"/>
                  </a:rPr>
                  <a:t>1</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8" name="ZoneTexte 137">
            <a:extLst>
              <a:ext uri="{FF2B5EF4-FFF2-40B4-BE49-F238E27FC236}">
                <a16:creationId xmlns:a16="http://schemas.microsoft.com/office/drawing/2014/main" id="{9C8963B8-6AEE-7033-5423-276F2C7F0C18}"/>
              </a:ext>
            </a:extLst>
          </p:cNvPr>
          <p:cNvSpPr txBox="1"/>
          <p:nvPr/>
        </p:nvSpPr>
        <p:spPr>
          <a:xfrm>
            <a:off x="0" y="6488668"/>
            <a:ext cx="12191997" cy="369332"/>
          </a:xfrm>
          <a:prstGeom prst="rect">
            <a:avLst/>
          </a:prstGeom>
          <a:noFill/>
        </p:spPr>
        <p:txBody>
          <a:bodyPr wrap="square" rtlCol="0">
            <a:spAutoFit/>
          </a:bodyPr>
          <a:lstStyle/>
          <a:p>
            <a:pPr algn="ctr"/>
            <a:r>
              <a:rPr lang="fr-FR">
                <a:solidFill>
                  <a:schemeClr val="tx1">
                    <a:lumMod val="50000"/>
                    <a:lumOff val="50000"/>
                  </a:schemeClr>
                </a:solidFill>
                <a:latin typeface="+mj-lt"/>
                <a:ea typeface="Cambria Math" panose="02040503050406030204" pitchFamily="18" charset="0"/>
                <a:cs typeface="Calibri Light" panose="020F0302020204030204" pitchFamily="34" charset="0"/>
              </a:rPr>
              <a:t>Léa Camusat      Flavie Kolb      </a:t>
            </a:r>
            <a:r>
              <a:rPr lang="fr-FR" b="1">
                <a:latin typeface="+mj-lt"/>
                <a:ea typeface="Cambria Math" panose="02040503050406030204" pitchFamily="18" charset="0"/>
                <a:cs typeface="Calibri Light" panose="020F0302020204030204" pitchFamily="34" charset="0"/>
              </a:rPr>
              <a:t>Lila Roig </a:t>
            </a:r>
          </a:p>
        </p:txBody>
      </p:sp>
      <p:grpSp>
        <p:nvGrpSpPr>
          <p:cNvPr id="21" name="Groupe 20">
            <a:extLst>
              <a:ext uri="{FF2B5EF4-FFF2-40B4-BE49-F238E27FC236}">
                <a16:creationId xmlns:a16="http://schemas.microsoft.com/office/drawing/2014/main" id="{320CC12F-ADF3-E019-BA2B-055F537CFABD}"/>
              </a:ext>
            </a:extLst>
          </p:cNvPr>
          <p:cNvGrpSpPr/>
          <p:nvPr/>
        </p:nvGrpSpPr>
        <p:grpSpPr>
          <a:xfrm rot="16200000">
            <a:off x="10703723" y="-828701"/>
            <a:ext cx="295074" cy="2229427"/>
            <a:chOff x="7785230" y="646187"/>
            <a:chExt cx="295074" cy="2229427"/>
          </a:xfrm>
        </p:grpSpPr>
        <p:sp>
          <p:nvSpPr>
            <p:cNvPr id="22" name="Ellipse 21">
              <a:extLst>
                <a:ext uri="{FF2B5EF4-FFF2-40B4-BE49-F238E27FC236}">
                  <a16:creationId xmlns:a16="http://schemas.microsoft.com/office/drawing/2014/main" id="{E2C8728A-AD9F-EA70-F01A-0C7C66AD25F6}"/>
                </a:ext>
              </a:extLst>
            </p:cNvPr>
            <p:cNvSpPr/>
            <p:nvPr/>
          </p:nvSpPr>
          <p:spPr>
            <a:xfrm rot="16200000">
              <a:off x="7797585" y="642551"/>
              <a:ext cx="275327" cy="282600"/>
            </a:xfrm>
            <a:prstGeom prst="ellipse">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C8F9532C-0AE5-E23D-CA54-D7CDA76C1F55}"/>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996E9731-76B5-2821-1A15-229CEF51026E}"/>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B86D2172-5F3F-AC65-91F9-A0B4B1CFEEF8}"/>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B1C98C05-4A5C-BB92-C24C-94DED75CE22B}"/>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6B28F29F-BE86-EE47-D263-D1EB4F7D26A0}"/>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Ellipse 27">
              <a:extLst>
                <a:ext uri="{FF2B5EF4-FFF2-40B4-BE49-F238E27FC236}">
                  <a16:creationId xmlns:a16="http://schemas.microsoft.com/office/drawing/2014/main" id="{16FE4323-CAAD-EDBF-D752-517C05ADB672}"/>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pic>
        <p:nvPicPr>
          <p:cNvPr id="7" name="Image 6">
            <a:extLst>
              <a:ext uri="{FF2B5EF4-FFF2-40B4-BE49-F238E27FC236}">
                <a16:creationId xmlns:a16="http://schemas.microsoft.com/office/drawing/2014/main" id="{4E0853A4-2640-E1A1-E99D-8289C3329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430" y="869324"/>
            <a:ext cx="8760053" cy="3732805"/>
          </a:xfrm>
          <a:prstGeom prst="rect">
            <a:avLst/>
          </a:prstGeom>
        </p:spPr>
      </p:pic>
      <p:grpSp>
        <p:nvGrpSpPr>
          <p:cNvPr id="16" name="Groupe 15">
            <a:extLst>
              <a:ext uri="{FF2B5EF4-FFF2-40B4-BE49-F238E27FC236}">
                <a16:creationId xmlns:a16="http://schemas.microsoft.com/office/drawing/2014/main" id="{B16D4B82-5679-D3C9-5C99-9DCF0700737C}"/>
              </a:ext>
            </a:extLst>
          </p:cNvPr>
          <p:cNvGrpSpPr/>
          <p:nvPr/>
        </p:nvGrpSpPr>
        <p:grpSpPr>
          <a:xfrm>
            <a:off x="2834230" y="5003208"/>
            <a:ext cx="5583654" cy="773182"/>
            <a:chOff x="4547840" y="4122807"/>
            <a:chExt cx="5583654" cy="773182"/>
          </a:xfrm>
        </p:grpSpPr>
        <p:grpSp>
          <p:nvGrpSpPr>
            <p:cNvPr id="156" name="Groupe 155">
              <a:extLst>
                <a:ext uri="{FF2B5EF4-FFF2-40B4-BE49-F238E27FC236}">
                  <a16:creationId xmlns:a16="http://schemas.microsoft.com/office/drawing/2014/main" id="{42F2E155-36B0-680E-1EEA-9E654A8F55B3}"/>
                </a:ext>
              </a:extLst>
            </p:cNvPr>
            <p:cNvGrpSpPr/>
            <p:nvPr/>
          </p:nvGrpSpPr>
          <p:grpSpPr>
            <a:xfrm>
              <a:off x="4547840" y="4122807"/>
              <a:ext cx="4022335" cy="718557"/>
              <a:chOff x="1130888" y="5033002"/>
              <a:chExt cx="4022335" cy="718557"/>
            </a:xfrm>
          </p:grpSpPr>
          <p:sp>
            <p:nvSpPr>
              <p:cNvPr id="151" name="ZoneTexte 150">
                <a:extLst>
                  <a:ext uri="{FF2B5EF4-FFF2-40B4-BE49-F238E27FC236}">
                    <a16:creationId xmlns:a16="http://schemas.microsoft.com/office/drawing/2014/main" id="{3496A1E4-8067-72C8-6569-AE7FCFE7E846}"/>
                  </a:ext>
                </a:extLst>
              </p:cNvPr>
              <p:cNvSpPr txBox="1"/>
              <p:nvPr/>
            </p:nvSpPr>
            <p:spPr>
              <a:xfrm>
                <a:off x="1130888" y="5033002"/>
                <a:ext cx="4022335" cy="400110"/>
              </a:xfrm>
              <a:prstGeom prst="rect">
                <a:avLst/>
              </a:prstGeom>
              <a:noFill/>
            </p:spPr>
            <p:txBody>
              <a:bodyPr wrap="square" rtlCol="0">
                <a:spAutoFit/>
              </a:bodyPr>
              <a:lstStyle/>
              <a:p>
                <a:endParaRPr lang="fr-FR" sz="2000" b="1">
                  <a:solidFill>
                    <a:srgbClr val="0070C0"/>
                  </a:solidFill>
                  <a:latin typeface="+mj-lt"/>
                  <a:ea typeface="Cambria Math" panose="02040503050406030204" pitchFamily="18" charset="0"/>
                  <a:cs typeface="Calibri Light" panose="020F0302020204030204" pitchFamily="34" charset="0"/>
                </a:endParaRPr>
              </a:p>
            </p:txBody>
          </p:sp>
          <p:sp>
            <p:nvSpPr>
              <p:cNvPr id="153" name="Flèche : droite 152">
                <a:extLst>
                  <a:ext uri="{FF2B5EF4-FFF2-40B4-BE49-F238E27FC236}">
                    <a16:creationId xmlns:a16="http://schemas.microsoft.com/office/drawing/2014/main" id="{0C91A7B4-DEA4-5147-C3FB-AF1FA1DCDD5D}"/>
                  </a:ext>
                </a:extLst>
              </p:cNvPr>
              <p:cNvSpPr/>
              <p:nvPr/>
            </p:nvSpPr>
            <p:spPr>
              <a:xfrm>
                <a:off x="1259620" y="5519064"/>
                <a:ext cx="324824" cy="23249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1" name="ZoneTexte 10">
              <a:extLst>
                <a:ext uri="{FF2B5EF4-FFF2-40B4-BE49-F238E27FC236}">
                  <a16:creationId xmlns:a16="http://schemas.microsoft.com/office/drawing/2014/main" id="{8D2188FD-1626-D12A-9081-5F5E9DE47CCA}"/>
                </a:ext>
              </a:extLst>
            </p:cNvPr>
            <p:cNvSpPr txBox="1"/>
            <p:nvPr/>
          </p:nvSpPr>
          <p:spPr>
            <a:xfrm>
              <a:off x="5029612" y="4495879"/>
              <a:ext cx="5101882"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On requête </a:t>
              </a:r>
              <a:r>
                <a:rPr lang="fr-FR" sz="2000" b="1">
                  <a:solidFill>
                    <a:srgbClr val="0070C0"/>
                  </a:solidFill>
                  <a:latin typeface="+mj-lt"/>
                  <a:ea typeface="Cambria Math" panose="02040503050406030204" pitchFamily="18" charset="0"/>
                  <a:cs typeface="Calibri Light" panose="020F0302020204030204" pitchFamily="34" charset="0"/>
                </a:rPr>
                <a:t>préférentiellement</a:t>
              </a:r>
              <a:r>
                <a:rPr lang="fr-FR" sz="2000">
                  <a:latin typeface="+mj-lt"/>
                  <a:ea typeface="Cambria Math" panose="02040503050406030204" pitchFamily="18" charset="0"/>
                  <a:cs typeface="Calibri Light" panose="020F0302020204030204" pitchFamily="34" charset="0"/>
                </a:rPr>
                <a:t> selon ces </a:t>
              </a:r>
              <a:r>
                <a:rPr lang="fr-FR" sz="2000" b="1">
                  <a:solidFill>
                    <a:srgbClr val="0070C0"/>
                  </a:solidFill>
                  <a:latin typeface="+mj-lt"/>
                  <a:ea typeface="Cambria Math" panose="02040503050406030204" pitchFamily="18" charset="0"/>
                  <a:cs typeface="Calibri Light" panose="020F0302020204030204" pitchFamily="34" charset="0"/>
                </a:rPr>
                <a:t>dates</a:t>
              </a:r>
            </a:p>
          </p:txBody>
        </p:sp>
      </p:grpSp>
      <p:sp>
        <p:nvSpPr>
          <p:cNvPr id="18" name="Rectangle : coins arrondis 17">
            <a:extLst>
              <a:ext uri="{FF2B5EF4-FFF2-40B4-BE49-F238E27FC236}">
                <a16:creationId xmlns:a16="http://schemas.microsoft.com/office/drawing/2014/main" id="{63487FC0-95CC-EC56-F5C8-32ED74DF1CEF}"/>
              </a:ext>
            </a:extLst>
          </p:cNvPr>
          <p:cNvSpPr/>
          <p:nvPr/>
        </p:nvSpPr>
        <p:spPr>
          <a:xfrm>
            <a:off x="2800951" y="4978385"/>
            <a:ext cx="6038249" cy="854945"/>
          </a:xfrm>
          <a:prstGeom prst="roundRect">
            <a:avLst/>
          </a:pr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4E926DB6-6C20-F9C5-5530-301C3E5834A8}"/>
              </a:ext>
            </a:extLst>
          </p:cNvPr>
          <p:cNvSpPr txBox="1"/>
          <p:nvPr/>
        </p:nvSpPr>
        <p:spPr>
          <a:xfrm>
            <a:off x="2866477" y="5058809"/>
            <a:ext cx="5528234" cy="369332"/>
          </a:xfrm>
          <a:prstGeom prst="rect">
            <a:avLst/>
          </a:prstGeom>
          <a:noFill/>
        </p:spPr>
        <p:txBody>
          <a:bodyPr wrap="square">
            <a:spAutoFit/>
          </a:bodyPr>
          <a:lstStyle/>
          <a:p>
            <a:r>
              <a:rPr lang="fr-FR" sz="1800">
                <a:latin typeface="+mj-lt"/>
                <a:ea typeface="Cambria Math" panose="02040503050406030204" pitchFamily="18" charset="0"/>
                <a:cs typeface="Calibri Light" panose="020F0302020204030204" pitchFamily="34" charset="0"/>
              </a:rPr>
              <a:t>Les</a:t>
            </a:r>
            <a:r>
              <a:rPr lang="fr-FR" sz="1800" b="1">
                <a:solidFill>
                  <a:srgbClr val="0070C0"/>
                </a:solidFill>
                <a:latin typeface="+mj-lt"/>
                <a:ea typeface="Cambria Math" panose="02040503050406030204" pitchFamily="18" charset="0"/>
                <a:cs typeface="Calibri Light" panose="020F0302020204030204" pitchFamily="34" charset="0"/>
              </a:rPr>
              <a:t> dates </a:t>
            </a:r>
            <a:r>
              <a:rPr lang="fr-FR" sz="1800">
                <a:latin typeface="+mj-lt"/>
                <a:ea typeface="Cambria Math" panose="02040503050406030204" pitchFamily="18" charset="0"/>
                <a:cs typeface="Calibri Light" panose="020F0302020204030204" pitchFamily="34" charset="0"/>
              </a:rPr>
              <a:t>du jeu de test sont regroupées en</a:t>
            </a:r>
            <a:r>
              <a:rPr lang="fr-FR" sz="1800" b="1">
                <a:latin typeface="+mj-lt"/>
                <a:ea typeface="Cambria Math" panose="02040503050406030204" pitchFamily="18" charset="0"/>
                <a:cs typeface="Calibri Light" panose="020F0302020204030204" pitchFamily="34" charset="0"/>
              </a:rPr>
              <a:t> </a:t>
            </a:r>
            <a:r>
              <a:rPr lang="fr-FR" sz="1800" b="1">
                <a:solidFill>
                  <a:srgbClr val="0070C0"/>
                </a:solidFill>
                <a:latin typeface="+mj-lt"/>
                <a:ea typeface="Cambria Math" panose="02040503050406030204" pitchFamily="18" charset="0"/>
                <a:cs typeface="Calibri Light" panose="020F0302020204030204" pitchFamily="34" charset="0"/>
              </a:rPr>
              <a:t>3 périodes</a:t>
            </a:r>
          </a:p>
        </p:txBody>
      </p:sp>
      <p:sp>
        <p:nvSpPr>
          <p:cNvPr id="33" name="Rectangle : coins arrondis 32">
            <a:extLst>
              <a:ext uri="{FF2B5EF4-FFF2-40B4-BE49-F238E27FC236}">
                <a16:creationId xmlns:a16="http://schemas.microsoft.com/office/drawing/2014/main" id="{D42A2D49-C26D-C17F-4330-F86B50A1CE4C}"/>
              </a:ext>
            </a:extLst>
          </p:cNvPr>
          <p:cNvSpPr/>
          <p:nvPr/>
        </p:nvSpPr>
        <p:spPr>
          <a:xfrm>
            <a:off x="1468218" y="928307"/>
            <a:ext cx="2579696" cy="3698645"/>
          </a:xfrm>
          <a:prstGeom prst="roundRect">
            <a:avLst>
              <a:gd name="adj" fmla="val 0"/>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F61CF009-AF05-B59B-B57C-A87406E86BCB}"/>
              </a:ext>
            </a:extLst>
          </p:cNvPr>
          <p:cNvSpPr txBox="1"/>
          <p:nvPr/>
        </p:nvSpPr>
        <p:spPr>
          <a:xfrm>
            <a:off x="1284047" y="696370"/>
            <a:ext cx="1177636" cy="369332"/>
          </a:xfrm>
          <a:prstGeom prst="rect">
            <a:avLst/>
          </a:prstGeom>
          <a:solidFill>
            <a:schemeClr val="bg1">
              <a:lumMod val="85000"/>
            </a:schemeClr>
          </a:solidFill>
        </p:spPr>
        <p:txBody>
          <a:bodyPr wrap="square">
            <a:spAutoFit/>
          </a:bodyPr>
          <a:lstStyle/>
          <a:p>
            <a:pPr algn="ctr"/>
            <a:r>
              <a:rPr lang="fr-FR" sz="1800">
                <a:solidFill>
                  <a:srgbClr val="0070C0"/>
                </a:solidFill>
                <a:latin typeface="+mj-lt"/>
                <a:ea typeface="Cambria Math" panose="02040503050406030204" pitchFamily="18" charset="0"/>
                <a:cs typeface="Calibri Light" panose="020F0302020204030204" pitchFamily="34" charset="0"/>
              </a:rPr>
              <a:t>0</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à</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6</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jours</a:t>
            </a:r>
          </a:p>
        </p:txBody>
      </p:sp>
      <p:sp>
        <p:nvSpPr>
          <p:cNvPr id="36" name="Rectangle : coins arrondis 35">
            <a:extLst>
              <a:ext uri="{FF2B5EF4-FFF2-40B4-BE49-F238E27FC236}">
                <a16:creationId xmlns:a16="http://schemas.microsoft.com/office/drawing/2014/main" id="{645AC81E-E1EC-D862-557E-E356C2B77FB6}"/>
              </a:ext>
            </a:extLst>
          </p:cNvPr>
          <p:cNvSpPr/>
          <p:nvPr/>
        </p:nvSpPr>
        <p:spPr>
          <a:xfrm>
            <a:off x="4732748" y="2043339"/>
            <a:ext cx="2185957" cy="2589293"/>
          </a:xfrm>
          <a:prstGeom prst="roundRect">
            <a:avLst>
              <a:gd name="adj" fmla="val 0"/>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a:extLst>
              <a:ext uri="{FF2B5EF4-FFF2-40B4-BE49-F238E27FC236}">
                <a16:creationId xmlns:a16="http://schemas.microsoft.com/office/drawing/2014/main" id="{BDA071B6-E9A2-C6E5-CEEB-4763513D03DD}"/>
              </a:ext>
            </a:extLst>
          </p:cNvPr>
          <p:cNvSpPr txBox="1"/>
          <p:nvPr/>
        </p:nvSpPr>
        <p:spPr>
          <a:xfrm>
            <a:off x="4552055" y="1818461"/>
            <a:ext cx="1478976" cy="369332"/>
          </a:xfrm>
          <a:prstGeom prst="rect">
            <a:avLst/>
          </a:prstGeom>
          <a:solidFill>
            <a:schemeClr val="bg1">
              <a:lumMod val="85000"/>
            </a:schemeClr>
          </a:solidFill>
        </p:spPr>
        <p:txBody>
          <a:bodyPr wrap="square">
            <a:spAutoFit/>
          </a:bodyPr>
          <a:lstStyle/>
          <a:p>
            <a:pPr algn="ctr"/>
            <a:r>
              <a:rPr lang="fr-FR">
                <a:solidFill>
                  <a:srgbClr val="0070C0"/>
                </a:solidFill>
                <a:latin typeface="+mj-lt"/>
                <a:ea typeface="Cambria Math" panose="02040503050406030204" pitchFamily="18" charset="0"/>
                <a:cs typeface="Calibri Light" panose="020F0302020204030204" pitchFamily="34" charset="0"/>
              </a:rPr>
              <a:t>14</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à</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22</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jours</a:t>
            </a:r>
          </a:p>
        </p:txBody>
      </p:sp>
      <p:sp>
        <p:nvSpPr>
          <p:cNvPr id="38" name="Rectangle : coins arrondis 37">
            <a:extLst>
              <a:ext uri="{FF2B5EF4-FFF2-40B4-BE49-F238E27FC236}">
                <a16:creationId xmlns:a16="http://schemas.microsoft.com/office/drawing/2014/main" id="{8F2265E0-D4B6-5462-179A-A5386C87370D}"/>
              </a:ext>
            </a:extLst>
          </p:cNvPr>
          <p:cNvSpPr/>
          <p:nvPr/>
        </p:nvSpPr>
        <p:spPr>
          <a:xfrm>
            <a:off x="8392574" y="2056841"/>
            <a:ext cx="1971405" cy="2589293"/>
          </a:xfrm>
          <a:prstGeom prst="roundRect">
            <a:avLst>
              <a:gd name="adj" fmla="val 0"/>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5FFE23CD-ED5B-B05D-F514-8037D897101A}"/>
              </a:ext>
            </a:extLst>
          </p:cNvPr>
          <p:cNvSpPr txBox="1"/>
          <p:nvPr/>
        </p:nvSpPr>
        <p:spPr>
          <a:xfrm>
            <a:off x="8257569" y="1882014"/>
            <a:ext cx="1478976" cy="369332"/>
          </a:xfrm>
          <a:prstGeom prst="rect">
            <a:avLst/>
          </a:prstGeom>
          <a:solidFill>
            <a:schemeClr val="bg1">
              <a:lumMod val="85000"/>
            </a:schemeClr>
          </a:solidFill>
        </p:spPr>
        <p:txBody>
          <a:bodyPr wrap="square">
            <a:spAutoFit/>
          </a:bodyPr>
          <a:lstStyle/>
          <a:p>
            <a:pPr algn="ctr"/>
            <a:r>
              <a:rPr lang="fr-FR" sz="1800">
                <a:solidFill>
                  <a:srgbClr val="0070C0"/>
                </a:solidFill>
                <a:latin typeface="+mj-lt"/>
                <a:ea typeface="Cambria Math" panose="02040503050406030204" pitchFamily="18" charset="0"/>
                <a:cs typeface="Calibri Light" panose="020F0302020204030204" pitchFamily="34" charset="0"/>
              </a:rPr>
              <a:t>34 à 40 jours</a:t>
            </a:r>
          </a:p>
        </p:txBody>
      </p:sp>
      <p:sp>
        <p:nvSpPr>
          <p:cNvPr id="9" name="Espace réservé du numéro de diapositive 8">
            <a:extLst>
              <a:ext uri="{FF2B5EF4-FFF2-40B4-BE49-F238E27FC236}">
                <a16:creationId xmlns:a16="http://schemas.microsoft.com/office/drawing/2014/main" id="{1EA0EFDB-9BB1-DB71-67F0-A66689CE71BF}"/>
              </a:ext>
            </a:extLst>
          </p:cNvPr>
          <p:cNvSpPr>
            <a:spLocks noGrp="1"/>
          </p:cNvSpPr>
          <p:nvPr>
            <p:ph type="sldNum" sz="quarter" idx="12"/>
          </p:nvPr>
        </p:nvSpPr>
        <p:spPr/>
        <p:txBody>
          <a:bodyPr/>
          <a:lstStyle/>
          <a:p>
            <a:fld id="{D3477EFD-F3AF-4AFF-90C6-B83CE9896760}" type="slidenum">
              <a:rPr lang="fr-FR" smtClean="0"/>
              <a:t>5</a:t>
            </a:fld>
            <a:endParaRPr lang="fr-FR"/>
          </a:p>
        </p:txBody>
      </p:sp>
    </p:spTree>
    <p:extLst>
      <p:ext uri="{BB962C8B-B14F-4D97-AF65-F5344CB8AC3E}">
        <p14:creationId xmlns:p14="http://schemas.microsoft.com/office/powerpoint/2010/main" val="168850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E9ABE59-412D-6E05-A5D7-FEFBBB85FA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0164" y="3516507"/>
            <a:ext cx="6411976" cy="2972161"/>
          </a:xfrm>
          <a:prstGeom prst="rect">
            <a:avLst/>
          </a:prstGeom>
          <a:noFill/>
          <a:ln>
            <a:noFill/>
          </a:ln>
        </p:spPr>
      </p:pic>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162037" cy="861774"/>
            <a:chOff x="168538" y="40420"/>
            <a:chExt cx="4162037"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162037" cy="861774"/>
              <a:chOff x="2444084" y="743264"/>
              <a:chExt cx="4162037"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3730008" cy="523220"/>
              </a:xfrm>
              <a:prstGeom prst="rect">
                <a:avLst/>
              </a:prstGeom>
              <a:noFill/>
            </p:spPr>
            <p:txBody>
              <a:bodyPr wrap="square" rtlCol="0">
                <a:spAutoFit/>
              </a:bodyPr>
              <a:lstStyle/>
              <a:p>
                <a:r>
                  <a:rPr lang="fr-FR" sz="2800">
                    <a:latin typeface="+mj-lt"/>
                    <a:ea typeface="Cambria Math" panose="02040503050406030204" pitchFamily="18" charset="0"/>
                    <a:cs typeface="Calibri Light" panose="020F0302020204030204" pitchFamily="34" charset="0"/>
                  </a:rPr>
                  <a:t>Stratégie de Requêtage</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chemeClr val="accent1"/>
                    </a:solidFill>
                    <a:latin typeface="Century Gothic" panose="020B0502020202020204" pitchFamily="34" charset="0"/>
                    <a:ea typeface="Cambria Math" panose="02040503050406030204" pitchFamily="18" charset="0"/>
                  </a:rPr>
                  <a:t>1</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8" name="ZoneTexte 137">
            <a:extLst>
              <a:ext uri="{FF2B5EF4-FFF2-40B4-BE49-F238E27FC236}">
                <a16:creationId xmlns:a16="http://schemas.microsoft.com/office/drawing/2014/main" id="{9C8963B8-6AEE-7033-5423-276F2C7F0C18}"/>
              </a:ext>
            </a:extLst>
          </p:cNvPr>
          <p:cNvSpPr txBox="1"/>
          <p:nvPr/>
        </p:nvSpPr>
        <p:spPr>
          <a:xfrm>
            <a:off x="0" y="6488668"/>
            <a:ext cx="12191997" cy="369332"/>
          </a:xfrm>
          <a:prstGeom prst="rect">
            <a:avLst/>
          </a:prstGeom>
          <a:noFill/>
        </p:spPr>
        <p:txBody>
          <a:bodyPr wrap="square" rtlCol="0">
            <a:spAutoFit/>
          </a:bodyPr>
          <a:lstStyle/>
          <a:p>
            <a:pPr algn="ctr"/>
            <a:r>
              <a:rPr lang="fr-FR">
                <a:solidFill>
                  <a:schemeClr val="tx1">
                    <a:lumMod val="50000"/>
                    <a:lumOff val="50000"/>
                  </a:schemeClr>
                </a:solidFill>
                <a:latin typeface="+mj-lt"/>
                <a:ea typeface="Cambria Math" panose="02040503050406030204" pitchFamily="18" charset="0"/>
                <a:cs typeface="Calibri Light" panose="020F0302020204030204" pitchFamily="34" charset="0"/>
              </a:rPr>
              <a:t>Léa Camusat      Flavie Kolb      </a:t>
            </a:r>
            <a:r>
              <a:rPr lang="fr-FR" b="1">
                <a:latin typeface="+mj-lt"/>
                <a:ea typeface="Cambria Math" panose="02040503050406030204" pitchFamily="18" charset="0"/>
                <a:cs typeface="Calibri Light" panose="020F0302020204030204" pitchFamily="34" charset="0"/>
              </a:rPr>
              <a:t>Lila Roig </a:t>
            </a:r>
          </a:p>
        </p:txBody>
      </p:sp>
      <p:grpSp>
        <p:nvGrpSpPr>
          <p:cNvPr id="21" name="Groupe 20">
            <a:extLst>
              <a:ext uri="{FF2B5EF4-FFF2-40B4-BE49-F238E27FC236}">
                <a16:creationId xmlns:a16="http://schemas.microsoft.com/office/drawing/2014/main" id="{320CC12F-ADF3-E019-BA2B-055F537CFABD}"/>
              </a:ext>
            </a:extLst>
          </p:cNvPr>
          <p:cNvGrpSpPr/>
          <p:nvPr/>
        </p:nvGrpSpPr>
        <p:grpSpPr>
          <a:xfrm rot="16200000">
            <a:off x="10703723" y="-828701"/>
            <a:ext cx="295074" cy="2229427"/>
            <a:chOff x="7785230" y="646187"/>
            <a:chExt cx="295074" cy="2229427"/>
          </a:xfrm>
        </p:grpSpPr>
        <p:sp>
          <p:nvSpPr>
            <p:cNvPr id="22" name="Ellipse 21">
              <a:extLst>
                <a:ext uri="{FF2B5EF4-FFF2-40B4-BE49-F238E27FC236}">
                  <a16:creationId xmlns:a16="http://schemas.microsoft.com/office/drawing/2014/main" id="{E2C8728A-AD9F-EA70-F01A-0C7C66AD25F6}"/>
                </a:ext>
              </a:extLst>
            </p:cNvPr>
            <p:cNvSpPr/>
            <p:nvPr/>
          </p:nvSpPr>
          <p:spPr>
            <a:xfrm rot="16200000">
              <a:off x="7797585" y="642551"/>
              <a:ext cx="275327" cy="282600"/>
            </a:xfrm>
            <a:prstGeom prst="ellipse">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23" name="Ellipse 22">
              <a:extLst>
                <a:ext uri="{FF2B5EF4-FFF2-40B4-BE49-F238E27FC236}">
                  <a16:creationId xmlns:a16="http://schemas.microsoft.com/office/drawing/2014/main" id="{C8F9532C-0AE5-E23D-CA54-D7CDA76C1F55}"/>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24" name="Ellipse 23">
              <a:extLst>
                <a:ext uri="{FF2B5EF4-FFF2-40B4-BE49-F238E27FC236}">
                  <a16:creationId xmlns:a16="http://schemas.microsoft.com/office/drawing/2014/main" id="{996E9731-76B5-2821-1A15-229CEF51026E}"/>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25" name="Ellipse 24">
              <a:extLst>
                <a:ext uri="{FF2B5EF4-FFF2-40B4-BE49-F238E27FC236}">
                  <a16:creationId xmlns:a16="http://schemas.microsoft.com/office/drawing/2014/main" id="{B86D2172-5F3F-AC65-91F9-A0B4B1CFEEF8}"/>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26" name="Ellipse 25">
              <a:extLst>
                <a:ext uri="{FF2B5EF4-FFF2-40B4-BE49-F238E27FC236}">
                  <a16:creationId xmlns:a16="http://schemas.microsoft.com/office/drawing/2014/main" id="{B1C98C05-4A5C-BB92-C24C-94DED75CE22B}"/>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27" name="Ellipse 26">
              <a:extLst>
                <a:ext uri="{FF2B5EF4-FFF2-40B4-BE49-F238E27FC236}">
                  <a16:creationId xmlns:a16="http://schemas.microsoft.com/office/drawing/2014/main" id="{6B28F29F-BE86-EE47-D263-D1EB4F7D26A0}"/>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fr-FR">
                <a:solidFill>
                  <a:srgbClr val="CC0099"/>
                </a:solidFill>
                <a:cs typeface="Calibri"/>
              </a:endParaRPr>
            </a:p>
          </p:txBody>
        </p:sp>
        <p:sp>
          <p:nvSpPr>
            <p:cNvPr id="28" name="Ellipse 27">
              <a:extLst>
                <a:ext uri="{FF2B5EF4-FFF2-40B4-BE49-F238E27FC236}">
                  <a16:creationId xmlns:a16="http://schemas.microsoft.com/office/drawing/2014/main" id="{16FE4323-CAAD-EDBF-D752-517C05ADB672}"/>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pic>
        <p:nvPicPr>
          <p:cNvPr id="2" name="Image 1">
            <a:extLst>
              <a:ext uri="{FF2B5EF4-FFF2-40B4-BE49-F238E27FC236}">
                <a16:creationId xmlns:a16="http://schemas.microsoft.com/office/drawing/2014/main" id="{2E9B158C-9F43-BF30-46DA-7CEEC327EA3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225" y="735118"/>
            <a:ext cx="6898532" cy="2907910"/>
          </a:xfrm>
          <a:prstGeom prst="rect">
            <a:avLst/>
          </a:prstGeom>
          <a:noFill/>
          <a:ln>
            <a:noFill/>
          </a:ln>
        </p:spPr>
      </p:pic>
      <p:grpSp>
        <p:nvGrpSpPr>
          <p:cNvPr id="11" name="Groupe 10">
            <a:extLst>
              <a:ext uri="{FF2B5EF4-FFF2-40B4-BE49-F238E27FC236}">
                <a16:creationId xmlns:a16="http://schemas.microsoft.com/office/drawing/2014/main" id="{BE230285-B4E2-D5D1-105F-139F4C15A469}"/>
              </a:ext>
            </a:extLst>
          </p:cNvPr>
          <p:cNvGrpSpPr/>
          <p:nvPr/>
        </p:nvGrpSpPr>
        <p:grpSpPr>
          <a:xfrm>
            <a:off x="4898241" y="230023"/>
            <a:ext cx="4217443" cy="532533"/>
            <a:chOff x="369147" y="1004140"/>
            <a:chExt cx="3884161" cy="532533"/>
          </a:xfrm>
        </p:grpSpPr>
        <p:sp>
          <p:nvSpPr>
            <p:cNvPr id="12" name="Rectangle : coins arrondis 11">
              <a:extLst>
                <a:ext uri="{FF2B5EF4-FFF2-40B4-BE49-F238E27FC236}">
                  <a16:creationId xmlns:a16="http://schemas.microsoft.com/office/drawing/2014/main" id="{01406821-30F3-A1F1-3F4A-C255B2A5F609}"/>
                </a:ext>
              </a:extLst>
            </p:cNvPr>
            <p:cNvSpPr/>
            <p:nvPr/>
          </p:nvSpPr>
          <p:spPr>
            <a:xfrm>
              <a:off x="369147" y="1004140"/>
              <a:ext cx="3884161" cy="532533"/>
            </a:xfrm>
            <a:prstGeom prst="round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9D3404DB-38DD-F005-14EF-E214C6BF056D}"/>
                </a:ext>
              </a:extLst>
            </p:cNvPr>
            <p:cNvSpPr txBox="1"/>
            <p:nvPr/>
          </p:nvSpPr>
          <p:spPr>
            <a:xfrm>
              <a:off x="475980" y="1064492"/>
              <a:ext cx="3670493" cy="400110"/>
            </a:xfrm>
            <a:prstGeom prst="rect">
              <a:avLst/>
            </a:prstGeom>
            <a:noFill/>
          </p:spPr>
          <p:txBody>
            <a:bodyPr wrap="square" rtlCol="0">
              <a:spAutoFit/>
            </a:bodyPr>
            <a:lstStyle/>
            <a:p>
              <a:r>
                <a:rPr lang="fr-FR" sz="2000" b="1">
                  <a:solidFill>
                    <a:srgbClr val="0070C0"/>
                  </a:solidFill>
                  <a:latin typeface="+mj-lt"/>
                  <a:ea typeface="Cambria Math" panose="02040503050406030204" pitchFamily="18" charset="0"/>
                  <a:cs typeface="Calibri Light" panose="020F0302020204030204" pitchFamily="34" charset="0"/>
                </a:rPr>
                <a:t>Affinage</a:t>
              </a:r>
              <a:r>
                <a:rPr lang="fr-FR" sz="2000">
                  <a:latin typeface="+mj-lt"/>
                  <a:ea typeface="Cambria Math" panose="02040503050406030204" pitchFamily="18" charset="0"/>
                  <a:cs typeface="Calibri Light" panose="020F0302020204030204" pitchFamily="34" charset="0"/>
                </a:rPr>
                <a:t> de la </a:t>
              </a:r>
              <a:r>
                <a:rPr lang="fr-FR" sz="2000" b="1">
                  <a:solidFill>
                    <a:srgbClr val="0070C0"/>
                  </a:solidFill>
                  <a:latin typeface="+mj-lt"/>
                  <a:ea typeface="Cambria Math" panose="02040503050406030204" pitchFamily="18" charset="0"/>
                  <a:cs typeface="Calibri Light" panose="020F0302020204030204" pitchFamily="34" charset="0"/>
                </a:rPr>
                <a:t>stratégie</a:t>
              </a:r>
              <a:r>
                <a:rPr lang="fr-FR" sz="2000">
                  <a:latin typeface="+mj-lt"/>
                  <a:ea typeface="Cambria Math" panose="02040503050406030204" pitchFamily="18" charset="0"/>
                  <a:cs typeface="Calibri Light" panose="020F0302020204030204" pitchFamily="34" charset="0"/>
                </a:rPr>
                <a:t> de requêtage</a:t>
              </a:r>
              <a:endParaRPr lang="fr-FR" sz="2000" b="1">
                <a:solidFill>
                  <a:srgbClr val="0070C0"/>
                </a:solidFill>
                <a:latin typeface="+mj-lt"/>
                <a:ea typeface="Cambria Math" panose="02040503050406030204" pitchFamily="18" charset="0"/>
                <a:cs typeface="Calibri Light" panose="020F0302020204030204" pitchFamily="34" charset="0"/>
              </a:endParaRPr>
            </a:p>
          </p:txBody>
        </p:sp>
      </p:grpSp>
      <p:sp>
        <p:nvSpPr>
          <p:cNvPr id="14" name="ZoneTexte 13">
            <a:extLst>
              <a:ext uri="{FF2B5EF4-FFF2-40B4-BE49-F238E27FC236}">
                <a16:creationId xmlns:a16="http://schemas.microsoft.com/office/drawing/2014/main" id="{BD2E6FBE-9826-F34F-3705-FEAAEA566E80}"/>
              </a:ext>
            </a:extLst>
          </p:cNvPr>
          <p:cNvSpPr txBox="1"/>
          <p:nvPr/>
        </p:nvSpPr>
        <p:spPr>
          <a:xfrm>
            <a:off x="6700531" y="1130147"/>
            <a:ext cx="4806579" cy="369332"/>
          </a:xfrm>
          <a:prstGeom prst="rect">
            <a:avLst/>
          </a:prstGeom>
          <a:noFill/>
        </p:spPr>
        <p:txBody>
          <a:bodyPr wrap="square" rtlCol="0">
            <a:spAutoFit/>
          </a:bodyPr>
          <a:lstStyle/>
          <a:p>
            <a:r>
              <a:rPr lang="fr-FR" u="sng">
                <a:latin typeface="+mj-lt"/>
              </a:rPr>
              <a:t>Après </a:t>
            </a:r>
            <a:r>
              <a:rPr lang="fr-FR" b="1" u="sng">
                <a:solidFill>
                  <a:srgbClr val="0070C0"/>
                </a:solidFill>
                <a:latin typeface="+mj-lt"/>
              </a:rPr>
              <a:t>exécution</a:t>
            </a:r>
            <a:r>
              <a:rPr lang="fr-FR" u="sng">
                <a:latin typeface="+mj-lt"/>
              </a:rPr>
              <a:t> </a:t>
            </a:r>
            <a:r>
              <a:rPr lang="fr-FR" b="1" u="sng">
                <a:solidFill>
                  <a:srgbClr val="0070C0"/>
                </a:solidFill>
                <a:latin typeface="+mj-lt"/>
              </a:rPr>
              <a:t>des</a:t>
            </a:r>
            <a:r>
              <a:rPr lang="fr-FR" u="sng">
                <a:latin typeface="+mj-lt"/>
              </a:rPr>
              <a:t> </a:t>
            </a:r>
            <a:r>
              <a:rPr lang="fr-FR" b="1" u="sng">
                <a:solidFill>
                  <a:srgbClr val="0070C0"/>
                </a:solidFill>
                <a:latin typeface="+mj-lt"/>
              </a:rPr>
              <a:t>modèles</a:t>
            </a:r>
            <a:r>
              <a:rPr lang="fr-FR" u="sng">
                <a:latin typeface="+mj-lt"/>
              </a:rPr>
              <a:t> on se </a:t>
            </a:r>
            <a:r>
              <a:rPr lang="fr-FR" b="1" u="sng">
                <a:solidFill>
                  <a:srgbClr val="0070C0"/>
                </a:solidFill>
                <a:latin typeface="+mj-lt"/>
              </a:rPr>
              <a:t>trompe</a:t>
            </a:r>
            <a:r>
              <a:rPr lang="fr-FR" u="sng">
                <a:latin typeface="+mj-lt"/>
              </a:rPr>
              <a:t> pour </a:t>
            </a:r>
            <a:r>
              <a:rPr lang="fr-FR">
                <a:latin typeface="+mj-lt"/>
              </a:rPr>
              <a:t>:</a:t>
            </a:r>
          </a:p>
        </p:txBody>
      </p:sp>
      <p:grpSp>
        <p:nvGrpSpPr>
          <p:cNvPr id="41" name="Groupe 40">
            <a:extLst>
              <a:ext uri="{FF2B5EF4-FFF2-40B4-BE49-F238E27FC236}">
                <a16:creationId xmlns:a16="http://schemas.microsoft.com/office/drawing/2014/main" id="{2332F296-8EE0-CA62-A7C9-64DD99B14CD8}"/>
              </a:ext>
            </a:extLst>
          </p:cNvPr>
          <p:cNvGrpSpPr/>
          <p:nvPr/>
        </p:nvGrpSpPr>
        <p:grpSpPr>
          <a:xfrm>
            <a:off x="6908057" y="1648692"/>
            <a:ext cx="3956187" cy="369332"/>
            <a:chOff x="6528157" y="1513790"/>
            <a:chExt cx="3956187" cy="369332"/>
          </a:xfrm>
        </p:grpSpPr>
        <p:sp>
          <p:nvSpPr>
            <p:cNvPr id="15" name="ZoneTexte 14">
              <a:extLst>
                <a:ext uri="{FF2B5EF4-FFF2-40B4-BE49-F238E27FC236}">
                  <a16:creationId xmlns:a16="http://schemas.microsoft.com/office/drawing/2014/main" id="{D3191065-F39B-C3EA-CDD8-94B9A7F5F17C}"/>
                </a:ext>
              </a:extLst>
            </p:cNvPr>
            <p:cNvSpPr txBox="1"/>
            <p:nvPr/>
          </p:nvSpPr>
          <p:spPr>
            <a:xfrm>
              <a:off x="6528157" y="1513790"/>
              <a:ext cx="1323886" cy="369332"/>
            </a:xfrm>
            <a:prstGeom prst="rect">
              <a:avLst/>
            </a:prstGeom>
            <a:noFill/>
          </p:spPr>
          <p:txBody>
            <a:bodyPr wrap="square" rtlCol="0">
              <a:spAutoFit/>
            </a:bodyPr>
            <a:lstStyle/>
            <a:p>
              <a:pPr marL="285750" indent="-285750">
                <a:buFont typeface="Wingdings" panose="05000000000000000000" pitchFamily="2" charset="2"/>
                <a:buChar char="Ø"/>
              </a:pPr>
              <a:r>
                <a:rPr lang="fr-FR">
                  <a:latin typeface="+mj-lt"/>
                </a:rPr>
                <a:t>La </a:t>
              </a:r>
              <a:r>
                <a:rPr lang="fr-FR" b="1">
                  <a:solidFill>
                    <a:srgbClr val="0070C0"/>
                  </a:solidFill>
                  <a:latin typeface="+mj-lt"/>
                </a:rPr>
                <a:t>date 0</a:t>
              </a:r>
            </a:p>
          </p:txBody>
        </p:sp>
        <p:sp>
          <p:nvSpPr>
            <p:cNvPr id="37" name="ZoneTexte 36">
              <a:extLst>
                <a:ext uri="{FF2B5EF4-FFF2-40B4-BE49-F238E27FC236}">
                  <a16:creationId xmlns:a16="http://schemas.microsoft.com/office/drawing/2014/main" id="{4CC9AED7-8C50-3B11-447C-563CDB7250C8}"/>
                </a:ext>
              </a:extLst>
            </p:cNvPr>
            <p:cNvSpPr txBox="1"/>
            <p:nvPr/>
          </p:nvSpPr>
          <p:spPr>
            <a:xfrm>
              <a:off x="8468885" y="1513790"/>
              <a:ext cx="2015459" cy="369332"/>
            </a:xfrm>
            <a:prstGeom prst="rect">
              <a:avLst/>
            </a:prstGeom>
            <a:noFill/>
          </p:spPr>
          <p:txBody>
            <a:bodyPr wrap="square" rtlCol="0">
              <a:spAutoFit/>
            </a:bodyPr>
            <a:lstStyle/>
            <a:p>
              <a:r>
                <a:rPr lang="fr-FR" b="1">
                  <a:solidFill>
                    <a:srgbClr val="0070C0"/>
                  </a:solidFill>
                  <a:latin typeface="+mj-lt"/>
                </a:rPr>
                <a:t>20</a:t>
              </a:r>
              <a:r>
                <a:rPr lang="fr-FR">
                  <a:latin typeface="+mj-lt"/>
                </a:rPr>
                <a:t> requêtes </a:t>
              </a:r>
              <a:r>
                <a:rPr lang="fr-FR" b="1">
                  <a:solidFill>
                    <a:srgbClr val="0070C0"/>
                  </a:solidFill>
                  <a:latin typeface="+mj-lt"/>
                </a:rPr>
                <a:t>jour 0</a:t>
              </a:r>
            </a:p>
          </p:txBody>
        </p:sp>
        <p:sp>
          <p:nvSpPr>
            <p:cNvPr id="40" name="Flèche : droite 39">
              <a:extLst>
                <a:ext uri="{FF2B5EF4-FFF2-40B4-BE49-F238E27FC236}">
                  <a16:creationId xmlns:a16="http://schemas.microsoft.com/office/drawing/2014/main" id="{CC0A461B-66A1-8A9D-CFBF-A4C40C16E717}"/>
                </a:ext>
              </a:extLst>
            </p:cNvPr>
            <p:cNvSpPr/>
            <p:nvPr/>
          </p:nvSpPr>
          <p:spPr>
            <a:xfrm>
              <a:off x="8028567" y="1589233"/>
              <a:ext cx="324824" cy="23249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3" name="Groupe 42">
            <a:extLst>
              <a:ext uri="{FF2B5EF4-FFF2-40B4-BE49-F238E27FC236}">
                <a16:creationId xmlns:a16="http://schemas.microsoft.com/office/drawing/2014/main" id="{892CBA37-BE9F-6210-FA9F-09423D8ABA46}"/>
              </a:ext>
            </a:extLst>
          </p:cNvPr>
          <p:cNvGrpSpPr/>
          <p:nvPr/>
        </p:nvGrpSpPr>
        <p:grpSpPr>
          <a:xfrm>
            <a:off x="6932066" y="2135829"/>
            <a:ext cx="3701526" cy="721789"/>
            <a:chOff x="6908057" y="1885494"/>
            <a:chExt cx="3701526" cy="721789"/>
          </a:xfrm>
        </p:grpSpPr>
        <p:sp>
          <p:nvSpPr>
            <p:cNvPr id="4" name="ZoneTexte 3">
              <a:extLst>
                <a:ext uri="{FF2B5EF4-FFF2-40B4-BE49-F238E27FC236}">
                  <a16:creationId xmlns:a16="http://schemas.microsoft.com/office/drawing/2014/main" id="{92C06295-B66B-9CC0-0FCC-DE637DB8ACB0}"/>
                </a:ext>
              </a:extLst>
            </p:cNvPr>
            <p:cNvSpPr txBox="1"/>
            <p:nvPr/>
          </p:nvSpPr>
          <p:spPr>
            <a:xfrm>
              <a:off x="7781187" y="2237951"/>
              <a:ext cx="2828396" cy="369332"/>
            </a:xfrm>
            <a:prstGeom prst="rect">
              <a:avLst/>
            </a:prstGeom>
            <a:noFill/>
          </p:spPr>
          <p:txBody>
            <a:bodyPr wrap="square" rtlCol="0">
              <a:spAutoFit/>
            </a:bodyPr>
            <a:lstStyle/>
            <a:p>
              <a:r>
                <a:rPr lang="fr-FR" b="1">
                  <a:solidFill>
                    <a:srgbClr val="0070C0"/>
                  </a:solidFill>
                  <a:latin typeface="+mj-lt"/>
                </a:rPr>
                <a:t>70</a:t>
              </a:r>
              <a:r>
                <a:rPr lang="fr-FR" b="1">
                  <a:latin typeface="+mj-lt"/>
                </a:rPr>
                <a:t> </a:t>
              </a:r>
              <a:r>
                <a:rPr lang="fr-FR">
                  <a:latin typeface="+mj-lt"/>
                </a:rPr>
                <a:t>requêtes dans ces </a:t>
              </a:r>
              <a:r>
                <a:rPr lang="fr-FR" b="1">
                  <a:solidFill>
                    <a:srgbClr val="0070C0"/>
                  </a:solidFill>
                  <a:latin typeface="+mj-lt"/>
                </a:rPr>
                <a:t>zones</a:t>
              </a:r>
            </a:p>
          </p:txBody>
        </p:sp>
        <p:sp>
          <p:nvSpPr>
            <p:cNvPr id="39" name="ZoneTexte 38">
              <a:extLst>
                <a:ext uri="{FF2B5EF4-FFF2-40B4-BE49-F238E27FC236}">
                  <a16:creationId xmlns:a16="http://schemas.microsoft.com/office/drawing/2014/main" id="{168E472C-59B5-1C99-5BA3-D12DDE70AD68}"/>
                </a:ext>
              </a:extLst>
            </p:cNvPr>
            <p:cNvSpPr txBox="1"/>
            <p:nvPr/>
          </p:nvSpPr>
          <p:spPr>
            <a:xfrm>
              <a:off x="6908057" y="1885494"/>
              <a:ext cx="3701525" cy="369332"/>
            </a:xfrm>
            <a:prstGeom prst="rect">
              <a:avLst/>
            </a:prstGeom>
            <a:noFill/>
          </p:spPr>
          <p:txBody>
            <a:bodyPr wrap="square" rtlCol="0">
              <a:spAutoFit/>
            </a:bodyPr>
            <a:lstStyle/>
            <a:p>
              <a:pPr marL="285750" indent="-285750">
                <a:buFont typeface="Wingdings" panose="05000000000000000000" pitchFamily="2" charset="2"/>
                <a:buChar char="Ø"/>
              </a:pPr>
              <a:r>
                <a:rPr lang="fr-FR">
                  <a:latin typeface="+mj-lt"/>
                </a:rPr>
                <a:t>Zones </a:t>
              </a:r>
              <a:r>
                <a:rPr lang="fr-FR" b="1">
                  <a:solidFill>
                    <a:srgbClr val="0070C0"/>
                  </a:solidFill>
                  <a:latin typeface="+mj-lt"/>
                </a:rPr>
                <a:t>0-8 jours </a:t>
              </a:r>
              <a:r>
                <a:rPr lang="fr-FR">
                  <a:latin typeface="+mj-lt"/>
                </a:rPr>
                <a:t>et </a:t>
              </a:r>
              <a:r>
                <a:rPr lang="fr-FR" b="1">
                  <a:solidFill>
                    <a:srgbClr val="0070C0"/>
                  </a:solidFill>
                  <a:latin typeface="+mj-lt"/>
                </a:rPr>
                <a:t>14-22 jours</a:t>
              </a:r>
            </a:p>
          </p:txBody>
        </p:sp>
        <p:sp>
          <p:nvSpPr>
            <p:cNvPr id="42" name="Flèche : droite 41">
              <a:extLst>
                <a:ext uri="{FF2B5EF4-FFF2-40B4-BE49-F238E27FC236}">
                  <a16:creationId xmlns:a16="http://schemas.microsoft.com/office/drawing/2014/main" id="{82E13130-8158-A37D-67A1-4B811965300A}"/>
                </a:ext>
              </a:extLst>
            </p:cNvPr>
            <p:cNvSpPr/>
            <p:nvPr/>
          </p:nvSpPr>
          <p:spPr>
            <a:xfrm>
              <a:off x="7344026" y="2309665"/>
              <a:ext cx="324824" cy="23249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6" name="Groupe 55">
            <a:extLst>
              <a:ext uri="{FF2B5EF4-FFF2-40B4-BE49-F238E27FC236}">
                <a16:creationId xmlns:a16="http://schemas.microsoft.com/office/drawing/2014/main" id="{128DF46B-E429-99AC-023E-8F23D65BDDA3}"/>
              </a:ext>
            </a:extLst>
          </p:cNvPr>
          <p:cNvGrpSpPr/>
          <p:nvPr/>
        </p:nvGrpSpPr>
        <p:grpSpPr>
          <a:xfrm>
            <a:off x="745477" y="780485"/>
            <a:ext cx="3323838" cy="3384174"/>
            <a:chOff x="745477" y="780485"/>
            <a:chExt cx="3323838" cy="3384174"/>
          </a:xfrm>
        </p:grpSpPr>
        <p:sp>
          <p:nvSpPr>
            <p:cNvPr id="31" name="Rectangle : coins arrondis 30">
              <a:extLst>
                <a:ext uri="{FF2B5EF4-FFF2-40B4-BE49-F238E27FC236}">
                  <a16:creationId xmlns:a16="http://schemas.microsoft.com/office/drawing/2014/main" id="{A56FBCB5-66A5-7833-464C-E3A09A258F55}"/>
                </a:ext>
              </a:extLst>
            </p:cNvPr>
            <p:cNvSpPr/>
            <p:nvPr/>
          </p:nvSpPr>
          <p:spPr>
            <a:xfrm>
              <a:off x="2642131" y="1204412"/>
              <a:ext cx="1295310" cy="2478889"/>
            </a:xfrm>
            <a:prstGeom prst="roundRect">
              <a:avLst>
                <a:gd name="adj" fmla="val 0"/>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00F98E97-200F-38FB-0344-5C6CA5484DF2}"/>
                </a:ext>
              </a:extLst>
            </p:cNvPr>
            <p:cNvSpPr txBox="1"/>
            <p:nvPr/>
          </p:nvSpPr>
          <p:spPr>
            <a:xfrm>
              <a:off x="2590339" y="3795327"/>
              <a:ext cx="1478976" cy="369332"/>
            </a:xfrm>
            <a:prstGeom prst="rect">
              <a:avLst/>
            </a:prstGeom>
            <a:solidFill>
              <a:schemeClr val="bg1">
                <a:lumMod val="85000"/>
              </a:schemeClr>
            </a:solidFill>
          </p:spPr>
          <p:txBody>
            <a:bodyPr wrap="square">
              <a:spAutoFit/>
            </a:bodyPr>
            <a:lstStyle/>
            <a:p>
              <a:pPr algn="ctr"/>
              <a:r>
                <a:rPr lang="fr-FR">
                  <a:solidFill>
                    <a:srgbClr val="0070C0"/>
                  </a:solidFill>
                  <a:latin typeface="+mj-lt"/>
                  <a:ea typeface="Cambria Math" panose="02040503050406030204" pitchFamily="18" charset="0"/>
                  <a:cs typeface="Calibri Light" panose="020F0302020204030204" pitchFamily="34" charset="0"/>
                </a:rPr>
                <a:t>14</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à</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22</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jours</a:t>
              </a:r>
            </a:p>
          </p:txBody>
        </p:sp>
        <p:sp>
          <p:nvSpPr>
            <p:cNvPr id="33" name="Rectangle : coins arrondis 32">
              <a:extLst>
                <a:ext uri="{FF2B5EF4-FFF2-40B4-BE49-F238E27FC236}">
                  <a16:creationId xmlns:a16="http://schemas.microsoft.com/office/drawing/2014/main" id="{6D05EDFA-6799-A52F-AB95-AA4B76BB7668}"/>
                </a:ext>
              </a:extLst>
            </p:cNvPr>
            <p:cNvSpPr/>
            <p:nvPr/>
          </p:nvSpPr>
          <p:spPr>
            <a:xfrm>
              <a:off x="891943" y="1204411"/>
              <a:ext cx="1018146" cy="2478889"/>
            </a:xfrm>
            <a:prstGeom prst="roundRect">
              <a:avLst>
                <a:gd name="adj" fmla="val 0"/>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a:extLst>
                <a:ext uri="{FF2B5EF4-FFF2-40B4-BE49-F238E27FC236}">
                  <a16:creationId xmlns:a16="http://schemas.microsoft.com/office/drawing/2014/main" id="{A374A480-6D63-3755-404E-11CCA3156E07}"/>
                </a:ext>
              </a:extLst>
            </p:cNvPr>
            <p:cNvSpPr txBox="1"/>
            <p:nvPr/>
          </p:nvSpPr>
          <p:spPr>
            <a:xfrm>
              <a:off x="820927" y="3776035"/>
              <a:ext cx="1298818" cy="369332"/>
            </a:xfrm>
            <a:prstGeom prst="rect">
              <a:avLst/>
            </a:prstGeom>
            <a:solidFill>
              <a:schemeClr val="bg1">
                <a:lumMod val="85000"/>
              </a:schemeClr>
            </a:solidFill>
          </p:spPr>
          <p:txBody>
            <a:bodyPr wrap="square">
              <a:spAutoFit/>
            </a:bodyPr>
            <a:lstStyle/>
            <a:p>
              <a:pPr algn="ctr"/>
              <a:r>
                <a:rPr lang="fr-FR" sz="1800">
                  <a:solidFill>
                    <a:srgbClr val="0070C0"/>
                  </a:solidFill>
                  <a:latin typeface="+mj-lt"/>
                  <a:ea typeface="Cambria Math" panose="02040503050406030204" pitchFamily="18" charset="0"/>
                  <a:cs typeface="Calibri Light" panose="020F0302020204030204" pitchFamily="34" charset="0"/>
                </a:rPr>
                <a:t>1 à</a:t>
              </a:r>
              <a:r>
                <a:rPr lang="fr-FR" sz="1800">
                  <a:latin typeface="+mj-lt"/>
                  <a:ea typeface="Cambria Math" panose="02040503050406030204" pitchFamily="18" charset="0"/>
                  <a:cs typeface="Calibri Light" panose="020F0302020204030204" pitchFamily="34" charset="0"/>
                </a:rPr>
                <a:t> </a:t>
              </a:r>
              <a:r>
                <a:rPr lang="fr-FR">
                  <a:solidFill>
                    <a:srgbClr val="0070C0"/>
                  </a:solidFill>
                  <a:latin typeface="+mj-lt"/>
                  <a:ea typeface="Cambria Math" panose="02040503050406030204" pitchFamily="18" charset="0"/>
                  <a:cs typeface="Calibri Light" panose="020F0302020204030204" pitchFamily="34" charset="0"/>
                </a:rPr>
                <a:t>8</a:t>
              </a:r>
              <a:r>
                <a:rPr lang="fr-FR" sz="1800">
                  <a:latin typeface="+mj-lt"/>
                  <a:ea typeface="Cambria Math" panose="02040503050406030204" pitchFamily="18" charset="0"/>
                  <a:cs typeface="Calibri Light" panose="020F0302020204030204" pitchFamily="34" charset="0"/>
                </a:rPr>
                <a:t> </a:t>
              </a:r>
              <a:r>
                <a:rPr lang="fr-FR" sz="1800">
                  <a:solidFill>
                    <a:srgbClr val="0070C0"/>
                  </a:solidFill>
                  <a:latin typeface="+mj-lt"/>
                  <a:ea typeface="Cambria Math" panose="02040503050406030204" pitchFamily="18" charset="0"/>
                  <a:cs typeface="Calibri Light" panose="020F0302020204030204" pitchFamily="34" charset="0"/>
                </a:rPr>
                <a:t>jours</a:t>
              </a:r>
            </a:p>
          </p:txBody>
        </p:sp>
        <p:sp>
          <p:nvSpPr>
            <p:cNvPr id="36" name="Rectangle : coins arrondis 35">
              <a:extLst>
                <a:ext uri="{FF2B5EF4-FFF2-40B4-BE49-F238E27FC236}">
                  <a16:creationId xmlns:a16="http://schemas.microsoft.com/office/drawing/2014/main" id="{FA13CD74-7C57-C460-0C0E-F2DC4A8885B7}"/>
                </a:ext>
              </a:extLst>
            </p:cNvPr>
            <p:cNvSpPr/>
            <p:nvPr/>
          </p:nvSpPr>
          <p:spPr>
            <a:xfrm>
              <a:off x="745477" y="1005424"/>
              <a:ext cx="150900" cy="2419891"/>
            </a:xfrm>
            <a:prstGeom prst="roundRect">
              <a:avLst>
                <a:gd name="adj" fmla="val 0"/>
              </a:avLst>
            </a:prstGeom>
            <a:solidFill>
              <a:srgbClr val="FF0000">
                <a:alpha val="40000"/>
              </a:srgb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ZoneTexte 43">
              <a:extLst>
                <a:ext uri="{FF2B5EF4-FFF2-40B4-BE49-F238E27FC236}">
                  <a16:creationId xmlns:a16="http://schemas.microsoft.com/office/drawing/2014/main" id="{CCE387E2-5E92-3AA7-F82F-562B62E1FB02}"/>
                </a:ext>
              </a:extLst>
            </p:cNvPr>
            <p:cNvSpPr txBox="1"/>
            <p:nvPr/>
          </p:nvSpPr>
          <p:spPr>
            <a:xfrm>
              <a:off x="869803" y="780485"/>
              <a:ext cx="799061" cy="369332"/>
            </a:xfrm>
            <a:prstGeom prst="rect">
              <a:avLst/>
            </a:prstGeom>
            <a:noFill/>
          </p:spPr>
          <p:txBody>
            <a:bodyPr wrap="square">
              <a:spAutoFit/>
            </a:bodyPr>
            <a:lstStyle/>
            <a:p>
              <a:pPr algn="ctr"/>
              <a:r>
                <a:rPr lang="fr-FR" sz="1800">
                  <a:solidFill>
                    <a:srgbClr val="FF0000"/>
                  </a:solidFill>
                  <a:latin typeface="+mj-lt"/>
                  <a:ea typeface="Cambria Math" panose="02040503050406030204" pitchFamily="18" charset="0"/>
                  <a:cs typeface="Calibri Light" panose="020F0302020204030204" pitchFamily="34" charset="0"/>
                </a:rPr>
                <a:t>date 0</a:t>
              </a:r>
            </a:p>
          </p:txBody>
        </p:sp>
      </p:grpSp>
      <p:sp>
        <p:nvSpPr>
          <p:cNvPr id="46" name="ZoneTexte 45">
            <a:extLst>
              <a:ext uri="{FF2B5EF4-FFF2-40B4-BE49-F238E27FC236}">
                <a16:creationId xmlns:a16="http://schemas.microsoft.com/office/drawing/2014/main" id="{9208A8FA-5164-0255-3752-FC5A68D2EF71}"/>
              </a:ext>
            </a:extLst>
          </p:cNvPr>
          <p:cNvSpPr txBox="1"/>
          <p:nvPr/>
        </p:nvSpPr>
        <p:spPr>
          <a:xfrm>
            <a:off x="497140" y="4781097"/>
            <a:ext cx="4442502" cy="369332"/>
          </a:xfrm>
          <a:prstGeom prst="rect">
            <a:avLst/>
          </a:prstGeom>
          <a:noFill/>
        </p:spPr>
        <p:txBody>
          <a:bodyPr wrap="square">
            <a:spAutoFit/>
          </a:bodyPr>
          <a:lstStyle/>
          <a:p>
            <a:pPr marL="285750" indent="-285750">
              <a:buFont typeface="Wingdings" panose="05000000000000000000" pitchFamily="2" charset="2"/>
              <a:buChar char="Ø"/>
            </a:pPr>
            <a:r>
              <a:rPr lang="fr-FR">
                <a:latin typeface="+mj-lt"/>
                <a:ea typeface="Cambria Math" panose="02040503050406030204" pitchFamily="18" charset="0"/>
                <a:cs typeface="Calibri Light" panose="020F0302020204030204" pitchFamily="34" charset="0"/>
              </a:rPr>
              <a:t>Les erreurs sont</a:t>
            </a:r>
            <a:r>
              <a:rPr lang="fr-FR">
                <a:solidFill>
                  <a:srgbClr val="0070C0"/>
                </a:solidFill>
                <a:latin typeface="+mj-lt"/>
                <a:ea typeface="Cambria Math" panose="02040503050406030204" pitchFamily="18" charset="0"/>
                <a:cs typeface="Calibri Light" panose="020F0302020204030204" pitchFamily="34" charset="0"/>
              </a:rPr>
              <a:t> </a:t>
            </a:r>
            <a:r>
              <a:rPr lang="fr-FR" b="1">
                <a:solidFill>
                  <a:srgbClr val="0070C0"/>
                </a:solidFill>
                <a:latin typeface="+mj-lt"/>
                <a:ea typeface="Cambria Math" panose="02040503050406030204" pitchFamily="18" charset="0"/>
                <a:cs typeface="Calibri Light" panose="020F0302020204030204" pitchFamily="34" charset="0"/>
              </a:rPr>
              <a:t>uniformes </a:t>
            </a:r>
            <a:r>
              <a:rPr lang="fr-FR">
                <a:latin typeface="+mj-lt"/>
                <a:ea typeface="Cambria Math" panose="02040503050406030204" pitchFamily="18" charset="0"/>
                <a:cs typeface="Calibri Light" panose="020F0302020204030204" pitchFamily="34" charset="0"/>
              </a:rPr>
              <a:t>sur</a:t>
            </a:r>
            <a:r>
              <a:rPr lang="fr-FR" b="1">
                <a:solidFill>
                  <a:srgbClr val="0070C0"/>
                </a:solidFill>
                <a:latin typeface="+mj-lt"/>
                <a:ea typeface="Cambria Math" panose="02040503050406030204" pitchFamily="18" charset="0"/>
                <a:cs typeface="Calibri Light" panose="020F0302020204030204" pitchFamily="34" charset="0"/>
              </a:rPr>
              <a:t> </a:t>
            </a:r>
            <a:r>
              <a:rPr lang="fr-FR">
                <a:latin typeface="+mj-lt"/>
                <a:ea typeface="Cambria Math" panose="02040503050406030204" pitchFamily="18" charset="0"/>
                <a:cs typeface="Calibri Light" panose="020F0302020204030204" pitchFamily="34" charset="0"/>
              </a:rPr>
              <a:t>les</a:t>
            </a:r>
            <a:r>
              <a:rPr lang="fr-FR" b="1">
                <a:solidFill>
                  <a:srgbClr val="0070C0"/>
                </a:solidFill>
                <a:latin typeface="+mj-lt"/>
                <a:ea typeface="Cambria Math" panose="02040503050406030204" pitchFamily="18" charset="0"/>
                <a:cs typeface="Calibri Light" panose="020F0302020204030204" pitchFamily="34" charset="0"/>
              </a:rPr>
              <a:t> langues</a:t>
            </a:r>
          </a:p>
        </p:txBody>
      </p:sp>
      <p:grpSp>
        <p:nvGrpSpPr>
          <p:cNvPr id="52" name="Groupe 51">
            <a:extLst>
              <a:ext uri="{FF2B5EF4-FFF2-40B4-BE49-F238E27FC236}">
                <a16:creationId xmlns:a16="http://schemas.microsoft.com/office/drawing/2014/main" id="{B0A572A1-028C-A2AC-E632-CF71B2F06270}"/>
              </a:ext>
            </a:extLst>
          </p:cNvPr>
          <p:cNvGrpSpPr/>
          <p:nvPr/>
        </p:nvGrpSpPr>
        <p:grpSpPr>
          <a:xfrm>
            <a:off x="499849" y="5332515"/>
            <a:ext cx="3870066" cy="690381"/>
            <a:chOff x="572703" y="5245458"/>
            <a:chExt cx="3870066" cy="690381"/>
          </a:xfrm>
        </p:grpSpPr>
        <p:sp>
          <p:nvSpPr>
            <p:cNvPr id="29" name="ZoneTexte 28">
              <a:extLst>
                <a:ext uri="{FF2B5EF4-FFF2-40B4-BE49-F238E27FC236}">
                  <a16:creationId xmlns:a16="http://schemas.microsoft.com/office/drawing/2014/main" id="{091F1834-4A28-E5D1-E19F-9EBF1F69D5CE}"/>
                </a:ext>
              </a:extLst>
            </p:cNvPr>
            <p:cNvSpPr txBox="1"/>
            <p:nvPr/>
          </p:nvSpPr>
          <p:spPr>
            <a:xfrm>
              <a:off x="572703" y="5245458"/>
              <a:ext cx="3870066" cy="369332"/>
            </a:xfrm>
            <a:prstGeom prst="rect">
              <a:avLst/>
            </a:prstGeom>
            <a:noFill/>
          </p:spPr>
          <p:txBody>
            <a:bodyPr wrap="square">
              <a:spAutoFit/>
            </a:bodyPr>
            <a:lstStyle/>
            <a:p>
              <a:pPr marL="285750" indent="-285750">
                <a:buFont typeface="Wingdings" panose="05000000000000000000" pitchFamily="2" charset="2"/>
                <a:buChar char="Ø"/>
              </a:pPr>
              <a:r>
                <a:rPr lang="fr-FR" sz="1800">
                  <a:latin typeface="+mj-lt"/>
                  <a:ea typeface="Cambria Math" panose="02040503050406030204" pitchFamily="18" charset="0"/>
                  <a:cs typeface="Calibri Light" panose="020F0302020204030204" pitchFamily="34" charset="0"/>
                </a:rPr>
                <a:t>On se trompe sur </a:t>
              </a:r>
              <a:r>
                <a:rPr lang="fr-FR" sz="1800" b="1" err="1">
                  <a:solidFill>
                    <a:srgbClr val="0070C0"/>
                  </a:solidFill>
                  <a:latin typeface="+mj-lt"/>
                  <a:ea typeface="Cambria Math" panose="02040503050406030204" pitchFamily="18" charset="0"/>
                  <a:cs typeface="Calibri Light" panose="020F0302020204030204" pitchFamily="34" charset="0"/>
                </a:rPr>
                <a:t>Czech</a:t>
              </a:r>
              <a:endParaRPr lang="fr-FR" sz="1800" b="1">
                <a:solidFill>
                  <a:srgbClr val="0070C0"/>
                </a:solidFill>
                <a:latin typeface="+mj-lt"/>
                <a:ea typeface="Cambria Math" panose="02040503050406030204" pitchFamily="18" charset="0"/>
                <a:cs typeface="Calibri Light" panose="020F0302020204030204" pitchFamily="34" charset="0"/>
              </a:endParaRPr>
            </a:p>
          </p:txBody>
        </p:sp>
        <p:sp>
          <p:nvSpPr>
            <p:cNvPr id="48" name="ZoneTexte 47">
              <a:extLst>
                <a:ext uri="{FF2B5EF4-FFF2-40B4-BE49-F238E27FC236}">
                  <a16:creationId xmlns:a16="http://schemas.microsoft.com/office/drawing/2014/main" id="{235FC9CE-A451-8F96-470F-D526B5258C7E}"/>
                </a:ext>
              </a:extLst>
            </p:cNvPr>
            <p:cNvSpPr txBox="1"/>
            <p:nvPr/>
          </p:nvSpPr>
          <p:spPr>
            <a:xfrm>
              <a:off x="1453757" y="5566507"/>
              <a:ext cx="2534685" cy="369332"/>
            </a:xfrm>
            <a:prstGeom prst="rect">
              <a:avLst/>
            </a:prstGeom>
            <a:noFill/>
          </p:spPr>
          <p:txBody>
            <a:bodyPr wrap="square">
              <a:spAutoFit/>
            </a:bodyPr>
            <a:lstStyle/>
            <a:p>
              <a:r>
                <a:rPr lang="fr-FR">
                  <a:latin typeface="+mj-lt"/>
                  <a:ea typeface="Cambria Math" panose="02040503050406030204" pitchFamily="18" charset="0"/>
                  <a:cs typeface="Calibri Light" panose="020F0302020204030204" pitchFamily="34" charset="0"/>
                </a:rPr>
                <a:t>on</a:t>
              </a:r>
              <a:r>
                <a:rPr lang="fr-FR" b="1">
                  <a:solidFill>
                    <a:srgbClr val="0070C0"/>
                  </a:solidFill>
                  <a:latin typeface="+mj-lt"/>
                  <a:ea typeface="Cambria Math" panose="02040503050406030204" pitchFamily="18" charset="0"/>
                  <a:cs typeface="Calibri Light" panose="020F0302020204030204" pitchFamily="34" charset="0"/>
                </a:rPr>
                <a:t> requête + </a:t>
              </a:r>
              <a:r>
                <a:rPr lang="fr-FR">
                  <a:latin typeface="+mj-lt"/>
                  <a:ea typeface="Cambria Math" panose="02040503050406030204" pitchFamily="18" charset="0"/>
                  <a:cs typeface="Calibri Light" panose="020F0302020204030204" pitchFamily="34" charset="0"/>
                </a:rPr>
                <a:t>cette</a:t>
              </a:r>
              <a:r>
                <a:rPr lang="fr-FR" b="1">
                  <a:solidFill>
                    <a:srgbClr val="0070C0"/>
                  </a:solidFill>
                  <a:latin typeface="+mj-lt"/>
                  <a:ea typeface="Cambria Math" panose="02040503050406030204" pitchFamily="18" charset="0"/>
                  <a:cs typeface="Calibri Light" panose="020F0302020204030204" pitchFamily="34" charset="0"/>
                </a:rPr>
                <a:t> </a:t>
              </a:r>
              <a:r>
                <a:rPr lang="fr-FR">
                  <a:latin typeface="+mj-lt"/>
                  <a:ea typeface="Cambria Math" panose="02040503050406030204" pitchFamily="18" charset="0"/>
                  <a:cs typeface="Calibri Light" panose="020F0302020204030204" pitchFamily="34" charset="0"/>
                </a:rPr>
                <a:t>langue</a:t>
              </a:r>
              <a:endParaRPr lang="fr-FR" sz="1800">
                <a:latin typeface="+mj-lt"/>
                <a:ea typeface="Cambria Math" panose="02040503050406030204" pitchFamily="18" charset="0"/>
                <a:cs typeface="Calibri Light" panose="020F0302020204030204" pitchFamily="34" charset="0"/>
              </a:endParaRPr>
            </a:p>
          </p:txBody>
        </p:sp>
        <p:sp>
          <p:nvSpPr>
            <p:cNvPr id="51" name="Flèche : droite 50">
              <a:extLst>
                <a:ext uri="{FF2B5EF4-FFF2-40B4-BE49-F238E27FC236}">
                  <a16:creationId xmlns:a16="http://schemas.microsoft.com/office/drawing/2014/main" id="{AB9E9DB8-7842-A5A7-A134-A78A45D0B7AD}"/>
                </a:ext>
              </a:extLst>
            </p:cNvPr>
            <p:cNvSpPr/>
            <p:nvPr/>
          </p:nvSpPr>
          <p:spPr>
            <a:xfrm>
              <a:off x="995267" y="5634926"/>
              <a:ext cx="324824" cy="232495"/>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 name="Groupe 56">
            <a:extLst>
              <a:ext uri="{FF2B5EF4-FFF2-40B4-BE49-F238E27FC236}">
                <a16:creationId xmlns:a16="http://schemas.microsoft.com/office/drawing/2014/main" id="{ED8938B0-AB16-87CC-9C1F-ACA403CDD1E4}"/>
              </a:ext>
            </a:extLst>
          </p:cNvPr>
          <p:cNvGrpSpPr/>
          <p:nvPr/>
        </p:nvGrpSpPr>
        <p:grpSpPr>
          <a:xfrm>
            <a:off x="7270024" y="3743325"/>
            <a:ext cx="1138443" cy="2267685"/>
            <a:chOff x="7270024" y="3743325"/>
            <a:chExt cx="1138443" cy="2267685"/>
          </a:xfrm>
        </p:grpSpPr>
        <p:sp>
          <p:nvSpPr>
            <p:cNvPr id="53" name="Rectangle : coins arrondis 52">
              <a:extLst>
                <a:ext uri="{FF2B5EF4-FFF2-40B4-BE49-F238E27FC236}">
                  <a16:creationId xmlns:a16="http://schemas.microsoft.com/office/drawing/2014/main" id="{356500DB-F317-755B-71BC-464B4247A52E}"/>
                </a:ext>
              </a:extLst>
            </p:cNvPr>
            <p:cNvSpPr/>
            <p:nvPr/>
          </p:nvSpPr>
          <p:spPr>
            <a:xfrm>
              <a:off x="7270024" y="3743325"/>
              <a:ext cx="219837" cy="2267685"/>
            </a:xfrm>
            <a:prstGeom prst="roundRect">
              <a:avLst>
                <a:gd name="adj" fmla="val 0"/>
              </a:avLst>
            </a:prstGeom>
            <a:solidFill>
              <a:srgbClr val="FF0000">
                <a:alpha val="40000"/>
              </a:srgb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D2899037-D2DE-2F40-BF0A-3E35767CB2BE}"/>
                </a:ext>
              </a:extLst>
            </p:cNvPr>
            <p:cNvSpPr txBox="1"/>
            <p:nvPr/>
          </p:nvSpPr>
          <p:spPr>
            <a:xfrm>
              <a:off x="7471031" y="3788992"/>
              <a:ext cx="937436" cy="369332"/>
            </a:xfrm>
            <a:prstGeom prst="rect">
              <a:avLst/>
            </a:prstGeom>
            <a:noFill/>
          </p:spPr>
          <p:txBody>
            <a:bodyPr wrap="square">
              <a:spAutoFit/>
            </a:bodyPr>
            <a:lstStyle/>
            <a:p>
              <a:r>
                <a:rPr lang="fr-FR" sz="1800" err="1">
                  <a:solidFill>
                    <a:srgbClr val="FF0000"/>
                  </a:solidFill>
                  <a:latin typeface="+mj-lt"/>
                  <a:ea typeface="Cambria Math" panose="02040503050406030204" pitchFamily="18" charset="0"/>
                  <a:cs typeface="Calibri Light" panose="020F0302020204030204" pitchFamily="34" charset="0"/>
                </a:rPr>
                <a:t>Czech</a:t>
              </a:r>
              <a:endParaRPr lang="fr-FR">
                <a:solidFill>
                  <a:srgbClr val="FF0000"/>
                </a:solidFill>
              </a:endParaRPr>
            </a:p>
          </p:txBody>
        </p:sp>
      </p:grpSp>
      <p:sp>
        <p:nvSpPr>
          <p:cNvPr id="7" name="Espace réservé du numéro de diapositive 6">
            <a:extLst>
              <a:ext uri="{FF2B5EF4-FFF2-40B4-BE49-F238E27FC236}">
                <a16:creationId xmlns:a16="http://schemas.microsoft.com/office/drawing/2014/main" id="{34D7BE0F-334D-5880-5E4F-B1AA9F564EE2}"/>
              </a:ext>
            </a:extLst>
          </p:cNvPr>
          <p:cNvSpPr>
            <a:spLocks noGrp="1"/>
          </p:cNvSpPr>
          <p:nvPr>
            <p:ph type="sldNum" sz="quarter" idx="12"/>
          </p:nvPr>
        </p:nvSpPr>
        <p:spPr/>
        <p:txBody>
          <a:bodyPr/>
          <a:lstStyle/>
          <a:p>
            <a:fld id="{D3477EFD-F3AF-4AFF-90C6-B83CE9896760}" type="slidenum">
              <a:rPr lang="fr-FR" smtClean="0"/>
              <a:t>6</a:t>
            </a:fld>
            <a:endParaRPr lang="fr-FR"/>
          </a:p>
        </p:txBody>
      </p:sp>
    </p:spTree>
    <p:extLst>
      <p:ext uri="{BB962C8B-B14F-4D97-AF65-F5344CB8AC3E}">
        <p14:creationId xmlns:p14="http://schemas.microsoft.com/office/powerpoint/2010/main" val="320889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162037" cy="861774"/>
            <a:chOff x="168538" y="40420"/>
            <a:chExt cx="4162037"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162037" cy="861774"/>
              <a:chOff x="2444084" y="743264"/>
              <a:chExt cx="4162037"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3730008" cy="523220"/>
              </a:xfrm>
              <a:prstGeom prst="rect">
                <a:avLst/>
              </a:prstGeom>
              <a:noFill/>
            </p:spPr>
            <p:txBody>
              <a:bodyPr wrap="square" rtlCol="0">
                <a:spAutoFit/>
              </a:bodyPr>
              <a:lstStyle/>
              <a:p>
                <a:r>
                  <a:rPr lang="fr-FR" sz="2800">
                    <a:latin typeface="+mj-lt"/>
                    <a:ea typeface="Cambria Math" panose="02040503050406030204" pitchFamily="18" charset="0"/>
                  </a:rPr>
                  <a:t>Organisation des fichiers</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008000"/>
                    </a:solidFill>
                    <a:latin typeface="Century Gothic" panose="020B0502020202020204" pitchFamily="34" charset="0"/>
                    <a:ea typeface="Cambria Math" panose="02040503050406030204" pitchFamily="18" charset="0"/>
                  </a:rPr>
                  <a:t>2</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rgbClr val="008000"/>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chemeClr val="bg1">
                <a:lumMod val="85000"/>
              </a:schemeClr>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3" name="ZoneTexte 12">
            <a:extLst>
              <a:ext uri="{FF2B5EF4-FFF2-40B4-BE49-F238E27FC236}">
                <a16:creationId xmlns:a16="http://schemas.microsoft.com/office/drawing/2014/main" id="{0B49E997-19EB-7EED-6BE4-A436AA079B16}"/>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dirty="0">
                <a:solidFill>
                  <a:schemeClr val="tx1">
                    <a:lumMod val="50000"/>
                    <a:lumOff val="50000"/>
                  </a:schemeClr>
                </a:solidFill>
                <a:latin typeface="+mj-lt"/>
                <a:ea typeface="Cambria Math"/>
                <a:cs typeface="Calibri Light"/>
              </a:rPr>
              <a:t>Léa Camusat      Flavie Kolb      </a:t>
            </a:r>
            <a:r>
              <a:rPr lang="fr-FR" b="1" dirty="0">
                <a:latin typeface="+mj-lt"/>
                <a:ea typeface="Cambria Math"/>
                <a:cs typeface="Calibri Light"/>
              </a:rPr>
              <a:t>Lila Roig </a:t>
            </a:r>
            <a:endParaRPr lang="fr-FR">
              <a:latin typeface="+mj-lt"/>
              <a:ea typeface="Cambria Math" panose="02040503050406030204" pitchFamily="18" charset="0"/>
              <a:cs typeface="Calibri Light" panose="020F0302020204030204" pitchFamily="34" charset="0"/>
            </a:endParaRPr>
          </a:p>
        </p:txBody>
      </p:sp>
      <p:grpSp>
        <p:nvGrpSpPr>
          <p:cNvPr id="45" name="Groupe 44">
            <a:extLst>
              <a:ext uri="{FF2B5EF4-FFF2-40B4-BE49-F238E27FC236}">
                <a16:creationId xmlns:a16="http://schemas.microsoft.com/office/drawing/2014/main" id="{6B0CA489-7818-A49D-8A05-8D73703001F5}"/>
              </a:ext>
            </a:extLst>
          </p:cNvPr>
          <p:cNvGrpSpPr/>
          <p:nvPr/>
        </p:nvGrpSpPr>
        <p:grpSpPr>
          <a:xfrm>
            <a:off x="140674" y="811788"/>
            <a:ext cx="3603666" cy="402400"/>
            <a:chOff x="556740" y="778684"/>
            <a:chExt cx="2482175" cy="402400"/>
          </a:xfrm>
        </p:grpSpPr>
        <p:sp>
          <p:nvSpPr>
            <p:cNvPr id="44" name="Rectangle : coins arrondis 43">
              <a:extLst>
                <a:ext uri="{FF2B5EF4-FFF2-40B4-BE49-F238E27FC236}">
                  <a16:creationId xmlns:a16="http://schemas.microsoft.com/office/drawing/2014/main" id="{1EC28B65-9CC4-203C-A309-650ADCF5F3AA}"/>
                </a:ext>
              </a:extLst>
            </p:cNvPr>
            <p:cNvSpPr/>
            <p:nvPr/>
          </p:nvSpPr>
          <p:spPr>
            <a:xfrm>
              <a:off x="564158" y="803820"/>
              <a:ext cx="2474757" cy="377264"/>
            </a:xfrm>
            <a:prstGeom prst="roundRect">
              <a:avLst/>
            </a:prstGeom>
            <a:solidFill>
              <a:srgbClr val="008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5A988AEC-6786-3D0E-350C-02916CBFDB6A}"/>
                </a:ext>
              </a:extLst>
            </p:cNvPr>
            <p:cNvSpPr txBox="1"/>
            <p:nvPr/>
          </p:nvSpPr>
          <p:spPr>
            <a:xfrm>
              <a:off x="556740" y="778684"/>
              <a:ext cx="2474758" cy="400110"/>
            </a:xfrm>
            <a:prstGeom prst="rect">
              <a:avLst/>
            </a:prstGeom>
            <a:noFill/>
          </p:spPr>
          <p:txBody>
            <a:bodyPr wrap="square" rtlCol="0">
              <a:spAutoFit/>
            </a:bodyPr>
            <a:lstStyle/>
            <a:p>
              <a:pPr algn="ctr"/>
              <a:r>
                <a:rPr lang="fr-FR" sz="2000">
                  <a:latin typeface="+mj-lt"/>
                  <a:ea typeface="Cambria Math" panose="02040503050406030204" pitchFamily="18" charset="0"/>
                  <a:cs typeface="Calibri Light" panose="020F0302020204030204" pitchFamily="34" charset="0"/>
                </a:rPr>
                <a:t>Le fichier </a:t>
              </a:r>
              <a:r>
                <a:rPr lang="fr-FR" sz="2000" b="1">
                  <a:latin typeface="+mj-lt"/>
                  <a:ea typeface="Cambria Math" panose="02040503050406030204" pitchFamily="18" charset="0"/>
                  <a:cs typeface="Calibri Light" panose="020F0302020204030204" pitchFamily="34" charset="0"/>
                </a:rPr>
                <a:t>set_path.py </a:t>
              </a:r>
              <a:r>
                <a:rPr lang="fr-FR" sz="2000">
                  <a:latin typeface="+mj-lt"/>
                  <a:ea typeface="Cambria Math" panose="02040503050406030204" pitchFamily="18" charset="0"/>
                  <a:cs typeface="Calibri Light" panose="020F0302020204030204" pitchFamily="34" charset="0"/>
                </a:rPr>
                <a:t>:</a:t>
              </a:r>
            </a:p>
          </p:txBody>
        </p:sp>
      </p:grpSp>
      <p:grpSp>
        <p:nvGrpSpPr>
          <p:cNvPr id="36" name="Groupe 35">
            <a:extLst>
              <a:ext uri="{FF2B5EF4-FFF2-40B4-BE49-F238E27FC236}">
                <a16:creationId xmlns:a16="http://schemas.microsoft.com/office/drawing/2014/main" id="{7393A8B7-8C52-BCE5-7EBA-E25A8F061D34}"/>
              </a:ext>
            </a:extLst>
          </p:cNvPr>
          <p:cNvGrpSpPr/>
          <p:nvPr/>
        </p:nvGrpSpPr>
        <p:grpSpPr>
          <a:xfrm>
            <a:off x="5362755" y="611932"/>
            <a:ext cx="6746565" cy="5433861"/>
            <a:chOff x="4208203" y="567669"/>
            <a:chExt cx="7411094" cy="5433861"/>
          </a:xfrm>
        </p:grpSpPr>
        <p:sp>
          <p:nvSpPr>
            <p:cNvPr id="23" name="Rectangle : coins arrondis 22">
              <a:extLst>
                <a:ext uri="{FF2B5EF4-FFF2-40B4-BE49-F238E27FC236}">
                  <a16:creationId xmlns:a16="http://schemas.microsoft.com/office/drawing/2014/main" id="{673F0665-4A2B-78AD-C688-3DF8E2274846}"/>
                </a:ext>
              </a:extLst>
            </p:cNvPr>
            <p:cNvSpPr/>
            <p:nvPr/>
          </p:nvSpPr>
          <p:spPr>
            <a:xfrm>
              <a:off x="4727573" y="1088955"/>
              <a:ext cx="6891724" cy="1437765"/>
            </a:xfrm>
            <a:prstGeom prst="roundRect">
              <a:avLst>
                <a:gd name="adj" fmla="val 6339"/>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 coins arrondis 21">
              <a:extLst>
                <a:ext uri="{FF2B5EF4-FFF2-40B4-BE49-F238E27FC236}">
                  <a16:creationId xmlns:a16="http://schemas.microsoft.com/office/drawing/2014/main" id="{18E22E3A-2095-B07C-226B-37EE2D023728}"/>
                </a:ext>
              </a:extLst>
            </p:cNvPr>
            <p:cNvSpPr/>
            <p:nvPr/>
          </p:nvSpPr>
          <p:spPr>
            <a:xfrm>
              <a:off x="4484427" y="828143"/>
              <a:ext cx="7134869" cy="282600"/>
            </a:xfrm>
            <a:prstGeom prst="round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 coins arrondis 20">
              <a:extLst>
                <a:ext uri="{FF2B5EF4-FFF2-40B4-BE49-F238E27FC236}">
                  <a16:creationId xmlns:a16="http://schemas.microsoft.com/office/drawing/2014/main" id="{89EC2B9F-295F-A53A-3853-86673D38C3EB}"/>
                </a:ext>
              </a:extLst>
            </p:cNvPr>
            <p:cNvSpPr/>
            <p:nvPr/>
          </p:nvSpPr>
          <p:spPr>
            <a:xfrm>
              <a:off x="4208203" y="567669"/>
              <a:ext cx="7411094" cy="282600"/>
            </a:xfrm>
            <a:prstGeom prst="roundRect">
              <a:avLst/>
            </a:prstGeom>
            <a:solidFill>
              <a:srgbClr val="008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49C706B0-825C-DF92-3FC1-760F57B279F5}"/>
                </a:ext>
              </a:extLst>
            </p:cNvPr>
            <p:cNvSpPr/>
            <p:nvPr/>
          </p:nvSpPr>
          <p:spPr>
            <a:xfrm>
              <a:off x="4484426" y="2526722"/>
              <a:ext cx="7134869" cy="257530"/>
            </a:xfrm>
            <a:prstGeom prst="round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 coins arrondis 25">
              <a:extLst>
                <a:ext uri="{FF2B5EF4-FFF2-40B4-BE49-F238E27FC236}">
                  <a16:creationId xmlns:a16="http://schemas.microsoft.com/office/drawing/2014/main" id="{2E6C17D7-923E-9B46-AFC9-76AA2569C02D}"/>
                </a:ext>
              </a:extLst>
            </p:cNvPr>
            <p:cNvSpPr/>
            <p:nvPr/>
          </p:nvSpPr>
          <p:spPr>
            <a:xfrm>
              <a:off x="4484426" y="3020326"/>
              <a:ext cx="7134868" cy="246600"/>
            </a:xfrm>
            <a:prstGeom prst="round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0F379CB5-DC75-F4F9-B15E-E0E56DE2D699}"/>
                </a:ext>
              </a:extLst>
            </p:cNvPr>
            <p:cNvSpPr/>
            <p:nvPr/>
          </p:nvSpPr>
          <p:spPr>
            <a:xfrm>
              <a:off x="4727573" y="4247667"/>
              <a:ext cx="6891724" cy="1753863"/>
            </a:xfrm>
            <a:prstGeom prst="roundRect">
              <a:avLst>
                <a:gd name="adj" fmla="val 6339"/>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37F89D43-2703-DBE7-06EA-AC8AE7DFB5B4}"/>
                </a:ext>
              </a:extLst>
            </p:cNvPr>
            <p:cNvSpPr/>
            <p:nvPr/>
          </p:nvSpPr>
          <p:spPr>
            <a:xfrm>
              <a:off x="4727573" y="3754063"/>
              <a:ext cx="6891724" cy="232773"/>
            </a:xfrm>
            <a:prstGeom prst="roundRect">
              <a:avLst>
                <a:gd name="adj" fmla="val 6339"/>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 coins arrondis 26">
              <a:extLst>
                <a:ext uri="{FF2B5EF4-FFF2-40B4-BE49-F238E27FC236}">
                  <a16:creationId xmlns:a16="http://schemas.microsoft.com/office/drawing/2014/main" id="{0DF02897-5DF0-E7EE-59AA-C56E46D3BC72}"/>
                </a:ext>
              </a:extLst>
            </p:cNvPr>
            <p:cNvSpPr/>
            <p:nvPr/>
          </p:nvSpPr>
          <p:spPr>
            <a:xfrm>
              <a:off x="4484426" y="3499697"/>
              <a:ext cx="7134868" cy="277749"/>
            </a:xfrm>
            <a:prstGeom prst="round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 coins arrondis 27">
              <a:extLst>
                <a:ext uri="{FF2B5EF4-FFF2-40B4-BE49-F238E27FC236}">
                  <a16:creationId xmlns:a16="http://schemas.microsoft.com/office/drawing/2014/main" id="{B0DBC0AB-85E4-28CD-A8C5-FCE0C76022D2}"/>
                </a:ext>
              </a:extLst>
            </p:cNvPr>
            <p:cNvSpPr/>
            <p:nvPr/>
          </p:nvSpPr>
          <p:spPr>
            <a:xfrm>
              <a:off x="4484426" y="3986836"/>
              <a:ext cx="7134868" cy="249901"/>
            </a:xfrm>
            <a:prstGeom prst="round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291CC4DE-FC72-75E3-F0D7-D76C85D120AF}"/>
                </a:ext>
              </a:extLst>
            </p:cNvPr>
            <p:cNvSpPr/>
            <p:nvPr/>
          </p:nvSpPr>
          <p:spPr>
            <a:xfrm>
              <a:off x="4727573" y="3271389"/>
              <a:ext cx="6891724" cy="232773"/>
            </a:xfrm>
            <a:prstGeom prst="roundRect">
              <a:avLst>
                <a:gd name="adj" fmla="val 6339"/>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 coins arrondis 34">
              <a:extLst>
                <a:ext uri="{FF2B5EF4-FFF2-40B4-BE49-F238E27FC236}">
                  <a16:creationId xmlns:a16="http://schemas.microsoft.com/office/drawing/2014/main" id="{07052095-4B9A-4583-3C92-3A43A744CC29}"/>
                </a:ext>
              </a:extLst>
            </p:cNvPr>
            <p:cNvSpPr/>
            <p:nvPr/>
          </p:nvSpPr>
          <p:spPr>
            <a:xfrm>
              <a:off x="4798921" y="2763978"/>
              <a:ext cx="6820373" cy="253045"/>
            </a:xfrm>
            <a:prstGeom prst="roundRect">
              <a:avLst>
                <a:gd name="adj" fmla="val 6339"/>
              </a:avLst>
            </a:prstGeom>
            <a:solidFill>
              <a:schemeClr val="accent6">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ZoneTexte 19">
            <a:extLst>
              <a:ext uri="{FF2B5EF4-FFF2-40B4-BE49-F238E27FC236}">
                <a16:creationId xmlns:a16="http://schemas.microsoft.com/office/drawing/2014/main" id="{1F5759BC-B86D-1D34-4F02-9841585A205B}"/>
              </a:ext>
            </a:extLst>
          </p:cNvPr>
          <p:cNvSpPr txBox="1"/>
          <p:nvPr/>
        </p:nvSpPr>
        <p:spPr>
          <a:xfrm>
            <a:off x="5360823" y="589360"/>
            <a:ext cx="6746566" cy="5509200"/>
          </a:xfrm>
          <a:prstGeom prst="rect">
            <a:avLst/>
          </a:prstGeom>
          <a:noFill/>
        </p:spPr>
        <p:txBody>
          <a:bodyPr wrap="square" lIns="91440" tIns="45720" rIns="91440" bIns="45720" rtlCol="0" anchor="t">
            <a:spAutoFit/>
          </a:bodyPr>
          <a:lstStyle/>
          <a:p>
            <a:r>
              <a:rPr lang="fr-FR" sz="1600" err="1">
                <a:latin typeface="+mj-lt"/>
                <a:ea typeface="Cambria Math" panose="02040503050406030204" pitchFamily="18" charset="0"/>
                <a:cs typeface="Calibri Light" panose="020F0302020204030204" pitchFamily="34" charset="0"/>
              </a:rPr>
              <a:t>Defi</a:t>
            </a:r>
            <a:r>
              <a:rPr lang="fr-FR" sz="1600">
                <a:latin typeface="+mj-lt"/>
                <a:ea typeface="Cambria Math" panose="02040503050406030204" pitchFamily="18" charset="0"/>
                <a:cs typeface="Calibri Light" panose="020F0302020204030204" pitchFamily="34" charset="0"/>
              </a:rPr>
              <a:t>-IA-</a:t>
            </a:r>
            <a:r>
              <a:rPr lang="fr-FR" sz="1600" err="1">
                <a:latin typeface="+mj-lt"/>
                <a:ea typeface="Cambria Math" panose="02040503050406030204" pitchFamily="18" charset="0"/>
                <a:cs typeface="Calibri Light" panose="020F0302020204030204" pitchFamily="34" charset="0"/>
              </a:rPr>
              <a:t>bedbugs</a:t>
            </a:r>
            <a:endParaRPr lang="fr-FR" sz="1600">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data</a:t>
            </a:r>
          </a:p>
          <a:p>
            <a:r>
              <a:rPr lang="fr-FR" sz="1600">
                <a:latin typeface="+mj-lt"/>
                <a:ea typeface="Cambria Math" panose="02040503050406030204" pitchFamily="18" charset="0"/>
                <a:cs typeface="Calibri Light" panose="020F0302020204030204" pitchFamily="34" charset="0"/>
              </a:rPr>
              <a:t>            all_our_requests_done.csv</a:t>
            </a:r>
          </a:p>
          <a:p>
            <a:r>
              <a:rPr lang="fr-FR" sz="1600">
                <a:latin typeface="+mj-lt"/>
                <a:ea typeface="Cambria Math" panose="02040503050406030204" pitchFamily="18" charset="0"/>
                <a:cs typeface="Calibri Light" panose="020F0302020204030204" pitchFamily="34" charset="0"/>
              </a:rPr>
              <a:t>            features_hotels.csv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informations sur les hôtels </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pricing_requests_done.csv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i="0" u="none" strike="noStrike">
                <a:solidFill>
                  <a:srgbClr val="008000"/>
                </a:solidFill>
                <a:effectLst/>
                <a:latin typeface="+mj-lt"/>
              </a:rPr>
              <a:t>toutes les requêtes effectuées</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soumission.csv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prédictions </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test_set.csv</a:t>
            </a:r>
            <a:r>
              <a:rPr lang="fr-FR" sz="1600">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jeu  de test </a:t>
            </a:r>
            <a:r>
              <a:rPr lang="fr-FR" sz="1400" b="1" err="1">
                <a:solidFill>
                  <a:srgbClr val="008000"/>
                </a:solidFill>
                <a:latin typeface="+mj-lt"/>
                <a:ea typeface="Cambria Math" panose="02040503050406030204" pitchFamily="18" charset="0"/>
                <a:cs typeface="Calibri Light" panose="020F0302020204030204" pitchFamily="34" charset="0"/>
              </a:rPr>
              <a:t>Kaggle</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test_set_cleaned_addedFeatures.csv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jeu  de test </a:t>
            </a:r>
            <a:r>
              <a:rPr lang="fr-FR" sz="1400" b="1" err="1">
                <a:solidFill>
                  <a:srgbClr val="008000"/>
                </a:solidFill>
                <a:latin typeface="+mj-lt"/>
                <a:ea typeface="Cambria Math" panose="02040503050406030204" pitchFamily="18" charset="0"/>
                <a:cs typeface="Calibri Light" panose="020F0302020204030204" pitchFamily="34" charset="0"/>
              </a:rPr>
              <a:t>Kaggle</a:t>
            </a:r>
            <a:r>
              <a:rPr lang="fr-FR" sz="1400" b="1">
                <a:solidFill>
                  <a:srgbClr val="008000"/>
                </a:solidFill>
                <a:latin typeface="+mj-lt"/>
                <a:ea typeface="Cambria Math" panose="02040503050406030204" pitchFamily="18" charset="0"/>
                <a:cs typeface="Calibri Light" panose="020F0302020204030204" pitchFamily="34" charset="0"/>
              </a:rPr>
              <a:t> + </a:t>
            </a:r>
            <a:r>
              <a:rPr lang="fr-FR" sz="1400" b="1" err="1">
                <a:solidFill>
                  <a:srgbClr val="008000"/>
                </a:solidFill>
                <a:latin typeface="+mj-lt"/>
                <a:ea typeface="Cambria Math" panose="02040503050406030204" pitchFamily="18" charset="0"/>
                <a:cs typeface="Calibri Light" panose="020F0302020204030204" pitchFamily="34" charset="0"/>
              </a:rPr>
              <a:t>features</a:t>
            </a:r>
            <a:r>
              <a:rPr lang="fr-FR" sz="1400" b="1">
                <a:solidFill>
                  <a:srgbClr val="008000"/>
                </a:solidFill>
                <a:latin typeface="+mj-lt"/>
                <a:ea typeface="Cambria Math" panose="02040503050406030204" pitchFamily="18" charset="0"/>
                <a:cs typeface="Calibri Light" panose="020F0302020204030204" pitchFamily="34" charset="0"/>
              </a:rPr>
              <a:t> des hôtels</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a:t>
            </a:r>
            <a:r>
              <a:rPr lang="fr-FR" sz="1600" err="1">
                <a:latin typeface="+mj-lt"/>
                <a:ea typeface="Cambria Math" panose="02040503050406030204" pitchFamily="18" charset="0"/>
                <a:cs typeface="Calibri Light" panose="020F0302020204030204" pitchFamily="34" charset="0"/>
              </a:rPr>
              <a:t>dictionnary</a:t>
            </a:r>
            <a:endParaRPr lang="fr-FR" sz="1600">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Poids </a:t>
            </a:r>
            <a:r>
              <a:rPr lang="fr-FR" sz="1400" b="1" err="1">
                <a:solidFill>
                  <a:srgbClr val="008000"/>
                </a:solidFill>
                <a:latin typeface="+mj-lt"/>
                <a:ea typeface="Cambria Math" panose="02040503050406030204" pitchFamily="18" charset="0"/>
                <a:cs typeface="Calibri Light" panose="020F0302020204030204" pitchFamily="34" charset="0"/>
              </a:rPr>
              <a:t>frequency</a:t>
            </a:r>
            <a:r>
              <a:rPr lang="fr-FR" sz="1400" b="1">
                <a:solidFill>
                  <a:srgbClr val="008000"/>
                </a:solidFill>
                <a:latin typeface="+mj-lt"/>
                <a:ea typeface="Cambria Math" panose="02040503050406030204" pitchFamily="18" charset="0"/>
                <a:cs typeface="Calibri Light" panose="020F0302020204030204" pitchFamily="34" charset="0"/>
              </a:rPr>
              <a:t> et </a:t>
            </a:r>
            <a:r>
              <a:rPr lang="fr-FR" sz="1400" b="1" err="1">
                <a:solidFill>
                  <a:srgbClr val="008000"/>
                </a:solidFill>
                <a:latin typeface="+mj-lt"/>
                <a:ea typeface="Cambria Math" panose="02040503050406030204" pitchFamily="18" charset="0"/>
                <a:cs typeface="Calibri Light" panose="020F0302020204030204" pitchFamily="34" charset="0"/>
              </a:rPr>
              <a:t>target</a:t>
            </a:r>
            <a:r>
              <a:rPr lang="fr-FR" sz="1400" b="1">
                <a:solidFill>
                  <a:srgbClr val="008000"/>
                </a:solidFill>
                <a:latin typeface="+mj-lt"/>
                <a:ea typeface="Cambria Math" panose="02040503050406030204" pitchFamily="18" charset="0"/>
                <a:cs typeface="Calibri Light" panose="020F0302020204030204" pitchFamily="34" charset="0"/>
              </a:rPr>
              <a:t> </a:t>
            </a:r>
            <a:r>
              <a:rPr lang="fr-FR" sz="1400" b="1" err="1">
                <a:solidFill>
                  <a:srgbClr val="008000"/>
                </a:solidFill>
                <a:latin typeface="+mj-lt"/>
                <a:ea typeface="Cambria Math" panose="02040503050406030204" pitchFamily="18" charset="0"/>
                <a:cs typeface="Calibri Light" panose="020F0302020204030204" pitchFamily="34" charset="0"/>
              </a:rPr>
              <a:t>encoding</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a:t>
            </a:r>
            <a:r>
              <a:rPr lang="fr-FR" sz="1600" err="1">
                <a:latin typeface="+mj-lt"/>
                <a:ea typeface="Cambria Math" panose="02040503050406030204" pitchFamily="18" charset="0"/>
                <a:cs typeface="Calibri Light" panose="020F0302020204030204" pitchFamily="34" charset="0"/>
              </a:rPr>
              <a:t>models</a:t>
            </a:r>
            <a:endParaRPr lang="fr-FR" sz="1600">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Sauvegarde des poids des modèles de ML</a:t>
            </a:r>
            <a:endParaRPr lang="fr-FR" sz="1600">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notebooks</a:t>
            </a:r>
          </a:p>
          <a:p>
            <a:r>
              <a:rPr lang="fr-FR" sz="1600">
                <a:latin typeface="+mj-lt"/>
                <a:ea typeface="Cambria Math" panose="02040503050406030204" pitchFamily="18" charset="0"/>
                <a:cs typeface="Calibri Light" panose="020F0302020204030204" pitchFamily="34" charset="0"/>
              </a:rPr>
              <a:t>            </a:t>
            </a:r>
            <a:r>
              <a:rPr lang="fr-FR" sz="1600" err="1">
                <a:latin typeface="+mj-lt"/>
                <a:ea typeface="Cambria Math" panose="02040503050406030204" pitchFamily="18" charset="0"/>
                <a:cs typeface="Calibri Light" panose="020F0302020204030204" pitchFamily="34" charset="0"/>
              </a:rPr>
              <a:t>DefiIA_interpretabilite_modeles.ipynb</a:t>
            </a:r>
            <a:r>
              <a:rPr lang="fr-FR" sz="1600">
                <a:latin typeface="+mj-lt"/>
                <a:ea typeface="Cambria Math" panose="02040503050406030204" pitchFamily="18" charset="0"/>
                <a:cs typeface="Calibri Light" panose="020F0302020204030204" pitchFamily="34" charset="0"/>
              </a:rPr>
              <a:t>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Interprétabilité des modèles</a:t>
            </a:r>
          </a:p>
          <a:p>
            <a:r>
              <a:rPr lang="fr-FR" sz="1600">
                <a:latin typeface="+mj-lt"/>
                <a:ea typeface="Cambria Math" panose="02040503050406030204" pitchFamily="18" charset="0"/>
                <a:cs typeface="Calibri Light" panose="020F0302020204030204" pitchFamily="34" charset="0"/>
              </a:rPr>
              <a:t>      utilities</a:t>
            </a:r>
          </a:p>
          <a:p>
            <a:r>
              <a:rPr lang="fr-FR" sz="1600">
                <a:latin typeface="+mj-lt"/>
                <a:ea typeface="Cambria Math" panose="02040503050406030204" pitchFamily="18" charset="0"/>
                <a:cs typeface="Calibri Light" panose="020F0302020204030204" pitchFamily="34" charset="0"/>
              </a:rPr>
              <a:t>           </a:t>
            </a:r>
            <a:r>
              <a:rPr lang="fr-FR" sz="1600" err="1">
                <a:latin typeface="+mj-lt"/>
                <a:ea typeface="Cambria Math" panose="02040503050406030204" pitchFamily="18" charset="0"/>
                <a:cs typeface="Calibri Light" panose="020F0302020204030204" pitchFamily="34" charset="0"/>
              </a:rPr>
              <a:t>Dockerfile</a:t>
            </a:r>
            <a:endParaRPr lang="fr-FR" sz="1600">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adversarial_validation.py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récupère les données et crée le jeu d’entraînement</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data_preprocessing.py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récupère les données et crée le jeu d’entraînement</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generation_submission.py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code pour générer les prédictions</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a:cs typeface="Calibri Light"/>
              </a:rPr>
              <a:t>           gradio_defiIA.py </a:t>
            </a:r>
            <a:r>
              <a:rPr lang="fr-FR" sz="1400" b="1">
                <a:solidFill>
                  <a:srgbClr val="008000"/>
                </a:solidFill>
                <a:latin typeface="Cambria Math"/>
                <a:ea typeface="Cambria Math"/>
                <a:cs typeface="Calibri Light"/>
              </a:rPr>
              <a:t>← </a:t>
            </a:r>
            <a:r>
              <a:rPr lang="fr-FR" sz="1400" b="1">
                <a:solidFill>
                  <a:srgbClr val="008000"/>
                </a:solidFill>
                <a:latin typeface="+mj-lt"/>
                <a:ea typeface="Cambria Math"/>
                <a:cs typeface="Calibri Light"/>
              </a:rPr>
              <a:t>code pour </a:t>
            </a:r>
            <a:r>
              <a:rPr lang="fr-FR" sz="1400" b="1" err="1">
                <a:solidFill>
                  <a:srgbClr val="008000"/>
                </a:solidFill>
                <a:latin typeface="+mj-lt"/>
                <a:ea typeface="Cambria Math"/>
                <a:cs typeface="Calibri Light"/>
              </a:rPr>
              <a:t>gradio</a:t>
            </a:r>
            <a:endParaRPr lang="fr-FR" sz="1600" b="1" err="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models.py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modèles de ML</a:t>
            </a:r>
            <a:endParaRPr lang="fr-FR" sz="1600" b="1">
              <a:solidFill>
                <a:srgbClr val="008000"/>
              </a:solidFill>
              <a:latin typeface="+mj-lt"/>
              <a:ea typeface="Cambria Math" panose="02040503050406030204" pitchFamily="18" charset="0"/>
              <a:cs typeface="Calibri Light" panose="020F0302020204030204" pitchFamily="34" charset="0"/>
            </a:endParaRPr>
          </a:p>
          <a:p>
            <a:r>
              <a:rPr lang="fr-FR" sz="1600">
                <a:latin typeface="+mj-lt"/>
                <a:ea typeface="Cambria Math" panose="02040503050406030204" pitchFamily="18" charset="0"/>
                <a:cs typeface="Calibri Light" panose="020F0302020204030204" pitchFamily="34" charset="0"/>
              </a:rPr>
              <a:t>           set_path.py </a:t>
            </a:r>
            <a:r>
              <a:rPr lang="fr-FR" sz="1400" b="1">
                <a:solidFill>
                  <a:srgbClr val="008000"/>
                </a:solidFill>
                <a:latin typeface="Cambria Math" panose="02040503050406030204" pitchFamily="18" charset="0"/>
                <a:ea typeface="Cambria Math" panose="02040503050406030204" pitchFamily="18" charset="0"/>
                <a:cs typeface="Calibri Light" panose="020F0302020204030204" pitchFamily="34" charset="0"/>
              </a:rPr>
              <a:t>← </a:t>
            </a:r>
            <a:r>
              <a:rPr lang="fr-FR" sz="1400" b="1">
                <a:solidFill>
                  <a:srgbClr val="008000"/>
                </a:solidFill>
                <a:latin typeface="+mj-lt"/>
                <a:ea typeface="Cambria Math" panose="02040503050406030204" pitchFamily="18" charset="0"/>
                <a:cs typeface="Calibri Light" panose="020F0302020204030204" pitchFamily="34" charset="0"/>
              </a:rPr>
              <a:t>définition des variables globales</a:t>
            </a:r>
            <a:endParaRPr lang="fr-FR" sz="1600" b="1">
              <a:solidFill>
                <a:srgbClr val="008000"/>
              </a:solidFill>
              <a:latin typeface="+mj-lt"/>
              <a:ea typeface="Cambria Math" panose="02040503050406030204" pitchFamily="18" charset="0"/>
              <a:cs typeface="Calibri Light" panose="020F0302020204030204" pitchFamily="34" charset="0"/>
            </a:endParaRPr>
          </a:p>
        </p:txBody>
      </p:sp>
      <p:sp>
        <p:nvSpPr>
          <p:cNvPr id="43" name="ZoneTexte 42">
            <a:extLst>
              <a:ext uri="{FF2B5EF4-FFF2-40B4-BE49-F238E27FC236}">
                <a16:creationId xmlns:a16="http://schemas.microsoft.com/office/drawing/2014/main" id="{6742388F-81B4-4035-C1C8-F2622DB95FD1}"/>
              </a:ext>
            </a:extLst>
          </p:cNvPr>
          <p:cNvSpPr txBox="1"/>
          <p:nvPr/>
        </p:nvSpPr>
        <p:spPr>
          <a:xfrm>
            <a:off x="202611" y="3820177"/>
            <a:ext cx="3686159" cy="400110"/>
          </a:xfrm>
          <a:prstGeom prst="rect">
            <a:avLst/>
          </a:prstGeom>
          <a:noFill/>
        </p:spPr>
        <p:txBody>
          <a:bodyPr wrap="square">
            <a:spAutoFit/>
          </a:bodyPr>
          <a:lstStyle/>
          <a:p>
            <a:pPr marL="342900" indent="-342900">
              <a:buFont typeface="Wingdings" panose="05000000000000000000" pitchFamily="2" charset="2"/>
              <a:buChar char="Ø"/>
            </a:pPr>
            <a:r>
              <a:rPr lang="fr-FR" sz="2000">
                <a:latin typeface="+mj-lt"/>
                <a:ea typeface="Cambria Math" panose="02040503050406030204" pitchFamily="18" charset="0"/>
                <a:cs typeface="Calibri Light" panose="020F0302020204030204" pitchFamily="34" charset="0"/>
              </a:rPr>
              <a:t>Appelé dans tous les autres .</a:t>
            </a:r>
            <a:r>
              <a:rPr lang="fr-FR" sz="2000" err="1">
                <a:latin typeface="+mj-lt"/>
                <a:ea typeface="Cambria Math" panose="02040503050406030204" pitchFamily="18" charset="0"/>
                <a:cs typeface="Calibri Light" panose="020F0302020204030204" pitchFamily="34" charset="0"/>
              </a:rPr>
              <a:t>py</a:t>
            </a:r>
            <a:endParaRPr lang="fr-FR" sz="2000">
              <a:latin typeface="+mj-lt"/>
              <a:ea typeface="Cambria Math" panose="02040503050406030204" pitchFamily="18" charset="0"/>
              <a:cs typeface="Calibri Light" panose="020F0302020204030204" pitchFamily="34" charset="0"/>
            </a:endParaRPr>
          </a:p>
        </p:txBody>
      </p:sp>
      <p:grpSp>
        <p:nvGrpSpPr>
          <p:cNvPr id="48" name="Groupe 47">
            <a:extLst>
              <a:ext uri="{FF2B5EF4-FFF2-40B4-BE49-F238E27FC236}">
                <a16:creationId xmlns:a16="http://schemas.microsoft.com/office/drawing/2014/main" id="{F2A36989-A179-A925-5327-A40B44025BCB}"/>
              </a:ext>
            </a:extLst>
          </p:cNvPr>
          <p:cNvGrpSpPr/>
          <p:nvPr/>
        </p:nvGrpSpPr>
        <p:grpSpPr>
          <a:xfrm>
            <a:off x="657478" y="1487260"/>
            <a:ext cx="3458962" cy="1499594"/>
            <a:chOff x="681206" y="1278246"/>
            <a:chExt cx="3458962" cy="1499594"/>
          </a:xfrm>
        </p:grpSpPr>
        <p:sp>
          <p:nvSpPr>
            <p:cNvPr id="19" name="ZoneTexte 18">
              <a:extLst>
                <a:ext uri="{FF2B5EF4-FFF2-40B4-BE49-F238E27FC236}">
                  <a16:creationId xmlns:a16="http://schemas.microsoft.com/office/drawing/2014/main" id="{BF3D8C05-4A95-C17E-E2A2-00DF7FF37C5B}"/>
                </a:ext>
              </a:extLst>
            </p:cNvPr>
            <p:cNvSpPr txBox="1"/>
            <p:nvPr/>
          </p:nvSpPr>
          <p:spPr>
            <a:xfrm>
              <a:off x="1083855" y="1278246"/>
              <a:ext cx="2853585"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Les chemins absolus vers:</a:t>
              </a:r>
            </a:p>
          </p:txBody>
        </p:sp>
        <p:sp>
          <p:nvSpPr>
            <p:cNvPr id="39" name="ZoneTexte 38">
              <a:extLst>
                <a:ext uri="{FF2B5EF4-FFF2-40B4-BE49-F238E27FC236}">
                  <a16:creationId xmlns:a16="http://schemas.microsoft.com/office/drawing/2014/main" id="{41B4B981-7318-30A8-4BCC-C5BF50933E65}"/>
                </a:ext>
              </a:extLst>
            </p:cNvPr>
            <p:cNvSpPr txBox="1"/>
            <p:nvPr/>
          </p:nvSpPr>
          <p:spPr>
            <a:xfrm>
              <a:off x="1129698" y="1577511"/>
              <a:ext cx="3010470" cy="1200329"/>
            </a:xfrm>
            <a:prstGeom prst="rect">
              <a:avLst/>
            </a:prstGeom>
            <a:noFill/>
          </p:spPr>
          <p:txBody>
            <a:bodyPr wrap="square">
              <a:spAutoFit/>
            </a:bodyPr>
            <a:lstStyle/>
            <a:p>
              <a:pPr marL="342900" indent="-342900">
                <a:buFont typeface="Arial" panose="020B0604020202020204" pitchFamily="34" charset="0"/>
                <a:buChar char="•"/>
              </a:pPr>
              <a:r>
                <a:rPr lang="fr-FR">
                  <a:latin typeface="+mj-lt"/>
                  <a:ea typeface="Cambria Math" panose="02040503050406030204" pitchFamily="18" charset="0"/>
                  <a:cs typeface="Calibri Light" panose="020F0302020204030204" pitchFamily="34" charset="0"/>
                </a:rPr>
                <a:t>Les </a:t>
              </a:r>
              <a:r>
                <a:rPr lang="fr-FR" b="1">
                  <a:solidFill>
                    <a:srgbClr val="008000"/>
                  </a:solidFill>
                  <a:latin typeface="+mj-lt"/>
                  <a:ea typeface="Cambria Math" panose="02040503050406030204" pitchFamily="18" charset="0"/>
                  <a:cs typeface="Calibri Light" panose="020F0302020204030204" pitchFamily="34" charset="0"/>
                </a:rPr>
                <a:t>données</a:t>
              </a:r>
            </a:p>
            <a:p>
              <a:pPr marL="342900" indent="-342900">
                <a:buFont typeface="Arial" panose="020B0604020202020204" pitchFamily="34" charset="0"/>
                <a:buChar char="•"/>
              </a:pPr>
              <a:r>
                <a:rPr lang="fr-FR">
                  <a:latin typeface="+mj-lt"/>
                  <a:ea typeface="Cambria Math" panose="02040503050406030204" pitchFamily="18" charset="0"/>
                  <a:cs typeface="Calibri Light" panose="020F0302020204030204" pitchFamily="34" charset="0"/>
                </a:rPr>
                <a:t>Les fonctions </a:t>
              </a:r>
              <a:r>
                <a:rPr lang="fr-FR" b="1">
                  <a:solidFill>
                    <a:srgbClr val="008000"/>
                  </a:solidFill>
                  <a:latin typeface="+mj-lt"/>
                  <a:ea typeface="Cambria Math" panose="02040503050406030204" pitchFamily="18" charset="0"/>
                  <a:cs typeface="Calibri Light" panose="020F0302020204030204" pitchFamily="34" charset="0"/>
                </a:rPr>
                <a:t>.</a:t>
              </a:r>
              <a:r>
                <a:rPr lang="fr-FR" b="1" err="1">
                  <a:solidFill>
                    <a:srgbClr val="008000"/>
                  </a:solidFill>
                  <a:latin typeface="+mj-lt"/>
                  <a:ea typeface="Cambria Math" panose="02040503050406030204" pitchFamily="18" charset="0"/>
                  <a:cs typeface="Calibri Light" panose="020F0302020204030204" pitchFamily="34" charset="0"/>
                </a:rPr>
                <a:t>py</a:t>
              </a:r>
              <a:endParaRPr lang="fr-FR" b="1">
                <a:solidFill>
                  <a:srgbClr val="008000"/>
                </a:solidFill>
                <a:latin typeface="+mj-lt"/>
                <a:ea typeface="Cambria Math" panose="02040503050406030204" pitchFamily="18" charset="0"/>
                <a:cs typeface="Calibri Light" panose="020F0302020204030204" pitchFamily="34" charset="0"/>
              </a:endParaRPr>
            </a:p>
            <a:p>
              <a:pPr marL="342900" indent="-342900">
                <a:buFont typeface="Arial" panose="020B0604020202020204" pitchFamily="34" charset="0"/>
                <a:buChar char="•"/>
              </a:pPr>
              <a:r>
                <a:rPr lang="fr-FR">
                  <a:latin typeface="+mj-lt"/>
                  <a:ea typeface="Cambria Math" panose="02040503050406030204" pitchFamily="18" charset="0"/>
                  <a:cs typeface="Calibri Light" panose="020F0302020204030204" pitchFamily="34" charset="0"/>
                </a:rPr>
                <a:t>Les </a:t>
              </a:r>
              <a:r>
                <a:rPr lang="fr-FR" b="1">
                  <a:solidFill>
                    <a:srgbClr val="008000"/>
                  </a:solidFill>
                  <a:latin typeface="+mj-lt"/>
                  <a:ea typeface="Cambria Math" panose="02040503050406030204" pitchFamily="18" charset="0"/>
                  <a:cs typeface="Calibri Light" panose="020F0302020204030204" pitchFamily="34" charset="0"/>
                </a:rPr>
                <a:t>poids</a:t>
              </a:r>
              <a:r>
                <a:rPr lang="fr-FR">
                  <a:latin typeface="+mj-lt"/>
                  <a:ea typeface="Cambria Math" panose="02040503050406030204" pitchFamily="18" charset="0"/>
                  <a:cs typeface="Calibri Light" panose="020F0302020204030204" pitchFamily="34" charset="0"/>
                </a:rPr>
                <a:t> des </a:t>
              </a:r>
              <a:r>
                <a:rPr lang="fr-FR" b="1">
                  <a:solidFill>
                    <a:srgbClr val="008000"/>
                  </a:solidFill>
                  <a:latin typeface="+mj-lt"/>
                  <a:ea typeface="Cambria Math" panose="02040503050406030204" pitchFamily="18" charset="0"/>
                  <a:cs typeface="Calibri Light" panose="020F0302020204030204" pitchFamily="34" charset="0"/>
                </a:rPr>
                <a:t>modèles</a:t>
              </a:r>
            </a:p>
            <a:p>
              <a:pPr marL="342900" indent="-342900">
                <a:buFont typeface="Arial" panose="020B0604020202020204" pitchFamily="34" charset="0"/>
                <a:buChar char="•"/>
              </a:pPr>
              <a:r>
                <a:rPr lang="fr-FR">
                  <a:latin typeface="+mj-lt"/>
                  <a:ea typeface="Cambria Math" panose="02040503050406030204" pitchFamily="18" charset="0"/>
                  <a:cs typeface="Calibri Light" panose="020F0302020204030204" pitchFamily="34" charset="0"/>
                </a:rPr>
                <a:t>Les </a:t>
              </a:r>
              <a:r>
                <a:rPr lang="fr-FR" b="1">
                  <a:solidFill>
                    <a:srgbClr val="008000"/>
                  </a:solidFill>
                  <a:latin typeface="+mj-lt"/>
                  <a:ea typeface="Cambria Math" panose="02040503050406030204" pitchFamily="18" charset="0"/>
                  <a:cs typeface="Calibri Light" panose="020F0302020204030204" pitchFamily="34" charset="0"/>
                </a:rPr>
                <a:t>poids</a:t>
              </a:r>
              <a:r>
                <a:rPr lang="fr-FR">
                  <a:latin typeface="+mj-lt"/>
                  <a:ea typeface="Cambria Math" panose="02040503050406030204" pitchFamily="18" charset="0"/>
                  <a:cs typeface="Calibri Light" panose="020F0302020204030204" pitchFamily="34" charset="0"/>
                </a:rPr>
                <a:t> de </a:t>
              </a:r>
              <a:r>
                <a:rPr lang="fr-FR" b="1">
                  <a:solidFill>
                    <a:srgbClr val="008000"/>
                  </a:solidFill>
                  <a:latin typeface="+mj-lt"/>
                  <a:ea typeface="Cambria Math" panose="02040503050406030204" pitchFamily="18" charset="0"/>
                  <a:cs typeface="Calibri Light" panose="020F0302020204030204" pitchFamily="34" charset="0"/>
                </a:rPr>
                <a:t>l’</a:t>
              </a:r>
              <a:r>
                <a:rPr lang="fr-FR" b="1" err="1">
                  <a:solidFill>
                    <a:srgbClr val="008000"/>
                  </a:solidFill>
                  <a:latin typeface="+mj-lt"/>
                  <a:ea typeface="Cambria Math" panose="02040503050406030204" pitchFamily="18" charset="0"/>
                  <a:cs typeface="Calibri Light" panose="020F0302020204030204" pitchFamily="34" charset="0"/>
                </a:rPr>
                <a:t>encoding</a:t>
              </a:r>
              <a:endParaRPr lang="fr-FR" b="1">
                <a:solidFill>
                  <a:srgbClr val="008000"/>
                </a:solidFill>
                <a:latin typeface="+mj-lt"/>
                <a:ea typeface="Cambria Math" panose="02040503050406030204" pitchFamily="18" charset="0"/>
                <a:cs typeface="Calibri Light" panose="020F0302020204030204" pitchFamily="34" charset="0"/>
              </a:endParaRPr>
            </a:p>
          </p:txBody>
        </p:sp>
        <p:sp>
          <p:nvSpPr>
            <p:cNvPr id="46" name="Flèche : droite 45">
              <a:extLst>
                <a:ext uri="{FF2B5EF4-FFF2-40B4-BE49-F238E27FC236}">
                  <a16:creationId xmlns:a16="http://schemas.microsoft.com/office/drawing/2014/main" id="{BC6C82F3-E503-238F-A0E1-CE56B1EE73D7}"/>
                </a:ext>
              </a:extLst>
            </p:cNvPr>
            <p:cNvSpPr/>
            <p:nvPr/>
          </p:nvSpPr>
          <p:spPr>
            <a:xfrm>
              <a:off x="681206" y="1374665"/>
              <a:ext cx="324824" cy="232495"/>
            </a:xfrm>
            <a:prstGeom prst="rightArrow">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9" name="Groupe 48">
            <a:extLst>
              <a:ext uri="{FF2B5EF4-FFF2-40B4-BE49-F238E27FC236}">
                <a16:creationId xmlns:a16="http://schemas.microsoft.com/office/drawing/2014/main" id="{CD39B670-BC3C-60C6-D52C-5035196320EF}"/>
              </a:ext>
            </a:extLst>
          </p:cNvPr>
          <p:cNvGrpSpPr/>
          <p:nvPr/>
        </p:nvGrpSpPr>
        <p:grpSpPr>
          <a:xfrm>
            <a:off x="657478" y="3131205"/>
            <a:ext cx="2828936" cy="400110"/>
            <a:chOff x="672171" y="2880255"/>
            <a:chExt cx="2828936" cy="400110"/>
          </a:xfrm>
        </p:grpSpPr>
        <p:sp>
          <p:nvSpPr>
            <p:cNvPr id="18" name="ZoneTexte 17">
              <a:extLst>
                <a:ext uri="{FF2B5EF4-FFF2-40B4-BE49-F238E27FC236}">
                  <a16:creationId xmlns:a16="http://schemas.microsoft.com/office/drawing/2014/main" id="{4E9AD9BF-E7F7-DB7A-3712-39AAFED09F15}"/>
                </a:ext>
              </a:extLst>
            </p:cNvPr>
            <p:cNvSpPr txBox="1"/>
            <p:nvPr/>
          </p:nvSpPr>
          <p:spPr>
            <a:xfrm>
              <a:off x="1026349" y="2880255"/>
              <a:ext cx="2474758" cy="400110"/>
            </a:xfrm>
            <a:prstGeom prst="rect">
              <a:avLst/>
            </a:prstGeom>
            <a:noFill/>
          </p:spPr>
          <p:txBody>
            <a:bodyPr wrap="square" rtlCol="0">
              <a:spAutoFit/>
            </a:bodyPr>
            <a:lstStyle/>
            <a:p>
              <a:pPr algn="ctr"/>
              <a:r>
                <a:rPr lang="fr-FR" sz="2000">
                  <a:latin typeface="+mj-lt"/>
                  <a:ea typeface="Cambria Math" panose="02040503050406030204" pitchFamily="18" charset="0"/>
                  <a:cs typeface="Calibri Light" panose="020F0302020204030204" pitchFamily="34" charset="0"/>
                </a:rPr>
                <a:t>Les variables globales</a:t>
              </a:r>
            </a:p>
          </p:txBody>
        </p:sp>
        <p:sp>
          <p:nvSpPr>
            <p:cNvPr id="47" name="Flèche : droite 46">
              <a:extLst>
                <a:ext uri="{FF2B5EF4-FFF2-40B4-BE49-F238E27FC236}">
                  <a16:creationId xmlns:a16="http://schemas.microsoft.com/office/drawing/2014/main" id="{CC9963DE-07F5-2AF0-1092-38F847FDD009}"/>
                </a:ext>
              </a:extLst>
            </p:cNvPr>
            <p:cNvSpPr/>
            <p:nvPr/>
          </p:nvSpPr>
          <p:spPr>
            <a:xfrm>
              <a:off x="672171" y="2971460"/>
              <a:ext cx="324824" cy="232496"/>
            </a:xfrm>
            <a:prstGeom prst="rightArrow">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3" name="ZoneTexte 52">
            <a:extLst>
              <a:ext uri="{FF2B5EF4-FFF2-40B4-BE49-F238E27FC236}">
                <a16:creationId xmlns:a16="http://schemas.microsoft.com/office/drawing/2014/main" id="{3B04938B-EC45-BF8A-E9E1-18138DE843C3}"/>
              </a:ext>
            </a:extLst>
          </p:cNvPr>
          <p:cNvSpPr txBox="1"/>
          <p:nvPr/>
        </p:nvSpPr>
        <p:spPr>
          <a:xfrm>
            <a:off x="175660" y="1194156"/>
            <a:ext cx="1521126" cy="400110"/>
          </a:xfrm>
          <a:prstGeom prst="rect">
            <a:avLst/>
          </a:prstGeom>
          <a:noFill/>
        </p:spPr>
        <p:txBody>
          <a:bodyPr wrap="square">
            <a:spAutoFit/>
          </a:bodyPr>
          <a:lstStyle/>
          <a:p>
            <a:pPr marL="342900" indent="-342900">
              <a:buFont typeface="Wingdings" panose="05000000000000000000" pitchFamily="2" charset="2"/>
              <a:buChar char="Ø"/>
            </a:pPr>
            <a:r>
              <a:rPr lang="fr-FR" sz="2000">
                <a:latin typeface="+mj-lt"/>
                <a:ea typeface="Cambria Math" panose="02040503050406030204" pitchFamily="18" charset="0"/>
                <a:cs typeface="Calibri Light" panose="020F0302020204030204" pitchFamily="34" charset="0"/>
              </a:rPr>
              <a:t>Contient:</a:t>
            </a:r>
            <a:endParaRPr lang="fr-FR" sz="2000"/>
          </a:p>
        </p:txBody>
      </p:sp>
      <p:grpSp>
        <p:nvGrpSpPr>
          <p:cNvPr id="55" name="Groupe 54">
            <a:extLst>
              <a:ext uri="{FF2B5EF4-FFF2-40B4-BE49-F238E27FC236}">
                <a16:creationId xmlns:a16="http://schemas.microsoft.com/office/drawing/2014/main" id="{2EAB02B8-22EC-67C6-3528-D23D66590841}"/>
              </a:ext>
            </a:extLst>
          </p:cNvPr>
          <p:cNvGrpSpPr/>
          <p:nvPr/>
        </p:nvGrpSpPr>
        <p:grpSpPr>
          <a:xfrm>
            <a:off x="193500" y="4431710"/>
            <a:ext cx="5139591" cy="1589803"/>
            <a:chOff x="202611" y="4864794"/>
            <a:chExt cx="5139591" cy="1589803"/>
          </a:xfrm>
        </p:grpSpPr>
        <p:sp>
          <p:nvSpPr>
            <p:cNvPr id="37" name="ZoneTexte 36">
              <a:extLst>
                <a:ext uri="{FF2B5EF4-FFF2-40B4-BE49-F238E27FC236}">
                  <a16:creationId xmlns:a16="http://schemas.microsoft.com/office/drawing/2014/main" id="{28100FE4-90AB-FCB7-124D-E04C364B7FD7}"/>
                </a:ext>
              </a:extLst>
            </p:cNvPr>
            <p:cNvSpPr txBox="1"/>
            <p:nvPr/>
          </p:nvSpPr>
          <p:spPr>
            <a:xfrm>
              <a:off x="1105970" y="5254268"/>
              <a:ext cx="4236232" cy="1200329"/>
            </a:xfrm>
            <a:prstGeom prst="rect">
              <a:avLst/>
            </a:prstGeom>
            <a:noFill/>
          </p:spPr>
          <p:txBody>
            <a:bodyPr wrap="square" rtlCol="0">
              <a:spAutoFit/>
            </a:bodyPr>
            <a:lstStyle/>
            <a:p>
              <a:pPr marL="285750" indent="-285750">
                <a:buFont typeface="Arial" panose="020B0604020202020204" pitchFamily="34" charset="0"/>
                <a:buChar char="•"/>
              </a:pPr>
              <a:r>
                <a:rPr lang="fr-FR" dirty="0">
                  <a:latin typeface="+mj-lt"/>
                  <a:ea typeface="Cambria Math" panose="02040503050406030204" pitchFamily="18" charset="0"/>
                  <a:cs typeface="Calibri Light" panose="020F0302020204030204" pitchFamily="34" charset="0"/>
                </a:rPr>
                <a:t>Avoir le même la </a:t>
              </a:r>
              <a:r>
                <a:rPr lang="fr-FR" b="1" dirty="0">
                  <a:solidFill>
                    <a:srgbClr val="008000"/>
                  </a:solidFill>
                  <a:latin typeface="+mj-lt"/>
                  <a:ea typeface="Cambria Math" panose="02040503050406030204" pitchFamily="18" charset="0"/>
                  <a:cs typeface="Calibri Light" panose="020F0302020204030204" pitchFamily="34" charset="0"/>
                </a:rPr>
                <a:t>même architecture </a:t>
              </a:r>
              <a:r>
                <a:rPr lang="fr-FR" dirty="0">
                  <a:latin typeface="+mj-lt"/>
                  <a:ea typeface="Cambria Math" panose="02040503050406030204" pitchFamily="18" charset="0"/>
                  <a:cs typeface="Calibri Light" panose="020F0302020204030204" pitchFamily="34" charset="0"/>
                </a:rPr>
                <a:t>que ci-après  </a:t>
              </a:r>
            </a:p>
            <a:p>
              <a:pPr marL="285750" indent="-285750">
                <a:buFont typeface="Arial" panose="020B0604020202020204" pitchFamily="34" charset="0"/>
                <a:buChar char="•"/>
              </a:pPr>
              <a:r>
                <a:rPr lang="fr-FR" dirty="0">
                  <a:latin typeface="+mj-lt"/>
                  <a:ea typeface="Cambria Math" panose="02040503050406030204" pitchFamily="18" charset="0"/>
                  <a:cs typeface="Calibri Light" panose="020F0302020204030204" pitchFamily="34" charset="0"/>
                </a:rPr>
                <a:t> </a:t>
              </a:r>
              <a:r>
                <a:rPr lang="fr-FR" b="1" dirty="0">
                  <a:solidFill>
                    <a:srgbClr val="008000"/>
                  </a:solidFill>
                  <a:latin typeface="+mj-lt"/>
                  <a:ea typeface="Cambria Math" panose="02040503050406030204" pitchFamily="18" charset="0"/>
                  <a:cs typeface="Calibri Light" panose="020F0302020204030204" pitchFamily="34" charset="0"/>
                </a:rPr>
                <a:t>Adapter les chemins </a:t>
              </a:r>
              <a:r>
                <a:rPr lang="fr-FR" dirty="0">
                  <a:latin typeface="+mj-lt"/>
                  <a:ea typeface="Cambria Math" panose="02040503050406030204" pitchFamily="18" charset="0"/>
                  <a:cs typeface="Calibri Light" panose="020F0302020204030204" pitchFamily="34" charset="0"/>
                </a:rPr>
                <a:t>set_path.py aux chemins de l’ordinateur personnel</a:t>
              </a:r>
            </a:p>
          </p:txBody>
        </p:sp>
        <p:sp>
          <p:nvSpPr>
            <p:cNvPr id="54" name="ZoneTexte 53">
              <a:extLst>
                <a:ext uri="{FF2B5EF4-FFF2-40B4-BE49-F238E27FC236}">
                  <a16:creationId xmlns:a16="http://schemas.microsoft.com/office/drawing/2014/main" id="{4C98C5C6-8A95-7A14-1A97-6811B806E63B}"/>
                </a:ext>
              </a:extLst>
            </p:cNvPr>
            <p:cNvSpPr txBox="1"/>
            <p:nvPr/>
          </p:nvSpPr>
          <p:spPr>
            <a:xfrm>
              <a:off x="202611" y="4864794"/>
              <a:ext cx="3686159" cy="400110"/>
            </a:xfrm>
            <a:prstGeom prst="rect">
              <a:avLst/>
            </a:prstGeom>
            <a:noFill/>
          </p:spPr>
          <p:txBody>
            <a:bodyPr wrap="square">
              <a:spAutoFit/>
            </a:bodyPr>
            <a:lstStyle/>
            <a:p>
              <a:pPr marL="342900" indent="-342900">
                <a:buFont typeface="Wingdings" panose="05000000000000000000" pitchFamily="2" charset="2"/>
                <a:buChar char="Ø"/>
              </a:pPr>
              <a:r>
                <a:rPr lang="fr-FR" sz="2000">
                  <a:latin typeface="+mj-lt"/>
                  <a:ea typeface="Cambria Math" panose="02040503050406030204" pitchFamily="18" charset="0"/>
                  <a:cs typeface="Calibri Light" panose="020F0302020204030204" pitchFamily="34" charset="0"/>
                </a:rPr>
                <a:t>Adaptable:</a:t>
              </a:r>
            </a:p>
          </p:txBody>
        </p:sp>
      </p:grpSp>
      <p:sp>
        <p:nvSpPr>
          <p:cNvPr id="12" name="Espace réservé du numéro de diapositive 11">
            <a:extLst>
              <a:ext uri="{FF2B5EF4-FFF2-40B4-BE49-F238E27FC236}">
                <a16:creationId xmlns:a16="http://schemas.microsoft.com/office/drawing/2014/main" id="{AE81541A-34D8-72B4-FCCF-85171DE3C3F1}"/>
              </a:ext>
            </a:extLst>
          </p:cNvPr>
          <p:cNvSpPr>
            <a:spLocks noGrp="1"/>
          </p:cNvSpPr>
          <p:nvPr>
            <p:ph type="sldNum" sz="quarter" idx="12"/>
          </p:nvPr>
        </p:nvSpPr>
        <p:spPr/>
        <p:txBody>
          <a:bodyPr/>
          <a:lstStyle/>
          <a:p>
            <a:fld id="{D3477EFD-F3AF-4AFF-90C6-B83CE9896760}" type="slidenum">
              <a:rPr lang="fr-FR" smtClean="0"/>
              <a:t>7</a:t>
            </a:fld>
            <a:endParaRPr lang="fr-FR"/>
          </a:p>
        </p:txBody>
      </p:sp>
    </p:spTree>
    <p:extLst>
      <p:ext uri="{BB962C8B-B14F-4D97-AF65-F5344CB8AC3E}">
        <p14:creationId xmlns:p14="http://schemas.microsoft.com/office/powerpoint/2010/main" val="107352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rtlCol="0">
                <a:spAutoFit/>
              </a:bodyPr>
              <a:lstStyle/>
              <a:p>
                <a:r>
                  <a:rPr lang="fr-FR" sz="2800">
                    <a:latin typeface="+mj-lt"/>
                    <a:ea typeface="Cambria Math" panose="02040503050406030204" pitchFamily="18" charset="0"/>
                  </a:rPr>
                  <a:t>Prétraitement des données</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FF6600"/>
                    </a:solidFill>
                    <a:latin typeface="Century Gothic" panose="020B0502020202020204" pitchFamily="34" charset="0"/>
                    <a:ea typeface="Cambria Math" panose="02040503050406030204" pitchFamily="18" charset="0"/>
                  </a:rPr>
                  <a:t>3</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rgbClr val="FF6600"/>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66CF6DF3-7B91-CFEF-9029-D770C1A506EB}"/>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dirty="0">
                <a:solidFill>
                  <a:schemeClr val="tx1">
                    <a:lumMod val="50000"/>
                    <a:lumOff val="50000"/>
                  </a:schemeClr>
                </a:solidFill>
                <a:latin typeface="+mj-lt"/>
                <a:ea typeface="Cambria Math"/>
                <a:cs typeface="Calibri Light"/>
              </a:rPr>
              <a:t>Léa Camusat      Flavie Kolb      </a:t>
            </a:r>
            <a:r>
              <a:rPr lang="fr-FR" b="1" dirty="0">
                <a:latin typeface="+mj-lt"/>
                <a:ea typeface="Cambria Math"/>
                <a:cs typeface="Calibri Light"/>
              </a:rPr>
              <a:t>Lila Roig </a:t>
            </a:r>
            <a:endParaRPr lang="fr-FR">
              <a:latin typeface="+mj-lt"/>
              <a:ea typeface="Cambria Math" panose="02040503050406030204" pitchFamily="18" charset="0"/>
              <a:cs typeface="Calibri Light" panose="020F0302020204030204" pitchFamily="34" charset="0"/>
            </a:endParaRPr>
          </a:p>
        </p:txBody>
      </p:sp>
      <p:grpSp>
        <p:nvGrpSpPr>
          <p:cNvPr id="18" name="Groupe 17">
            <a:extLst>
              <a:ext uri="{FF2B5EF4-FFF2-40B4-BE49-F238E27FC236}">
                <a16:creationId xmlns:a16="http://schemas.microsoft.com/office/drawing/2014/main" id="{B5C5B572-ED9D-434D-65EB-5958416B686A}"/>
              </a:ext>
            </a:extLst>
          </p:cNvPr>
          <p:cNvGrpSpPr/>
          <p:nvPr/>
        </p:nvGrpSpPr>
        <p:grpSpPr>
          <a:xfrm>
            <a:off x="94915" y="815607"/>
            <a:ext cx="5121127" cy="446724"/>
            <a:chOff x="572703" y="765217"/>
            <a:chExt cx="5121127" cy="446724"/>
          </a:xfrm>
        </p:grpSpPr>
        <p:sp>
          <p:nvSpPr>
            <p:cNvPr id="17" name="Rectangle : coins arrondis 16">
              <a:extLst>
                <a:ext uri="{FF2B5EF4-FFF2-40B4-BE49-F238E27FC236}">
                  <a16:creationId xmlns:a16="http://schemas.microsoft.com/office/drawing/2014/main" id="{AA9CDA1D-CA53-FC1A-B1ED-42558478F555}"/>
                </a:ext>
              </a:extLst>
            </p:cNvPr>
            <p:cNvSpPr/>
            <p:nvPr/>
          </p:nvSpPr>
          <p:spPr>
            <a:xfrm>
              <a:off x="681205" y="765217"/>
              <a:ext cx="4846759" cy="446724"/>
            </a:xfrm>
            <a:prstGeom prst="round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194EBEBF-46D8-6C9A-53E5-BD1F160313CB}"/>
                </a:ext>
              </a:extLst>
            </p:cNvPr>
            <p:cNvSpPr txBox="1"/>
            <p:nvPr/>
          </p:nvSpPr>
          <p:spPr>
            <a:xfrm>
              <a:off x="572703" y="777245"/>
              <a:ext cx="5121127" cy="400110"/>
            </a:xfrm>
            <a:prstGeom prst="rect">
              <a:avLst/>
            </a:prstGeom>
            <a:noFill/>
          </p:spPr>
          <p:txBody>
            <a:bodyPr wrap="square" rtlCol="0">
              <a:spAutoFit/>
            </a:bodyPr>
            <a:lstStyle/>
            <a:p>
              <a:pPr algn="ctr"/>
              <a:r>
                <a:rPr lang="fr-FR" sz="2000">
                  <a:latin typeface="+mj-lt"/>
                  <a:ea typeface="Cambria Math" panose="02040503050406030204" pitchFamily="18" charset="0"/>
                  <a:cs typeface="Calibri Light" panose="020F0302020204030204" pitchFamily="34" charset="0"/>
                </a:rPr>
                <a:t>Récupération et </a:t>
              </a:r>
              <a:r>
                <a:rPr lang="fr-FR" sz="2000" b="1">
                  <a:solidFill>
                    <a:srgbClr val="FF3300"/>
                  </a:solidFill>
                  <a:latin typeface="+mj-lt"/>
                  <a:ea typeface="Cambria Math" panose="02040503050406030204" pitchFamily="18" charset="0"/>
                  <a:cs typeface="Calibri Light" panose="020F0302020204030204" pitchFamily="34" charset="0"/>
                </a:rPr>
                <a:t>mise en forme</a:t>
              </a:r>
              <a:r>
                <a:rPr lang="fr-FR" sz="2000">
                  <a:solidFill>
                    <a:srgbClr val="FF3300"/>
                  </a:solidFill>
                  <a:latin typeface="+mj-lt"/>
                  <a:ea typeface="Cambria Math" panose="02040503050406030204" pitchFamily="18" charset="0"/>
                  <a:cs typeface="Calibri Light" panose="020F0302020204030204" pitchFamily="34" charset="0"/>
                </a:rPr>
                <a:t> </a:t>
              </a:r>
              <a:r>
                <a:rPr lang="fr-FR" sz="2000">
                  <a:latin typeface="+mj-lt"/>
                  <a:ea typeface="Cambria Math" panose="02040503050406030204" pitchFamily="18" charset="0"/>
                  <a:cs typeface="Calibri Light" panose="020F0302020204030204" pitchFamily="34" charset="0"/>
                </a:rPr>
                <a:t>des requêtes</a:t>
              </a:r>
            </a:p>
          </p:txBody>
        </p:sp>
      </p:grpSp>
      <p:grpSp>
        <p:nvGrpSpPr>
          <p:cNvPr id="29" name="Groupe 28">
            <a:extLst>
              <a:ext uri="{FF2B5EF4-FFF2-40B4-BE49-F238E27FC236}">
                <a16:creationId xmlns:a16="http://schemas.microsoft.com/office/drawing/2014/main" id="{DF7BFF83-16FD-CD5D-3BE1-6F790F8938C3}"/>
              </a:ext>
            </a:extLst>
          </p:cNvPr>
          <p:cNvGrpSpPr/>
          <p:nvPr/>
        </p:nvGrpSpPr>
        <p:grpSpPr>
          <a:xfrm>
            <a:off x="430398" y="1759124"/>
            <a:ext cx="5476268" cy="1192178"/>
            <a:chOff x="681205" y="1740817"/>
            <a:chExt cx="5476268" cy="1192178"/>
          </a:xfrm>
        </p:grpSpPr>
        <p:sp>
          <p:nvSpPr>
            <p:cNvPr id="21" name="ZoneTexte 20">
              <a:extLst>
                <a:ext uri="{FF2B5EF4-FFF2-40B4-BE49-F238E27FC236}">
                  <a16:creationId xmlns:a16="http://schemas.microsoft.com/office/drawing/2014/main" id="{41EEE0EF-FCC7-5ACE-F6B7-08CF409B0820}"/>
                </a:ext>
              </a:extLst>
            </p:cNvPr>
            <p:cNvSpPr txBox="1"/>
            <p:nvPr/>
          </p:nvSpPr>
          <p:spPr>
            <a:xfrm>
              <a:off x="681205" y="1740817"/>
              <a:ext cx="4531850" cy="400110"/>
            </a:xfrm>
            <a:prstGeom prst="rect">
              <a:avLst/>
            </a:prstGeom>
            <a:noFill/>
          </p:spPr>
          <p:txBody>
            <a:bodyPr wrap="square" rtlCol="0">
              <a:spAutoFit/>
            </a:bodyPr>
            <a:lstStyle/>
            <a:p>
              <a:pPr marL="342900" indent="-342900">
                <a:buFont typeface="Arial" panose="020B0604020202020204" pitchFamily="34" charset="0"/>
                <a:buChar char="•"/>
              </a:pPr>
              <a:r>
                <a:rPr lang="fr-FR" sz="2000">
                  <a:latin typeface="+mj-lt"/>
                  <a:ea typeface="Cambria Math" panose="02040503050406030204" pitchFamily="18" charset="0"/>
                  <a:cs typeface="Calibri Light" panose="020F0302020204030204" pitchFamily="34" charset="0"/>
                </a:rPr>
                <a:t>Assignation du </a:t>
              </a:r>
              <a:r>
                <a:rPr lang="fr-FR" sz="2000" b="1">
                  <a:solidFill>
                    <a:srgbClr val="FF3300"/>
                  </a:solidFill>
                  <a:latin typeface="+mj-lt"/>
                  <a:ea typeface="Cambria Math" panose="02040503050406030204" pitchFamily="18" charset="0"/>
                  <a:cs typeface="Calibri Light" panose="020F0302020204030204" pitchFamily="34" charset="0"/>
                </a:rPr>
                <a:t>bon</a:t>
              </a:r>
              <a:r>
                <a:rPr lang="fr-FR" sz="2000" b="1">
                  <a:solidFill>
                    <a:srgbClr val="FF6600"/>
                  </a:solidFill>
                  <a:latin typeface="+mj-lt"/>
                  <a:ea typeface="Cambria Math" panose="02040503050406030204" pitchFamily="18" charset="0"/>
                  <a:cs typeface="Calibri Light" panose="020F0302020204030204" pitchFamily="34" charset="0"/>
                </a:rPr>
                <a:t> </a:t>
              </a:r>
              <a:r>
                <a:rPr lang="fr-FR" sz="2000" b="1">
                  <a:solidFill>
                    <a:srgbClr val="FF3300"/>
                  </a:solidFill>
                  <a:latin typeface="+mj-lt"/>
                  <a:ea typeface="Cambria Math" panose="02040503050406030204" pitchFamily="18" charset="0"/>
                  <a:cs typeface="Calibri Light" panose="020F0302020204030204" pitchFamily="34" charset="0"/>
                </a:rPr>
                <a:t>type</a:t>
              </a:r>
              <a:r>
                <a:rPr lang="fr-FR" sz="2000" b="1">
                  <a:solidFill>
                    <a:srgbClr val="FF6600"/>
                  </a:solidFill>
                  <a:latin typeface="+mj-lt"/>
                  <a:ea typeface="Cambria Math" panose="02040503050406030204" pitchFamily="18" charset="0"/>
                  <a:cs typeface="Calibri Light" panose="020F0302020204030204" pitchFamily="34" charset="0"/>
                </a:rPr>
                <a:t> </a:t>
              </a:r>
              <a:r>
                <a:rPr lang="fr-FR" sz="2000">
                  <a:latin typeface="+mj-lt"/>
                  <a:ea typeface="Cambria Math" panose="02040503050406030204" pitchFamily="18" charset="0"/>
                  <a:cs typeface="Calibri Light" panose="020F0302020204030204" pitchFamily="34" charset="0"/>
                </a:rPr>
                <a:t>aux variables</a:t>
              </a:r>
            </a:p>
          </p:txBody>
        </p:sp>
        <p:sp>
          <p:nvSpPr>
            <p:cNvPr id="22" name="ZoneTexte 21">
              <a:extLst>
                <a:ext uri="{FF2B5EF4-FFF2-40B4-BE49-F238E27FC236}">
                  <a16:creationId xmlns:a16="http://schemas.microsoft.com/office/drawing/2014/main" id="{10E49C92-E487-4217-4E7D-30DA18ACC74D}"/>
                </a:ext>
              </a:extLst>
            </p:cNvPr>
            <p:cNvSpPr txBox="1"/>
            <p:nvPr/>
          </p:nvSpPr>
          <p:spPr>
            <a:xfrm>
              <a:off x="681205" y="2129309"/>
              <a:ext cx="4531850" cy="400110"/>
            </a:xfrm>
            <a:prstGeom prst="rect">
              <a:avLst/>
            </a:prstGeom>
            <a:noFill/>
          </p:spPr>
          <p:txBody>
            <a:bodyPr wrap="square" rtlCol="0">
              <a:spAutoFit/>
            </a:bodyPr>
            <a:lstStyle/>
            <a:p>
              <a:pPr marL="342900" indent="-342900">
                <a:buFont typeface="Arial" panose="020B0604020202020204" pitchFamily="34" charset="0"/>
                <a:buChar char="•"/>
              </a:pPr>
              <a:r>
                <a:rPr lang="fr-FR" sz="2000">
                  <a:latin typeface="+mj-lt"/>
                  <a:ea typeface="Cambria Math" panose="02040503050406030204" pitchFamily="18" charset="0"/>
                  <a:cs typeface="Calibri Light" panose="020F0302020204030204" pitchFamily="34" charset="0"/>
                </a:rPr>
                <a:t>Suppression des requêtes en </a:t>
              </a:r>
              <a:r>
                <a:rPr lang="fr-FR" sz="2000" b="1">
                  <a:solidFill>
                    <a:srgbClr val="FF3300"/>
                  </a:solidFill>
                  <a:latin typeface="+mj-lt"/>
                  <a:ea typeface="Cambria Math" panose="02040503050406030204" pitchFamily="18" charset="0"/>
                  <a:cs typeface="Calibri Light" panose="020F0302020204030204" pitchFamily="34" charset="0"/>
                </a:rPr>
                <a:t>double</a:t>
              </a:r>
              <a:endParaRPr lang="fr-FR" sz="2000">
                <a:highlight>
                  <a:srgbClr val="FFFF00"/>
                </a:highlight>
                <a:latin typeface="+mj-lt"/>
                <a:ea typeface="Cambria Math" panose="02040503050406030204" pitchFamily="18" charset="0"/>
                <a:cs typeface="Calibri Light" panose="020F0302020204030204" pitchFamily="34" charset="0"/>
              </a:endParaRPr>
            </a:p>
          </p:txBody>
        </p:sp>
        <p:sp>
          <p:nvSpPr>
            <p:cNvPr id="24" name="ZoneTexte 23">
              <a:extLst>
                <a:ext uri="{FF2B5EF4-FFF2-40B4-BE49-F238E27FC236}">
                  <a16:creationId xmlns:a16="http://schemas.microsoft.com/office/drawing/2014/main" id="{AF600750-3FA0-FC65-FBD1-DA488FABB6E3}"/>
                </a:ext>
              </a:extLst>
            </p:cNvPr>
            <p:cNvSpPr txBox="1"/>
            <p:nvPr/>
          </p:nvSpPr>
          <p:spPr>
            <a:xfrm>
              <a:off x="681205" y="2532885"/>
              <a:ext cx="5476268" cy="400110"/>
            </a:xfrm>
            <a:prstGeom prst="rect">
              <a:avLst/>
            </a:prstGeom>
            <a:noFill/>
          </p:spPr>
          <p:txBody>
            <a:bodyPr wrap="square" rtlCol="0">
              <a:spAutoFit/>
            </a:bodyPr>
            <a:lstStyle/>
            <a:p>
              <a:pPr marL="342900" indent="-342900">
                <a:buFont typeface="Arial" panose="020B0604020202020204" pitchFamily="34" charset="0"/>
                <a:buChar char="•"/>
              </a:pPr>
              <a:r>
                <a:rPr lang="fr-FR" sz="2000">
                  <a:latin typeface="+mj-lt"/>
                  <a:ea typeface="Cambria Math" panose="02040503050406030204" pitchFamily="18" charset="0"/>
                  <a:cs typeface="Calibri Light" panose="020F0302020204030204" pitchFamily="34" charset="0"/>
                </a:rPr>
                <a:t>Transformations de variables </a:t>
              </a:r>
              <a:r>
                <a:rPr lang="fr-FR" sz="2000">
                  <a:latin typeface="Cambria Math" panose="02040503050406030204" pitchFamily="18" charset="0"/>
                  <a:ea typeface="Cambria Math" panose="02040503050406030204" pitchFamily="18" charset="0"/>
                  <a:cs typeface="Calibri Light" panose="020F0302020204030204" pitchFamily="34" charset="0"/>
                </a:rPr>
                <a:t>⇒ </a:t>
              </a:r>
              <a:r>
                <a:rPr lang="fr-FR" sz="2000" b="1">
                  <a:solidFill>
                    <a:srgbClr val="FF3300"/>
                  </a:solidFill>
                  <a:latin typeface="+mj-lt"/>
                  <a:ea typeface="Cambria Math" panose="02040503050406030204" pitchFamily="18" charset="0"/>
                  <a:cs typeface="Calibri Light" panose="020F0302020204030204" pitchFamily="34" charset="0"/>
                  <a:sym typeface="Wingdings" panose="05000000000000000000" pitchFamily="2" charset="2"/>
                </a:rPr>
                <a:t>+</a:t>
              </a:r>
              <a:r>
                <a:rPr lang="fr-FR" sz="2000" b="1">
                  <a:solidFill>
                    <a:srgbClr val="FF6600"/>
                  </a:solidFill>
                  <a:latin typeface="+mj-lt"/>
                  <a:ea typeface="Cambria Math" panose="02040503050406030204" pitchFamily="18" charset="0"/>
                  <a:cs typeface="Calibri Light" panose="020F0302020204030204" pitchFamily="34" charset="0"/>
                  <a:sym typeface="Wingdings" panose="05000000000000000000" pitchFamily="2" charset="2"/>
                </a:rPr>
                <a:t> </a:t>
              </a:r>
              <a:r>
                <a:rPr lang="fr-FR" sz="2000" b="1">
                  <a:solidFill>
                    <a:srgbClr val="FF3300"/>
                  </a:solidFill>
                  <a:latin typeface="+mj-lt"/>
                  <a:ea typeface="Cambria Math" panose="02040503050406030204" pitchFamily="18" charset="0"/>
                  <a:cs typeface="Calibri Light" panose="020F0302020204030204" pitchFamily="34" charset="0"/>
                  <a:sym typeface="Wingdings" panose="05000000000000000000" pitchFamily="2" charset="2"/>
                </a:rPr>
                <a:t>gaussiennes</a:t>
              </a:r>
              <a:endParaRPr lang="fr-FR" sz="2000" b="1">
                <a:solidFill>
                  <a:srgbClr val="FF3300"/>
                </a:solidFill>
                <a:latin typeface="+mj-lt"/>
                <a:ea typeface="Cambria Math" panose="02040503050406030204" pitchFamily="18" charset="0"/>
                <a:cs typeface="Calibri Light" panose="020F0302020204030204" pitchFamily="34" charset="0"/>
              </a:endParaRPr>
            </a:p>
          </p:txBody>
        </p:sp>
      </p:grpSp>
      <p:grpSp>
        <p:nvGrpSpPr>
          <p:cNvPr id="28" name="Groupe 27">
            <a:extLst>
              <a:ext uri="{FF2B5EF4-FFF2-40B4-BE49-F238E27FC236}">
                <a16:creationId xmlns:a16="http://schemas.microsoft.com/office/drawing/2014/main" id="{BC7155F2-B46B-9D83-1709-68519F59D83B}"/>
              </a:ext>
            </a:extLst>
          </p:cNvPr>
          <p:cNvGrpSpPr/>
          <p:nvPr/>
        </p:nvGrpSpPr>
        <p:grpSpPr>
          <a:xfrm>
            <a:off x="430397" y="1313119"/>
            <a:ext cx="11260247" cy="400110"/>
            <a:chOff x="253499" y="1322535"/>
            <a:chExt cx="10989010" cy="400110"/>
          </a:xfrm>
        </p:grpSpPr>
        <p:sp>
          <p:nvSpPr>
            <p:cNvPr id="19" name="ZoneTexte 18">
              <a:extLst>
                <a:ext uri="{FF2B5EF4-FFF2-40B4-BE49-F238E27FC236}">
                  <a16:creationId xmlns:a16="http://schemas.microsoft.com/office/drawing/2014/main" id="{E5A0FBBE-6E4A-4BD2-2606-03F1A4F40AB2}"/>
                </a:ext>
              </a:extLst>
            </p:cNvPr>
            <p:cNvSpPr txBox="1"/>
            <p:nvPr/>
          </p:nvSpPr>
          <p:spPr>
            <a:xfrm>
              <a:off x="253499" y="1322535"/>
              <a:ext cx="10989010" cy="400110"/>
            </a:xfrm>
            <a:prstGeom prst="rect">
              <a:avLst/>
            </a:prstGeom>
            <a:noFill/>
          </p:spPr>
          <p:txBody>
            <a:bodyPr wrap="square" rtlCol="0">
              <a:spAutoFit/>
            </a:bodyPr>
            <a:lstStyle/>
            <a:p>
              <a:pPr marL="342900" indent="-342900">
                <a:buFont typeface="Arial" panose="020B0604020202020204" pitchFamily="34" charset="0"/>
                <a:buChar char="•"/>
              </a:pPr>
              <a:r>
                <a:rPr lang="fr-FR" sz="2000" u="sng">
                  <a:latin typeface="+mj-lt"/>
                  <a:ea typeface="Cambria Math" panose="02040503050406030204" pitchFamily="18" charset="0"/>
                  <a:cs typeface="Calibri Light" panose="020F0302020204030204" pitchFamily="34" charset="0"/>
                </a:rPr>
                <a:t>Concaténation</a:t>
              </a:r>
              <a:r>
                <a:rPr lang="fr-FR" sz="2000">
                  <a:latin typeface="+mj-lt"/>
                  <a:ea typeface="Cambria Math" panose="02040503050406030204" pitchFamily="18" charset="0"/>
                  <a:cs typeface="Calibri Light" panose="020F0302020204030204" pitchFamily="34" charset="0"/>
                </a:rPr>
                <a:t>:     </a:t>
              </a:r>
              <a:r>
                <a:rPr lang="fr-FR" sz="2000" b="1">
                  <a:solidFill>
                    <a:srgbClr val="FF3300"/>
                  </a:solidFill>
                  <a:latin typeface="+mj-lt"/>
                  <a:ea typeface="Cambria Math" panose="02040503050406030204" pitchFamily="18" charset="0"/>
                  <a:cs typeface="Calibri Light" panose="020F0302020204030204" pitchFamily="34" charset="0"/>
                </a:rPr>
                <a:t>requêtes</a:t>
              </a:r>
              <a:r>
                <a:rPr lang="fr-FR" sz="2000">
                  <a:latin typeface="+mj-lt"/>
                  <a:ea typeface="Cambria Math" panose="02040503050406030204" pitchFamily="18" charset="0"/>
                  <a:cs typeface="Calibri Light" panose="020F0302020204030204" pitchFamily="34" charset="0"/>
                </a:rPr>
                <a:t> réalisées   </a:t>
              </a:r>
              <a:r>
                <a:rPr lang="fr-FR" sz="2000" b="1">
                  <a:solidFill>
                    <a:srgbClr val="FF6600"/>
                  </a:solidFill>
                  <a:latin typeface="+mj-lt"/>
                  <a:ea typeface="Cambria Math" panose="02040503050406030204" pitchFamily="18" charset="0"/>
                  <a:cs typeface="Calibri Light" panose="020F0302020204030204" pitchFamily="34" charset="0"/>
                </a:rPr>
                <a:t>+</a:t>
              </a:r>
              <a:r>
                <a:rPr lang="fr-FR" sz="2000">
                  <a:latin typeface="+mj-lt"/>
                  <a:ea typeface="Cambria Math" panose="02040503050406030204" pitchFamily="18" charset="0"/>
                  <a:cs typeface="Calibri Light" panose="020F0302020204030204" pitchFamily="34" charset="0"/>
                </a:rPr>
                <a:t>    </a:t>
              </a:r>
              <a:r>
                <a:rPr lang="fr-FR" sz="2000" b="1" err="1">
                  <a:solidFill>
                    <a:srgbClr val="FF3300"/>
                  </a:solidFill>
                  <a:latin typeface="+mj-lt"/>
                  <a:ea typeface="Cambria Math" panose="02040503050406030204" pitchFamily="18" charset="0"/>
                  <a:cs typeface="Calibri Light" panose="020F0302020204030204" pitchFamily="34" charset="0"/>
                </a:rPr>
                <a:t>features</a:t>
              </a:r>
              <a:r>
                <a:rPr lang="fr-FR" sz="2000">
                  <a:latin typeface="+mj-lt"/>
                  <a:ea typeface="Cambria Math" panose="02040503050406030204" pitchFamily="18" charset="0"/>
                  <a:cs typeface="Calibri Light" panose="020F0302020204030204" pitchFamily="34" charset="0"/>
                </a:rPr>
                <a:t> des hôtels donnés   </a:t>
              </a:r>
              <a:r>
                <a:rPr lang="fr-FR" sz="2000" b="1">
                  <a:solidFill>
                    <a:srgbClr val="FF3300"/>
                  </a:solidFill>
                  <a:latin typeface="+mj-lt"/>
                  <a:ea typeface="Cambria Math" panose="02040503050406030204" pitchFamily="18" charset="0"/>
                  <a:cs typeface="Calibri Light" panose="020F0302020204030204" pitchFamily="34" charset="0"/>
                </a:rPr>
                <a:t>+</a:t>
              </a:r>
              <a:r>
                <a:rPr lang="fr-FR" sz="2000">
                  <a:latin typeface="+mj-lt"/>
                  <a:ea typeface="Cambria Math" panose="02040503050406030204" pitchFamily="18" charset="0"/>
                  <a:cs typeface="Calibri Light" panose="020F0302020204030204" pitchFamily="34" charset="0"/>
                </a:rPr>
                <a:t>    nb de </a:t>
              </a:r>
              <a:r>
                <a:rPr lang="fr-FR" sz="2000" b="1">
                  <a:solidFill>
                    <a:srgbClr val="FF3300"/>
                  </a:solidFill>
                  <a:latin typeface="+mj-lt"/>
                  <a:ea typeface="Cambria Math" panose="02040503050406030204" pitchFamily="18" charset="0"/>
                  <a:cs typeface="Calibri Light" panose="020F0302020204030204" pitchFamily="34" charset="0"/>
                </a:rPr>
                <a:t>requêtes/utilisateur</a:t>
              </a:r>
            </a:p>
          </p:txBody>
        </p:sp>
        <p:sp>
          <p:nvSpPr>
            <p:cNvPr id="25" name="Rectangle : coins arrondis 24">
              <a:extLst>
                <a:ext uri="{FF2B5EF4-FFF2-40B4-BE49-F238E27FC236}">
                  <a16:creationId xmlns:a16="http://schemas.microsoft.com/office/drawing/2014/main" id="{C02C0974-D238-7C68-45A4-461A16270F69}"/>
                </a:ext>
              </a:extLst>
            </p:cNvPr>
            <p:cNvSpPr/>
            <p:nvPr/>
          </p:nvSpPr>
          <p:spPr>
            <a:xfrm>
              <a:off x="2349500" y="1362446"/>
              <a:ext cx="1979123" cy="351616"/>
            </a:xfrm>
            <a:prstGeom prst="round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 coins arrondis 25">
              <a:extLst>
                <a:ext uri="{FF2B5EF4-FFF2-40B4-BE49-F238E27FC236}">
                  <a16:creationId xmlns:a16="http://schemas.microsoft.com/office/drawing/2014/main" id="{2B4586EB-2EED-A847-DFFD-E0487B2834F5}"/>
                </a:ext>
              </a:extLst>
            </p:cNvPr>
            <p:cNvSpPr/>
            <p:nvPr/>
          </p:nvSpPr>
          <p:spPr>
            <a:xfrm>
              <a:off x="4629636" y="1362446"/>
              <a:ext cx="2914775" cy="351616"/>
            </a:xfrm>
            <a:prstGeom prst="round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 coins arrondis 26">
              <a:extLst>
                <a:ext uri="{FF2B5EF4-FFF2-40B4-BE49-F238E27FC236}">
                  <a16:creationId xmlns:a16="http://schemas.microsoft.com/office/drawing/2014/main" id="{C0DC419E-F4D0-328C-D42F-C109DCFF4EFE}"/>
                </a:ext>
              </a:extLst>
            </p:cNvPr>
            <p:cNvSpPr/>
            <p:nvPr/>
          </p:nvSpPr>
          <p:spPr>
            <a:xfrm>
              <a:off x="7811661" y="1359702"/>
              <a:ext cx="2914776" cy="351616"/>
            </a:xfrm>
            <a:prstGeom prst="roundRect">
              <a:avLst/>
            </a:prstGeom>
            <a:noFill/>
            <a:ln>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0" name="Groupe 29">
            <a:extLst>
              <a:ext uri="{FF2B5EF4-FFF2-40B4-BE49-F238E27FC236}">
                <a16:creationId xmlns:a16="http://schemas.microsoft.com/office/drawing/2014/main" id="{84696B22-C099-2AC9-9894-D132D20D4A99}"/>
              </a:ext>
            </a:extLst>
          </p:cNvPr>
          <p:cNvGrpSpPr/>
          <p:nvPr/>
        </p:nvGrpSpPr>
        <p:grpSpPr>
          <a:xfrm>
            <a:off x="203417" y="3124312"/>
            <a:ext cx="3384714" cy="446724"/>
            <a:chOff x="681206" y="765217"/>
            <a:chExt cx="3384714" cy="446724"/>
          </a:xfrm>
        </p:grpSpPr>
        <p:sp>
          <p:nvSpPr>
            <p:cNvPr id="31" name="Rectangle : coins arrondis 30">
              <a:extLst>
                <a:ext uri="{FF2B5EF4-FFF2-40B4-BE49-F238E27FC236}">
                  <a16:creationId xmlns:a16="http://schemas.microsoft.com/office/drawing/2014/main" id="{D3757847-CD06-3A17-2ABF-5912C5441060}"/>
                </a:ext>
              </a:extLst>
            </p:cNvPr>
            <p:cNvSpPr/>
            <p:nvPr/>
          </p:nvSpPr>
          <p:spPr>
            <a:xfrm>
              <a:off x="681206" y="765217"/>
              <a:ext cx="3384714" cy="446724"/>
            </a:xfrm>
            <a:prstGeom prst="round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62C85DFF-79FB-0BCD-F01E-8B8674503459}"/>
                </a:ext>
              </a:extLst>
            </p:cNvPr>
            <p:cNvSpPr txBox="1"/>
            <p:nvPr/>
          </p:nvSpPr>
          <p:spPr>
            <a:xfrm>
              <a:off x="681206" y="774864"/>
              <a:ext cx="3384714" cy="400110"/>
            </a:xfrm>
            <a:prstGeom prst="rect">
              <a:avLst/>
            </a:prstGeom>
            <a:noFill/>
          </p:spPr>
          <p:txBody>
            <a:bodyPr wrap="square" rtlCol="0">
              <a:spAutoFit/>
            </a:bodyPr>
            <a:lstStyle/>
            <a:p>
              <a:pPr algn="ctr"/>
              <a:r>
                <a:rPr lang="fr-FR" sz="2000">
                  <a:latin typeface="+mj-lt"/>
                  <a:ea typeface="Cambria Math" panose="02040503050406030204" pitchFamily="18" charset="0"/>
                  <a:cs typeface="Calibri Light" panose="020F0302020204030204" pitchFamily="34" charset="0"/>
                </a:rPr>
                <a:t>Ajout de </a:t>
              </a:r>
              <a:r>
                <a:rPr lang="fr-FR" sz="2000" b="1" err="1">
                  <a:solidFill>
                    <a:srgbClr val="FF3300"/>
                  </a:solidFill>
                  <a:latin typeface="+mj-lt"/>
                  <a:ea typeface="Cambria Math" panose="02040503050406030204" pitchFamily="18" charset="0"/>
                  <a:cs typeface="Calibri Light" panose="020F0302020204030204" pitchFamily="34" charset="0"/>
                </a:rPr>
                <a:t>features</a:t>
              </a:r>
              <a:r>
                <a:rPr lang="fr-FR" sz="2000" b="1">
                  <a:solidFill>
                    <a:srgbClr val="FF6600"/>
                  </a:solidFill>
                  <a:latin typeface="+mj-lt"/>
                  <a:ea typeface="Cambria Math" panose="02040503050406030204" pitchFamily="18" charset="0"/>
                  <a:cs typeface="Calibri Light" panose="020F0302020204030204" pitchFamily="34" charset="0"/>
                </a:rPr>
                <a:t> </a:t>
              </a:r>
              <a:r>
                <a:rPr lang="fr-FR" sz="2000" b="1">
                  <a:solidFill>
                    <a:srgbClr val="FF3300"/>
                  </a:solidFill>
                  <a:latin typeface="+mj-lt"/>
                  <a:ea typeface="Cambria Math" panose="02040503050406030204" pitchFamily="18" charset="0"/>
                  <a:cs typeface="Calibri Light" panose="020F0302020204030204" pitchFamily="34" charset="0"/>
                </a:rPr>
                <a:t>extérieures</a:t>
              </a:r>
            </a:p>
          </p:txBody>
        </p:sp>
      </p:grpSp>
      <p:grpSp>
        <p:nvGrpSpPr>
          <p:cNvPr id="60" name="Groupe 59">
            <a:extLst>
              <a:ext uri="{FF2B5EF4-FFF2-40B4-BE49-F238E27FC236}">
                <a16:creationId xmlns:a16="http://schemas.microsoft.com/office/drawing/2014/main" id="{D5B40730-1228-453E-3574-C5D9832C01EB}"/>
              </a:ext>
            </a:extLst>
          </p:cNvPr>
          <p:cNvGrpSpPr/>
          <p:nvPr/>
        </p:nvGrpSpPr>
        <p:grpSpPr>
          <a:xfrm>
            <a:off x="430398" y="3706911"/>
            <a:ext cx="1337463" cy="800690"/>
            <a:chOff x="430398" y="3656111"/>
            <a:chExt cx="1337463" cy="800690"/>
          </a:xfrm>
        </p:grpSpPr>
        <p:grpSp>
          <p:nvGrpSpPr>
            <p:cNvPr id="52" name="Groupe 51">
              <a:extLst>
                <a:ext uri="{FF2B5EF4-FFF2-40B4-BE49-F238E27FC236}">
                  <a16:creationId xmlns:a16="http://schemas.microsoft.com/office/drawing/2014/main" id="{315ABF16-B174-A039-697D-E6A55E25EFE1}"/>
                </a:ext>
              </a:extLst>
            </p:cNvPr>
            <p:cNvGrpSpPr/>
            <p:nvPr/>
          </p:nvGrpSpPr>
          <p:grpSpPr>
            <a:xfrm>
              <a:off x="430398" y="3656111"/>
              <a:ext cx="1093602" cy="400110"/>
              <a:chOff x="430398" y="3788617"/>
              <a:chExt cx="1093602" cy="400110"/>
            </a:xfrm>
          </p:grpSpPr>
          <p:sp>
            <p:nvSpPr>
              <p:cNvPr id="39" name="ZoneTexte 38">
                <a:extLst>
                  <a:ext uri="{FF2B5EF4-FFF2-40B4-BE49-F238E27FC236}">
                    <a16:creationId xmlns:a16="http://schemas.microsoft.com/office/drawing/2014/main" id="{CA2A2F5E-1CA0-AFB0-A2C7-EE27061B7559}"/>
                  </a:ext>
                </a:extLst>
              </p:cNvPr>
              <p:cNvSpPr txBox="1"/>
              <p:nvPr/>
            </p:nvSpPr>
            <p:spPr>
              <a:xfrm>
                <a:off x="443703" y="3788617"/>
                <a:ext cx="1080297"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PIB/pays</a:t>
                </a:r>
              </a:p>
            </p:txBody>
          </p:sp>
          <p:sp>
            <p:nvSpPr>
              <p:cNvPr id="51" name="Rectangle 50">
                <a:extLst>
                  <a:ext uri="{FF2B5EF4-FFF2-40B4-BE49-F238E27FC236}">
                    <a16:creationId xmlns:a16="http://schemas.microsoft.com/office/drawing/2014/main" id="{42AA095A-575F-DD47-033F-F0E28F007EEB}"/>
                  </a:ext>
                </a:extLst>
              </p:cNvPr>
              <p:cNvSpPr/>
              <p:nvPr/>
            </p:nvSpPr>
            <p:spPr>
              <a:xfrm>
                <a:off x="430398" y="3809150"/>
                <a:ext cx="1080297" cy="35904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4" name="Image 43">
              <a:extLst>
                <a:ext uri="{FF2B5EF4-FFF2-40B4-BE49-F238E27FC236}">
                  <a16:creationId xmlns:a16="http://schemas.microsoft.com/office/drawing/2014/main" id="{85C2FC77-6084-B025-6248-17A957D56F75}"/>
                </a:ext>
              </a:extLst>
            </p:cNvPr>
            <p:cNvPicPr>
              <a:picLocks noChangeAspect="1"/>
            </p:cNvPicPr>
            <p:nvPr/>
          </p:nvPicPr>
          <p:blipFill rotWithShape="1">
            <a:blip r:embed="rId2">
              <a:extLst>
                <a:ext uri="{28A0092B-C50C-407E-A947-70E740481C1C}">
                  <a14:useLocalDpi xmlns:a14="http://schemas.microsoft.com/office/drawing/2010/main" val="0"/>
                </a:ext>
              </a:extLst>
            </a:blip>
            <a:srcRect l="13640" t="3790" r="12833" b="22571"/>
            <a:stretch/>
          </p:blipFill>
          <p:spPr>
            <a:xfrm>
              <a:off x="1206920" y="3895002"/>
              <a:ext cx="560941" cy="561799"/>
            </a:xfrm>
            <a:prstGeom prst="rect">
              <a:avLst/>
            </a:prstGeom>
          </p:spPr>
        </p:pic>
      </p:grpSp>
      <p:grpSp>
        <p:nvGrpSpPr>
          <p:cNvPr id="61" name="Groupe 60">
            <a:extLst>
              <a:ext uri="{FF2B5EF4-FFF2-40B4-BE49-F238E27FC236}">
                <a16:creationId xmlns:a16="http://schemas.microsoft.com/office/drawing/2014/main" id="{D5D3D8CC-B944-3767-DE77-0632D6EE7B25}"/>
              </a:ext>
            </a:extLst>
          </p:cNvPr>
          <p:cNvGrpSpPr/>
          <p:nvPr/>
        </p:nvGrpSpPr>
        <p:grpSpPr>
          <a:xfrm>
            <a:off x="1845504" y="3708043"/>
            <a:ext cx="2760083" cy="789397"/>
            <a:chOff x="1845504" y="3657243"/>
            <a:chExt cx="2760083" cy="789397"/>
          </a:xfrm>
        </p:grpSpPr>
        <p:grpSp>
          <p:nvGrpSpPr>
            <p:cNvPr id="57" name="Groupe 56">
              <a:extLst>
                <a:ext uri="{FF2B5EF4-FFF2-40B4-BE49-F238E27FC236}">
                  <a16:creationId xmlns:a16="http://schemas.microsoft.com/office/drawing/2014/main" id="{008AF671-9BA0-6EE5-0A82-03005B396F3C}"/>
                </a:ext>
              </a:extLst>
            </p:cNvPr>
            <p:cNvGrpSpPr/>
            <p:nvPr/>
          </p:nvGrpSpPr>
          <p:grpSpPr>
            <a:xfrm>
              <a:off x="1845504" y="3657243"/>
              <a:ext cx="2593799" cy="400110"/>
              <a:chOff x="1756291" y="3801689"/>
              <a:chExt cx="2593799" cy="400110"/>
            </a:xfrm>
          </p:grpSpPr>
          <p:sp>
            <p:nvSpPr>
              <p:cNvPr id="40" name="ZoneTexte 39">
                <a:extLst>
                  <a:ext uri="{FF2B5EF4-FFF2-40B4-BE49-F238E27FC236}">
                    <a16:creationId xmlns:a16="http://schemas.microsoft.com/office/drawing/2014/main" id="{3FF90A08-2FF0-B830-FBB8-C0A838F04E25}"/>
                  </a:ext>
                </a:extLst>
              </p:cNvPr>
              <p:cNvSpPr txBox="1"/>
              <p:nvPr/>
            </p:nvSpPr>
            <p:spPr>
              <a:xfrm>
                <a:off x="1791479" y="3801689"/>
                <a:ext cx="2558611"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Prix moyen/m</a:t>
                </a:r>
                <a:r>
                  <a:rPr lang="fr-FR" sz="2000" baseline="30000">
                    <a:latin typeface="+mj-lt"/>
                    <a:ea typeface="Cambria Math" panose="02040503050406030204" pitchFamily="18" charset="0"/>
                    <a:cs typeface="Calibri Light" panose="020F0302020204030204" pitchFamily="34" charset="0"/>
                  </a:rPr>
                  <a:t>2 </a:t>
                </a:r>
                <a:r>
                  <a:rPr lang="fr-FR" sz="2000">
                    <a:latin typeface="+mj-lt"/>
                    <a:ea typeface="Cambria Math" panose="02040503050406030204" pitchFamily="18" charset="0"/>
                    <a:cs typeface="Calibri Light" panose="020F0302020204030204" pitchFamily="34" charset="0"/>
                  </a:rPr>
                  <a:t>par ville</a:t>
                </a:r>
                <a:r>
                  <a:rPr lang="fr-FR" sz="2000" baseline="30000">
                    <a:latin typeface="+mj-lt"/>
                    <a:ea typeface="Cambria Math" panose="02040503050406030204" pitchFamily="18" charset="0"/>
                    <a:cs typeface="Calibri Light" panose="020F0302020204030204" pitchFamily="34" charset="0"/>
                  </a:rPr>
                  <a:t> </a:t>
                </a:r>
              </a:p>
            </p:txBody>
          </p:sp>
          <p:sp>
            <p:nvSpPr>
              <p:cNvPr id="53" name="Rectangle 52">
                <a:extLst>
                  <a:ext uri="{FF2B5EF4-FFF2-40B4-BE49-F238E27FC236}">
                    <a16:creationId xmlns:a16="http://schemas.microsoft.com/office/drawing/2014/main" id="{674D2DC6-B5C9-B977-1B91-5FE9267FF7DD}"/>
                  </a:ext>
                </a:extLst>
              </p:cNvPr>
              <p:cNvSpPr/>
              <p:nvPr/>
            </p:nvSpPr>
            <p:spPr>
              <a:xfrm>
                <a:off x="1756291" y="3824309"/>
                <a:ext cx="2545306" cy="35904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50" name="Image 49">
              <a:extLst>
                <a:ext uri="{FF2B5EF4-FFF2-40B4-BE49-F238E27FC236}">
                  <a16:creationId xmlns:a16="http://schemas.microsoft.com/office/drawing/2014/main" id="{6C89D71F-D3AC-730E-B15B-74A470A3CAB9}"/>
                </a:ext>
              </a:extLst>
            </p:cNvPr>
            <p:cNvPicPr>
              <a:picLocks noChangeAspect="1"/>
            </p:cNvPicPr>
            <p:nvPr/>
          </p:nvPicPr>
          <p:blipFill rotWithShape="1">
            <a:blip r:embed="rId3">
              <a:extLst>
                <a:ext uri="{28A0092B-C50C-407E-A947-70E740481C1C}">
                  <a14:useLocalDpi xmlns:a14="http://schemas.microsoft.com/office/drawing/2010/main" val="0"/>
                </a:ext>
              </a:extLst>
            </a:blip>
            <a:srcRect l="8659" r="9208" b="18943"/>
            <a:stretch/>
          </p:blipFill>
          <p:spPr>
            <a:xfrm>
              <a:off x="4098916" y="3946614"/>
              <a:ext cx="506671" cy="500026"/>
            </a:xfrm>
            <a:prstGeom prst="rect">
              <a:avLst/>
            </a:prstGeom>
          </p:spPr>
        </p:pic>
      </p:grpSp>
      <p:grpSp>
        <p:nvGrpSpPr>
          <p:cNvPr id="63" name="Groupe 62">
            <a:extLst>
              <a:ext uri="{FF2B5EF4-FFF2-40B4-BE49-F238E27FC236}">
                <a16:creationId xmlns:a16="http://schemas.microsoft.com/office/drawing/2014/main" id="{D126569B-8C19-840E-4A4C-7970CE309CA0}"/>
              </a:ext>
            </a:extLst>
          </p:cNvPr>
          <p:cNvGrpSpPr/>
          <p:nvPr/>
        </p:nvGrpSpPr>
        <p:grpSpPr>
          <a:xfrm>
            <a:off x="8537620" y="3710130"/>
            <a:ext cx="3437595" cy="705943"/>
            <a:chOff x="8537620" y="3659330"/>
            <a:chExt cx="3437595" cy="705943"/>
          </a:xfrm>
        </p:grpSpPr>
        <p:grpSp>
          <p:nvGrpSpPr>
            <p:cNvPr id="59" name="Groupe 58">
              <a:extLst>
                <a:ext uri="{FF2B5EF4-FFF2-40B4-BE49-F238E27FC236}">
                  <a16:creationId xmlns:a16="http://schemas.microsoft.com/office/drawing/2014/main" id="{E18A50EB-C6B9-4C76-8B3E-45BE1D635495}"/>
                </a:ext>
              </a:extLst>
            </p:cNvPr>
            <p:cNvGrpSpPr/>
            <p:nvPr/>
          </p:nvGrpSpPr>
          <p:grpSpPr>
            <a:xfrm>
              <a:off x="8537620" y="3659330"/>
              <a:ext cx="3389082" cy="400110"/>
              <a:chOff x="4959803" y="3003975"/>
              <a:chExt cx="3389082" cy="400110"/>
            </a:xfrm>
          </p:grpSpPr>
          <p:sp>
            <p:nvSpPr>
              <p:cNvPr id="42" name="ZoneTexte 41">
                <a:extLst>
                  <a:ext uri="{FF2B5EF4-FFF2-40B4-BE49-F238E27FC236}">
                    <a16:creationId xmlns:a16="http://schemas.microsoft.com/office/drawing/2014/main" id="{3AE375E2-25ED-22CD-9448-7981389B5622}"/>
                  </a:ext>
                </a:extLst>
              </p:cNvPr>
              <p:cNvSpPr txBox="1"/>
              <p:nvPr/>
            </p:nvSpPr>
            <p:spPr>
              <a:xfrm>
                <a:off x="4959803" y="3003975"/>
                <a:ext cx="3389082"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Nb de d’habitants/km</a:t>
                </a:r>
                <a:r>
                  <a:rPr lang="fr-FR" sz="2000" baseline="30000">
                    <a:latin typeface="+mj-lt"/>
                    <a:ea typeface="Cambria Math" panose="02040503050406030204" pitchFamily="18" charset="0"/>
                    <a:cs typeface="Calibri Light" panose="020F0302020204030204" pitchFamily="34" charset="0"/>
                  </a:rPr>
                  <a:t>2</a:t>
                </a:r>
                <a:r>
                  <a:rPr lang="fr-FR" sz="2000">
                    <a:latin typeface="+mj-lt"/>
                    <a:ea typeface="Cambria Math" panose="02040503050406030204" pitchFamily="18" charset="0"/>
                    <a:cs typeface="Calibri Light" panose="020F0302020204030204" pitchFamily="34" charset="0"/>
                  </a:rPr>
                  <a:t> par ville</a:t>
                </a:r>
                <a:endParaRPr lang="fr-FR" sz="2000" baseline="30000">
                  <a:latin typeface="+mj-lt"/>
                  <a:ea typeface="Cambria Math" panose="02040503050406030204" pitchFamily="18" charset="0"/>
                  <a:cs typeface="Calibri Light" panose="020F0302020204030204" pitchFamily="34" charset="0"/>
                </a:endParaRPr>
              </a:p>
            </p:txBody>
          </p:sp>
          <p:sp>
            <p:nvSpPr>
              <p:cNvPr id="54" name="Rectangle 53">
                <a:extLst>
                  <a:ext uri="{FF2B5EF4-FFF2-40B4-BE49-F238E27FC236}">
                    <a16:creationId xmlns:a16="http://schemas.microsoft.com/office/drawing/2014/main" id="{1DC3FE7D-E56C-07E4-B2A9-DA0D34577993}"/>
                  </a:ext>
                </a:extLst>
              </p:cNvPr>
              <p:cNvSpPr/>
              <p:nvPr/>
            </p:nvSpPr>
            <p:spPr>
              <a:xfrm>
                <a:off x="4964172" y="3029409"/>
                <a:ext cx="3384713" cy="35904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6" name="Image 45">
              <a:extLst>
                <a:ext uri="{FF2B5EF4-FFF2-40B4-BE49-F238E27FC236}">
                  <a16:creationId xmlns:a16="http://schemas.microsoft.com/office/drawing/2014/main" id="{F1C47089-DE50-C121-1BEE-D02DDCC3F82E}"/>
                </a:ext>
              </a:extLst>
            </p:cNvPr>
            <p:cNvPicPr>
              <a:picLocks noChangeAspect="1"/>
            </p:cNvPicPr>
            <p:nvPr/>
          </p:nvPicPr>
          <p:blipFill rotWithShape="1">
            <a:blip r:embed="rId4">
              <a:extLst>
                <a:ext uri="{28A0092B-C50C-407E-A947-70E740481C1C}">
                  <a14:useLocalDpi xmlns:a14="http://schemas.microsoft.com/office/drawing/2010/main" val="0"/>
                </a:ext>
              </a:extLst>
            </a:blip>
            <a:srcRect l="13641" t="23416" r="11905" b="39959"/>
            <a:stretch/>
          </p:blipFill>
          <p:spPr>
            <a:xfrm>
              <a:off x="11161834" y="3965163"/>
              <a:ext cx="813381" cy="400110"/>
            </a:xfrm>
            <a:prstGeom prst="rect">
              <a:avLst/>
            </a:prstGeom>
          </p:spPr>
        </p:pic>
      </p:grpSp>
      <p:grpSp>
        <p:nvGrpSpPr>
          <p:cNvPr id="62" name="Groupe 61">
            <a:extLst>
              <a:ext uri="{FF2B5EF4-FFF2-40B4-BE49-F238E27FC236}">
                <a16:creationId xmlns:a16="http://schemas.microsoft.com/office/drawing/2014/main" id="{679C0A88-AC22-A5EE-D9E3-549D7A6E7072}"/>
              </a:ext>
            </a:extLst>
          </p:cNvPr>
          <p:cNvGrpSpPr/>
          <p:nvPr/>
        </p:nvGrpSpPr>
        <p:grpSpPr>
          <a:xfrm>
            <a:off x="4634532" y="3702133"/>
            <a:ext cx="3975484" cy="769907"/>
            <a:chOff x="4634532" y="3651333"/>
            <a:chExt cx="3975484" cy="769907"/>
          </a:xfrm>
        </p:grpSpPr>
        <p:grpSp>
          <p:nvGrpSpPr>
            <p:cNvPr id="58" name="Groupe 57">
              <a:extLst>
                <a:ext uri="{FF2B5EF4-FFF2-40B4-BE49-F238E27FC236}">
                  <a16:creationId xmlns:a16="http://schemas.microsoft.com/office/drawing/2014/main" id="{8D8A01C6-7CCE-8F12-82ED-F12865C2DBAC}"/>
                </a:ext>
              </a:extLst>
            </p:cNvPr>
            <p:cNvGrpSpPr/>
            <p:nvPr/>
          </p:nvGrpSpPr>
          <p:grpSpPr>
            <a:xfrm>
              <a:off x="4634532" y="3651333"/>
              <a:ext cx="3749950" cy="400110"/>
              <a:chOff x="4471190" y="3539716"/>
              <a:chExt cx="3749950" cy="400110"/>
            </a:xfrm>
          </p:grpSpPr>
          <p:sp>
            <p:nvSpPr>
              <p:cNvPr id="41" name="ZoneTexte 40">
                <a:extLst>
                  <a:ext uri="{FF2B5EF4-FFF2-40B4-BE49-F238E27FC236}">
                    <a16:creationId xmlns:a16="http://schemas.microsoft.com/office/drawing/2014/main" id="{9CD205B2-CDA0-6C72-7EC4-7EDB638DFB41}"/>
                  </a:ext>
                </a:extLst>
              </p:cNvPr>
              <p:cNvSpPr txBox="1"/>
              <p:nvPr/>
            </p:nvSpPr>
            <p:spPr>
              <a:xfrm>
                <a:off x="4471190" y="3539716"/>
                <a:ext cx="3749950" cy="400110"/>
              </a:xfrm>
              <a:prstGeom prst="rect">
                <a:avLst/>
              </a:prstGeom>
              <a:noFill/>
            </p:spPr>
            <p:txBody>
              <a:bodyPr wrap="square" rtlCol="0">
                <a:spAutoFit/>
              </a:bodyPr>
              <a:lstStyle/>
              <a:p>
                <a:r>
                  <a:rPr lang="fr-FR" sz="2000">
                    <a:latin typeface="+mj-lt"/>
                    <a:ea typeface="Cambria Math" panose="02040503050406030204" pitchFamily="18" charset="0"/>
                    <a:cs typeface="Calibri Light" panose="020F0302020204030204" pitchFamily="34" charset="0"/>
                  </a:rPr>
                  <a:t>Nb de touristes moyen/an par ville</a:t>
                </a:r>
                <a:endParaRPr lang="fr-FR" sz="2000" baseline="30000">
                  <a:latin typeface="+mj-lt"/>
                  <a:ea typeface="Cambria Math" panose="02040503050406030204" pitchFamily="18" charset="0"/>
                  <a:cs typeface="Calibri Light" panose="020F0302020204030204" pitchFamily="34" charset="0"/>
                </a:endParaRPr>
              </a:p>
            </p:txBody>
          </p:sp>
          <p:sp>
            <p:nvSpPr>
              <p:cNvPr id="55" name="Rectangle 54">
                <a:extLst>
                  <a:ext uri="{FF2B5EF4-FFF2-40B4-BE49-F238E27FC236}">
                    <a16:creationId xmlns:a16="http://schemas.microsoft.com/office/drawing/2014/main" id="{DFB11E31-2E54-98DC-F516-4269ED0436A5}"/>
                  </a:ext>
                </a:extLst>
              </p:cNvPr>
              <p:cNvSpPr/>
              <p:nvPr/>
            </p:nvSpPr>
            <p:spPr>
              <a:xfrm>
                <a:off x="4498700" y="3572358"/>
                <a:ext cx="3618186" cy="359044"/>
              </a:xfrm>
              <a:prstGeom prst="rect">
                <a:avLst/>
              </a:prstGeom>
              <a:no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8" name="Image 47">
              <a:extLst>
                <a:ext uri="{FF2B5EF4-FFF2-40B4-BE49-F238E27FC236}">
                  <a16:creationId xmlns:a16="http://schemas.microsoft.com/office/drawing/2014/main" id="{0FFF0B85-DACC-356A-4CD4-2EBA9357DB1F}"/>
                </a:ext>
              </a:extLst>
            </p:cNvPr>
            <p:cNvPicPr>
              <a:picLocks noChangeAspect="1"/>
            </p:cNvPicPr>
            <p:nvPr/>
          </p:nvPicPr>
          <p:blipFill rotWithShape="1">
            <a:blip r:embed="rId5">
              <a:extLst>
                <a:ext uri="{28A0092B-C50C-407E-A947-70E740481C1C}">
                  <a14:useLocalDpi xmlns:a14="http://schemas.microsoft.com/office/drawing/2010/main" val="0"/>
                </a:ext>
              </a:extLst>
            </a:blip>
            <a:srcRect l="11372" r="12833" b="19542"/>
            <a:stretch/>
          </p:blipFill>
          <p:spPr>
            <a:xfrm>
              <a:off x="8138965" y="3921214"/>
              <a:ext cx="471051" cy="500026"/>
            </a:xfrm>
            <a:prstGeom prst="rect">
              <a:avLst/>
            </a:prstGeom>
          </p:spPr>
        </p:pic>
      </p:grpSp>
      <p:grpSp>
        <p:nvGrpSpPr>
          <p:cNvPr id="64" name="Groupe 63">
            <a:extLst>
              <a:ext uri="{FF2B5EF4-FFF2-40B4-BE49-F238E27FC236}">
                <a16:creationId xmlns:a16="http://schemas.microsoft.com/office/drawing/2014/main" id="{F0EAB34F-847A-FEA5-2F0D-F8429493E06C}"/>
              </a:ext>
            </a:extLst>
          </p:cNvPr>
          <p:cNvGrpSpPr/>
          <p:nvPr/>
        </p:nvGrpSpPr>
        <p:grpSpPr>
          <a:xfrm>
            <a:off x="294750" y="4700431"/>
            <a:ext cx="3762602" cy="446724"/>
            <a:chOff x="681206" y="765217"/>
            <a:chExt cx="3854883" cy="446724"/>
          </a:xfrm>
        </p:grpSpPr>
        <p:sp>
          <p:nvSpPr>
            <p:cNvPr id="65" name="Rectangle : coins arrondis 64">
              <a:extLst>
                <a:ext uri="{FF2B5EF4-FFF2-40B4-BE49-F238E27FC236}">
                  <a16:creationId xmlns:a16="http://schemas.microsoft.com/office/drawing/2014/main" id="{01EA6FF4-3885-CF63-2E7E-F1651DF2AF7A}"/>
                </a:ext>
              </a:extLst>
            </p:cNvPr>
            <p:cNvSpPr/>
            <p:nvPr/>
          </p:nvSpPr>
          <p:spPr>
            <a:xfrm>
              <a:off x="681206" y="765217"/>
              <a:ext cx="3839227" cy="446724"/>
            </a:xfrm>
            <a:prstGeom prst="round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ZoneTexte 65">
              <a:extLst>
                <a:ext uri="{FF2B5EF4-FFF2-40B4-BE49-F238E27FC236}">
                  <a16:creationId xmlns:a16="http://schemas.microsoft.com/office/drawing/2014/main" id="{61D6CDF7-B8F8-3008-49CE-3F79488D481B}"/>
                </a:ext>
              </a:extLst>
            </p:cNvPr>
            <p:cNvSpPr txBox="1"/>
            <p:nvPr/>
          </p:nvSpPr>
          <p:spPr>
            <a:xfrm>
              <a:off x="696863" y="801546"/>
              <a:ext cx="3839226" cy="400110"/>
            </a:xfrm>
            <a:prstGeom prst="rect">
              <a:avLst/>
            </a:prstGeom>
            <a:noFill/>
          </p:spPr>
          <p:txBody>
            <a:bodyPr wrap="square" rtlCol="0">
              <a:spAutoFit/>
            </a:bodyPr>
            <a:lstStyle/>
            <a:p>
              <a:pPr algn="ctr"/>
              <a:r>
                <a:rPr lang="fr-FR" sz="2000">
                  <a:latin typeface="+mj-lt"/>
                  <a:ea typeface="Cambria Math" panose="02040503050406030204" pitchFamily="18" charset="0"/>
                  <a:cs typeface="Calibri Light" panose="020F0302020204030204" pitchFamily="34" charset="0"/>
                </a:rPr>
                <a:t>Création des </a:t>
              </a:r>
              <a:r>
                <a:rPr lang="fr-FR" sz="2000" b="1">
                  <a:solidFill>
                    <a:srgbClr val="FF3300"/>
                  </a:solidFill>
                  <a:latin typeface="+mj-lt"/>
                  <a:ea typeface="Cambria Math" panose="02040503050406030204" pitchFamily="18" charset="0"/>
                  <a:cs typeface="Calibri Light" panose="020F0302020204030204" pitchFamily="34" charset="0"/>
                </a:rPr>
                <a:t>jeux d’entraînement</a:t>
              </a:r>
            </a:p>
          </p:txBody>
        </p:sp>
      </p:grpSp>
      <p:grpSp>
        <p:nvGrpSpPr>
          <p:cNvPr id="80" name="Groupe 79">
            <a:extLst>
              <a:ext uri="{FF2B5EF4-FFF2-40B4-BE49-F238E27FC236}">
                <a16:creationId xmlns:a16="http://schemas.microsoft.com/office/drawing/2014/main" id="{364880B7-ED29-D208-1948-351225A35EF1}"/>
              </a:ext>
            </a:extLst>
          </p:cNvPr>
          <p:cNvGrpSpPr/>
          <p:nvPr/>
        </p:nvGrpSpPr>
        <p:grpSpPr>
          <a:xfrm>
            <a:off x="1663817" y="5354221"/>
            <a:ext cx="9181981" cy="820617"/>
            <a:chOff x="746732" y="5278527"/>
            <a:chExt cx="9181981" cy="820617"/>
          </a:xfrm>
        </p:grpSpPr>
        <p:grpSp>
          <p:nvGrpSpPr>
            <p:cNvPr id="78" name="Groupe 77">
              <a:extLst>
                <a:ext uri="{FF2B5EF4-FFF2-40B4-BE49-F238E27FC236}">
                  <a16:creationId xmlns:a16="http://schemas.microsoft.com/office/drawing/2014/main" id="{A1E48EE2-D8C7-0E6F-6A96-D6303C23450C}"/>
                </a:ext>
              </a:extLst>
            </p:cNvPr>
            <p:cNvGrpSpPr/>
            <p:nvPr/>
          </p:nvGrpSpPr>
          <p:grpSpPr>
            <a:xfrm>
              <a:off x="748498" y="5278527"/>
              <a:ext cx="9011288" cy="372285"/>
              <a:chOff x="643547" y="5392722"/>
              <a:chExt cx="9011288" cy="372285"/>
            </a:xfrm>
          </p:grpSpPr>
          <p:sp>
            <p:nvSpPr>
              <p:cNvPr id="68" name="Rectangle : coins arrondis 67">
                <a:extLst>
                  <a:ext uri="{FF2B5EF4-FFF2-40B4-BE49-F238E27FC236}">
                    <a16:creationId xmlns:a16="http://schemas.microsoft.com/office/drawing/2014/main" id="{AA3CCC9A-CA42-6D64-FAA8-596E47929DE1}"/>
                  </a:ext>
                </a:extLst>
              </p:cNvPr>
              <p:cNvSpPr/>
              <p:nvPr/>
            </p:nvSpPr>
            <p:spPr>
              <a:xfrm>
                <a:off x="643547" y="5403476"/>
                <a:ext cx="4135035" cy="361531"/>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Train 60 %</a:t>
                </a:r>
              </a:p>
            </p:txBody>
          </p:sp>
          <p:sp>
            <p:nvSpPr>
              <p:cNvPr id="72" name="Rectangle : coins arrondis 71">
                <a:extLst>
                  <a:ext uri="{FF2B5EF4-FFF2-40B4-BE49-F238E27FC236}">
                    <a16:creationId xmlns:a16="http://schemas.microsoft.com/office/drawing/2014/main" id="{1CC56A36-6269-E575-51DF-EBDEA5ADCAEF}"/>
                  </a:ext>
                </a:extLst>
              </p:cNvPr>
              <p:cNvSpPr/>
              <p:nvPr/>
            </p:nvSpPr>
            <p:spPr>
              <a:xfrm>
                <a:off x="7291929" y="5403476"/>
                <a:ext cx="2362906" cy="359584"/>
              </a:xfrm>
              <a:prstGeom prst="roundRect">
                <a:avLst>
                  <a:gd name="adj" fmla="val 0"/>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Test 20 %</a:t>
                </a:r>
              </a:p>
            </p:txBody>
          </p:sp>
          <p:sp>
            <p:nvSpPr>
              <p:cNvPr id="73" name="Rectangle : coins arrondis 72">
                <a:extLst>
                  <a:ext uri="{FF2B5EF4-FFF2-40B4-BE49-F238E27FC236}">
                    <a16:creationId xmlns:a16="http://schemas.microsoft.com/office/drawing/2014/main" id="{56965F2E-4C40-722F-4216-56F32AEBF9FF}"/>
                  </a:ext>
                </a:extLst>
              </p:cNvPr>
              <p:cNvSpPr/>
              <p:nvPr/>
            </p:nvSpPr>
            <p:spPr>
              <a:xfrm>
                <a:off x="4860152" y="5392722"/>
                <a:ext cx="2362906" cy="372285"/>
              </a:xfrm>
              <a:prstGeom prst="roundRect">
                <a:avLst>
                  <a:gd name="adj" fmla="val 0"/>
                </a:avLst>
              </a:prstGeom>
              <a:solidFill>
                <a:srgbClr val="66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Validation 20 %</a:t>
                </a:r>
              </a:p>
            </p:txBody>
          </p:sp>
        </p:grpSp>
        <p:grpSp>
          <p:nvGrpSpPr>
            <p:cNvPr id="79" name="Groupe 78">
              <a:extLst>
                <a:ext uri="{FF2B5EF4-FFF2-40B4-BE49-F238E27FC236}">
                  <a16:creationId xmlns:a16="http://schemas.microsoft.com/office/drawing/2014/main" id="{48CC148E-5D5E-90D0-DC87-C8A9375368C8}"/>
                </a:ext>
              </a:extLst>
            </p:cNvPr>
            <p:cNvGrpSpPr/>
            <p:nvPr/>
          </p:nvGrpSpPr>
          <p:grpSpPr>
            <a:xfrm>
              <a:off x="746732" y="5667355"/>
              <a:ext cx="9181981" cy="431789"/>
              <a:chOff x="746732" y="5667355"/>
              <a:chExt cx="9181981" cy="431789"/>
            </a:xfrm>
          </p:grpSpPr>
          <p:sp>
            <p:nvSpPr>
              <p:cNvPr id="75" name="ZoneTexte 74">
                <a:extLst>
                  <a:ext uri="{FF2B5EF4-FFF2-40B4-BE49-F238E27FC236}">
                    <a16:creationId xmlns:a16="http://schemas.microsoft.com/office/drawing/2014/main" id="{86C518C0-BF78-CAEE-4E95-386589220A28}"/>
                  </a:ext>
                </a:extLst>
              </p:cNvPr>
              <p:cNvSpPr txBox="1"/>
              <p:nvPr/>
            </p:nvSpPr>
            <p:spPr>
              <a:xfrm>
                <a:off x="746732" y="5667355"/>
                <a:ext cx="4135035" cy="400110"/>
              </a:xfrm>
              <a:prstGeom prst="rect">
                <a:avLst/>
              </a:prstGeom>
              <a:noFill/>
            </p:spPr>
            <p:txBody>
              <a:bodyPr wrap="square" rtlCol="0">
                <a:spAutoFit/>
              </a:bodyPr>
              <a:lstStyle/>
              <a:p>
                <a:pPr algn="ctr"/>
                <a:r>
                  <a:rPr lang="fr-FR" sz="2000" b="1">
                    <a:solidFill>
                      <a:srgbClr val="ED7D31"/>
                    </a:solidFill>
                    <a:latin typeface="+mj-lt"/>
                    <a:ea typeface="Cambria Math" panose="02040503050406030204" pitchFamily="18" charset="0"/>
                    <a:cs typeface="Calibri Light" panose="020F0302020204030204" pitchFamily="34" charset="0"/>
                  </a:rPr>
                  <a:t>Entraîner les modèles </a:t>
                </a:r>
              </a:p>
            </p:txBody>
          </p:sp>
          <p:sp>
            <p:nvSpPr>
              <p:cNvPr id="76" name="ZoneTexte 75">
                <a:extLst>
                  <a:ext uri="{FF2B5EF4-FFF2-40B4-BE49-F238E27FC236}">
                    <a16:creationId xmlns:a16="http://schemas.microsoft.com/office/drawing/2014/main" id="{4FA5EFA8-29A4-A37F-CDBC-77E61B09A9BA}"/>
                  </a:ext>
                </a:extLst>
              </p:cNvPr>
              <p:cNvSpPr txBox="1"/>
              <p:nvPr/>
            </p:nvSpPr>
            <p:spPr>
              <a:xfrm>
                <a:off x="4915671" y="5689138"/>
                <a:ext cx="2361538" cy="400110"/>
              </a:xfrm>
              <a:prstGeom prst="rect">
                <a:avLst/>
              </a:prstGeom>
              <a:noFill/>
            </p:spPr>
            <p:txBody>
              <a:bodyPr wrap="square" rtlCol="0">
                <a:spAutoFit/>
              </a:bodyPr>
              <a:lstStyle/>
              <a:p>
                <a:pPr algn="ctr"/>
                <a:r>
                  <a:rPr lang="fr-FR" sz="2000" b="1">
                    <a:solidFill>
                      <a:srgbClr val="663300"/>
                    </a:solidFill>
                    <a:latin typeface="+mj-lt"/>
                    <a:ea typeface="Cambria Math" panose="02040503050406030204" pitchFamily="18" charset="0"/>
                    <a:cs typeface="Calibri Light" panose="020F0302020204030204" pitchFamily="34" charset="0"/>
                  </a:rPr>
                  <a:t>Sélection de modèle</a:t>
                </a:r>
              </a:p>
            </p:txBody>
          </p:sp>
          <p:sp>
            <p:nvSpPr>
              <p:cNvPr id="77" name="ZoneTexte 76">
                <a:extLst>
                  <a:ext uri="{FF2B5EF4-FFF2-40B4-BE49-F238E27FC236}">
                    <a16:creationId xmlns:a16="http://schemas.microsoft.com/office/drawing/2014/main" id="{554683EC-065A-DC64-C425-F2E1161E8FE4}"/>
                  </a:ext>
                </a:extLst>
              </p:cNvPr>
              <p:cNvSpPr txBox="1"/>
              <p:nvPr/>
            </p:nvSpPr>
            <p:spPr>
              <a:xfrm>
                <a:off x="7227953" y="5699034"/>
                <a:ext cx="2700760" cy="400110"/>
              </a:xfrm>
              <a:prstGeom prst="rect">
                <a:avLst/>
              </a:prstGeom>
              <a:noFill/>
            </p:spPr>
            <p:txBody>
              <a:bodyPr wrap="square" rtlCol="0">
                <a:spAutoFit/>
              </a:bodyPr>
              <a:lstStyle/>
              <a:p>
                <a:pPr algn="ctr"/>
                <a:r>
                  <a:rPr lang="fr-FR" sz="2000" b="1">
                    <a:solidFill>
                      <a:srgbClr val="CC3300"/>
                    </a:solidFill>
                    <a:latin typeface="+mj-lt"/>
                    <a:ea typeface="Cambria Math" panose="02040503050406030204" pitchFamily="18" charset="0"/>
                    <a:cs typeface="Calibri Light" panose="020F0302020204030204" pitchFamily="34" charset="0"/>
                  </a:rPr>
                  <a:t>Tester les performances</a:t>
                </a:r>
              </a:p>
            </p:txBody>
          </p:sp>
        </p:grpSp>
      </p:grpSp>
      <p:sp>
        <p:nvSpPr>
          <p:cNvPr id="82" name="ZoneTexte 81">
            <a:extLst>
              <a:ext uri="{FF2B5EF4-FFF2-40B4-BE49-F238E27FC236}">
                <a16:creationId xmlns:a16="http://schemas.microsoft.com/office/drawing/2014/main" id="{ADE06B46-F53D-55D7-FB15-70C05DFFC27D}"/>
              </a:ext>
            </a:extLst>
          </p:cNvPr>
          <p:cNvSpPr txBox="1"/>
          <p:nvPr/>
        </p:nvSpPr>
        <p:spPr>
          <a:xfrm>
            <a:off x="294750" y="5292609"/>
            <a:ext cx="1165216" cy="400110"/>
          </a:xfrm>
          <a:prstGeom prst="rect">
            <a:avLst/>
          </a:prstGeom>
          <a:noFill/>
        </p:spPr>
        <p:txBody>
          <a:bodyPr wrap="square">
            <a:spAutoFit/>
          </a:bodyPr>
          <a:lstStyle/>
          <a:p>
            <a:r>
              <a:rPr lang="fr-FR" sz="2000" err="1">
                <a:latin typeface="+mj-lt"/>
                <a:ea typeface="Cambria Math" panose="02040503050406030204" pitchFamily="18" charset="0"/>
                <a:cs typeface="Calibri Light" panose="020F0302020204030204" pitchFamily="34" charset="0"/>
              </a:rPr>
              <a:t>Dataset</a:t>
            </a:r>
            <a:r>
              <a:rPr lang="fr-FR" sz="2000">
                <a:latin typeface="+mj-lt"/>
                <a:ea typeface="Cambria Math" panose="02040503050406030204" pitchFamily="18" charset="0"/>
                <a:cs typeface="Calibri Light" panose="020F0302020204030204" pitchFamily="34" charset="0"/>
              </a:rPr>
              <a:t> :</a:t>
            </a:r>
            <a:endParaRPr lang="fr-FR" sz="2000"/>
          </a:p>
        </p:txBody>
      </p:sp>
      <p:grpSp>
        <p:nvGrpSpPr>
          <p:cNvPr id="20" name="Groupe 19">
            <a:extLst>
              <a:ext uri="{FF2B5EF4-FFF2-40B4-BE49-F238E27FC236}">
                <a16:creationId xmlns:a16="http://schemas.microsoft.com/office/drawing/2014/main" id="{81C6528A-13FC-3ACA-F3C4-B629D173B299}"/>
              </a:ext>
            </a:extLst>
          </p:cNvPr>
          <p:cNvGrpSpPr/>
          <p:nvPr/>
        </p:nvGrpSpPr>
        <p:grpSpPr>
          <a:xfrm>
            <a:off x="4841977" y="2145939"/>
            <a:ext cx="3982708" cy="374977"/>
            <a:chOff x="5730306" y="2293134"/>
            <a:chExt cx="3982708" cy="374977"/>
          </a:xfrm>
        </p:grpSpPr>
        <p:sp>
          <p:nvSpPr>
            <p:cNvPr id="23" name="ZoneTexte 22">
              <a:extLst>
                <a:ext uri="{FF2B5EF4-FFF2-40B4-BE49-F238E27FC236}">
                  <a16:creationId xmlns:a16="http://schemas.microsoft.com/office/drawing/2014/main" id="{649184C1-559E-FC01-BDBC-BA3BE97CB6E8}"/>
                </a:ext>
              </a:extLst>
            </p:cNvPr>
            <p:cNvSpPr txBox="1"/>
            <p:nvPr/>
          </p:nvSpPr>
          <p:spPr>
            <a:xfrm>
              <a:off x="5730306" y="2298779"/>
              <a:ext cx="1712678" cy="369332"/>
            </a:xfrm>
            <a:prstGeom prst="rect">
              <a:avLst/>
            </a:prstGeom>
            <a:solidFill>
              <a:schemeClr val="bg2"/>
            </a:solidFill>
          </p:spPr>
          <p:txBody>
            <a:bodyPr wrap="square">
              <a:spAutoFit/>
            </a:bodyPr>
            <a:lstStyle/>
            <a:p>
              <a:pPr algn="ctr"/>
              <a:r>
                <a:rPr lang="fr-FR">
                  <a:solidFill>
                    <a:srgbClr val="FF0000"/>
                  </a:solidFill>
                  <a:latin typeface="+mj-lt"/>
                </a:rPr>
                <a:t>590 000  lignes </a:t>
              </a:r>
            </a:p>
          </p:txBody>
        </p:sp>
        <p:sp>
          <p:nvSpPr>
            <p:cNvPr id="33" name="ZoneTexte 32">
              <a:extLst>
                <a:ext uri="{FF2B5EF4-FFF2-40B4-BE49-F238E27FC236}">
                  <a16:creationId xmlns:a16="http://schemas.microsoft.com/office/drawing/2014/main" id="{2B71F00D-D435-472D-6B17-7923A2ED60F1}"/>
                </a:ext>
              </a:extLst>
            </p:cNvPr>
            <p:cNvSpPr txBox="1"/>
            <p:nvPr/>
          </p:nvSpPr>
          <p:spPr>
            <a:xfrm>
              <a:off x="8186868" y="2293134"/>
              <a:ext cx="1526146" cy="369332"/>
            </a:xfrm>
            <a:prstGeom prst="rect">
              <a:avLst/>
            </a:prstGeom>
            <a:solidFill>
              <a:schemeClr val="bg2"/>
            </a:solidFill>
          </p:spPr>
          <p:txBody>
            <a:bodyPr wrap="square">
              <a:spAutoFit/>
            </a:bodyPr>
            <a:lstStyle/>
            <a:p>
              <a:pPr algn="ctr"/>
              <a:r>
                <a:rPr lang="fr-FR">
                  <a:solidFill>
                    <a:srgbClr val="FF0000"/>
                  </a:solidFill>
                  <a:latin typeface="+mj-lt"/>
                </a:rPr>
                <a:t>536 000 lignes</a:t>
              </a:r>
            </a:p>
          </p:txBody>
        </p:sp>
        <p:sp>
          <p:nvSpPr>
            <p:cNvPr id="34" name="Flèche : droite 33">
              <a:extLst>
                <a:ext uri="{FF2B5EF4-FFF2-40B4-BE49-F238E27FC236}">
                  <a16:creationId xmlns:a16="http://schemas.microsoft.com/office/drawing/2014/main" id="{8788498A-8308-7D0C-8869-2D6921A12FDD}"/>
                </a:ext>
              </a:extLst>
            </p:cNvPr>
            <p:cNvSpPr/>
            <p:nvPr/>
          </p:nvSpPr>
          <p:spPr>
            <a:xfrm>
              <a:off x="7652514" y="2392292"/>
              <a:ext cx="324824" cy="232495"/>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Espace réservé du numéro de diapositive 11">
            <a:extLst>
              <a:ext uri="{FF2B5EF4-FFF2-40B4-BE49-F238E27FC236}">
                <a16:creationId xmlns:a16="http://schemas.microsoft.com/office/drawing/2014/main" id="{F32CB9C7-A0B5-31E6-7F95-8AEDA860E454}"/>
              </a:ext>
            </a:extLst>
          </p:cNvPr>
          <p:cNvSpPr>
            <a:spLocks noGrp="1"/>
          </p:cNvSpPr>
          <p:nvPr>
            <p:ph type="sldNum" sz="quarter" idx="12"/>
          </p:nvPr>
        </p:nvSpPr>
        <p:spPr/>
        <p:txBody>
          <a:bodyPr/>
          <a:lstStyle/>
          <a:p>
            <a:fld id="{D3477EFD-F3AF-4AFF-90C6-B83CE9896760}" type="slidenum">
              <a:rPr lang="fr-FR" smtClean="0"/>
              <a:t>8</a:t>
            </a:fld>
            <a:endParaRPr lang="fr-FR"/>
          </a:p>
        </p:txBody>
      </p:sp>
    </p:spTree>
    <p:extLst>
      <p:ext uri="{BB962C8B-B14F-4D97-AF65-F5344CB8AC3E}">
        <p14:creationId xmlns:p14="http://schemas.microsoft.com/office/powerpoint/2010/main" val="256390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 coins arrondis 127">
            <a:extLst>
              <a:ext uri="{FF2B5EF4-FFF2-40B4-BE49-F238E27FC236}">
                <a16:creationId xmlns:a16="http://schemas.microsoft.com/office/drawing/2014/main" id="{9908E80C-3CFD-75F4-B844-89D7CC55F90B}"/>
              </a:ext>
            </a:extLst>
          </p:cNvPr>
          <p:cNvSpPr/>
          <p:nvPr/>
        </p:nvSpPr>
        <p:spPr>
          <a:xfrm>
            <a:off x="8089431" y="2903626"/>
            <a:ext cx="808808" cy="326199"/>
          </a:xfrm>
          <a:prstGeom prst="roundRect">
            <a:avLst>
              <a:gd name="adj" fmla="val 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7" name="Rectangle : coins arrondis 126">
            <a:extLst>
              <a:ext uri="{FF2B5EF4-FFF2-40B4-BE49-F238E27FC236}">
                <a16:creationId xmlns:a16="http://schemas.microsoft.com/office/drawing/2014/main" id="{671482AE-4217-F52E-B403-FFF258DC60C7}"/>
              </a:ext>
            </a:extLst>
          </p:cNvPr>
          <p:cNvSpPr/>
          <p:nvPr/>
        </p:nvSpPr>
        <p:spPr>
          <a:xfrm>
            <a:off x="4785389" y="3910050"/>
            <a:ext cx="1617616" cy="326199"/>
          </a:xfrm>
          <a:prstGeom prst="roundRect">
            <a:avLst>
              <a:gd name="adj" fmla="val 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6" name="Rectangle : coins arrondis 125">
            <a:extLst>
              <a:ext uri="{FF2B5EF4-FFF2-40B4-BE49-F238E27FC236}">
                <a16:creationId xmlns:a16="http://schemas.microsoft.com/office/drawing/2014/main" id="{4234F415-91B9-3CDC-4E4E-C9CAC60438E3}"/>
              </a:ext>
            </a:extLst>
          </p:cNvPr>
          <p:cNvSpPr/>
          <p:nvPr/>
        </p:nvSpPr>
        <p:spPr>
          <a:xfrm>
            <a:off x="4785389" y="2909670"/>
            <a:ext cx="1617616" cy="326199"/>
          </a:xfrm>
          <a:prstGeom prst="roundRect">
            <a:avLst>
              <a:gd name="adj" fmla="val 0"/>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Rectangle 105">
            <a:extLst>
              <a:ext uri="{FF2B5EF4-FFF2-40B4-BE49-F238E27FC236}">
                <a16:creationId xmlns:a16="http://schemas.microsoft.com/office/drawing/2014/main" id="{D39AABF3-A8CA-EA88-5466-F9890FE5AC61}"/>
              </a:ext>
            </a:extLst>
          </p:cNvPr>
          <p:cNvSpPr/>
          <p:nvPr/>
        </p:nvSpPr>
        <p:spPr>
          <a:xfrm rot="5400000" flipV="1">
            <a:off x="10776624" y="-1067475"/>
            <a:ext cx="138349" cy="2692399"/>
          </a:xfrm>
          <a:prstGeom prst="rect">
            <a:avLst/>
          </a:prstGeom>
          <a:solidFill>
            <a:srgbClr val="DBE1E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8" name="Groupe 117">
            <a:extLst>
              <a:ext uri="{FF2B5EF4-FFF2-40B4-BE49-F238E27FC236}">
                <a16:creationId xmlns:a16="http://schemas.microsoft.com/office/drawing/2014/main" id="{6068AC07-7A83-1A42-84B4-E4B0E21E3A51}"/>
              </a:ext>
            </a:extLst>
          </p:cNvPr>
          <p:cNvGrpSpPr/>
          <p:nvPr/>
        </p:nvGrpSpPr>
        <p:grpSpPr>
          <a:xfrm>
            <a:off x="140674" y="-90217"/>
            <a:ext cx="4597581" cy="861774"/>
            <a:chOff x="168538" y="40420"/>
            <a:chExt cx="4597581" cy="861774"/>
          </a:xfrm>
        </p:grpSpPr>
        <p:grpSp>
          <p:nvGrpSpPr>
            <p:cNvPr id="116" name="Groupe 115">
              <a:extLst>
                <a:ext uri="{FF2B5EF4-FFF2-40B4-BE49-F238E27FC236}">
                  <a16:creationId xmlns:a16="http://schemas.microsoft.com/office/drawing/2014/main" id="{DAB71149-FF8C-71AF-55B3-A24C0439CC39}"/>
                </a:ext>
              </a:extLst>
            </p:cNvPr>
            <p:cNvGrpSpPr/>
            <p:nvPr/>
          </p:nvGrpSpPr>
          <p:grpSpPr>
            <a:xfrm>
              <a:off x="168538" y="40420"/>
              <a:ext cx="4597581" cy="861774"/>
              <a:chOff x="2444084" y="743264"/>
              <a:chExt cx="4597581" cy="861774"/>
            </a:xfrm>
          </p:grpSpPr>
          <p:sp>
            <p:nvSpPr>
              <p:cNvPr id="5" name="ZoneTexte 4">
                <a:extLst>
                  <a:ext uri="{FF2B5EF4-FFF2-40B4-BE49-F238E27FC236}">
                    <a16:creationId xmlns:a16="http://schemas.microsoft.com/office/drawing/2014/main" id="{6278971E-89DE-8E04-B59B-B60F95B3FE92}"/>
                  </a:ext>
                </a:extLst>
              </p:cNvPr>
              <p:cNvSpPr txBox="1"/>
              <p:nvPr/>
            </p:nvSpPr>
            <p:spPr>
              <a:xfrm>
                <a:off x="2876113" y="862312"/>
                <a:ext cx="4165552" cy="523220"/>
              </a:xfrm>
              <a:prstGeom prst="rect">
                <a:avLst/>
              </a:prstGeom>
              <a:noFill/>
            </p:spPr>
            <p:txBody>
              <a:bodyPr wrap="square" rtlCol="0">
                <a:spAutoFit/>
              </a:bodyPr>
              <a:lstStyle/>
              <a:p>
                <a:r>
                  <a:rPr lang="fr-FR" sz="2800">
                    <a:latin typeface="+mj-lt"/>
                    <a:ea typeface="Cambria Math" panose="02040503050406030204" pitchFamily="18" charset="0"/>
                  </a:rPr>
                  <a:t>Prétraitement des données</a:t>
                </a:r>
              </a:p>
            </p:txBody>
          </p:sp>
          <p:sp>
            <p:nvSpPr>
              <p:cNvPr id="6" name="ZoneTexte 5">
                <a:extLst>
                  <a:ext uri="{FF2B5EF4-FFF2-40B4-BE49-F238E27FC236}">
                    <a16:creationId xmlns:a16="http://schemas.microsoft.com/office/drawing/2014/main" id="{0AFC43AC-634F-7671-76C5-0AFD6E7DFC56}"/>
                  </a:ext>
                </a:extLst>
              </p:cNvPr>
              <p:cNvSpPr txBox="1"/>
              <p:nvPr/>
            </p:nvSpPr>
            <p:spPr>
              <a:xfrm>
                <a:off x="2444084" y="743264"/>
                <a:ext cx="606058" cy="861774"/>
              </a:xfrm>
              <a:prstGeom prst="rect">
                <a:avLst/>
              </a:prstGeom>
              <a:noFill/>
            </p:spPr>
            <p:txBody>
              <a:bodyPr wrap="square" rtlCol="0">
                <a:spAutoFit/>
              </a:bodyPr>
              <a:lstStyle/>
              <a:p>
                <a:r>
                  <a:rPr lang="fr-FR" sz="5000">
                    <a:solidFill>
                      <a:srgbClr val="FF6600"/>
                    </a:solidFill>
                    <a:latin typeface="Century Gothic" panose="020B0502020202020204" pitchFamily="34" charset="0"/>
                    <a:ea typeface="Cambria Math" panose="02040503050406030204" pitchFamily="18" charset="0"/>
                  </a:rPr>
                  <a:t>3</a:t>
                </a:r>
              </a:p>
            </p:txBody>
          </p:sp>
        </p:grpSp>
        <p:sp>
          <p:nvSpPr>
            <p:cNvPr id="117" name="Rectangle 116">
              <a:extLst>
                <a:ext uri="{FF2B5EF4-FFF2-40B4-BE49-F238E27FC236}">
                  <a16:creationId xmlns:a16="http://schemas.microsoft.com/office/drawing/2014/main" id="{86E43E67-33F3-45D6-54BF-9C6ED5DA5BC9}"/>
                </a:ext>
              </a:extLst>
            </p:cNvPr>
            <p:cNvSpPr/>
            <p:nvPr/>
          </p:nvSpPr>
          <p:spPr>
            <a:xfrm rot="5400000" flipV="1">
              <a:off x="2314328" y="-940665"/>
              <a:ext cx="45719" cy="3256234"/>
            </a:xfrm>
            <a:prstGeom prst="rect">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 name="Groupe 1">
            <a:extLst>
              <a:ext uri="{FF2B5EF4-FFF2-40B4-BE49-F238E27FC236}">
                <a16:creationId xmlns:a16="http://schemas.microsoft.com/office/drawing/2014/main" id="{DCE36C11-983C-3E9C-E5CE-B82968D928FA}"/>
              </a:ext>
            </a:extLst>
          </p:cNvPr>
          <p:cNvGrpSpPr/>
          <p:nvPr/>
        </p:nvGrpSpPr>
        <p:grpSpPr>
          <a:xfrm rot="16200000">
            <a:off x="10703723" y="-828701"/>
            <a:ext cx="295074" cy="2229427"/>
            <a:chOff x="7785230" y="646187"/>
            <a:chExt cx="295074" cy="2229427"/>
          </a:xfrm>
        </p:grpSpPr>
        <p:sp>
          <p:nvSpPr>
            <p:cNvPr id="3" name="Ellipse 2">
              <a:extLst>
                <a:ext uri="{FF2B5EF4-FFF2-40B4-BE49-F238E27FC236}">
                  <a16:creationId xmlns:a16="http://schemas.microsoft.com/office/drawing/2014/main" id="{4E12CFCF-05B6-BB40-150F-4C6170C8A40C}"/>
                </a:ext>
              </a:extLst>
            </p:cNvPr>
            <p:cNvSpPr/>
            <p:nvPr/>
          </p:nvSpPr>
          <p:spPr>
            <a:xfrm rot="16200000">
              <a:off x="7797585" y="642551"/>
              <a:ext cx="275327" cy="282600"/>
            </a:xfrm>
            <a:prstGeom prst="ellipse">
              <a:avLst/>
            </a:prstGeom>
            <a:solidFill>
              <a:schemeClr val="bg1">
                <a:lumMod val="8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36D0F154-25F5-574A-B509-A4CB0CBD30C3}"/>
                </a:ext>
              </a:extLst>
            </p:cNvPr>
            <p:cNvSpPr/>
            <p:nvPr/>
          </p:nvSpPr>
          <p:spPr>
            <a:xfrm rot="16200000">
              <a:off x="7797585" y="971162"/>
              <a:ext cx="275327" cy="282600"/>
            </a:xfrm>
            <a:prstGeom prst="ellipse">
              <a:avLst/>
            </a:prstGeom>
            <a:solidFill>
              <a:schemeClr val="bg1">
                <a:lumMod val="85000"/>
              </a:schemeClr>
            </a:solidFill>
            <a:ln w="952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2E11792A-1F1C-0D65-2B0B-8446C9EE2C56}"/>
                </a:ext>
              </a:extLst>
            </p:cNvPr>
            <p:cNvSpPr/>
            <p:nvPr/>
          </p:nvSpPr>
          <p:spPr>
            <a:xfrm rot="16200000">
              <a:off x="7797586" y="1290391"/>
              <a:ext cx="275327" cy="282600"/>
            </a:xfrm>
            <a:prstGeom prst="ellipse">
              <a:avLst/>
            </a:prstGeom>
            <a:solidFill>
              <a:srgbClr val="FF6600"/>
            </a:solidFill>
            <a:ln w="952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A46820F7-EC7C-22BC-C331-29D9CA7BD3E5}"/>
                </a:ext>
              </a:extLst>
            </p:cNvPr>
            <p:cNvSpPr/>
            <p:nvPr/>
          </p:nvSpPr>
          <p:spPr>
            <a:xfrm rot="16200000">
              <a:off x="7788866" y="1616211"/>
              <a:ext cx="275327" cy="282600"/>
            </a:xfrm>
            <a:prstGeom prst="ellipse">
              <a:avLst/>
            </a:prstGeom>
            <a:solidFill>
              <a:schemeClr val="bg1">
                <a:lumMod val="85000"/>
              </a:schemeClr>
            </a:solidFill>
            <a:ln w="9525">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6A309E06-A80C-E1DA-DC47-24E563B48C04}"/>
                </a:ext>
              </a:extLst>
            </p:cNvPr>
            <p:cNvSpPr/>
            <p:nvPr/>
          </p:nvSpPr>
          <p:spPr>
            <a:xfrm rot="16200000">
              <a:off x="7796227" y="1955282"/>
              <a:ext cx="275327" cy="282600"/>
            </a:xfrm>
            <a:prstGeom prst="ellipse">
              <a:avLst/>
            </a:prstGeom>
            <a:solidFill>
              <a:schemeClr val="bg1">
                <a:lumMod val="85000"/>
              </a:schemeClr>
            </a:solidFill>
            <a:ln w="9525">
              <a:solidFill>
                <a:srgbClr val="70192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2280ADB7-F3A9-6D49-6466-2C3A22161661}"/>
                </a:ext>
              </a:extLst>
            </p:cNvPr>
            <p:cNvSpPr/>
            <p:nvPr/>
          </p:nvSpPr>
          <p:spPr>
            <a:xfrm rot="16200000">
              <a:off x="7801340" y="2275453"/>
              <a:ext cx="275327" cy="282600"/>
            </a:xfrm>
            <a:prstGeom prst="ellipse">
              <a:avLst/>
            </a:prstGeom>
            <a:solidFill>
              <a:schemeClr val="bg1">
                <a:lumMod val="85000"/>
              </a:scheme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Ellipse 10">
              <a:extLst>
                <a:ext uri="{FF2B5EF4-FFF2-40B4-BE49-F238E27FC236}">
                  <a16:creationId xmlns:a16="http://schemas.microsoft.com/office/drawing/2014/main" id="{9BFB0574-626C-6B8E-F624-0C20B7681C34}"/>
                </a:ext>
              </a:extLst>
            </p:cNvPr>
            <p:cNvSpPr/>
            <p:nvPr/>
          </p:nvSpPr>
          <p:spPr>
            <a:xfrm rot="16200000">
              <a:off x="7798241" y="2596651"/>
              <a:ext cx="275326" cy="282599"/>
            </a:xfrm>
            <a:prstGeom prst="ellipse">
              <a:avLst/>
            </a:prstGeom>
            <a:solidFill>
              <a:schemeClr val="bg1">
                <a:lumMod val="85000"/>
              </a:schemeClr>
            </a:solidFill>
            <a:ln w="9525">
              <a:solidFill>
                <a:srgbClr val="CC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CC0099"/>
                </a:solidFill>
              </a:endParaRPr>
            </a:p>
          </p:txBody>
        </p:sp>
      </p:grpSp>
      <p:sp>
        <p:nvSpPr>
          <p:cNvPr id="15" name="ZoneTexte 14">
            <a:extLst>
              <a:ext uri="{FF2B5EF4-FFF2-40B4-BE49-F238E27FC236}">
                <a16:creationId xmlns:a16="http://schemas.microsoft.com/office/drawing/2014/main" id="{66CF6DF3-7B91-CFEF-9029-D770C1A506EB}"/>
              </a:ext>
            </a:extLst>
          </p:cNvPr>
          <p:cNvSpPr txBox="1"/>
          <p:nvPr/>
        </p:nvSpPr>
        <p:spPr>
          <a:xfrm>
            <a:off x="0" y="6488668"/>
            <a:ext cx="12191997" cy="369332"/>
          </a:xfrm>
          <a:prstGeom prst="rect">
            <a:avLst/>
          </a:prstGeom>
          <a:noFill/>
        </p:spPr>
        <p:txBody>
          <a:bodyPr wrap="square" lIns="91440" tIns="45720" rIns="91440" bIns="45720" rtlCol="0" anchor="t">
            <a:spAutoFit/>
          </a:bodyPr>
          <a:lstStyle/>
          <a:p>
            <a:pPr algn="ctr"/>
            <a:r>
              <a:rPr lang="fr-FR" dirty="0">
                <a:solidFill>
                  <a:schemeClr val="tx1">
                    <a:lumMod val="50000"/>
                    <a:lumOff val="50000"/>
                  </a:schemeClr>
                </a:solidFill>
                <a:latin typeface="+mj-lt"/>
                <a:ea typeface="Cambria Math"/>
                <a:cs typeface="Calibri Light"/>
              </a:rPr>
              <a:t>Léa Camusat      Flavie Kolb     </a:t>
            </a:r>
            <a:r>
              <a:rPr lang="fr-FR" b="1" dirty="0">
                <a:latin typeface="+mj-lt"/>
                <a:ea typeface="Cambria Math"/>
                <a:cs typeface="Calibri Light"/>
              </a:rPr>
              <a:t> Lila Roig </a:t>
            </a:r>
            <a:endParaRPr lang="fr-FR" b="1">
              <a:latin typeface="+mj-lt"/>
              <a:ea typeface="Cambria Math" panose="02040503050406030204" pitchFamily="18" charset="0"/>
              <a:cs typeface="Calibri Light" panose="020F0302020204030204" pitchFamily="34" charset="0"/>
            </a:endParaRPr>
          </a:p>
        </p:txBody>
      </p:sp>
      <p:grpSp>
        <p:nvGrpSpPr>
          <p:cNvPr id="12" name="Groupe 11">
            <a:extLst>
              <a:ext uri="{FF2B5EF4-FFF2-40B4-BE49-F238E27FC236}">
                <a16:creationId xmlns:a16="http://schemas.microsoft.com/office/drawing/2014/main" id="{42C57E0B-24FF-9DE0-8219-97947B4872C2}"/>
              </a:ext>
            </a:extLst>
          </p:cNvPr>
          <p:cNvGrpSpPr/>
          <p:nvPr/>
        </p:nvGrpSpPr>
        <p:grpSpPr>
          <a:xfrm>
            <a:off x="3371351" y="638075"/>
            <a:ext cx="3972450" cy="446724"/>
            <a:chOff x="203418" y="815607"/>
            <a:chExt cx="3972450" cy="446724"/>
          </a:xfrm>
        </p:grpSpPr>
        <p:sp>
          <p:nvSpPr>
            <p:cNvPr id="17" name="Rectangle : coins arrondis 16">
              <a:extLst>
                <a:ext uri="{FF2B5EF4-FFF2-40B4-BE49-F238E27FC236}">
                  <a16:creationId xmlns:a16="http://schemas.microsoft.com/office/drawing/2014/main" id="{AA9CDA1D-CA53-FC1A-B1ED-42558478F555}"/>
                </a:ext>
              </a:extLst>
            </p:cNvPr>
            <p:cNvSpPr/>
            <p:nvPr/>
          </p:nvSpPr>
          <p:spPr>
            <a:xfrm>
              <a:off x="203418" y="815607"/>
              <a:ext cx="3972450" cy="446724"/>
            </a:xfrm>
            <a:prstGeom prst="round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2" name="ZoneTexte 81">
              <a:extLst>
                <a:ext uri="{FF2B5EF4-FFF2-40B4-BE49-F238E27FC236}">
                  <a16:creationId xmlns:a16="http://schemas.microsoft.com/office/drawing/2014/main" id="{ADE06B46-F53D-55D7-FB15-70C05DFFC27D}"/>
                </a:ext>
              </a:extLst>
            </p:cNvPr>
            <p:cNvSpPr txBox="1"/>
            <p:nvPr/>
          </p:nvSpPr>
          <p:spPr>
            <a:xfrm>
              <a:off x="203418" y="823130"/>
              <a:ext cx="3972450" cy="400110"/>
            </a:xfrm>
            <a:prstGeom prst="rect">
              <a:avLst/>
            </a:prstGeom>
            <a:noFill/>
          </p:spPr>
          <p:txBody>
            <a:bodyPr wrap="square">
              <a:spAutoFit/>
            </a:bodyPr>
            <a:lstStyle/>
            <a:p>
              <a:pPr algn="ctr"/>
              <a:r>
                <a:rPr lang="fr-FR" sz="2000" b="1" err="1">
                  <a:solidFill>
                    <a:srgbClr val="FF3300"/>
                  </a:solidFill>
                  <a:latin typeface="+mj-lt"/>
                  <a:ea typeface="Cambria Math" panose="02040503050406030204" pitchFamily="18" charset="0"/>
                  <a:cs typeface="Calibri Light" panose="020F0302020204030204" pitchFamily="34" charset="0"/>
                </a:rPr>
                <a:t>Encoding</a:t>
              </a:r>
              <a:r>
                <a:rPr lang="fr-FR" sz="2000">
                  <a:latin typeface="+mj-lt"/>
                  <a:ea typeface="Cambria Math" panose="02040503050406030204" pitchFamily="18" charset="0"/>
                  <a:cs typeface="Calibri Light" panose="020F0302020204030204" pitchFamily="34" charset="0"/>
                </a:rPr>
                <a:t> des variables </a:t>
              </a:r>
              <a:r>
                <a:rPr lang="fr-FR" sz="2000" b="1">
                  <a:solidFill>
                    <a:srgbClr val="FF3300"/>
                  </a:solidFill>
                  <a:latin typeface="+mj-lt"/>
                  <a:ea typeface="Cambria Math" panose="02040503050406030204" pitchFamily="18" charset="0"/>
                  <a:cs typeface="Calibri Light" panose="020F0302020204030204" pitchFamily="34" charset="0"/>
                </a:rPr>
                <a:t>qualitatives</a:t>
              </a:r>
              <a:endParaRPr lang="fr-FR" sz="2000" b="1">
                <a:solidFill>
                  <a:srgbClr val="FF3300"/>
                </a:solidFill>
              </a:endParaRPr>
            </a:p>
          </p:txBody>
        </p:sp>
      </p:grpSp>
      <p:sp>
        <p:nvSpPr>
          <p:cNvPr id="23" name="ZoneTexte 22">
            <a:extLst>
              <a:ext uri="{FF2B5EF4-FFF2-40B4-BE49-F238E27FC236}">
                <a16:creationId xmlns:a16="http://schemas.microsoft.com/office/drawing/2014/main" id="{266AD18C-6430-47CC-BD33-7D77CE47403F}"/>
              </a:ext>
            </a:extLst>
          </p:cNvPr>
          <p:cNvSpPr txBox="1"/>
          <p:nvPr/>
        </p:nvSpPr>
        <p:spPr>
          <a:xfrm>
            <a:off x="519363" y="1497635"/>
            <a:ext cx="2298482" cy="400110"/>
          </a:xfrm>
          <a:prstGeom prst="rect">
            <a:avLst/>
          </a:prstGeom>
          <a:noFill/>
        </p:spPr>
        <p:txBody>
          <a:bodyPr wrap="square">
            <a:spAutoFit/>
          </a:bodyPr>
          <a:lstStyle/>
          <a:p>
            <a:pPr algn="ctr"/>
            <a:r>
              <a:rPr lang="fr-FR" sz="2000" b="1" u="sng" err="1">
                <a:solidFill>
                  <a:srgbClr val="FF3300"/>
                </a:solidFill>
                <a:latin typeface="+mj-lt"/>
                <a:ea typeface="Cambria Math" panose="02040503050406030204" pitchFamily="18" charset="0"/>
                <a:cs typeface="Calibri Light" panose="020F0302020204030204" pitchFamily="34" charset="0"/>
              </a:rPr>
              <a:t>One-hot</a:t>
            </a:r>
            <a:r>
              <a:rPr lang="fr-FR" sz="2000" b="1" u="sng">
                <a:solidFill>
                  <a:srgbClr val="FF3300"/>
                </a:solidFill>
                <a:latin typeface="+mj-lt"/>
                <a:ea typeface="Cambria Math" panose="02040503050406030204" pitchFamily="18" charset="0"/>
                <a:cs typeface="Calibri Light" panose="020F0302020204030204" pitchFamily="34" charset="0"/>
              </a:rPr>
              <a:t> </a:t>
            </a:r>
            <a:r>
              <a:rPr lang="fr-FR" sz="2000" b="1" u="sng" err="1">
                <a:solidFill>
                  <a:srgbClr val="FF3300"/>
                </a:solidFill>
                <a:latin typeface="+mj-lt"/>
                <a:ea typeface="Cambria Math" panose="02040503050406030204" pitchFamily="18" charset="0"/>
                <a:cs typeface="Calibri Light" panose="020F0302020204030204" pitchFamily="34" charset="0"/>
              </a:rPr>
              <a:t>encoding</a:t>
            </a:r>
            <a:endParaRPr lang="fr-FR" sz="2000" b="1" u="sng">
              <a:solidFill>
                <a:srgbClr val="FF3300"/>
              </a:solidFill>
            </a:endParaRPr>
          </a:p>
        </p:txBody>
      </p:sp>
      <p:graphicFrame>
        <p:nvGraphicFramePr>
          <p:cNvPr id="33" name="Tableau 33">
            <a:extLst>
              <a:ext uri="{FF2B5EF4-FFF2-40B4-BE49-F238E27FC236}">
                <a16:creationId xmlns:a16="http://schemas.microsoft.com/office/drawing/2014/main" id="{E39CF74F-B3D4-CB46-68F1-93477D27B04D}"/>
              </a:ext>
            </a:extLst>
          </p:cNvPr>
          <p:cNvGraphicFramePr>
            <a:graphicFrameLocks noGrp="1"/>
          </p:cNvGraphicFramePr>
          <p:nvPr>
            <p:extLst>
              <p:ext uri="{D42A27DB-BD31-4B8C-83A1-F6EECF244321}">
                <p14:modId xmlns:p14="http://schemas.microsoft.com/office/powerpoint/2010/main" val="1471262557"/>
              </p:ext>
            </p:extLst>
          </p:nvPr>
        </p:nvGraphicFramePr>
        <p:xfrm>
          <a:off x="400667" y="2222763"/>
          <a:ext cx="825577" cy="2021412"/>
        </p:xfrm>
        <a:graphic>
          <a:graphicData uri="http://schemas.openxmlformats.org/drawingml/2006/table">
            <a:tbl>
              <a:tblPr firstRow="1" bandRow="1">
                <a:tableStyleId>{5C22544A-7EE6-4342-B048-85BDC9FD1C3A}</a:tableStyleId>
              </a:tblPr>
              <a:tblGrid>
                <a:gridCol w="825577">
                  <a:extLst>
                    <a:ext uri="{9D8B030D-6E8A-4147-A177-3AD203B41FA5}">
                      <a16:colId xmlns:a16="http://schemas.microsoft.com/office/drawing/2014/main" val="4170248492"/>
                    </a:ext>
                  </a:extLst>
                </a:gridCol>
              </a:tblGrid>
              <a:tr h="336902">
                <a:tc>
                  <a:txBody>
                    <a:bodyPr/>
                    <a:lstStyle/>
                    <a:p>
                      <a:pPr algn="ctr"/>
                      <a:r>
                        <a:rPr lang="fr-FR" sz="1600">
                          <a:solidFill>
                            <a:schemeClr val="tx1"/>
                          </a:solidFill>
                        </a:rPr>
                        <a:t>Ville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2685535"/>
                  </a:ext>
                </a:extLst>
              </a:tr>
              <a:tr h="336902">
                <a:tc>
                  <a:txBody>
                    <a:bodyPr/>
                    <a:lstStyle/>
                    <a:p>
                      <a:pPr algn="ctr"/>
                      <a:r>
                        <a:rPr lang="fr-FR" sz="1600">
                          <a:solidFill>
                            <a:schemeClr val="tx1"/>
                          </a:solidFill>
                        </a:rPr>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4305501"/>
                  </a:ext>
                </a:extLst>
              </a:tr>
              <a:tr h="336902">
                <a:tc>
                  <a:txBody>
                    <a:bodyPr/>
                    <a:lstStyle/>
                    <a:p>
                      <a:pPr algn="ctr"/>
                      <a:r>
                        <a:rPr lang="fr-FR" sz="1600">
                          <a:solidFill>
                            <a:schemeClr val="tx1"/>
                          </a:solidFill>
                        </a:rPr>
                        <a:t>Madrid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0604392"/>
                  </a:ext>
                </a:extLst>
              </a:tr>
              <a:tr h="336902">
                <a:tc>
                  <a:txBody>
                    <a:bodyPr/>
                    <a:lstStyle/>
                    <a:p>
                      <a:pPr algn="ctr"/>
                      <a:r>
                        <a:rPr lang="fr-FR" sz="1600">
                          <a:solidFill>
                            <a:schemeClr val="tx1"/>
                          </a:solidFill>
                        </a:rPr>
                        <a:t>Rome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3501789"/>
                  </a:ext>
                </a:extLst>
              </a:tr>
              <a:tr h="336902">
                <a:tc>
                  <a:txBody>
                    <a:bodyPr/>
                    <a:lstStyle/>
                    <a:p>
                      <a:pPr algn="ctr"/>
                      <a:r>
                        <a:rPr lang="fr-FR" sz="1600">
                          <a:solidFill>
                            <a:schemeClr val="tx1"/>
                          </a:solidFill>
                        </a:rPr>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584798"/>
                  </a:ext>
                </a:extLst>
              </a:tr>
              <a:tr h="336902">
                <a:tc>
                  <a:txBody>
                    <a:bodyPr/>
                    <a:lstStyle/>
                    <a:p>
                      <a:pPr algn="ctr"/>
                      <a:r>
                        <a:rPr lang="fr-FR" sz="1600">
                          <a:solidFill>
                            <a:schemeClr val="tx1"/>
                          </a:solidFill>
                        </a:rPr>
                        <a:t>Rome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6469040"/>
                  </a:ext>
                </a:extLst>
              </a:tr>
            </a:tbl>
          </a:graphicData>
        </a:graphic>
      </p:graphicFrame>
      <p:graphicFrame>
        <p:nvGraphicFramePr>
          <p:cNvPr id="34" name="Tableau 33">
            <a:extLst>
              <a:ext uri="{FF2B5EF4-FFF2-40B4-BE49-F238E27FC236}">
                <a16:creationId xmlns:a16="http://schemas.microsoft.com/office/drawing/2014/main" id="{99CDC08F-74D7-E715-F9FF-A9DA0CCC5BD2}"/>
              </a:ext>
            </a:extLst>
          </p:cNvPr>
          <p:cNvGraphicFramePr>
            <a:graphicFrameLocks noGrp="1"/>
          </p:cNvGraphicFramePr>
          <p:nvPr>
            <p:extLst>
              <p:ext uri="{D42A27DB-BD31-4B8C-83A1-F6EECF244321}">
                <p14:modId xmlns:p14="http://schemas.microsoft.com/office/powerpoint/2010/main" val="1471271073"/>
              </p:ext>
            </p:extLst>
          </p:nvPr>
        </p:nvGraphicFramePr>
        <p:xfrm>
          <a:off x="1890605" y="2205672"/>
          <a:ext cx="2235277" cy="2031854"/>
        </p:xfrm>
        <a:graphic>
          <a:graphicData uri="http://schemas.openxmlformats.org/drawingml/2006/table">
            <a:tbl>
              <a:tblPr firstRow="1" bandRow="1">
                <a:tableStyleId>{5C22544A-7EE6-4342-B048-85BDC9FD1C3A}</a:tableStyleId>
              </a:tblPr>
              <a:tblGrid>
                <a:gridCol w="655402">
                  <a:extLst>
                    <a:ext uri="{9D8B030D-6E8A-4147-A177-3AD203B41FA5}">
                      <a16:colId xmlns:a16="http://schemas.microsoft.com/office/drawing/2014/main" val="4170248492"/>
                    </a:ext>
                  </a:extLst>
                </a:gridCol>
                <a:gridCol w="836404">
                  <a:extLst>
                    <a:ext uri="{9D8B030D-6E8A-4147-A177-3AD203B41FA5}">
                      <a16:colId xmlns:a16="http://schemas.microsoft.com/office/drawing/2014/main" val="2977782672"/>
                    </a:ext>
                  </a:extLst>
                </a:gridCol>
                <a:gridCol w="743471">
                  <a:extLst>
                    <a:ext uri="{9D8B030D-6E8A-4147-A177-3AD203B41FA5}">
                      <a16:colId xmlns:a16="http://schemas.microsoft.com/office/drawing/2014/main" val="799970769"/>
                    </a:ext>
                  </a:extLst>
                </a:gridCol>
              </a:tblGrid>
              <a:tr h="337389">
                <a:tc>
                  <a:txBody>
                    <a:bodyPr/>
                    <a:lstStyle/>
                    <a:p>
                      <a:pPr algn="ctr"/>
                      <a:r>
                        <a:rPr lang="fr-FR" sz="1600">
                          <a:solidFill>
                            <a:schemeClr val="tx1"/>
                          </a:solidFill>
                        </a:rPr>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Madrid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Rome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2685535"/>
                  </a:ext>
                </a:extLst>
              </a:tr>
              <a:tr h="338893">
                <a:tc>
                  <a:txBody>
                    <a:bodyPr/>
                    <a:lstStyle/>
                    <a:p>
                      <a:pPr algn="ctr"/>
                      <a:r>
                        <a:rPr lang="fr-FR" sz="160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4305501"/>
                  </a:ext>
                </a:extLst>
              </a:tr>
              <a:tr h="338893">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0604392"/>
                  </a:ext>
                </a:extLst>
              </a:tr>
              <a:tr h="338893">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3501789"/>
                  </a:ext>
                </a:extLst>
              </a:tr>
              <a:tr h="338893">
                <a:tc>
                  <a:txBody>
                    <a:bodyPr/>
                    <a:lstStyle/>
                    <a:p>
                      <a:pPr algn="ctr"/>
                      <a:r>
                        <a:rPr lang="fr-FR" sz="160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1561483"/>
                  </a:ext>
                </a:extLst>
              </a:tr>
              <a:tr h="338893">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8870148"/>
                  </a:ext>
                </a:extLst>
              </a:tr>
            </a:tbl>
          </a:graphicData>
        </a:graphic>
      </p:graphicFrame>
      <p:sp>
        <p:nvSpPr>
          <p:cNvPr id="86" name="Flèche : droite 85">
            <a:extLst>
              <a:ext uri="{FF2B5EF4-FFF2-40B4-BE49-F238E27FC236}">
                <a16:creationId xmlns:a16="http://schemas.microsoft.com/office/drawing/2014/main" id="{E3ACCDCC-3116-D005-0F46-32E9C2D438E7}"/>
              </a:ext>
            </a:extLst>
          </p:cNvPr>
          <p:cNvSpPr/>
          <p:nvPr/>
        </p:nvSpPr>
        <p:spPr>
          <a:xfrm>
            <a:off x="1385648" y="3122243"/>
            <a:ext cx="324824" cy="232495"/>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3" name="Groupe 112">
            <a:extLst>
              <a:ext uri="{FF2B5EF4-FFF2-40B4-BE49-F238E27FC236}">
                <a16:creationId xmlns:a16="http://schemas.microsoft.com/office/drawing/2014/main" id="{17875D88-8F86-BB1E-06A5-9309DC3813FF}"/>
              </a:ext>
            </a:extLst>
          </p:cNvPr>
          <p:cNvGrpSpPr/>
          <p:nvPr/>
        </p:nvGrpSpPr>
        <p:grpSpPr>
          <a:xfrm>
            <a:off x="1505898" y="2199642"/>
            <a:ext cx="1772724" cy="2461079"/>
            <a:chOff x="1548934" y="1592137"/>
            <a:chExt cx="1772724" cy="2461079"/>
          </a:xfrm>
        </p:grpSpPr>
        <p:sp>
          <p:nvSpPr>
            <p:cNvPr id="87" name="ZoneTexte 86">
              <a:extLst>
                <a:ext uri="{FF2B5EF4-FFF2-40B4-BE49-F238E27FC236}">
                  <a16:creationId xmlns:a16="http://schemas.microsoft.com/office/drawing/2014/main" id="{CB5FDAB4-18F4-5144-7885-93E3EF05462C}"/>
                </a:ext>
              </a:extLst>
            </p:cNvPr>
            <p:cNvSpPr txBox="1"/>
            <p:nvPr/>
          </p:nvSpPr>
          <p:spPr>
            <a:xfrm>
              <a:off x="1548934" y="3683884"/>
              <a:ext cx="1772724" cy="369332"/>
            </a:xfrm>
            <a:prstGeom prst="rect">
              <a:avLst/>
            </a:prstGeom>
            <a:solidFill>
              <a:schemeClr val="bg1">
                <a:lumMod val="65000"/>
                <a:alpha val="30000"/>
              </a:schemeClr>
            </a:solidFill>
          </p:spPr>
          <p:txBody>
            <a:bodyPr wrap="square">
              <a:spAutoFit/>
            </a:bodyPr>
            <a:lstStyle/>
            <a:p>
              <a:pPr algn="ctr"/>
              <a:r>
                <a:rPr lang="fr-FR" err="1">
                  <a:solidFill>
                    <a:srgbClr val="FF3300"/>
                  </a:solidFill>
                  <a:latin typeface="+mj-lt"/>
                  <a:ea typeface="Cambria Math" panose="02040503050406030204" pitchFamily="18" charset="0"/>
                  <a:cs typeface="Calibri Light" panose="020F0302020204030204" pitchFamily="34" charset="0"/>
                </a:rPr>
                <a:t>drop_first</a:t>
              </a:r>
              <a:r>
                <a:rPr lang="fr-FR">
                  <a:solidFill>
                    <a:srgbClr val="FF3300"/>
                  </a:solidFill>
                  <a:latin typeface="+mj-lt"/>
                  <a:ea typeface="Cambria Math" panose="02040503050406030204" pitchFamily="18" charset="0"/>
                  <a:cs typeface="Calibri Light" panose="020F0302020204030204" pitchFamily="34" charset="0"/>
                </a:rPr>
                <a:t> = </a:t>
              </a:r>
              <a:r>
                <a:rPr lang="fr-FR" err="1">
                  <a:solidFill>
                    <a:srgbClr val="FF3300"/>
                  </a:solidFill>
                  <a:latin typeface="+mj-lt"/>
                  <a:ea typeface="Cambria Math" panose="02040503050406030204" pitchFamily="18" charset="0"/>
                  <a:cs typeface="Calibri Light" panose="020F0302020204030204" pitchFamily="34" charset="0"/>
                </a:rPr>
                <a:t>True</a:t>
              </a:r>
              <a:endParaRPr lang="fr-FR">
                <a:solidFill>
                  <a:srgbClr val="FF3300"/>
                </a:solidFill>
              </a:endParaRPr>
            </a:p>
          </p:txBody>
        </p:sp>
        <p:grpSp>
          <p:nvGrpSpPr>
            <p:cNvPr id="94" name="Groupe 93">
              <a:extLst>
                <a:ext uri="{FF2B5EF4-FFF2-40B4-BE49-F238E27FC236}">
                  <a16:creationId xmlns:a16="http://schemas.microsoft.com/office/drawing/2014/main" id="{CFC535DE-7443-1CAD-44F0-64737DBF3C84}"/>
                </a:ext>
              </a:extLst>
            </p:cNvPr>
            <p:cNvGrpSpPr/>
            <p:nvPr/>
          </p:nvGrpSpPr>
          <p:grpSpPr>
            <a:xfrm>
              <a:off x="1933641" y="1592137"/>
              <a:ext cx="632682" cy="2031854"/>
              <a:chOff x="2161318" y="2216956"/>
              <a:chExt cx="632682" cy="2031854"/>
            </a:xfrm>
          </p:grpSpPr>
          <p:cxnSp>
            <p:nvCxnSpPr>
              <p:cNvPr id="89" name="Connecteur droit 88">
                <a:extLst>
                  <a:ext uri="{FF2B5EF4-FFF2-40B4-BE49-F238E27FC236}">
                    <a16:creationId xmlns:a16="http://schemas.microsoft.com/office/drawing/2014/main" id="{4A5F0809-5156-B59D-2A17-5DC390CCF9DD}"/>
                  </a:ext>
                </a:extLst>
              </p:cNvPr>
              <p:cNvCxnSpPr>
                <a:cxnSpLocks/>
              </p:cNvCxnSpPr>
              <p:nvPr/>
            </p:nvCxnSpPr>
            <p:spPr>
              <a:xfrm>
                <a:off x="2161318" y="2222177"/>
                <a:ext cx="632682" cy="2026633"/>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91" name="Connecteur droit 90">
                <a:extLst>
                  <a:ext uri="{FF2B5EF4-FFF2-40B4-BE49-F238E27FC236}">
                    <a16:creationId xmlns:a16="http://schemas.microsoft.com/office/drawing/2014/main" id="{1CCC33E7-49D2-A18B-3D6D-EEC2AC1DE715}"/>
                  </a:ext>
                </a:extLst>
              </p:cNvPr>
              <p:cNvCxnSpPr>
                <a:cxnSpLocks/>
              </p:cNvCxnSpPr>
              <p:nvPr/>
            </p:nvCxnSpPr>
            <p:spPr>
              <a:xfrm flipH="1">
                <a:off x="2161318" y="2216956"/>
                <a:ext cx="632682" cy="2031854"/>
              </a:xfrm>
              <a:prstGeom prst="line">
                <a:avLst/>
              </a:prstGeom>
              <a:ln w="28575">
                <a:solidFill>
                  <a:srgbClr val="FF3300"/>
                </a:solidFill>
              </a:ln>
            </p:spPr>
            <p:style>
              <a:lnRef idx="1">
                <a:schemeClr val="accent1"/>
              </a:lnRef>
              <a:fillRef idx="0">
                <a:schemeClr val="accent1"/>
              </a:fillRef>
              <a:effectRef idx="0">
                <a:schemeClr val="accent1"/>
              </a:effectRef>
              <a:fontRef idx="minor">
                <a:schemeClr val="tx1"/>
              </a:fontRef>
            </p:style>
          </p:cxnSp>
        </p:grpSp>
      </p:grpSp>
      <p:sp>
        <p:nvSpPr>
          <p:cNvPr id="97" name="ZoneTexte 96">
            <a:extLst>
              <a:ext uri="{FF2B5EF4-FFF2-40B4-BE49-F238E27FC236}">
                <a16:creationId xmlns:a16="http://schemas.microsoft.com/office/drawing/2014/main" id="{B1F1015D-C888-0797-3272-CBC342E4F6DF}"/>
              </a:ext>
            </a:extLst>
          </p:cNvPr>
          <p:cNvSpPr txBox="1"/>
          <p:nvPr/>
        </p:nvSpPr>
        <p:spPr>
          <a:xfrm>
            <a:off x="172865" y="5002443"/>
            <a:ext cx="4247588" cy="10618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dirty="0">
                <a:latin typeface="+mj-lt"/>
                <a:ea typeface="Cambria Math" panose="02040503050406030204" pitchFamily="18" charset="0"/>
                <a:cs typeface="Calibri Light" panose="020F0302020204030204" pitchFamily="34" charset="0"/>
              </a:rPr>
              <a:t>Création de </a:t>
            </a:r>
            <a:r>
              <a:rPr lang="fr-FR" b="1" dirty="0">
                <a:solidFill>
                  <a:srgbClr val="FF3300"/>
                </a:solidFill>
                <a:latin typeface="+mj-lt"/>
                <a:ea typeface="Cambria Math" panose="02040503050406030204" pitchFamily="18" charset="0"/>
                <a:cs typeface="Calibri Light" panose="020F0302020204030204" pitchFamily="34" charset="0"/>
              </a:rPr>
              <a:t>nombreuses colonnes</a:t>
            </a:r>
          </a:p>
          <a:p>
            <a:pPr marL="342900" indent="-342900">
              <a:buFont typeface="Arial" panose="020B0604020202020204" pitchFamily="34" charset="0"/>
              <a:buChar char="•"/>
            </a:pPr>
            <a:r>
              <a:rPr lang="fr-FR" b="1" dirty="0">
                <a:solidFill>
                  <a:srgbClr val="FF3300"/>
                </a:solidFill>
                <a:latin typeface="+mj-lt"/>
                <a:ea typeface="Cambria Math" panose="02040503050406030204" pitchFamily="18" charset="0"/>
                <a:cs typeface="Calibri Light" panose="020F0302020204030204" pitchFamily="34" charset="0"/>
              </a:rPr>
              <a:t>Non conseillé</a:t>
            </a:r>
            <a:r>
              <a:rPr lang="fr-FR" b="1" dirty="0">
                <a:latin typeface="+mj-lt"/>
                <a:ea typeface="Cambria Math" panose="02040503050406030204" pitchFamily="18" charset="0"/>
                <a:cs typeface="Calibri Light" panose="020F0302020204030204" pitchFamily="34" charset="0"/>
              </a:rPr>
              <a:t> </a:t>
            </a:r>
            <a:r>
              <a:rPr lang="fr-FR" dirty="0">
                <a:latin typeface="+mj-lt"/>
                <a:ea typeface="Cambria Math" panose="02040503050406030204" pitchFamily="18" charset="0"/>
                <a:cs typeface="Calibri Light" panose="020F0302020204030204" pitchFamily="34" charset="0"/>
              </a:rPr>
              <a:t>pour les modèles basés </a:t>
            </a:r>
          </a:p>
          <a:p>
            <a:r>
              <a:rPr lang="fr-FR" dirty="0">
                <a:latin typeface="+mj-lt"/>
                <a:ea typeface="Cambria Math" panose="02040503050406030204" pitchFamily="18" charset="0"/>
                <a:cs typeface="Calibri Light" panose="020F0302020204030204" pitchFamily="34" charset="0"/>
              </a:rPr>
              <a:t>       sur les </a:t>
            </a:r>
            <a:r>
              <a:rPr lang="fr-FR" b="1" dirty="0">
                <a:solidFill>
                  <a:srgbClr val="FF3300"/>
                </a:solidFill>
                <a:latin typeface="+mj-lt"/>
                <a:ea typeface="Cambria Math" panose="02040503050406030204" pitchFamily="18" charset="0"/>
                <a:cs typeface="Calibri Light" panose="020F0302020204030204" pitchFamily="34" charset="0"/>
              </a:rPr>
              <a:t>arbres</a:t>
            </a:r>
          </a:p>
        </p:txBody>
      </p:sp>
      <p:cxnSp>
        <p:nvCxnSpPr>
          <p:cNvPr id="105" name="Connecteur : en angle 104">
            <a:extLst>
              <a:ext uri="{FF2B5EF4-FFF2-40B4-BE49-F238E27FC236}">
                <a16:creationId xmlns:a16="http://schemas.microsoft.com/office/drawing/2014/main" id="{D07417CA-C692-52A1-A3F1-F8E50FC1BE5A}"/>
              </a:ext>
            </a:extLst>
          </p:cNvPr>
          <p:cNvCxnSpPr>
            <a:stCxn id="82" idx="1"/>
            <a:endCxn id="23" idx="0"/>
          </p:cNvCxnSpPr>
          <p:nvPr/>
        </p:nvCxnSpPr>
        <p:spPr>
          <a:xfrm rot="10800000" flipV="1">
            <a:off x="1668605" y="845653"/>
            <a:ext cx="1702747" cy="651982"/>
          </a:xfrm>
          <a:prstGeom prst="bentConnector2">
            <a:avLst/>
          </a:prstGeom>
          <a:ln>
            <a:solidFill>
              <a:srgbClr val="FF3300"/>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123" name="Tableau 33">
            <a:extLst>
              <a:ext uri="{FF2B5EF4-FFF2-40B4-BE49-F238E27FC236}">
                <a16:creationId xmlns:a16="http://schemas.microsoft.com/office/drawing/2014/main" id="{7EA5A99B-0C3D-2BE5-E034-35519920B18C}"/>
              </a:ext>
            </a:extLst>
          </p:cNvPr>
          <p:cNvGraphicFramePr>
            <a:graphicFrameLocks noGrp="1"/>
          </p:cNvGraphicFramePr>
          <p:nvPr>
            <p:extLst>
              <p:ext uri="{D42A27DB-BD31-4B8C-83A1-F6EECF244321}">
                <p14:modId xmlns:p14="http://schemas.microsoft.com/office/powerpoint/2010/main" val="3893409251"/>
              </p:ext>
            </p:extLst>
          </p:nvPr>
        </p:nvGraphicFramePr>
        <p:xfrm>
          <a:off x="4785388" y="2562218"/>
          <a:ext cx="1617618" cy="2021412"/>
        </p:xfrm>
        <a:graphic>
          <a:graphicData uri="http://schemas.openxmlformats.org/drawingml/2006/table">
            <a:tbl>
              <a:tblPr firstRow="1" bandRow="1">
                <a:tableStyleId>{5C22544A-7EE6-4342-B048-85BDC9FD1C3A}</a:tableStyleId>
              </a:tblPr>
              <a:tblGrid>
                <a:gridCol w="808809">
                  <a:extLst>
                    <a:ext uri="{9D8B030D-6E8A-4147-A177-3AD203B41FA5}">
                      <a16:colId xmlns:a16="http://schemas.microsoft.com/office/drawing/2014/main" val="4170248492"/>
                    </a:ext>
                  </a:extLst>
                </a:gridCol>
                <a:gridCol w="808809">
                  <a:extLst>
                    <a:ext uri="{9D8B030D-6E8A-4147-A177-3AD203B41FA5}">
                      <a16:colId xmlns:a16="http://schemas.microsoft.com/office/drawing/2014/main" val="3803189102"/>
                    </a:ext>
                  </a:extLst>
                </a:gridCol>
              </a:tblGrid>
              <a:tr h="336902">
                <a:tc>
                  <a:txBody>
                    <a:bodyPr/>
                    <a:lstStyle/>
                    <a:p>
                      <a:pPr algn="ctr"/>
                      <a:r>
                        <a:rPr lang="fr-FR" sz="1600">
                          <a:solidFill>
                            <a:schemeClr val="tx1"/>
                          </a:solidFill>
                        </a:rPr>
                        <a:t>Ville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prix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2685535"/>
                  </a:ext>
                </a:extLst>
              </a:tr>
              <a:tr h="336902">
                <a:tc>
                  <a:txBody>
                    <a:bodyPr/>
                    <a:lstStyle/>
                    <a:p>
                      <a:pPr algn="ctr"/>
                      <a:r>
                        <a:rPr lang="fr-FR" sz="1600">
                          <a:solidFill>
                            <a:schemeClr val="tx1"/>
                          </a:solidFill>
                        </a:rPr>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4305501"/>
                  </a:ext>
                </a:extLst>
              </a:tr>
              <a:tr h="336902">
                <a:tc>
                  <a:txBody>
                    <a:bodyPr/>
                    <a:lstStyle/>
                    <a:p>
                      <a:pPr algn="ctr"/>
                      <a:r>
                        <a:rPr lang="fr-FR" sz="1600">
                          <a:solidFill>
                            <a:schemeClr val="tx1"/>
                          </a:solidFill>
                        </a:rPr>
                        <a:t>Madrid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0604392"/>
                  </a:ext>
                </a:extLst>
              </a:tr>
              <a:tr h="336902">
                <a:tc>
                  <a:txBody>
                    <a:bodyPr/>
                    <a:lstStyle/>
                    <a:p>
                      <a:pPr algn="ctr"/>
                      <a:r>
                        <a:rPr lang="fr-FR" sz="1600">
                          <a:solidFill>
                            <a:schemeClr val="tx1"/>
                          </a:solidFill>
                        </a:rPr>
                        <a:t>Rome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3501789"/>
                  </a:ext>
                </a:extLst>
              </a:tr>
              <a:tr h="336902">
                <a:tc>
                  <a:txBody>
                    <a:bodyPr/>
                    <a:lstStyle/>
                    <a:p>
                      <a:pPr algn="ctr"/>
                      <a:r>
                        <a:rPr lang="fr-FR" sz="1600">
                          <a:solidFill>
                            <a:schemeClr val="tx1"/>
                          </a:solidFill>
                        </a:rPr>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584798"/>
                  </a:ext>
                </a:extLst>
              </a:tr>
              <a:tr h="336902">
                <a:tc>
                  <a:txBody>
                    <a:bodyPr/>
                    <a:lstStyle/>
                    <a:p>
                      <a:pPr algn="ctr"/>
                      <a:r>
                        <a:rPr lang="fr-FR" sz="1600">
                          <a:solidFill>
                            <a:schemeClr val="tx1"/>
                          </a:solidFill>
                        </a:rPr>
                        <a:t>Rome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sz="1600">
                          <a:solidFill>
                            <a:schemeClr val="tx1"/>
                          </a:solidFill>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6469040"/>
                  </a:ext>
                </a:extLst>
              </a:tr>
            </a:tbl>
          </a:graphicData>
        </a:graphic>
      </p:graphicFrame>
      <p:graphicFrame>
        <p:nvGraphicFramePr>
          <p:cNvPr id="124" name="Tableau 33">
            <a:extLst>
              <a:ext uri="{FF2B5EF4-FFF2-40B4-BE49-F238E27FC236}">
                <a16:creationId xmlns:a16="http://schemas.microsoft.com/office/drawing/2014/main" id="{89A2AC9A-1839-6783-4DD8-E7D2A93158A3}"/>
              </a:ext>
            </a:extLst>
          </p:cNvPr>
          <p:cNvGraphicFramePr>
            <a:graphicFrameLocks noGrp="1"/>
          </p:cNvGraphicFramePr>
          <p:nvPr>
            <p:extLst>
              <p:ext uri="{D42A27DB-BD31-4B8C-83A1-F6EECF244321}">
                <p14:modId xmlns:p14="http://schemas.microsoft.com/office/powerpoint/2010/main" val="3737618777"/>
              </p:ext>
            </p:extLst>
          </p:nvPr>
        </p:nvGraphicFramePr>
        <p:xfrm>
          <a:off x="8089430" y="2561949"/>
          <a:ext cx="808809" cy="2021412"/>
        </p:xfrm>
        <a:graphic>
          <a:graphicData uri="http://schemas.openxmlformats.org/drawingml/2006/table">
            <a:tbl>
              <a:tblPr firstRow="1" bandRow="1">
                <a:tableStyleId>{5C22544A-7EE6-4342-B048-85BDC9FD1C3A}</a:tableStyleId>
              </a:tblPr>
              <a:tblGrid>
                <a:gridCol w="808809">
                  <a:extLst>
                    <a:ext uri="{9D8B030D-6E8A-4147-A177-3AD203B41FA5}">
                      <a16:colId xmlns:a16="http://schemas.microsoft.com/office/drawing/2014/main" val="4170248492"/>
                    </a:ext>
                  </a:extLst>
                </a:gridCol>
              </a:tblGrid>
              <a:tr h="336902">
                <a:tc>
                  <a:txBody>
                    <a:bodyPr/>
                    <a:lstStyle/>
                    <a:p>
                      <a:pPr algn="ctr"/>
                      <a:r>
                        <a:rPr lang="fr-FR" sz="1600">
                          <a:solidFill>
                            <a:schemeClr val="tx1"/>
                          </a:solidFill>
                        </a:rPr>
                        <a:t>Ville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2685535"/>
                  </a:ext>
                </a:extLst>
              </a:tr>
              <a:tr h="336902">
                <a:tc>
                  <a:txBody>
                    <a:bodyPr/>
                    <a:lstStyle/>
                    <a:p>
                      <a:pPr algn="ctr"/>
                      <a:r>
                        <a:rPr lang="fr-FR" sz="1600">
                          <a:solidFill>
                            <a:schemeClr val="tx1"/>
                          </a:solidFill>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4305501"/>
                  </a:ext>
                </a:extLst>
              </a:tr>
              <a:tr h="336902">
                <a:tc>
                  <a:txBody>
                    <a:bodyPr/>
                    <a:lstStyle/>
                    <a:p>
                      <a:pPr algn="ctr"/>
                      <a:r>
                        <a:rPr lang="fr-FR" sz="160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0604392"/>
                  </a:ext>
                </a:extLst>
              </a:tr>
              <a:tr h="336902">
                <a:tc>
                  <a:txBody>
                    <a:bodyPr/>
                    <a:lstStyle/>
                    <a:p>
                      <a:pPr algn="ctr"/>
                      <a:r>
                        <a:rPr lang="fr-FR" sz="160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3501789"/>
                  </a:ext>
                </a:extLst>
              </a:tr>
              <a:tr h="336902">
                <a:tc>
                  <a:txBody>
                    <a:bodyPr/>
                    <a:lstStyle/>
                    <a:p>
                      <a:pPr algn="ctr"/>
                      <a:r>
                        <a:rPr lang="fr-FR" sz="1600">
                          <a:solidFill>
                            <a:schemeClr val="tx1"/>
                          </a:solidFill>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584798"/>
                  </a:ext>
                </a:extLst>
              </a:tr>
              <a:tr h="336902">
                <a:tc>
                  <a:txBody>
                    <a:bodyPr/>
                    <a:lstStyle/>
                    <a:p>
                      <a:pPr algn="ctr"/>
                      <a:r>
                        <a:rPr lang="fr-FR" sz="160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6469040"/>
                  </a:ext>
                </a:extLst>
              </a:tr>
            </a:tbl>
          </a:graphicData>
        </a:graphic>
      </p:graphicFrame>
      <p:cxnSp>
        <p:nvCxnSpPr>
          <p:cNvPr id="130" name="Connecteur droit avec flèche 129">
            <a:extLst>
              <a:ext uri="{FF2B5EF4-FFF2-40B4-BE49-F238E27FC236}">
                <a16:creationId xmlns:a16="http://schemas.microsoft.com/office/drawing/2014/main" id="{1D0E8B5C-4362-EB3B-71F1-CE52FA574925}"/>
              </a:ext>
            </a:extLst>
          </p:cNvPr>
          <p:cNvCxnSpPr>
            <a:cxnSpLocks/>
            <a:stCxn id="126" idx="3"/>
            <a:endCxn id="134" idx="1"/>
          </p:cNvCxnSpPr>
          <p:nvPr/>
        </p:nvCxnSpPr>
        <p:spPr>
          <a:xfrm>
            <a:off x="6403005" y="3072770"/>
            <a:ext cx="335479" cy="203993"/>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eur droit avec flèche 130">
            <a:extLst>
              <a:ext uri="{FF2B5EF4-FFF2-40B4-BE49-F238E27FC236}">
                <a16:creationId xmlns:a16="http://schemas.microsoft.com/office/drawing/2014/main" id="{11D9AA58-5597-0118-DDC5-A491CB3A11B5}"/>
              </a:ext>
            </a:extLst>
          </p:cNvPr>
          <p:cNvCxnSpPr>
            <a:cxnSpLocks/>
            <a:stCxn id="127" idx="3"/>
            <a:endCxn id="134" idx="1"/>
          </p:cNvCxnSpPr>
          <p:nvPr/>
        </p:nvCxnSpPr>
        <p:spPr>
          <a:xfrm flipV="1">
            <a:off x="6403005" y="3276763"/>
            <a:ext cx="335479" cy="796387"/>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A380F287-D20B-83F5-E848-30840EEFEB41}"/>
              </a:ext>
            </a:extLst>
          </p:cNvPr>
          <p:cNvSpPr txBox="1"/>
          <p:nvPr/>
        </p:nvSpPr>
        <p:spPr>
          <a:xfrm>
            <a:off x="6738484" y="3092097"/>
            <a:ext cx="1062273" cy="369332"/>
          </a:xfrm>
          <a:prstGeom prst="rect">
            <a:avLst/>
          </a:prstGeom>
          <a:solidFill>
            <a:schemeClr val="bg1">
              <a:lumMod val="65000"/>
              <a:alpha val="30000"/>
            </a:schemeClr>
          </a:solidFill>
        </p:spPr>
        <p:txBody>
          <a:bodyPr wrap="square">
            <a:spAutoFit/>
          </a:bodyPr>
          <a:lstStyle/>
          <a:p>
            <a:pPr algn="ctr"/>
            <a:r>
              <a:rPr lang="fr-FR">
                <a:solidFill>
                  <a:srgbClr val="FF3300"/>
                </a:solidFill>
                <a:latin typeface="+mj-lt"/>
                <a:ea typeface="Cambria Math" panose="02040503050406030204" pitchFamily="18" charset="0"/>
                <a:cs typeface="Calibri Light" panose="020F0302020204030204" pitchFamily="34" charset="0"/>
              </a:rPr>
              <a:t>moyenne</a:t>
            </a:r>
            <a:endParaRPr lang="fr-FR">
              <a:solidFill>
                <a:srgbClr val="FF3300"/>
              </a:solidFill>
            </a:endParaRPr>
          </a:p>
        </p:txBody>
      </p:sp>
      <p:cxnSp>
        <p:nvCxnSpPr>
          <p:cNvPr id="137" name="Connecteur droit avec flèche 136">
            <a:extLst>
              <a:ext uri="{FF2B5EF4-FFF2-40B4-BE49-F238E27FC236}">
                <a16:creationId xmlns:a16="http://schemas.microsoft.com/office/drawing/2014/main" id="{8AF267BC-FB15-B58E-F66F-E0746D698568}"/>
              </a:ext>
            </a:extLst>
          </p:cNvPr>
          <p:cNvCxnSpPr>
            <a:cxnSpLocks/>
            <a:stCxn id="134" idx="3"/>
            <a:endCxn id="128" idx="1"/>
          </p:cNvCxnSpPr>
          <p:nvPr/>
        </p:nvCxnSpPr>
        <p:spPr>
          <a:xfrm flipV="1">
            <a:off x="7800757" y="3066726"/>
            <a:ext cx="288674" cy="210037"/>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5" name="Tableau 33">
            <a:extLst>
              <a:ext uri="{FF2B5EF4-FFF2-40B4-BE49-F238E27FC236}">
                <a16:creationId xmlns:a16="http://schemas.microsoft.com/office/drawing/2014/main" id="{1B963A48-8C79-6AD9-88B3-9D12412460F0}"/>
              </a:ext>
            </a:extLst>
          </p:cNvPr>
          <p:cNvGraphicFramePr>
            <a:graphicFrameLocks noGrp="1"/>
          </p:cNvGraphicFramePr>
          <p:nvPr>
            <p:extLst>
              <p:ext uri="{D42A27DB-BD31-4B8C-83A1-F6EECF244321}">
                <p14:modId xmlns:p14="http://schemas.microsoft.com/office/powerpoint/2010/main" val="2957171884"/>
              </p:ext>
            </p:extLst>
          </p:nvPr>
        </p:nvGraphicFramePr>
        <p:xfrm>
          <a:off x="9568874" y="2553544"/>
          <a:ext cx="825577" cy="2021412"/>
        </p:xfrm>
        <a:graphic>
          <a:graphicData uri="http://schemas.openxmlformats.org/drawingml/2006/table">
            <a:tbl>
              <a:tblPr firstRow="1" bandRow="1">
                <a:tableStyleId>{5C22544A-7EE6-4342-B048-85BDC9FD1C3A}</a:tableStyleId>
              </a:tblPr>
              <a:tblGrid>
                <a:gridCol w="825577">
                  <a:extLst>
                    <a:ext uri="{9D8B030D-6E8A-4147-A177-3AD203B41FA5}">
                      <a16:colId xmlns:a16="http://schemas.microsoft.com/office/drawing/2014/main" val="4170248492"/>
                    </a:ext>
                  </a:extLst>
                </a:gridCol>
              </a:tblGrid>
              <a:tr h="336902">
                <a:tc>
                  <a:txBody>
                    <a:bodyPr/>
                    <a:lstStyle/>
                    <a:p>
                      <a:pPr algn="ctr"/>
                      <a:r>
                        <a:rPr lang="fr-FR" sz="1600">
                          <a:solidFill>
                            <a:schemeClr val="tx1"/>
                          </a:solidFill>
                        </a:rPr>
                        <a:t>Ville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2685535"/>
                  </a:ext>
                </a:extLst>
              </a:tr>
              <a:tr h="336902">
                <a:tc>
                  <a:txBody>
                    <a:bodyPr/>
                    <a:lstStyle/>
                    <a:p>
                      <a:pPr algn="ctr"/>
                      <a:r>
                        <a:rPr lang="fr-FR" sz="1600">
                          <a:solidFill>
                            <a:schemeClr val="tx1"/>
                          </a:solidFill>
                        </a:rPr>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4305501"/>
                  </a:ext>
                </a:extLst>
              </a:tr>
              <a:tr h="336902">
                <a:tc>
                  <a:txBody>
                    <a:bodyPr/>
                    <a:lstStyle/>
                    <a:p>
                      <a:pPr algn="ctr"/>
                      <a:r>
                        <a:rPr lang="fr-FR" sz="1600">
                          <a:solidFill>
                            <a:schemeClr val="tx1"/>
                          </a:solidFill>
                        </a:rPr>
                        <a:t>Madrid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0604392"/>
                  </a:ext>
                </a:extLst>
              </a:tr>
              <a:tr h="336902">
                <a:tc>
                  <a:txBody>
                    <a:bodyPr/>
                    <a:lstStyle/>
                    <a:p>
                      <a:pPr algn="ctr"/>
                      <a:r>
                        <a:rPr lang="fr-FR" sz="1600">
                          <a:solidFill>
                            <a:schemeClr val="tx1"/>
                          </a:solidFill>
                        </a:rPr>
                        <a:t>Rome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3501789"/>
                  </a:ext>
                </a:extLst>
              </a:tr>
              <a:tr h="336902">
                <a:tc>
                  <a:txBody>
                    <a:bodyPr/>
                    <a:lstStyle/>
                    <a:p>
                      <a:pPr algn="ctr"/>
                      <a:r>
                        <a:rPr lang="fr-FR" sz="1600">
                          <a:solidFill>
                            <a:schemeClr val="tx1"/>
                          </a:solidFill>
                        </a:rPr>
                        <a:t>Paris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584798"/>
                  </a:ext>
                </a:extLst>
              </a:tr>
              <a:tr h="336902">
                <a:tc>
                  <a:txBody>
                    <a:bodyPr/>
                    <a:lstStyle/>
                    <a:p>
                      <a:pPr algn="ctr"/>
                      <a:r>
                        <a:rPr lang="fr-FR" sz="1600">
                          <a:solidFill>
                            <a:schemeClr val="tx1"/>
                          </a:solidFill>
                        </a:rPr>
                        <a:t>Rome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6469040"/>
                  </a:ext>
                </a:extLst>
              </a:tr>
            </a:tbl>
          </a:graphicData>
        </a:graphic>
      </p:graphicFrame>
      <p:graphicFrame>
        <p:nvGraphicFramePr>
          <p:cNvPr id="156" name="Tableau 33">
            <a:extLst>
              <a:ext uri="{FF2B5EF4-FFF2-40B4-BE49-F238E27FC236}">
                <a16:creationId xmlns:a16="http://schemas.microsoft.com/office/drawing/2014/main" id="{2EF10060-96CC-B1DD-C780-2E1660BB8900}"/>
              </a:ext>
            </a:extLst>
          </p:cNvPr>
          <p:cNvGraphicFramePr>
            <a:graphicFrameLocks noGrp="1"/>
          </p:cNvGraphicFramePr>
          <p:nvPr>
            <p:extLst>
              <p:ext uri="{D42A27DB-BD31-4B8C-83A1-F6EECF244321}">
                <p14:modId xmlns:p14="http://schemas.microsoft.com/office/powerpoint/2010/main" val="2976402949"/>
              </p:ext>
            </p:extLst>
          </p:nvPr>
        </p:nvGraphicFramePr>
        <p:xfrm>
          <a:off x="11064373" y="2553544"/>
          <a:ext cx="808809" cy="2021412"/>
        </p:xfrm>
        <a:graphic>
          <a:graphicData uri="http://schemas.openxmlformats.org/drawingml/2006/table">
            <a:tbl>
              <a:tblPr firstRow="1" bandRow="1">
                <a:tableStyleId>{5C22544A-7EE6-4342-B048-85BDC9FD1C3A}</a:tableStyleId>
              </a:tblPr>
              <a:tblGrid>
                <a:gridCol w="808809">
                  <a:extLst>
                    <a:ext uri="{9D8B030D-6E8A-4147-A177-3AD203B41FA5}">
                      <a16:colId xmlns:a16="http://schemas.microsoft.com/office/drawing/2014/main" val="4170248492"/>
                    </a:ext>
                  </a:extLst>
                </a:gridCol>
              </a:tblGrid>
              <a:tr h="336902">
                <a:tc>
                  <a:txBody>
                    <a:bodyPr/>
                    <a:lstStyle/>
                    <a:p>
                      <a:pPr algn="ctr"/>
                      <a:r>
                        <a:rPr lang="fr-FR" sz="1600">
                          <a:solidFill>
                            <a:schemeClr val="tx1"/>
                          </a:solidFill>
                        </a:rPr>
                        <a:t>Ville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2685535"/>
                  </a:ext>
                </a:extLst>
              </a:tr>
              <a:tr h="336902">
                <a:tc>
                  <a:txBody>
                    <a:bodyPr/>
                    <a:lstStyle/>
                    <a:p>
                      <a:pPr algn="ctr"/>
                      <a:r>
                        <a:rPr lang="fr-FR" sz="160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4305501"/>
                  </a:ext>
                </a:extLst>
              </a:tr>
              <a:tr h="336902">
                <a:tc>
                  <a:txBody>
                    <a:bodyPr/>
                    <a:lstStyle/>
                    <a:p>
                      <a:pPr algn="ctr"/>
                      <a:r>
                        <a:rPr lang="fr-FR" sz="1600">
                          <a:solidFill>
                            <a:schemeClr val="tx1"/>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0604392"/>
                  </a:ext>
                </a:extLst>
              </a:tr>
              <a:tr h="336902">
                <a:tc>
                  <a:txBody>
                    <a:bodyPr/>
                    <a:lstStyle/>
                    <a:p>
                      <a:pPr algn="ctr"/>
                      <a:r>
                        <a:rPr lang="fr-FR" sz="160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3501789"/>
                  </a:ext>
                </a:extLst>
              </a:tr>
              <a:tr h="336902">
                <a:tc>
                  <a:txBody>
                    <a:bodyPr/>
                    <a:lstStyle/>
                    <a:p>
                      <a:pPr algn="ctr"/>
                      <a:r>
                        <a:rPr lang="fr-FR" sz="160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7584798"/>
                  </a:ext>
                </a:extLst>
              </a:tr>
              <a:tr h="336902">
                <a:tc>
                  <a:txBody>
                    <a:bodyPr/>
                    <a:lstStyle/>
                    <a:p>
                      <a:pPr algn="ctr"/>
                      <a:r>
                        <a:rPr lang="fr-FR" sz="1600">
                          <a:solidFill>
                            <a:schemeClr val="tx1"/>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6469040"/>
                  </a:ext>
                </a:extLst>
              </a:tr>
            </a:tbl>
          </a:graphicData>
        </a:graphic>
      </p:graphicFrame>
      <p:sp>
        <p:nvSpPr>
          <p:cNvPr id="157" name="Flèche : droite 156">
            <a:extLst>
              <a:ext uri="{FF2B5EF4-FFF2-40B4-BE49-F238E27FC236}">
                <a16:creationId xmlns:a16="http://schemas.microsoft.com/office/drawing/2014/main" id="{7F72E507-1744-98BB-05A7-4F2CC62D86F8}"/>
              </a:ext>
            </a:extLst>
          </p:cNvPr>
          <p:cNvSpPr/>
          <p:nvPr/>
        </p:nvSpPr>
        <p:spPr>
          <a:xfrm>
            <a:off x="10570220" y="3434147"/>
            <a:ext cx="324824" cy="232495"/>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ZoneTexte 158">
            <a:extLst>
              <a:ext uri="{FF2B5EF4-FFF2-40B4-BE49-F238E27FC236}">
                <a16:creationId xmlns:a16="http://schemas.microsoft.com/office/drawing/2014/main" id="{0BCAD2EB-F2A7-3781-3A2F-FF4F18A0310F}"/>
              </a:ext>
            </a:extLst>
          </p:cNvPr>
          <p:cNvSpPr txBox="1"/>
          <p:nvPr/>
        </p:nvSpPr>
        <p:spPr>
          <a:xfrm>
            <a:off x="5182762" y="4880474"/>
            <a:ext cx="6331761" cy="1294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b="1">
                <a:solidFill>
                  <a:srgbClr val="FF3300"/>
                </a:solidFill>
                <a:latin typeface="+mj-lt"/>
                <a:ea typeface="Cambria Math" panose="02040503050406030204" pitchFamily="18" charset="0"/>
                <a:cs typeface="Calibri Light" panose="020F0302020204030204" pitchFamily="34" charset="0"/>
              </a:rPr>
              <a:t>Calculé</a:t>
            </a:r>
            <a:r>
              <a:rPr lang="fr-FR">
                <a:latin typeface="+mj-lt"/>
                <a:ea typeface="Cambria Math" panose="02040503050406030204" pitchFamily="18" charset="0"/>
                <a:cs typeface="Calibri Light" panose="020F0302020204030204" pitchFamily="34" charset="0"/>
              </a:rPr>
              <a:t> sur le </a:t>
            </a:r>
            <a:r>
              <a:rPr lang="fr-FR" b="1">
                <a:solidFill>
                  <a:srgbClr val="FF3300"/>
                </a:solidFill>
                <a:latin typeface="+mj-lt"/>
                <a:ea typeface="Cambria Math" panose="02040503050406030204" pitchFamily="18" charset="0"/>
                <a:cs typeface="Calibri Light" panose="020F0302020204030204" pitchFamily="34" charset="0"/>
              </a:rPr>
              <a:t>train</a:t>
            </a:r>
            <a:r>
              <a:rPr lang="fr-FR">
                <a:latin typeface="+mj-lt"/>
                <a:ea typeface="Cambria Math" panose="02040503050406030204" pitchFamily="18" charset="0"/>
                <a:cs typeface="Calibri Light" panose="020F0302020204030204" pitchFamily="34" charset="0"/>
              </a:rPr>
              <a:t> set </a:t>
            </a:r>
            <a:r>
              <a:rPr lang="fr-FR">
                <a:latin typeface="Cambria Math" panose="02040503050406030204" pitchFamily="18" charset="0"/>
                <a:ea typeface="Cambria Math" panose="02040503050406030204" pitchFamily="18" charset="0"/>
                <a:cs typeface="Calibri Light" panose="020F0302020204030204" pitchFamily="34" charset="0"/>
              </a:rPr>
              <a:t>→ </a:t>
            </a:r>
            <a:r>
              <a:rPr lang="fr-FR">
                <a:latin typeface="+mj-lt"/>
                <a:ea typeface="Cambria Math" panose="02040503050406030204" pitchFamily="18" charset="0"/>
                <a:cs typeface="Calibri Light" panose="020F0302020204030204" pitchFamily="34" charset="0"/>
              </a:rPr>
              <a:t>appliqué au </a:t>
            </a:r>
            <a:r>
              <a:rPr lang="fr-FR" b="1">
                <a:solidFill>
                  <a:srgbClr val="FF3300"/>
                </a:solidFill>
                <a:latin typeface="+mj-lt"/>
                <a:ea typeface="Cambria Math" panose="02040503050406030204" pitchFamily="18" charset="0"/>
                <a:cs typeface="Calibri Light" panose="020F0302020204030204" pitchFamily="34" charset="0"/>
              </a:rPr>
              <a:t>train</a:t>
            </a:r>
            <a:r>
              <a:rPr lang="fr-FR">
                <a:latin typeface="+mj-lt"/>
                <a:ea typeface="Cambria Math" panose="02040503050406030204" pitchFamily="18" charset="0"/>
                <a:cs typeface="Calibri Light" panose="020F0302020204030204" pitchFamily="34" charset="0"/>
              </a:rPr>
              <a:t>, </a:t>
            </a:r>
            <a:r>
              <a:rPr lang="fr-FR" b="1">
                <a:solidFill>
                  <a:srgbClr val="FF3300"/>
                </a:solidFill>
                <a:latin typeface="+mj-lt"/>
                <a:ea typeface="Cambria Math" panose="02040503050406030204" pitchFamily="18" charset="0"/>
                <a:cs typeface="Calibri Light" panose="020F0302020204030204" pitchFamily="34" charset="0"/>
              </a:rPr>
              <a:t>validation</a:t>
            </a:r>
            <a:r>
              <a:rPr lang="fr-FR">
                <a:latin typeface="+mj-lt"/>
                <a:ea typeface="Cambria Math" panose="02040503050406030204" pitchFamily="18" charset="0"/>
                <a:cs typeface="Calibri Light" panose="020F0302020204030204" pitchFamily="34" charset="0"/>
              </a:rPr>
              <a:t>, </a:t>
            </a:r>
            <a:r>
              <a:rPr lang="fr-FR" b="1">
                <a:solidFill>
                  <a:srgbClr val="FF3300"/>
                </a:solidFill>
                <a:latin typeface="+mj-lt"/>
                <a:ea typeface="Cambria Math" panose="02040503050406030204" pitchFamily="18" charset="0"/>
                <a:cs typeface="Calibri Light" panose="020F0302020204030204" pitchFamily="34" charset="0"/>
              </a:rPr>
              <a:t>test</a:t>
            </a:r>
          </a:p>
          <a:p>
            <a:pPr marL="342900" indent="-342900">
              <a:lnSpc>
                <a:spcPct val="150000"/>
              </a:lnSpc>
              <a:buFont typeface="Arial" panose="020B0604020202020204" pitchFamily="34" charset="0"/>
              <a:buChar char="•"/>
            </a:pPr>
            <a:r>
              <a:rPr lang="fr-FR" b="1">
                <a:solidFill>
                  <a:srgbClr val="FF3300"/>
                </a:solidFill>
                <a:latin typeface="+mj-lt"/>
                <a:ea typeface="Cambria Math" panose="02040503050406030204" pitchFamily="18" charset="0"/>
                <a:cs typeface="Calibri Light" panose="020F0302020204030204" pitchFamily="34" charset="0"/>
              </a:rPr>
              <a:t>Approprié</a:t>
            </a:r>
            <a:r>
              <a:rPr lang="fr-FR">
                <a:latin typeface="+mj-lt"/>
                <a:ea typeface="Cambria Math" panose="02040503050406030204" pitchFamily="18" charset="0"/>
                <a:cs typeface="Calibri Light" panose="020F0302020204030204" pitchFamily="34" charset="0"/>
              </a:rPr>
              <a:t> aux modèles basés sur les </a:t>
            </a:r>
            <a:r>
              <a:rPr lang="fr-FR" b="1">
                <a:solidFill>
                  <a:srgbClr val="FF3300"/>
                </a:solidFill>
                <a:latin typeface="+mj-lt"/>
                <a:ea typeface="Cambria Math" panose="02040503050406030204" pitchFamily="18" charset="0"/>
                <a:cs typeface="Calibri Light" panose="020F0302020204030204" pitchFamily="34" charset="0"/>
              </a:rPr>
              <a:t>arbres</a:t>
            </a:r>
          </a:p>
          <a:p>
            <a:pPr marL="342900" indent="-342900">
              <a:lnSpc>
                <a:spcPct val="150000"/>
              </a:lnSpc>
              <a:buFont typeface="Arial" panose="020B0604020202020204" pitchFamily="34" charset="0"/>
              <a:buChar char="•"/>
            </a:pPr>
            <a:r>
              <a:rPr lang="fr-FR">
                <a:latin typeface="+mj-lt"/>
                <a:ea typeface="Cambria Math" panose="02040503050406030204" pitchFamily="18" charset="0"/>
                <a:cs typeface="Calibri Light" panose="020F0302020204030204" pitchFamily="34" charset="0"/>
              </a:rPr>
              <a:t>Target </a:t>
            </a:r>
            <a:r>
              <a:rPr lang="fr-FR" err="1">
                <a:latin typeface="+mj-lt"/>
                <a:ea typeface="Cambria Math" panose="02040503050406030204" pitchFamily="18" charset="0"/>
                <a:cs typeface="Calibri Light" panose="020F0302020204030204" pitchFamily="34" charset="0"/>
              </a:rPr>
              <a:t>encoding</a:t>
            </a:r>
            <a:r>
              <a:rPr lang="fr-FR">
                <a:latin typeface="+mj-lt"/>
                <a:ea typeface="Cambria Math" panose="02040503050406030204" pitchFamily="18" charset="0"/>
                <a:cs typeface="Calibri Light" panose="020F0302020204030204" pitchFamily="34" charset="0"/>
              </a:rPr>
              <a:t> </a:t>
            </a:r>
            <a:r>
              <a:rPr lang="fr-FR">
                <a:latin typeface="Cambria Math" panose="02040503050406030204" pitchFamily="18" charset="0"/>
                <a:ea typeface="Cambria Math" panose="02040503050406030204" pitchFamily="18" charset="0"/>
                <a:cs typeface="Calibri Light" panose="020F0302020204030204" pitchFamily="34" charset="0"/>
              </a:rPr>
              <a:t>→</a:t>
            </a:r>
            <a:r>
              <a:rPr lang="fr-FR" b="1">
                <a:solidFill>
                  <a:srgbClr val="FF3300"/>
                </a:solidFill>
                <a:latin typeface="Cambria Math" panose="02040503050406030204" pitchFamily="18" charset="0"/>
                <a:ea typeface="Cambria Math" panose="02040503050406030204" pitchFamily="18" charset="0"/>
                <a:cs typeface="Calibri Light" panose="020F0302020204030204" pitchFamily="34" charset="0"/>
              </a:rPr>
              <a:t> </a:t>
            </a:r>
            <a:r>
              <a:rPr lang="fr-FR" b="1" err="1">
                <a:solidFill>
                  <a:srgbClr val="FF3300"/>
                </a:solidFill>
                <a:latin typeface="+mj-lt"/>
                <a:ea typeface="Cambria Math" panose="02040503050406030204" pitchFamily="18" charset="0"/>
                <a:cs typeface="Calibri Light" panose="020F0302020204030204" pitchFamily="34" charset="0"/>
              </a:rPr>
              <a:t>Overfitting</a:t>
            </a:r>
            <a:endParaRPr lang="fr-FR" b="1">
              <a:solidFill>
                <a:srgbClr val="FF3300"/>
              </a:solidFill>
              <a:latin typeface="+mj-lt"/>
              <a:ea typeface="Cambria Math" panose="02040503050406030204" pitchFamily="18" charset="0"/>
              <a:cs typeface="Calibri Light" panose="020F0302020204030204" pitchFamily="34" charset="0"/>
            </a:endParaRPr>
          </a:p>
        </p:txBody>
      </p:sp>
      <p:sp>
        <p:nvSpPr>
          <p:cNvPr id="49" name="ZoneTexte 48">
            <a:extLst>
              <a:ext uri="{FF2B5EF4-FFF2-40B4-BE49-F238E27FC236}">
                <a16:creationId xmlns:a16="http://schemas.microsoft.com/office/drawing/2014/main" id="{0F691D5F-D1A2-269C-FA83-40C80B93BDBB}"/>
              </a:ext>
            </a:extLst>
          </p:cNvPr>
          <p:cNvSpPr txBox="1"/>
          <p:nvPr/>
        </p:nvSpPr>
        <p:spPr>
          <a:xfrm>
            <a:off x="5078398" y="1906842"/>
            <a:ext cx="2330267" cy="400110"/>
          </a:xfrm>
          <a:prstGeom prst="rect">
            <a:avLst/>
          </a:prstGeom>
          <a:noFill/>
        </p:spPr>
        <p:txBody>
          <a:bodyPr wrap="square">
            <a:spAutoFit/>
          </a:bodyPr>
          <a:lstStyle/>
          <a:p>
            <a:pPr algn="ctr"/>
            <a:r>
              <a:rPr lang="fr-FR" sz="2000" b="1" u="sng">
                <a:solidFill>
                  <a:srgbClr val="FF3300"/>
                </a:solidFill>
                <a:latin typeface="+mj-lt"/>
                <a:ea typeface="Cambria Math" panose="02040503050406030204" pitchFamily="18" charset="0"/>
                <a:cs typeface="Calibri Light" panose="020F0302020204030204" pitchFamily="34" charset="0"/>
              </a:rPr>
              <a:t>Target </a:t>
            </a:r>
            <a:r>
              <a:rPr lang="fr-FR" sz="2000" b="1" u="sng" err="1">
                <a:solidFill>
                  <a:srgbClr val="FF3300"/>
                </a:solidFill>
                <a:latin typeface="+mj-lt"/>
                <a:ea typeface="Cambria Math" panose="02040503050406030204" pitchFamily="18" charset="0"/>
                <a:cs typeface="Calibri Light" panose="020F0302020204030204" pitchFamily="34" charset="0"/>
              </a:rPr>
              <a:t>encoding</a:t>
            </a:r>
            <a:endParaRPr lang="fr-FR" sz="2000" b="1" u="sng">
              <a:solidFill>
                <a:srgbClr val="FF3300"/>
              </a:solidFill>
            </a:endParaRPr>
          </a:p>
        </p:txBody>
      </p:sp>
      <p:sp>
        <p:nvSpPr>
          <p:cNvPr id="165" name="ZoneTexte 164">
            <a:extLst>
              <a:ext uri="{FF2B5EF4-FFF2-40B4-BE49-F238E27FC236}">
                <a16:creationId xmlns:a16="http://schemas.microsoft.com/office/drawing/2014/main" id="{C28DD69E-A288-0177-DA0E-AB2D7852AF88}"/>
              </a:ext>
            </a:extLst>
          </p:cNvPr>
          <p:cNvSpPr txBox="1"/>
          <p:nvPr/>
        </p:nvSpPr>
        <p:spPr>
          <a:xfrm>
            <a:off x="9345377" y="1936042"/>
            <a:ext cx="2589141" cy="400110"/>
          </a:xfrm>
          <a:prstGeom prst="rect">
            <a:avLst/>
          </a:prstGeom>
          <a:noFill/>
        </p:spPr>
        <p:txBody>
          <a:bodyPr wrap="square">
            <a:spAutoFit/>
          </a:bodyPr>
          <a:lstStyle/>
          <a:p>
            <a:pPr algn="ctr"/>
            <a:r>
              <a:rPr lang="fr-FR" sz="2000" b="1" u="sng">
                <a:solidFill>
                  <a:srgbClr val="FF3300"/>
                </a:solidFill>
                <a:latin typeface="+mj-lt"/>
                <a:ea typeface="Cambria Math" panose="02040503050406030204" pitchFamily="18" charset="0"/>
                <a:cs typeface="Calibri Light" panose="020F0302020204030204" pitchFamily="34" charset="0"/>
              </a:rPr>
              <a:t>Frequency </a:t>
            </a:r>
            <a:r>
              <a:rPr lang="fr-FR" sz="2000" b="1" u="sng" err="1">
                <a:solidFill>
                  <a:srgbClr val="FF3300"/>
                </a:solidFill>
                <a:latin typeface="+mj-lt"/>
                <a:ea typeface="Cambria Math" panose="02040503050406030204" pitchFamily="18" charset="0"/>
                <a:cs typeface="Calibri Light" panose="020F0302020204030204" pitchFamily="34" charset="0"/>
              </a:rPr>
              <a:t>encoding</a:t>
            </a:r>
            <a:endParaRPr lang="fr-FR" sz="2000" b="1" u="sng">
              <a:solidFill>
                <a:srgbClr val="FF3300"/>
              </a:solidFill>
            </a:endParaRPr>
          </a:p>
        </p:txBody>
      </p:sp>
      <p:sp>
        <p:nvSpPr>
          <p:cNvPr id="214" name="Rectangle 213">
            <a:extLst>
              <a:ext uri="{FF2B5EF4-FFF2-40B4-BE49-F238E27FC236}">
                <a16:creationId xmlns:a16="http://schemas.microsoft.com/office/drawing/2014/main" id="{0E3CE432-50DF-6A19-142C-EF20E762D486}"/>
              </a:ext>
            </a:extLst>
          </p:cNvPr>
          <p:cNvSpPr/>
          <p:nvPr/>
        </p:nvSpPr>
        <p:spPr>
          <a:xfrm>
            <a:off x="4584155" y="1914887"/>
            <a:ext cx="4593045" cy="2910773"/>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5" name="Rectangle 214">
            <a:extLst>
              <a:ext uri="{FF2B5EF4-FFF2-40B4-BE49-F238E27FC236}">
                <a16:creationId xmlns:a16="http://schemas.microsoft.com/office/drawing/2014/main" id="{621422CA-5DEC-7FF0-9741-8F72DFAD46D8}"/>
              </a:ext>
            </a:extLst>
          </p:cNvPr>
          <p:cNvSpPr/>
          <p:nvPr/>
        </p:nvSpPr>
        <p:spPr>
          <a:xfrm>
            <a:off x="172865" y="1489001"/>
            <a:ext cx="4207112" cy="3345952"/>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6" name="Rectangle 215">
            <a:extLst>
              <a:ext uri="{FF2B5EF4-FFF2-40B4-BE49-F238E27FC236}">
                <a16:creationId xmlns:a16="http://schemas.microsoft.com/office/drawing/2014/main" id="{51C9FE24-6616-610E-FA20-72266FEBDF78}"/>
              </a:ext>
            </a:extLst>
          </p:cNvPr>
          <p:cNvSpPr/>
          <p:nvPr/>
        </p:nvSpPr>
        <p:spPr>
          <a:xfrm>
            <a:off x="9171692" y="1914888"/>
            <a:ext cx="2866008" cy="2910773"/>
          </a:xfrm>
          <a:prstGeom prst="rect">
            <a:avLst/>
          </a:prstGeom>
          <a:noFill/>
          <a:ln>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30" name="Groupe 229">
            <a:extLst>
              <a:ext uri="{FF2B5EF4-FFF2-40B4-BE49-F238E27FC236}">
                <a16:creationId xmlns:a16="http://schemas.microsoft.com/office/drawing/2014/main" id="{18F81382-CFEC-B92F-9AA7-B21891E25F65}"/>
              </a:ext>
            </a:extLst>
          </p:cNvPr>
          <p:cNvGrpSpPr/>
          <p:nvPr/>
        </p:nvGrpSpPr>
        <p:grpSpPr>
          <a:xfrm>
            <a:off x="5571261" y="845653"/>
            <a:ext cx="3135767" cy="1061189"/>
            <a:chOff x="5571261" y="845653"/>
            <a:chExt cx="3135767" cy="1061189"/>
          </a:xfrm>
        </p:grpSpPr>
        <p:cxnSp>
          <p:nvCxnSpPr>
            <p:cNvPr id="170" name="Connecteur : en angle 169">
              <a:extLst>
                <a:ext uri="{FF2B5EF4-FFF2-40B4-BE49-F238E27FC236}">
                  <a16:creationId xmlns:a16="http://schemas.microsoft.com/office/drawing/2014/main" id="{04430A40-4C5A-C95F-ABFF-4FF23C731742}"/>
                </a:ext>
              </a:extLst>
            </p:cNvPr>
            <p:cNvCxnSpPr>
              <a:cxnSpLocks/>
              <a:stCxn id="82" idx="3"/>
            </p:cNvCxnSpPr>
            <p:nvPr/>
          </p:nvCxnSpPr>
          <p:spPr>
            <a:xfrm>
              <a:off x="7343801" y="845653"/>
              <a:ext cx="1363227" cy="317944"/>
            </a:xfrm>
            <a:prstGeom prst="bentConnector3">
              <a:avLst>
                <a:gd name="adj1" fmla="val 99799"/>
              </a:avLst>
            </a:prstGeom>
            <a:ln w="9525">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221" name="Connecteur : en angle 220">
              <a:extLst>
                <a:ext uri="{FF2B5EF4-FFF2-40B4-BE49-F238E27FC236}">
                  <a16:creationId xmlns:a16="http://schemas.microsoft.com/office/drawing/2014/main" id="{423883CA-6703-6BD1-C9C0-FE3A8C9A6180}"/>
                </a:ext>
              </a:extLst>
            </p:cNvPr>
            <p:cNvCxnSpPr>
              <a:cxnSpLocks/>
              <a:endCxn id="49" idx="0"/>
            </p:cNvCxnSpPr>
            <p:nvPr/>
          </p:nvCxnSpPr>
          <p:spPr>
            <a:xfrm rot="10800000" flipV="1">
              <a:off x="6243533" y="1171642"/>
              <a:ext cx="2463495" cy="735200"/>
            </a:xfrm>
            <a:prstGeom prst="bentConnector2">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180" name="ZoneTexte 179">
              <a:extLst>
                <a:ext uri="{FF2B5EF4-FFF2-40B4-BE49-F238E27FC236}">
                  <a16:creationId xmlns:a16="http://schemas.microsoft.com/office/drawing/2014/main" id="{7DBF573E-3D80-FBC0-74AD-0C46FC003EB8}"/>
                </a:ext>
              </a:extLst>
            </p:cNvPr>
            <p:cNvSpPr txBox="1"/>
            <p:nvPr/>
          </p:nvSpPr>
          <p:spPr>
            <a:xfrm>
              <a:off x="5571261" y="1378516"/>
              <a:ext cx="1483574" cy="369332"/>
            </a:xfrm>
            <a:prstGeom prst="rect">
              <a:avLst/>
            </a:prstGeom>
            <a:solidFill>
              <a:schemeClr val="bg1"/>
            </a:solidFill>
          </p:spPr>
          <p:txBody>
            <a:bodyPr wrap="square">
              <a:spAutoFit/>
            </a:bodyPr>
            <a:lstStyle/>
            <a:p>
              <a:r>
                <a:rPr lang="fr-FR" b="1">
                  <a:solidFill>
                    <a:srgbClr val="FF3300"/>
                  </a:solidFill>
                  <a:latin typeface="+mj-lt"/>
                </a:rPr>
                <a:t>&gt; 3 </a:t>
              </a:r>
              <a:r>
                <a:rPr lang="fr-FR">
                  <a:latin typeface="+mj-lt"/>
                </a:rPr>
                <a:t>modalités</a:t>
              </a:r>
            </a:p>
          </p:txBody>
        </p:sp>
      </p:grpSp>
      <p:grpSp>
        <p:nvGrpSpPr>
          <p:cNvPr id="231" name="Groupe 230">
            <a:extLst>
              <a:ext uri="{FF2B5EF4-FFF2-40B4-BE49-F238E27FC236}">
                <a16:creationId xmlns:a16="http://schemas.microsoft.com/office/drawing/2014/main" id="{C313869F-39EC-4CD0-845B-0478B27ECECA}"/>
              </a:ext>
            </a:extLst>
          </p:cNvPr>
          <p:cNvGrpSpPr/>
          <p:nvPr/>
        </p:nvGrpSpPr>
        <p:grpSpPr>
          <a:xfrm>
            <a:off x="8707028" y="1171640"/>
            <a:ext cx="2622666" cy="743248"/>
            <a:chOff x="8707028" y="1171640"/>
            <a:chExt cx="2622666" cy="743248"/>
          </a:xfrm>
        </p:grpSpPr>
        <p:cxnSp>
          <p:nvCxnSpPr>
            <p:cNvPr id="223" name="Connecteur : en angle 222">
              <a:extLst>
                <a:ext uri="{FF2B5EF4-FFF2-40B4-BE49-F238E27FC236}">
                  <a16:creationId xmlns:a16="http://schemas.microsoft.com/office/drawing/2014/main" id="{C3C35B0B-B960-CBF9-76B7-79FDCB5CD96B}"/>
                </a:ext>
              </a:extLst>
            </p:cNvPr>
            <p:cNvCxnSpPr>
              <a:cxnSpLocks/>
              <a:endCxn id="216" idx="0"/>
            </p:cNvCxnSpPr>
            <p:nvPr/>
          </p:nvCxnSpPr>
          <p:spPr>
            <a:xfrm>
              <a:off x="8707028" y="1171640"/>
              <a:ext cx="1897668" cy="743248"/>
            </a:xfrm>
            <a:prstGeom prst="bentConnector2">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3" name="ZoneTexte 162">
                  <a:extLst>
                    <a:ext uri="{FF2B5EF4-FFF2-40B4-BE49-F238E27FC236}">
                      <a16:creationId xmlns:a16="http://schemas.microsoft.com/office/drawing/2014/main" id="{15A46031-37F5-8FB6-FDA5-AD090A510AF0}"/>
                    </a:ext>
                  </a:extLst>
                </p:cNvPr>
                <p:cNvSpPr txBox="1"/>
                <p:nvPr/>
              </p:nvSpPr>
              <p:spPr>
                <a:xfrm>
                  <a:off x="9846120" y="1386899"/>
                  <a:ext cx="1483574" cy="369332"/>
                </a:xfrm>
                <a:prstGeom prst="rect">
                  <a:avLst/>
                </a:prstGeom>
                <a:solidFill>
                  <a:schemeClr val="bg1"/>
                </a:solidFill>
              </p:spPr>
              <p:txBody>
                <a:bodyPr wrap="square">
                  <a:spAutoFit/>
                </a:bodyPr>
                <a:lstStyle/>
                <a:p>
                  <a14:m>
                    <m:oMath xmlns:m="http://schemas.openxmlformats.org/officeDocument/2006/math">
                      <m:r>
                        <a:rPr lang="fr-FR" b="1" i="1" smtClean="0">
                          <a:solidFill>
                            <a:srgbClr val="FF3300"/>
                          </a:solidFill>
                          <a:latin typeface="Cambria Math" panose="02040503050406030204" pitchFamily="18" charset="0"/>
                          <a:ea typeface="Cambria Math" panose="02040503050406030204" pitchFamily="18" charset="0"/>
                        </a:rPr>
                        <m:t>≤</m:t>
                      </m:r>
                    </m:oMath>
                  </a14:m>
                  <a:r>
                    <a:rPr lang="fr-FR" b="1" dirty="0">
                      <a:solidFill>
                        <a:srgbClr val="FF3300"/>
                      </a:solidFill>
                      <a:latin typeface="+mj-lt"/>
                    </a:rPr>
                    <a:t>3 </a:t>
                  </a:r>
                  <a:r>
                    <a:rPr lang="fr-FR" dirty="0">
                      <a:latin typeface="+mj-lt"/>
                    </a:rPr>
                    <a:t>modalités</a:t>
                  </a:r>
                </a:p>
              </p:txBody>
            </p:sp>
          </mc:Choice>
          <mc:Fallback>
            <p:sp>
              <p:nvSpPr>
                <p:cNvPr id="163" name="ZoneTexte 162">
                  <a:extLst>
                    <a:ext uri="{FF2B5EF4-FFF2-40B4-BE49-F238E27FC236}">
                      <a16:creationId xmlns:a16="http://schemas.microsoft.com/office/drawing/2014/main" id="{15A46031-37F5-8FB6-FDA5-AD090A510AF0}"/>
                    </a:ext>
                  </a:extLst>
                </p:cNvPr>
                <p:cNvSpPr txBox="1">
                  <a:spLocks noRot="1" noChangeAspect="1" noMove="1" noResize="1" noEditPoints="1" noAdjustHandles="1" noChangeArrowheads="1" noChangeShapeType="1" noTextEdit="1"/>
                </p:cNvSpPr>
                <p:nvPr/>
              </p:nvSpPr>
              <p:spPr>
                <a:xfrm>
                  <a:off x="9846120" y="1386899"/>
                  <a:ext cx="1483574" cy="369332"/>
                </a:xfrm>
                <a:prstGeom prst="rect">
                  <a:avLst/>
                </a:prstGeom>
                <a:blipFill>
                  <a:blip r:embed="rId3"/>
                  <a:stretch>
                    <a:fillRect t="-10000" b="-26667"/>
                  </a:stretch>
                </a:blipFill>
              </p:spPr>
              <p:txBody>
                <a:bodyPr/>
                <a:lstStyle/>
                <a:p>
                  <a:r>
                    <a:rPr lang="fr-FR">
                      <a:noFill/>
                    </a:rPr>
                    <a:t> </a:t>
                  </a:r>
                </a:p>
              </p:txBody>
            </p:sp>
          </mc:Fallback>
        </mc:AlternateContent>
      </p:grpSp>
      <p:sp>
        <p:nvSpPr>
          <p:cNvPr id="13" name="Espace réservé du numéro de diapositive 12">
            <a:extLst>
              <a:ext uri="{FF2B5EF4-FFF2-40B4-BE49-F238E27FC236}">
                <a16:creationId xmlns:a16="http://schemas.microsoft.com/office/drawing/2014/main" id="{24ACAFAA-C762-63F8-3EEE-CCBFF8C98DA7}"/>
              </a:ext>
            </a:extLst>
          </p:cNvPr>
          <p:cNvSpPr>
            <a:spLocks noGrp="1"/>
          </p:cNvSpPr>
          <p:nvPr>
            <p:ph type="sldNum" sz="quarter" idx="12"/>
          </p:nvPr>
        </p:nvSpPr>
        <p:spPr/>
        <p:txBody>
          <a:bodyPr/>
          <a:lstStyle/>
          <a:p>
            <a:fld id="{D3477EFD-F3AF-4AFF-90C6-B83CE9896760}" type="slidenum">
              <a:rPr lang="fr-FR" smtClean="0"/>
              <a:t>9</a:t>
            </a:fld>
            <a:endParaRPr lang="fr-FR"/>
          </a:p>
        </p:txBody>
      </p:sp>
    </p:spTree>
    <p:extLst>
      <p:ext uri="{BB962C8B-B14F-4D97-AF65-F5344CB8AC3E}">
        <p14:creationId xmlns:p14="http://schemas.microsoft.com/office/powerpoint/2010/main" val="74181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7" grpId="0" animBg="1"/>
      <p:bldP spid="126" grpId="0" animBg="1"/>
      <p:bldP spid="23" grpId="0"/>
      <p:bldP spid="86" grpId="0" animBg="1"/>
      <p:bldP spid="97" grpId="0"/>
      <p:bldP spid="134" grpId="0" animBg="1"/>
      <p:bldP spid="157" grpId="0" animBg="1"/>
      <p:bldP spid="159" grpId="0"/>
      <p:bldP spid="49" grpId="0"/>
      <p:bldP spid="165" grpId="0"/>
      <p:bldP spid="214" grpId="0" animBg="1"/>
      <p:bldP spid="215" grpId="0" animBg="1"/>
      <p:bldP spid="216"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35EB3ED0F884A41A30FD38FA67F41F1" ma:contentTypeVersion="0" ma:contentTypeDescription="Crée un document." ma:contentTypeScope="" ma:versionID="a9990bb720507d091da2800202ba8fbf">
  <xsd:schema xmlns:xsd="http://www.w3.org/2001/XMLSchema" xmlns:xs="http://www.w3.org/2001/XMLSchema" xmlns:p="http://schemas.microsoft.com/office/2006/metadata/properties" targetNamespace="http://schemas.microsoft.com/office/2006/metadata/properties" ma:root="true" ma:fieldsID="3c7be948b7d53b3768c33fe66b2d8ce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2B05F2-9402-43A6-AF5B-F07A18CEA6F3}">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938102-24AA-4DEA-8468-9405520C0B00}">
  <ds:schemaRefs>
    <ds:schemaRef ds:uri="http://schemas.microsoft.com/sharepoint/v3/contenttype/forms"/>
  </ds:schemaRefs>
</ds:datastoreItem>
</file>

<file path=customXml/itemProps3.xml><?xml version="1.0" encoding="utf-8"?>
<ds:datastoreItem xmlns:ds="http://schemas.openxmlformats.org/officeDocument/2006/customXml" ds:itemID="{49A9187D-3D97-43FD-8694-E067D22BCC0B}">
  <ds:schemaRefs>
    <ds:schemaRef ds:uri="http://purl.org/dc/dcmitype/"/>
    <ds:schemaRef ds:uri="http://schemas.microsoft.com/office/2006/documentManagement/types"/>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173</TotalTime>
  <Words>2383</Words>
  <Application>Microsoft Office PowerPoint</Application>
  <PresentationFormat>Grand écran</PresentationFormat>
  <Paragraphs>462</Paragraphs>
  <Slides>23</Slides>
  <Notes>14</Notes>
  <HiddenSlides>1</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23</vt:i4>
      </vt:variant>
    </vt:vector>
  </HeadingPairs>
  <TitlesOfParts>
    <vt:vector size="34" baseType="lpstr">
      <vt:lpstr>Arial</vt:lpstr>
      <vt:lpstr>Arial Nova</vt:lpstr>
      <vt:lpstr>Calibri</vt:lpstr>
      <vt:lpstr>Calibri Light</vt:lpstr>
      <vt:lpstr>Cambria Math</vt:lpstr>
      <vt:lpstr>Cambria Math</vt:lpstr>
      <vt:lpstr>Century Gothic</vt:lpstr>
      <vt:lpstr>Consolas</vt:lpstr>
      <vt:lpstr>Söhne</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Lila Roig</dc:creator>
  <cp:lastModifiedBy>Lila Roig</cp:lastModifiedBy>
  <cp:revision>180</cp:revision>
  <dcterms:created xsi:type="dcterms:W3CDTF">2023-01-03T22:19:47Z</dcterms:created>
  <dcterms:modified xsi:type="dcterms:W3CDTF">2023-01-17T21:49:52Z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0x010100B35EB3ED0F884A41A30FD38FA67F41F1</vt:lpwstr>
  </property>
</Properties>
</file>